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87" r:id="rId2"/>
    <p:sldId id="289" r:id="rId3"/>
    <p:sldId id="325" r:id="rId4"/>
    <p:sldId id="330" r:id="rId5"/>
    <p:sldId id="334" r:id="rId6"/>
    <p:sldId id="328" r:id="rId7"/>
    <p:sldId id="343" r:id="rId8"/>
    <p:sldId id="342" r:id="rId9"/>
    <p:sldId id="344" r:id="rId10"/>
    <p:sldId id="345" r:id="rId11"/>
    <p:sldId id="347" r:id="rId12"/>
    <p:sldId id="346"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4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02BCBF-66D2-491E-A697-3BCC9E3731AE}" type="doc">
      <dgm:prSet loTypeId="urn:microsoft.com/office/officeart/2009/3/layout/CircleRelationship" loCatId="relationship" qsTypeId="urn:microsoft.com/office/officeart/2005/8/quickstyle/simple1" qsCatId="simple" csTypeId="urn:microsoft.com/office/officeart/2005/8/colors/colorful1" csCatId="colorful" phldr="1"/>
      <dgm:spPr/>
      <dgm:t>
        <a:bodyPr/>
        <a:lstStyle/>
        <a:p>
          <a:endParaRPr lang="pl-PL"/>
        </a:p>
      </dgm:t>
    </dgm:pt>
    <dgm:pt modelId="{D10E55A9-980F-4E39-8E47-666DD1EF95D0}">
      <dgm:prSet phldrT="[Tekst]" custT="1"/>
      <dgm:spPr/>
      <dgm:t>
        <a:bodyPr/>
        <a:lstStyle/>
        <a:p>
          <a:pPr>
            <a:lnSpc>
              <a:spcPct val="150000"/>
            </a:lnSpc>
          </a:pPr>
          <a:r>
            <a:rPr lang="pl-PL" sz="2400" b="1" dirty="0"/>
            <a:t>EXEMPLARY TOOLS</a:t>
          </a:r>
        </a:p>
      </dgm:t>
    </dgm:pt>
    <dgm:pt modelId="{B9CCEB33-7FEA-4F02-A3E3-5F50097FE100}" type="parTrans" cxnId="{6B43BB35-065D-4FC2-AB09-E6A0CDA250EE}">
      <dgm:prSet/>
      <dgm:spPr/>
      <dgm:t>
        <a:bodyPr/>
        <a:lstStyle/>
        <a:p>
          <a:endParaRPr lang="pl-PL"/>
        </a:p>
      </dgm:t>
    </dgm:pt>
    <dgm:pt modelId="{DF994961-F347-4103-A7A3-B99B238ABD9F}" type="sibTrans" cxnId="{6B43BB35-065D-4FC2-AB09-E6A0CDA250EE}">
      <dgm:prSet/>
      <dgm:spPr/>
      <dgm:t>
        <a:bodyPr/>
        <a:lstStyle/>
        <a:p>
          <a:endParaRPr lang="pl-PL"/>
        </a:p>
      </dgm:t>
    </dgm:pt>
    <dgm:pt modelId="{BE9872DE-BCE2-455A-9C1E-6B1846E02F8A}">
      <dgm:prSet phldrT="[Tekst]" phldr="1"/>
      <dgm:spPr/>
      <dgm:t>
        <a:bodyPr/>
        <a:lstStyle/>
        <a:p>
          <a:endParaRPr lang="pl-PL"/>
        </a:p>
      </dgm:t>
    </dgm:pt>
    <dgm:pt modelId="{AF92C1B5-805C-4526-BF40-D3273B279520}" type="parTrans" cxnId="{A5346637-A69E-461B-8A0D-4126598A7C3D}">
      <dgm:prSet/>
      <dgm:spPr/>
      <dgm:t>
        <a:bodyPr/>
        <a:lstStyle/>
        <a:p>
          <a:endParaRPr lang="pl-PL"/>
        </a:p>
      </dgm:t>
    </dgm:pt>
    <dgm:pt modelId="{ED1B5A8F-CF2E-43CB-AC12-77F9463FC403}" type="sibTrans" cxnId="{A5346637-A69E-461B-8A0D-4126598A7C3D}">
      <dgm:prSet/>
      <dgm:spPr/>
      <dgm:t>
        <a:bodyPr/>
        <a:lstStyle/>
        <a:p>
          <a:endParaRPr lang="pl-PL"/>
        </a:p>
      </dgm:t>
    </dgm:pt>
    <dgm:pt modelId="{2F31BB36-1CD1-4976-BF36-97B4EFEA35BB}">
      <dgm:prSet custT="1"/>
      <dgm:spPr/>
      <dgm:t>
        <a:bodyPr/>
        <a:lstStyle/>
        <a:p>
          <a:r>
            <a:rPr lang="pl-PL" sz="1600" b="1" dirty="0">
              <a:latin typeface="+mn-lt"/>
            </a:rPr>
            <a:t>Flip chart</a:t>
          </a:r>
        </a:p>
      </dgm:t>
    </dgm:pt>
    <dgm:pt modelId="{1D3D453B-38E2-4898-BA1B-1606D9BFBFB7}" type="parTrans" cxnId="{CEFF9F0D-3EBA-42A2-963D-36E6CA77AEE3}">
      <dgm:prSet/>
      <dgm:spPr/>
      <dgm:t>
        <a:bodyPr/>
        <a:lstStyle/>
        <a:p>
          <a:endParaRPr lang="pl-PL"/>
        </a:p>
      </dgm:t>
    </dgm:pt>
    <dgm:pt modelId="{FB4C0620-8CD7-4FFA-80F7-5B8B34B69817}" type="sibTrans" cxnId="{CEFF9F0D-3EBA-42A2-963D-36E6CA77AEE3}">
      <dgm:prSet/>
      <dgm:spPr/>
      <dgm:t>
        <a:bodyPr/>
        <a:lstStyle/>
        <a:p>
          <a:endParaRPr lang="pl-PL"/>
        </a:p>
      </dgm:t>
    </dgm:pt>
    <dgm:pt modelId="{4927F2FC-DE6B-48D0-80A6-B2606F90529F}">
      <dgm:prSet custT="1"/>
      <dgm:spPr/>
      <dgm:t>
        <a:bodyPr/>
        <a:lstStyle/>
        <a:p>
          <a:r>
            <a:rPr lang="pl-PL" sz="1600" b="1" dirty="0"/>
            <a:t>Empathy map</a:t>
          </a:r>
        </a:p>
      </dgm:t>
    </dgm:pt>
    <dgm:pt modelId="{C0C7CB60-DEC3-4178-99AA-025C11BA0D5B}" type="parTrans" cxnId="{6639AF44-2169-4C22-A228-36DE8769560E}">
      <dgm:prSet/>
      <dgm:spPr/>
      <dgm:t>
        <a:bodyPr/>
        <a:lstStyle/>
        <a:p>
          <a:endParaRPr lang="pl-PL"/>
        </a:p>
      </dgm:t>
    </dgm:pt>
    <dgm:pt modelId="{B2487C52-2565-41F1-81FA-0C0C2CD6EB70}" type="sibTrans" cxnId="{6639AF44-2169-4C22-A228-36DE8769560E}">
      <dgm:prSet/>
      <dgm:spPr/>
      <dgm:t>
        <a:bodyPr/>
        <a:lstStyle/>
        <a:p>
          <a:endParaRPr lang="pl-PL"/>
        </a:p>
      </dgm:t>
    </dgm:pt>
    <dgm:pt modelId="{1CD17E62-C0C8-48CC-9FF9-67CEB78A0A93}">
      <dgm:prSet custT="1"/>
      <dgm:spPr/>
      <dgm:t>
        <a:bodyPr/>
        <a:lstStyle/>
        <a:p>
          <a:r>
            <a:rPr lang="pl-PL" sz="1600" b="1" dirty="0" err="1"/>
            <a:t>Observation</a:t>
          </a:r>
          <a:endParaRPr lang="pl-PL" sz="1600" b="1" dirty="0"/>
        </a:p>
      </dgm:t>
    </dgm:pt>
    <dgm:pt modelId="{6284DC0C-05E6-4626-B899-8D5813CBF3A1}" type="parTrans" cxnId="{FA126DA4-152E-40FA-8058-5E4A27F10F9D}">
      <dgm:prSet/>
      <dgm:spPr/>
      <dgm:t>
        <a:bodyPr/>
        <a:lstStyle/>
        <a:p>
          <a:endParaRPr lang="pl-PL"/>
        </a:p>
      </dgm:t>
    </dgm:pt>
    <dgm:pt modelId="{0E88F284-2723-4B92-89FD-C3A1BA4E4A74}" type="sibTrans" cxnId="{FA126DA4-152E-40FA-8058-5E4A27F10F9D}">
      <dgm:prSet/>
      <dgm:spPr/>
      <dgm:t>
        <a:bodyPr/>
        <a:lstStyle/>
        <a:p>
          <a:endParaRPr lang="pl-PL"/>
        </a:p>
      </dgm:t>
    </dgm:pt>
    <dgm:pt modelId="{FB22D808-E1E4-45D8-A930-8CA6B768B7AA}">
      <dgm:prSet custT="1"/>
      <dgm:spPr/>
      <dgm:t>
        <a:bodyPr/>
        <a:lstStyle/>
        <a:p>
          <a:r>
            <a:rPr lang="pl-PL" sz="1600" b="1" dirty="0" err="1"/>
            <a:t>Questionnaire</a:t>
          </a:r>
          <a:endParaRPr lang="pl-PL" sz="1600" b="1" dirty="0"/>
        </a:p>
      </dgm:t>
    </dgm:pt>
    <dgm:pt modelId="{B69F6956-E256-4A07-B40A-59F88CBEC9DF}" type="parTrans" cxnId="{E6E3EDE3-D331-46F3-AF9E-0B7674C215CA}">
      <dgm:prSet/>
      <dgm:spPr/>
      <dgm:t>
        <a:bodyPr/>
        <a:lstStyle/>
        <a:p>
          <a:endParaRPr lang="pl-PL"/>
        </a:p>
      </dgm:t>
    </dgm:pt>
    <dgm:pt modelId="{41100884-FA46-4319-84A0-9FDEC2B7175E}" type="sibTrans" cxnId="{E6E3EDE3-D331-46F3-AF9E-0B7674C215CA}">
      <dgm:prSet/>
      <dgm:spPr/>
      <dgm:t>
        <a:bodyPr/>
        <a:lstStyle/>
        <a:p>
          <a:endParaRPr lang="pl-PL"/>
        </a:p>
      </dgm:t>
    </dgm:pt>
    <dgm:pt modelId="{F39E8373-4E2B-4C09-A36E-1382FA3396F3}" type="pres">
      <dgm:prSet presAssocID="{C802BCBF-66D2-491E-A697-3BCC9E3731AE}" presName="Name0" presStyleCnt="0">
        <dgm:presLayoutVars>
          <dgm:chMax val="1"/>
          <dgm:chPref val="1"/>
        </dgm:presLayoutVars>
      </dgm:prSet>
      <dgm:spPr/>
      <dgm:t>
        <a:bodyPr/>
        <a:lstStyle/>
        <a:p>
          <a:endParaRPr lang="en-US"/>
        </a:p>
      </dgm:t>
    </dgm:pt>
    <dgm:pt modelId="{CDBA6391-9B0C-47C9-899D-2A848D036726}" type="pres">
      <dgm:prSet presAssocID="{D10E55A9-980F-4E39-8E47-666DD1EF95D0}" presName="Parent" presStyleLbl="node0" presStyleIdx="0" presStyleCnt="1" custLinFactNeighborX="21010" custLinFactNeighborY="-8846">
        <dgm:presLayoutVars>
          <dgm:chMax val="5"/>
          <dgm:chPref val="5"/>
        </dgm:presLayoutVars>
      </dgm:prSet>
      <dgm:spPr/>
      <dgm:t>
        <a:bodyPr/>
        <a:lstStyle/>
        <a:p>
          <a:endParaRPr lang="en-US"/>
        </a:p>
      </dgm:t>
    </dgm:pt>
    <dgm:pt modelId="{9F0D738F-53FB-475A-93B6-E4D7BCD262BF}" type="pres">
      <dgm:prSet presAssocID="{D10E55A9-980F-4E39-8E47-666DD1EF95D0}" presName="Accent1" presStyleLbl="node1" presStyleIdx="0" presStyleCnt="17"/>
      <dgm:spPr/>
    </dgm:pt>
    <dgm:pt modelId="{007820F0-171D-45DE-851A-F82706C509AF}" type="pres">
      <dgm:prSet presAssocID="{D10E55A9-980F-4E39-8E47-666DD1EF95D0}" presName="Accent2" presStyleLbl="node1" presStyleIdx="1" presStyleCnt="17"/>
      <dgm:spPr/>
    </dgm:pt>
    <dgm:pt modelId="{1FB7EFEA-B2DF-428F-931A-76431F892B81}" type="pres">
      <dgm:prSet presAssocID="{D10E55A9-980F-4E39-8E47-666DD1EF95D0}" presName="Accent3" presStyleLbl="node1" presStyleIdx="2" presStyleCnt="17"/>
      <dgm:spPr/>
    </dgm:pt>
    <dgm:pt modelId="{BFAE92B6-F23B-48A8-B159-D942474E8E4F}" type="pres">
      <dgm:prSet presAssocID="{D10E55A9-980F-4E39-8E47-666DD1EF95D0}" presName="Accent4" presStyleLbl="node1" presStyleIdx="3" presStyleCnt="17"/>
      <dgm:spPr/>
    </dgm:pt>
    <dgm:pt modelId="{7AA4559F-136E-4806-B577-7D95599A797E}" type="pres">
      <dgm:prSet presAssocID="{D10E55A9-980F-4E39-8E47-666DD1EF95D0}" presName="Accent5" presStyleLbl="node1" presStyleIdx="4" presStyleCnt="17"/>
      <dgm:spPr/>
    </dgm:pt>
    <dgm:pt modelId="{7B49407F-FC51-459E-AB81-103B028DA0F9}" type="pres">
      <dgm:prSet presAssocID="{D10E55A9-980F-4E39-8E47-666DD1EF95D0}" presName="Accent6" presStyleLbl="node1" presStyleIdx="5" presStyleCnt="17"/>
      <dgm:spPr/>
    </dgm:pt>
    <dgm:pt modelId="{651BD36A-2E76-4808-97F9-D77AE7988C70}" type="pres">
      <dgm:prSet presAssocID="{1CD17E62-C0C8-48CC-9FF9-67CEB78A0A93}" presName="Child1" presStyleLbl="node1" presStyleIdx="6" presStyleCnt="17" custScaleX="149192" custScaleY="81994">
        <dgm:presLayoutVars>
          <dgm:chMax val="0"/>
          <dgm:chPref val="0"/>
        </dgm:presLayoutVars>
      </dgm:prSet>
      <dgm:spPr/>
      <dgm:t>
        <a:bodyPr/>
        <a:lstStyle/>
        <a:p>
          <a:endParaRPr lang="en-US"/>
        </a:p>
      </dgm:t>
    </dgm:pt>
    <dgm:pt modelId="{FB9257F6-19F4-4857-A38F-213AED121A5C}" type="pres">
      <dgm:prSet presAssocID="{1CD17E62-C0C8-48CC-9FF9-67CEB78A0A93}" presName="Accent7" presStyleCnt="0"/>
      <dgm:spPr/>
    </dgm:pt>
    <dgm:pt modelId="{D15BDE49-8E83-4DAE-8B2C-46D254153B36}" type="pres">
      <dgm:prSet presAssocID="{1CD17E62-C0C8-48CC-9FF9-67CEB78A0A93}" presName="AccentHold1" presStyleLbl="node1" presStyleIdx="7" presStyleCnt="17"/>
      <dgm:spPr/>
    </dgm:pt>
    <dgm:pt modelId="{B8792C39-F36E-408E-B604-E2BE7995F1FD}" type="pres">
      <dgm:prSet presAssocID="{1CD17E62-C0C8-48CC-9FF9-67CEB78A0A93}" presName="Accent8" presStyleCnt="0"/>
      <dgm:spPr/>
    </dgm:pt>
    <dgm:pt modelId="{618EA461-E772-4F39-B225-F88F7F31E38F}" type="pres">
      <dgm:prSet presAssocID="{1CD17E62-C0C8-48CC-9FF9-67CEB78A0A93}" presName="AccentHold2" presStyleLbl="node1" presStyleIdx="8" presStyleCnt="17"/>
      <dgm:spPr/>
    </dgm:pt>
    <dgm:pt modelId="{71437731-854B-4FFF-BA16-AAA9A97ED6D5}" type="pres">
      <dgm:prSet presAssocID="{4927F2FC-DE6B-48D0-80A6-B2606F90529F}" presName="Child2" presStyleLbl="node1" presStyleIdx="9" presStyleCnt="17" custScaleX="156421" custScaleY="74343" custLinFactNeighborX="64369" custLinFactNeighborY="-15018">
        <dgm:presLayoutVars>
          <dgm:chMax val="0"/>
          <dgm:chPref val="0"/>
        </dgm:presLayoutVars>
      </dgm:prSet>
      <dgm:spPr/>
      <dgm:t>
        <a:bodyPr/>
        <a:lstStyle/>
        <a:p>
          <a:endParaRPr lang="en-US"/>
        </a:p>
      </dgm:t>
    </dgm:pt>
    <dgm:pt modelId="{BF5294E5-F2B1-404F-AC17-5513BE110A53}" type="pres">
      <dgm:prSet presAssocID="{4927F2FC-DE6B-48D0-80A6-B2606F90529F}" presName="Accent9" presStyleCnt="0"/>
      <dgm:spPr/>
    </dgm:pt>
    <dgm:pt modelId="{AB9980F4-B1FB-410F-838F-8F76D5354222}" type="pres">
      <dgm:prSet presAssocID="{4927F2FC-DE6B-48D0-80A6-B2606F90529F}" presName="AccentHold1" presStyleLbl="node1" presStyleIdx="10" presStyleCnt="17" custLinFactNeighborX="49729" custLinFactNeighborY="-76170"/>
      <dgm:spPr/>
    </dgm:pt>
    <dgm:pt modelId="{D1F84DE1-8A02-4717-A47E-25A3F51455E3}" type="pres">
      <dgm:prSet presAssocID="{4927F2FC-DE6B-48D0-80A6-B2606F90529F}" presName="Accent10" presStyleCnt="0"/>
      <dgm:spPr/>
    </dgm:pt>
    <dgm:pt modelId="{0835ABC9-4D8A-4158-8679-57EB764600FC}" type="pres">
      <dgm:prSet presAssocID="{4927F2FC-DE6B-48D0-80A6-B2606F90529F}" presName="AccentHold2" presStyleLbl="node1" presStyleIdx="11" presStyleCnt="17"/>
      <dgm:spPr/>
    </dgm:pt>
    <dgm:pt modelId="{34F10639-062F-4F1C-BFCB-8B0B9DF46C47}" type="pres">
      <dgm:prSet presAssocID="{4927F2FC-DE6B-48D0-80A6-B2606F90529F}" presName="Accent11" presStyleCnt="0"/>
      <dgm:spPr/>
    </dgm:pt>
    <dgm:pt modelId="{65A10D9A-EA96-49B7-873F-B820F5CA220B}" type="pres">
      <dgm:prSet presAssocID="{4927F2FC-DE6B-48D0-80A6-B2606F90529F}" presName="AccentHold3" presStyleLbl="node1" presStyleIdx="12" presStyleCnt="17"/>
      <dgm:spPr/>
    </dgm:pt>
    <dgm:pt modelId="{870C2F5A-6DF0-467D-B2FD-F1BF1B23CB67}" type="pres">
      <dgm:prSet presAssocID="{2F31BB36-1CD1-4976-BF36-97B4EFEA35BB}" presName="Child3" presStyleLbl="node1" presStyleIdx="13" presStyleCnt="17" custScaleX="129463" custScaleY="61873" custLinFactX="-249166" custLinFactY="-90280" custLinFactNeighborX="-300000" custLinFactNeighborY="-100000">
        <dgm:presLayoutVars>
          <dgm:chMax val="0"/>
          <dgm:chPref val="0"/>
        </dgm:presLayoutVars>
      </dgm:prSet>
      <dgm:spPr/>
      <dgm:t>
        <a:bodyPr/>
        <a:lstStyle/>
        <a:p>
          <a:endParaRPr lang="en-US"/>
        </a:p>
      </dgm:t>
    </dgm:pt>
    <dgm:pt modelId="{884936EC-4477-4B93-A14E-D1C9E8A80750}" type="pres">
      <dgm:prSet presAssocID="{2F31BB36-1CD1-4976-BF36-97B4EFEA35BB}" presName="Accent12" presStyleCnt="0"/>
      <dgm:spPr/>
    </dgm:pt>
    <dgm:pt modelId="{FFBDD79F-E66E-4F81-A6E8-8D97A4F4E786}" type="pres">
      <dgm:prSet presAssocID="{2F31BB36-1CD1-4976-BF36-97B4EFEA35BB}" presName="AccentHold1" presStyleLbl="node1" presStyleIdx="14" presStyleCnt="17"/>
      <dgm:spPr/>
    </dgm:pt>
    <dgm:pt modelId="{CD81186D-90EF-4AA5-8769-B2506F8A1793}" type="pres">
      <dgm:prSet presAssocID="{FB22D808-E1E4-45D8-A930-8CA6B768B7AA}" presName="Child4" presStyleLbl="node1" presStyleIdx="15" presStyleCnt="17" custScaleX="161378" custScaleY="80626">
        <dgm:presLayoutVars>
          <dgm:chMax val="0"/>
          <dgm:chPref val="0"/>
        </dgm:presLayoutVars>
      </dgm:prSet>
      <dgm:spPr/>
      <dgm:t>
        <a:bodyPr/>
        <a:lstStyle/>
        <a:p>
          <a:endParaRPr lang="en-US"/>
        </a:p>
      </dgm:t>
    </dgm:pt>
    <dgm:pt modelId="{E85C8615-187E-4043-86FE-3D430E3DB411}" type="pres">
      <dgm:prSet presAssocID="{FB22D808-E1E4-45D8-A930-8CA6B768B7AA}" presName="Accent13" presStyleCnt="0"/>
      <dgm:spPr/>
    </dgm:pt>
    <dgm:pt modelId="{29B52B62-201F-4A8C-B5C5-7C68EE929847}" type="pres">
      <dgm:prSet presAssocID="{FB22D808-E1E4-45D8-A930-8CA6B768B7AA}" presName="AccentHold1" presStyleLbl="node1" presStyleIdx="16" presStyleCnt="17"/>
      <dgm:spPr/>
    </dgm:pt>
  </dgm:ptLst>
  <dgm:cxnLst>
    <dgm:cxn modelId="{C528A0C6-8B69-4C17-8DC5-F03A7351DDD1}" type="presOf" srcId="{4927F2FC-DE6B-48D0-80A6-B2606F90529F}" destId="{71437731-854B-4FFF-BA16-AAA9A97ED6D5}" srcOrd="0" destOrd="0" presId="urn:microsoft.com/office/officeart/2009/3/layout/CircleRelationship"/>
    <dgm:cxn modelId="{DF520D7E-311D-4843-81C8-1A393A9A436A}" type="presOf" srcId="{C802BCBF-66D2-491E-A697-3BCC9E3731AE}" destId="{F39E8373-4E2B-4C09-A36E-1382FA3396F3}" srcOrd="0" destOrd="0" presId="urn:microsoft.com/office/officeart/2009/3/layout/CircleRelationship"/>
    <dgm:cxn modelId="{034DEE44-F4F8-4CEB-8D41-604297ABADB7}" type="presOf" srcId="{2F31BB36-1CD1-4976-BF36-97B4EFEA35BB}" destId="{870C2F5A-6DF0-467D-B2FD-F1BF1B23CB67}" srcOrd="0" destOrd="0" presId="urn:microsoft.com/office/officeart/2009/3/layout/CircleRelationship"/>
    <dgm:cxn modelId="{5AECA79C-E9CF-4109-AD34-405803CFD219}" type="presOf" srcId="{1CD17E62-C0C8-48CC-9FF9-67CEB78A0A93}" destId="{651BD36A-2E76-4808-97F9-D77AE7988C70}" srcOrd="0" destOrd="0" presId="urn:microsoft.com/office/officeart/2009/3/layout/CircleRelationship"/>
    <dgm:cxn modelId="{E6E3EDE3-D331-46F3-AF9E-0B7674C215CA}" srcId="{D10E55A9-980F-4E39-8E47-666DD1EF95D0}" destId="{FB22D808-E1E4-45D8-A930-8CA6B768B7AA}" srcOrd="3" destOrd="0" parTransId="{B69F6956-E256-4A07-B40A-59F88CBEC9DF}" sibTransId="{41100884-FA46-4319-84A0-9FDEC2B7175E}"/>
    <dgm:cxn modelId="{FA126DA4-152E-40FA-8058-5E4A27F10F9D}" srcId="{D10E55A9-980F-4E39-8E47-666DD1EF95D0}" destId="{1CD17E62-C0C8-48CC-9FF9-67CEB78A0A93}" srcOrd="0" destOrd="0" parTransId="{6284DC0C-05E6-4626-B899-8D5813CBF3A1}" sibTransId="{0E88F284-2723-4B92-89FD-C3A1BA4E4A74}"/>
    <dgm:cxn modelId="{CEFF9F0D-3EBA-42A2-963D-36E6CA77AEE3}" srcId="{D10E55A9-980F-4E39-8E47-666DD1EF95D0}" destId="{2F31BB36-1CD1-4976-BF36-97B4EFEA35BB}" srcOrd="2" destOrd="0" parTransId="{1D3D453B-38E2-4898-BA1B-1606D9BFBFB7}" sibTransId="{FB4C0620-8CD7-4FFA-80F7-5B8B34B69817}"/>
    <dgm:cxn modelId="{A5346637-A69E-461B-8A0D-4126598A7C3D}" srcId="{C802BCBF-66D2-491E-A697-3BCC9E3731AE}" destId="{BE9872DE-BCE2-455A-9C1E-6B1846E02F8A}" srcOrd="1" destOrd="0" parTransId="{AF92C1B5-805C-4526-BF40-D3273B279520}" sibTransId="{ED1B5A8F-CF2E-43CB-AC12-77F9463FC403}"/>
    <dgm:cxn modelId="{6639AF44-2169-4C22-A228-36DE8769560E}" srcId="{D10E55A9-980F-4E39-8E47-666DD1EF95D0}" destId="{4927F2FC-DE6B-48D0-80A6-B2606F90529F}" srcOrd="1" destOrd="0" parTransId="{C0C7CB60-DEC3-4178-99AA-025C11BA0D5B}" sibTransId="{B2487C52-2565-41F1-81FA-0C0C2CD6EB70}"/>
    <dgm:cxn modelId="{54D8C800-CFFB-46B6-B6C8-8911AC0433AB}" type="presOf" srcId="{FB22D808-E1E4-45D8-A930-8CA6B768B7AA}" destId="{CD81186D-90EF-4AA5-8769-B2506F8A1793}" srcOrd="0" destOrd="0" presId="urn:microsoft.com/office/officeart/2009/3/layout/CircleRelationship"/>
    <dgm:cxn modelId="{4F318E8C-F599-4497-BFA3-0C46E03E6DD4}" type="presOf" srcId="{D10E55A9-980F-4E39-8E47-666DD1EF95D0}" destId="{CDBA6391-9B0C-47C9-899D-2A848D036726}" srcOrd="0" destOrd="0" presId="urn:microsoft.com/office/officeart/2009/3/layout/CircleRelationship"/>
    <dgm:cxn modelId="{6B43BB35-065D-4FC2-AB09-E6A0CDA250EE}" srcId="{C802BCBF-66D2-491E-A697-3BCC9E3731AE}" destId="{D10E55A9-980F-4E39-8E47-666DD1EF95D0}" srcOrd="0" destOrd="0" parTransId="{B9CCEB33-7FEA-4F02-A3E3-5F50097FE100}" sibTransId="{DF994961-F347-4103-A7A3-B99B238ABD9F}"/>
    <dgm:cxn modelId="{18509333-8919-436C-8AAA-D28154C8C074}" type="presParOf" srcId="{F39E8373-4E2B-4C09-A36E-1382FA3396F3}" destId="{CDBA6391-9B0C-47C9-899D-2A848D036726}" srcOrd="0" destOrd="0" presId="urn:microsoft.com/office/officeart/2009/3/layout/CircleRelationship"/>
    <dgm:cxn modelId="{C2869909-2DA0-493B-A29C-9DC0458E4F55}" type="presParOf" srcId="{F39E8373-4E2B-4C09-A36E-1382FA3396F3}" destId="{9F0D738F-53FB-475A-93B6-E4D7BCD262BF}" srcOrd="1" destOrd="0" presId="urn:microsoft.com/office/officeart/2009/3/layout/CircleRelationship"/>
    <dgm:cxn modelId="{5A20F5DE-0AFE-48A0-A25D-27A6F351CC88}" type="presParOf" srcId="{F39E8373-4E2B-4C09-A36E-1382FA3396F3}" destId="{007820F0-171D-45DE-851A-F82706C509AF}" srcOrd="2" destOrd="0" presId="urn:microsoft.com/office/officeart/2009/3/layout/CircleRelationship"/>
    <dgm:cxn modelId="{A35189D8-1D6E-4F21-B525-DFD3E7B2083C}" type="presParOf" srcId="{F39E8373-4E2B-4C09-A36E-1382FA3396F3}" destId="{1FB7EFEA-B2DF-428F-931A-76431F892B81}" srcOrd="3" destOrd="0" presId="urn:microsoft.com/office/officeart/2009/3/layout/CircleRelationship"/>
    <dgm:cxn modelId="{74382A0B-6C79-4F65-9AAB-5C11F6772CA0}" type="presParOf" srcId="{F39E8373-4E2B-4C09-A36E-1382FA3396F3}" destId="{BFAE92B6-F23B-48A8-B159-D942474E8E4F}" srcOrd="4" destOrd="0" presId="urn:microsoft.com/office/officeart/2009/3/layout/CircleRelationship"/>
    <dgm:cxn modelId="{D033A8B6-0C53-4CBA-B5C4-BF0D0B180F12}" type="presParOf" srcId="{F39E8373-4E2B-4C09-A36E-1382FA3396F3}" destId="{7AA4559F-136E-4806-B577-7D95599A797E}" srcOrd="5" destOrd="0" presId="urn:microsoft.com/office/officeart/2009/3/layout/CircleRelationship"/>
    <dgm:cxn modelId="{7E595E20-7656-4B0A-83F8-2B60568809B9}" type="presParOf" srcId="{F39E8373-4E2B-4C09-A36E-1382FA3396F3}" destId="{7B49407F-FC51-459E-AB81-103B028DA0F9}" srcOrd="6" destOrd="0" presId="urn:microsoft.com/office/officeart/2009/3/layout/CircleRelationship"/>
    <dgm:cxn modelId="{DBA211E5-A688-4477-96A0-9A87004A02B6}" type="presParOf" srcId="{F39E8373-4E2B-4C09-A36E-1382FA3396F3}" destId="{651BD36A-2E76-4808-97F9-D77AE7988C70}" srcOrd="7" destOrd="0" presId="urn:microsoft.com/office/officeart/2009/3/layout/CircleRelationship"/>
    <dgm:cxn modelId="{990BA505-FABB-4E21-96CD-9C6526068AB4}" type="presParOf" srcId="{F39E8373-4E2B-4C09-A36E-1382FA3396F3}" destId="{FB9257F6-19F4-4857-A38F-213AED121A5C}" srcOrd="8" destOrd="0" presId="urn:microsoft.com/office/officeart/2009/3/layout/CircleRelationship"/>
    <dgm:cxn modelId="{E98C8C5B-C0AA-4B60-B205-3B4CA2F54C00}" type="presParOf" srcId="{FB9257F6-19F4-4857-A38F-213AED121A5C}" destId="{D15BDE49-8E83-4DAE-8B2C-46D254153B36}" srcOrd="0" destOrd="0" presId="urn:microsoft.com/office/officeart/2009/3/layout/CircleRelationship"/>
    <dgm:cxn modelId="{FBEF3824-26E8-4E84-BA3E-52F29D391901}" type="presParOf" srcId="{F39E8373-4E2B-4C09-A36E-1382FA3396F3}" destId="{B8792C39-F36E-408E-B604-E2BE7995F1FD}" srcOrd="9" destOrd="0" presId="urn:microsoft.com/office/officeart/2009/3/layout/CircleRelationship"/>
    <dgm:cxn modelId="{C2A47EE2-D1C6-4283-B12E-400B8BD4603E}" type="presParOf" srcId="{B8792C39-F36E-408E-B604-E2BE7995F1FD}" destId="{618EA461-E772-4F39-B225-F88F7F31E38F}" srcOrd="0" destOrd="0" presId="urn:microsoft.com/office/officeart/2009/3/layout/CircleRelationship"/>
    <dgm:cxn modelId="{4C5E0D64-35D2-4491-A738-86EAF07B6B11}" type="presParOf" srcId="{F39E8373-4E2B-4C09-A36E-1382FA3396F3}" destId="{71437731-854B-4FFF-BA16-AAA9A97ED6D5}" srcOrd="10" destOrd="0" presId="urn:microsoft.com/office/officeart/2009/3/layout/CircleRelationship"/>
    <dgm:cxn modelId="{60581E74-4234-46E4-B0D8-94D743FB9094}" type="presParOf" srcId="{F39E8373-4E2B-4C09-A36E-1382FA3396F3}" destId="{BF5294E5-F2B1-404F-AC17-5513BE110A53}" srcOrd="11" destOrd="0" presId="urn:microsoft.com/office/officeart/2009/3/layout/CircleRelationship"/>
    <dgm:cxn modelId="{D1730554-97D2-4B20-87FE-3388C89DCD54}" type="presParOf" srcId="{BF5294E5-F2B1-404F-AC17-5513BE110A53}" destId="{AB9980F4-B1FB-410F-838F-8F76D5354222}" srcOrd="0" destOrd="0" presId="urn:microsoft.com/office/officeart/2009/3/layout/CircleRelationship"/>
    <dgm:cxn modelId="{ECA9B0C1-82EC-4F80-A4E1-A42412151ABC}" type="presParOf" srcId="{F39E8373-4E2B-4C09-A36E-1382FA3396F3}" destId="{D1F84DE1-8A02-4717-A47E-25A3F51455E3}" srcOrd="12" destOrd="0" presId="urn:microsoft.com/office/officeart/2009/3/layout/CircleRelationship"/>
    <dgm:cxn modelId="{52D187FD-0BC3-41E9-8924-EA4AE97725EE}" type="presParOf" srcId="{D1F84DE1-8A02-4717-A47E-25A3F51455E3}" destId="{0835ABC9-4D8A-4158-8679-57EB764600FC}" srcOrd="0" destOrd="0" presId="urn:microsoft.com/office/officeart/2009/3/layout/CircleRelationship"/>
    <dgm:cxn modelId="{CC518265-4E3B-48D4-903B-E0F8E97E0A46}" type="presParOf" srcId="{F39E8373-4E2B-4C09-A36E-1382FA3396F3}" destId="{34F10639-062F-4F1C-BFCB-8B0B9DF46C47}" srcOrd="13" destOrd="0" presId="urn:microsoft.com/office/officeart/2009/3/layout/CircleRelationship"/>
    <dgm:cxn modelId="{A26E0C21-7098-45A5-8268-BC506A1A6698}" type="presParOf" srcId="{34F10639-062F-4F1C-BFCB-8B0B9DF46C47}" destId="{65A10D9A-EA96-49B7-873F-B820F5CA220B}" srcOrd="0" destOrd="0" presId="urn:microsoft.com/office/officeart/2009/3/layout/CircleRelationship"/>
    <dgm:cxn modelId="{241AFE32-3072-40F8-83D4-9A65053C5F5C}" type="presParOf" srcId="{F39E8373-4E2B-4C09-A36E-1382FA3396F3}" destId="{870C2F5A-6DF0-467D-B2FD-F1BF1B23CB67}" srcOrd="14" destOrd="0" presId="urn:microsoft.com/office/officeart/2009/3/layout/CircleRelationship"/>
    <dgm:cxn modelId="{19C3BB68-706E-4EF5-8E62-DE2BA6F0EBBF}" type="presParOf" srcId="{F39E8373-4E2B-4C09-A36E-1382FA3396F3}" destId="{884936EC-4477-4B93-A14E-D1C9E8A80750}" srcOrd="15" destOrd="0" presId="urn:microsoft.com/office/officeart/2009/3/layout/CircleRelationship"/>
    <dgm:cxn modelId="{2C6E8448-8D51-4164-9035-7601DE15071F}" type="presParOf" srcId="{884936EC-4477-4B93-A14E-D1C9E8A80750}" destId="{FFBDD79F-E66E-4F81-A6E8-8D97A4F4E786}" srcOrd="0" destOrd="0" presId="urn:microsoft.com/office/officeart/2009/3/layout/CircleRelationship"/>
    <dgm:cxn modelId="{437940C5-C0D7-4365-930B-EF57228470A2}" type="presParOf" srcId="{F39E8373-4E2B-4C09-A36E-1382FA3396F3}" destId="{CD81186D-90EF-4AA5-8769-B2506F8A1793}" srcOrd="16" destOrd="0" presId="urn:microsoft.com/office/officeart/2009/3/layout/CircleRelationship"/>
    <dgm:cxn modelId="{FB4CD89A-5D99-4BC2-BBFE-E32720EF8092}" type="presParOf" srcId="{F39E8373-4E2B-4C09-A36E-1382FA3396F3}" destId="{E85C8615-187E-4043-86FE-3D430E3DB411}" srcOrd="17" destOrd="0" presId="urn:microsoft.com/office/officeart/2009/3/layout/CircleRelationship"/>
    <dgm:cxn modelId="{66342FAA-CCD4-4F97-B40F-E0BAE135929A}" type="presParOf" srcId="{E85C8615-187E-4043-86FE-3D430E3DB411}" destId="{29B52B62-201F-4A8C-B5C5-7C68EE929847}"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BA6391-9B0C-47C9-899D-2A848D036726}">
      <dsp:nvSpPr>
        <dsp:cNvPr id="0" name=""/>
        <dsp:cNvSpPr/>
      </dsp:nvSpPr>
      <dsp:spPr>
        <a:xfrm>
          <a:off x="4323056" y="0"/>
          <a:ext cx="2884622" cy="28847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150000"/>
            </a:lnSpc>
            <a:spcBef>
              <a:spcPct val="0"/>
            </a:spcBef>
            <a:spcAft>
              <a:spcPct val="35000"/>
            </a:spcAft>
          </a:pPr>
          <a:r>
            <a:rPr lang="pl-PL" sz="2400" b="1" kern="1200" dirty="0"/>
            <a:t>EXEMPLARY TOOLS</a:t>
          </a:r>
        </a:p>
      </dsp:txBody>
      <dsp:txXfrm>
        <a:off x="4745499" y="422466"/>
        <a:ext cx="2039736" cy="2039846"/>
      </dsp:txXfrm>
    </dsp:sp>
    <dsp:sp modelId="{9F0D738F-53FB-475A-93B6-E4D7BCD262BF}">
      <dsp:nvSpPr>
        <dsp:cNvPr id="0" name=""/>
        <dsp:cNvSpPr/>
      </dsp:nvSpPr>
      <dsp:spPr>
        <a:xfrm>
          <a:off x="5363154" y="56802"/>
          <a:ext cx="320710" cy="32105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7820F0-171D-45DE-851A-F82706C509AF}">
      <dsp:nvSpPr>
        <dsp:cNvPr id="0" name=""/>
        <dsp:cNvSpPr/>
      </dsp:nvSpPr>
      <dsp:spPr>
        <a:xfrm>
          <a:off x="4603981" y="2858949"/>
          <a:ext cx="232544" cy="23240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B7EFEA-B2DF-428F-931A-76431F892B81}">
      <dsp:nvSpPr>
        <dsp:cNvPr id="0" name=""/>
        <dsp:cNvSpPr/>
      </dsp:nvSpPr>
      <dsp:spPr>
        <a:xfrm>
          <a:off x="6787418" y="1359105"/>
          <a:ext cx="232544" cy="23240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AE92B6-F23B-48A8-B159-D942474E8E4F}">
      <dsp:nvSpPr>
        <dsp:cNvPr id="0" name=""/>
        <dsp:cNvSpPr/>
      </dsp:nvSpPr>
      <dsp:spPr>
        <a:xfrm>
          <a:off x="5676173" y="3105982"/>
          <a:ext cx="320710" cy="32105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A4559F-136E-4806-B577-7D95599A797E}">
      <dsp:nvSpPr>
        <dsp:cNvPr id="0" name=""/>
        <dsp:cNvSpPr/>
      </dsp:nvSpPr>
      <dsp:spPr>
        <a:xfrm>
          <a:off x="4669070" y="512565"/>
          <a:ext cx="232544" cy="232400"/>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49407F-FC51-459E-AB81-103B028DA0F9}">
      <dsp:nvSpPr>
        <dsp:cNvPr id="0" name=""/>
        <dsp:cNvSpPr/>
      </dsp:nvSpPr>
      <dsp:spPr>
        <a:xfrm>
          <a:off x="3937116" y="1843273"/>
          <a:ext cx="232544" cy="2324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1BD36A-2E76-4808-97F9-D77AE7988C70}">
      <dsp:nvSpPr>
        <dsp:cNvPr id="0" name=""/>
        <dsp:cNvSpPr/>
      </dsp:nvSpPr>
      <dsp:spPr>
        <a:xfrm>
          <a:off x="2526762" y="814398"/>
          <a:ext cx="1749699" cy="961594"/>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l-PL" sz="1600" b="1" kern="1200" dirty="0" err="1"/>
            <a:t>Observation</a:t>
          </a:r>
          <a:endParaRPr lang="pl-PL" sz="1600" b="1" kern="1200" dirty="0"/>
        </a:p>
      </dsp:txBody>
      <dsp:txXfrm>
        <a:off x="2782999" y="955220"/>
        <a:ext cx="1237225" cy="679950"/>
      </dsp:txXfrm>
    </dsp:sp>
    <dsp:sp modelId="{D15BDE49-8E83-4DAE-8B2C-46D254153B36}">
      <dsp:nvSpPr>
        <dsp:cNvPr id="0" name=""/>
        <dsp:cNvSpPr/>
      </dsp:nvSpPr>
      <dsp:spPr>
        <a:xfrm>
          <a:off x="5038893" y="522894"/>
          <a:ext cx="320710" cy="32105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8EA461-E772-4F39-B225-F88F7F31E38F}">
      <dsp:nvSpPr>
        <dsp:cNvPr id="0" name=""/>
        <dsp:cNvSpPr/>
      </dsp:nvSpPr>
      <dsp:spPr>
        <a:xfrm>
          <a:off x="2925871" y="2225012"/>
          <a:ext cx="579883" cy="58014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437731-854B-4FFF-BA16-AAA9A97ED6D5}">
      <dsp:nvSpPr>
        <dsp:cNvPr id="0" name=""/>
        <dsp:cNvSpPr/>
      </dsp:nvSpPr>
      <dsp:spPr>
        <a:xfrm>
          <a:off x="7322130" y="131401"/>
          <a:ext cx="1834480" cy="87186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l-PL" sz="1600" b="1" kern="1200" dirty="0"/>
            <a:t>Empathy map</a:t>
          </a:r>
        </a:p>
      </dsp:txBody>
      <dsp:txXfrm>
        <a:off x="7590783" y="259083"/>
        <a:ext cx="1297174" cy="616502"/>
      </dsp:txXfrm>
    </dsp:sp>
    <dsp:sp modelId="{AB9980F4-B1FB-410F-838F-8F76D5354222}">
      <dsp:nvSpPr>
        <dsp:cNvPr id="0" name=""/>
        <dsp:cNvSpPr/>
      </dsp:nvSpPr>
      <dsp:spPr>
        <a:xfrm>
          <a:off x="6533886" y="722488"/>
          <a:ext cx="320710" cy="32105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35ABC9-4D8A-4158-8679-57EB764600FC}">
      <dsp:nvSpPr>
        <dsp:cNvPr id="0" name=""/>
        <dsp:cNvSpPr/>
      </dsp:nvSpPr>
      <dsp:spPr>
        <a:xfrm>
          <a:off x="2705160" y="2915328"/>
          <a:ext cx="232544" cy="23240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A10D9A-EA96-49B7-873F-B820F5CA220B}">
      <dsp:nvSpPr>
        <dsp:cNvPr id="0" name=""/>
        <dsp:cNvSpPr/>
      </dsp:nvSpPr>
      <dsp:spPr>
        <a:xfrm>
          <a:off x="5022325" y="2584372"/>
          <a:ext cx="232544" cy="23240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0C2F5A-6DF0-467D-B2FD-F1BF1B23CB67}">
      <dsp:nvSpPr>
        <dsp:cNvPr id="0" name=""/>
        <dsp:cNvSpPr/>
      </dsp:nvSpPr>
      <dsp:spPr>
        <a:xfrm>
          <a:off x="836251" y="176166"/>
          <a:ext cx="1518321" cy="72562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l-PL" sz="1600" b="1" kern="1200" dirty="0">
              <a:latin typeface="+mn-lt"/>
            </a:rPr>
            <a:t>Flip chart</a:t>
          </a:r>
        </a:p>
      </dsp:txBody>
      <dsp:txXfrm>
        <a:off x="1058604" y="282431"/>
        <a:ext cx="1073615" cy="513092"/>
      </dsp:txXfrm>
    </dsp:sp>
    <dsp:sp modelId="{FFBDD79F-E66E-4F81-A6E8-8D97A4F4E786}">
      <dsp:nvSpPr>
        <dsp:cNvPr id="0" name=""/>
        <dsp:cNvSpPr/>
      </dsp:nvSpPr>
      <dsp:spPr>
        <a:xfrm>
          <a:off x="7118780" y="2143242"/>
          <a:ext cx="232544" cy="232400"/>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81186D-90EF-4AA5-8769-B2506F8A1793}">
      <dsp:nvSpPr>
        <dsp:cNvPr id="0" name=""/>
        <dsp:cNvSpPr/>
      </dsp:nvSpPr>
      <dsp:spPr>
        <a:xfrm>
          <a:off x="3723354" y="3301358"/>
          <a:ext cx="1892615" cy="94555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l-PL" sz="1600" b="1" kern="1200" dirty="0" err="1"/>
            <a:t>Questionnaire</a:t>
          </a:r>
          <a:endParaRPr lang="pl-PL" sz="1600" b="1" kern="1200" dirty="0"/>
        </a:p>
      </dsp:txBody>
      <dsp:txXfrm>
        <a:off x="4000521" y="3439831"/>
        <a:ext cx="1338281" cy="668604"/>
      </dsp:txXfrm>
    </dsp:sp>
    <dsp:sp modelId="{29B52B62-201F-4A8C-B5C5-7C68EE929847}">
      <dsp:nvSpPr>
        <dsp:cNvPr id="0" name=""/>
        <dsp:cNvSpPr/>
      </dsp:nvSpPr>
      <dsp:spPr>
        <a:xfrm>
          <a:off x="5130610" y="3148159"/>
          <a:ext cx="232544" cy="23240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65A2E6-6EE1-4325-99B8-C5E7BA8C3177}" type="datetimeFigureOut">
              <a:rPr lang="en-US" smtClean="0"/>
              <a:t>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C41A3-748B-4502-90AD-A704A27A5518}" type="slidenum">
              <a:rPr lang="en-US" smtClean="0"/>
              <a:t>‹#›</a:t>
            </a:fld>
            <a:endParaRPr lang="en-US"/>
          </a:p>
        </p:txBody>
      </p:sp>
    </p:spTree>
    <p:extLst>
      <p:ext uri="{BB962C8B-B14F-4D97-AF65-F5344CB8AC3E}">
        <p14:creationId xmlns:p14="http://schemas.microsoft.com/office/powerpoint/2010/main" val="2583769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oppins Light"/>
                <a:cs typeface="Poppins Light"/>
              </a:rPr>
              <a:t>The design thinking process is used by people working in STEM as a method to solving problems. Major </a:t>
            </a:r>
            <a:r>
              <a:rPr lang="en-US" dirty="0" err="1">
                <a:latin typeface="Poppins Light"/>
                <a:cs typeface="Poppins Light"/>
              </a:rPr>
              <a:t>organisations</a:t>
            </a:r>
            <a:r>
              <a:rPr lang="en-US" dirty="0">
                <a:latin typeface="Poppins Light"/>
                <a:cs typeface="Poppins Light"/>
              </a:rPr>
              <a:t> often have a ‘Design Thinking’ Team or ‘Innovation’ Team who work solely in this way, such as Transport for London, Uber Eats, </a:t>
            </a:r>
            <a:r>
              <a:rPr lang="en-US" dirty="0" err="1">
                <a:latin typeface="Poppins Light"/>
                <a:cs typeface="Poppins Light"/>
              </a:rPr>
              <a:t>AirBnb</a:t>
            </a:r>
            <a:r>
              <a:rPr lang="en-US" dirty="0">
                <a:latin typeface="Poppins Light"/>
                <a:cs typeface="Poppins Light"/>
              </a:rPr>
              <a:t>, Netflix, or </a:t>
            </a:r>
            <a:r>
              <a:rPr lang="en-US" dirty="0" err="1">
                <a:latin typeface="Poppins Light"/>
                <a:cs typeface="Poppins Light"/>
              </a:rPr>
              <a:t>OralB</a:t>
            </a:r>
            <a:r>
              <a:rPr lang="en-US" dirty="0">
                <a:latin typeface="Poppins Light"/>
                <a:cs typeface="Poppins Light"/>
              </a:rPr>
              <a:t>. It is an </a:t>
            </a:r>
            <a:r>
              <a:rPr lang="en-US" dirty="0" err="1">
                <a:latin typeface="Poppins Light"/>
                <a:cs typeface="Poppins Light"/>
              </a:rPr>
              <a:t>interative</a:t>
            </a:r>
            <a:r>
              <a:rPr lang="en-US" dirty="0">
                <a:latin typeface="Poppins Light"/>
                <a:cs typeface="Poppins Light"/>
              </a:rPr>
              <a:t> process, that challenges assumptions and develops open minded creativity. In its entirety it has 6 steps, and normally focuses on a user or a particular group. The stages are: </a:t>
            </a:r>
            <a:r>
              <a:rPr lang="en-US" dirty="0" err="1">
                <a:latin typeface="Poppins Light"/>
                <a:cs typeface="Poppins Light"/>
              </a:rPr>
              <a:t>empathise</a:t>
            </a:r>
            <a:r>
              <a:rPr lang="en-US" dirty="0">
                <a:latin typeface="Poppins Light"/>
                <a:cs typeface="Poppins Light"/>
              </a:rPr>
              <a:t>, define, Ideate, prototype, test, implement. As students may not choose to focus their problem on a particular person, or group of people we have simplified the process to include 4 steps: define, ideas, prototype, test. The infographic on the slide shows that the testing should help then inform your idea to create a better prototype and test again. This iterative cycle then creates a better design in order to implement.</a:t>
            </a: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B0F6247D-5FE6-DE41-92C7-B7BE717BF38F}" type="slidenum">
              <a:rPr lang="en-US" smtClean="0"/>
              <a:pPr/>
              <a:t>1</a:t>
            </a:fld>
            <a:endParaRPr lang="en-US"/>
          </a:p>
        </p:txBody>
      </p:sp>
    </p:spTree>
    <p:extLst>
      <p:ext uri="{BB962C8B-B14F-4D97-AF65-F5344CB8AC3E}">
        <p14:creationId xmlns:p14="http://schemas.microsoft.com/office/powerpoint/2010/main" val="407975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oppins Light"/>
                <a:cs typeface="Poppins Light"/>
              </a:rPr>
              <a:t>The design thinking process is used by people working in STEM as a method to solving problems. Major </a:t>
            </a:r>
            <a:r>
              <a:rPr lang="en-US" dirty="0" err="1">
                <a:latin typeface="Poppins Light"/>
                <a:cs typeface="Poppins Light"/>
              </a:rPr>
              <a:t>organisations</a:t>
            </a:r>
            <a:r>
              <a:rPr lang="en-US" dirty="0">
                <a:latin typeface="Poppins Light"/>
                <a:cs typeface="Poppins Light"/>
              </a:rPr>
              <a:t> often have a ‘Design Thinking’ Team or ‘Innovation’ Team who work solely in this way, such as Transport for London, Uber Eats, </a:t>
            </a:r>
            <a:r>
              <a:rPr lang="en-US" dirty="0" err="1">
                <a:latin typeface="Poppins Light"/>
                <a:cs typeface="Poppins Light"/>
              </a:rPr>
              <a:t>AirBnb</a:t>
            </a:r>
            <a:r>
              <a:rPr lang="en-US" dirty="0">
                <a:latin typeface="Poppins Light"/>
                <a:cs typeface="Poppins Light"/>
              </a:rPr>
              <a:t>, Netflix, or </a:t>
            </a:r>
            <a:r>
              <a:rPr lang="en-US" dirty="0" err="1">
                <a:latin typeface="Poppins Light"/>
                <a:cs typeface="Poppins Light"/>
              </a:rPr>
              <a:t>OralB</a:t>
            </a:r>
            <a:r>
              <a:rPr lang="en-US" dirty="0">
                <a:latin typeface="Poppins Light"/>
                <a:cs typeface="Poppins Light"/>
              </a:rPr>
              <a:t>. It is an </a:t>
            </a:r>
            <a:r>
              <a:rPr lang="en-US" dirty="0" err="1">
                <a:latin typeface="Poppins Light"/>
                <a:cs typeface="Poppins Light"/>
              </a:rPr>
              <a:t>interative</a:t>
            </a:r>
            <a:r>
              <a:rPr lang="en-US" dirty="0">
                <a:latin typeface="Poppins Light"/>
                <a:cs typeface="Poppins Light"/>
              </a:rPr>
              <a:t> process, that challenges assumptions and develops open minded creativity. In its entirety it has 6 steps, and normally focuses on a user or a particular group. The stages are: </a:t>
            </a:r>
            <a:r>
              <a:rPr lang="en-US" dirty="0" err="1">
                <a:latin typeface="Poppins Light"/>
                <a:cs typeface="Poppins Light"/>
              </a:rPr>
              <a:t>empathise</a:t>
            </a:r>
            <a:r>
              <a:rPr lang="en-US" dirty="0">
                <a:latin typeface="Poppins Light"/>
                <a:cs typeface="Poppins Light"/>
              </a:rPr>
              <a:t>, define, Ideate, prototype, test, implement. As students may not choose to focus their problem on a particular person, or group of people we have simplified the process to include 4 steps: define, ideas, prototype, test. The infographic on the slide shows that the testing should help then inform your idea to create a better prototype and test again. This iterative cycle then creates a better design in order to implement.</a:t>
            </a: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B0F6247D-5FE6-DE41-92C7-B7BE717BF38F}" type="slidenum">
              <a:rPr lang="en-US" smtClean="0"/>
              <a:pPr/>
              <a:t>26</a:t>
            </a:fld>
            <a:endParaRPr lang="en-US"/>
          </a:p>
        </p:txBody>
      </p:sp>
    </p:spTree>
    <p:extLst>
      <p:ext uri="{BB962C8B-B14F-4D97-AF65-F5344CB8AC3E}">
        <p14:creationId xmlns:p14="http://schemas.microsoft.com/office/powerpoint/2010/main" val="3801375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E9B1DE-3302-4063-A6CB-385137B654EF}"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51134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E9B1DE-3302-4063-A6CB-385137B654EF}"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3577653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E9B1DE-3302-4063-A6CB-385137B654EF}"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681441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3_Overview">
    <p:spTree>
      <p:nvGrpSpPr>
        <p:cNvPr id="1" name=""/>
        <p:cNvGrpSpPr/>
        <p:nvPr/>
      </p:nvGrpSpPr>
      <p:grpSpPr>
        <a:xfrm>
          <a:off x="0" y="0"/>
          <a:ext cx="0" cy="0"/>
          <a:chOff x="0" y="0"/>
          <a:chExt cx="0" cy="0"/>
        </a:xfrm>
      </p:grpSpPr>
      <p:sp>
        <p:nvSpPr>
          <p:cNvPr id="6" name="bg object 16">
            <a:extLst>
              <a:ext uri="{FF2B5EF4-FFF2-40B4-BE49-F238E27FC236}">
                <a16:creationId xmlns:a16="http://schemas.microsoft.com/office/drawing/2014/main" id="{0769DE1E-0D1F-C547-901F-EF698F48600E}"/>
              </a:ext>
            </a:extLst>
          </p:cNvPr>
          <p:cNvSpPr/>
          <p:nvPr userDrawn="1"/>
        </p:nvSpPr>
        <p:spPr>
          <a:xfrm>
            <a:off x="0" y="-36582"/>
            <a:ext cx="12192000" cy="638758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26213F"/>
          </a:solidFill>
          <a:ln w="12700">
            <a:solidFill>
              <a:srgbClr val="27203E"/>
            </a:solidFill>
          </a:ln>
        </p:spPr>
        <p:txBody>
          <a:bodyPr wrap="square" lIns="0" tIns="0" rIns="0" bIns="0" rtlCol="0"/>
          <a:lstStyle/>
          <a:p>
            <a:endParaRPr sz="662" b="0" i="0">
              <a:latin typeface="Poppins Light" pitchFamily="2" charset="77"/>
            </a:endParaRPr>
          </a:p>
        </p:txBody>
      </p:sp>
      <p:sp>
        <p:nvSpPr>
          <p:cNvPr id="10" name="Text Placeholder 14">
            <a:extLst>
              <a:ext uri="{FF2B5EF4-FFF2-40B4-BE49-F238E27FC236}">
                <a16:creationId xmlns:a16="http://schemas.microsoft.com/office/drawing/2014/main" id="{98D86016-5CA8-374A-B16A-0D42F2956CEC}"/>
              </a:ext>
            </a:extLst>
          </p:cNvPr>
          <p:cNvSpPr>
            <a:spLocks noGrp="1"/>
          </p:cNvSpPr>
          <p:nvPr>
            <p:ph type="body" sz="quarter" idx="11" hasCustomPrompt="1"/>
          </p:nvPr>
        </p:nvSpPr>
        <p:spPr>
          <a:xfrm>
            <a:off x="434192" y="1556785"/>
            <a:ext cx="7232932" cy="4367431"/>
          </a:xfrm>
          <a:prstGeom prst="rect">
            <a:avLst/>
          </a:prstGeom>
          <a:noFill/>
        </p:spPr>
        <p:txBody>
          <a:bodyPr/>
          <a:lstStyle>
            <a:lvl1pPr>
              <a:lnSpc>
                <a:spcPts val="4851"/>
              </a:lnSpc>
              <a:defRPr sz="4548" b="1" i="1" spc="-91">
                <a:solidFill>
                  <a:srgbClr val="FEC700"/>
                </a:solidFill>
                <a:latin typeface="Poppins" pitchFamily="2" charset="77"/>
                <a:cs typeface="Poppins" pitchFamily="2" charset="77"/>
              </a:defRPr>
            </a:lvl1pPr>
            <a:lvl2pPr>
              <a:defRPr sz="5094">
                <a:latin typeface="Poppins" pitchFamily="2" charset="77"/>
                <a:cs typeface="Poppins" pitchFamily="2" charset="77"/>
              </a:defRPr>
            </a:lvl2pPr>
            <a:lvl3pPr>
              <a:defRPr sz="5094">
                <a:latin typeface="Poppins" pitchFamily="2" charset="77"/>
                <a:cs typeface="Poppins" pitchFamily="2" charset="77"/>
              </a:defRPr>
            </a:lvl3pPr>
            <a:lvl4pPr>
              <a:defRPr sz="5094">
                <a:latin typeface="Poppins" pitchFamily="2" charset="77"/>
                <a:cs typeface="Poppins" pitchFamily="2" charset="77"/>
              </a:defRPr>
            </a:lvl4pPr>
            <a:lvl5pPr>
              <a:defRPr sz="5094">
                <a:latin typeface="Poppins" pitchFamily="2" charset="77"/>
                <a:cs typeface="Poppins" pitchFamily="2" charset="77"/>
              </a:defRPr>
            </a:lvl5pPr>
          </a:lstStyle>
          <a:p>
            <a:pPr lvl="0"/>
            <a:r>
              <a:rPr lang="en-GB"/>
              <a:t>LOREM IPSUM </a:t>
            </a:r>
            <a:br>
              <a:rPr lang="en-GB"/>
            </a:br>
            <a:r>
              <a:rPr lang="en-GB"/>
              <a:t>DOLOR SIT AMET, CONSECTETUR ADIPISCING ELIT.</a:t>
            </a:r>
          </a:p>
          <a:p>
            <a:pPr lvl="0"/>
            <a:r>
              <a:rPr lang="en-GB"/>
              <a:t>DOLOR SIT AMET, CONSECTETUR</a:t>
            </a:r>
            <a:endParaRPr lang="en-US"/>
          </a:p>
        </p:txBody>
      </p:sp>
      <p:cxnSp>
        <p:nvCxnSpPr>
          <p:cNvPr id="13" name="Straight Connector 12">
            <a:extLst>
              <a:ext uri="{FF2B5EF4-FFF2-40B4-BE49-F238E27FC236}">
                <a16:creationId xmlns:a16="http://schemas.microsoft.com/office/drawing/2014/main" id="{D98471CB-310B-1F48-86F3-2CE63DC3883C}"/>
              </a:ext>
            </a:extLst>
          </p:cNvPr>
          <p:cNvCxnSpPr>
            <a:cxnSpLocks/>
          </p:cNvCxnSpPr>
          <p:nvPr userDrawn="1"/>
        </p:nvCxnSpPr>
        <p:spPr>
          <a:xfrm>
            <a:off x="434142" y="1303444"/>
            <a:ext cx="1964979" cy="0"/>
          </a:xfrm>
          <a:prstGeom prst="line">
            <a:avLst/>
          </a:prstGeom>
          <a:ln w="50800">
            <a:solidFill>
              <a:schemeClr val="bg1"/>
            </a:solidFill>
          </a:ln>
        </p:spPr>
        <p:style>
          <a:lnRef idx="1">
            <a:schemeClr val="dk1"/>
          </a:lnRef>
          <a:fillRef idx="0">
            <a:schemeClr val="dk1"/>
          </a:fillRef>
          <a:effectRef idx="0">
            <a:schemeClr val="dk1"/>
          </a:effectRef>
          <a:fontRef idx="minor">
            <a:schemeClr val="tx1"/>
          </a:fontRef>
        </p:style>
      </p:cxnSp>
      <p:sp>
        <p:nvSpPr>
          <p:cNvPr id="14" name="Text Placeholder 2">
            <a:extLst>
              <a:ext uri="{FF2B5EF4-FFF2-40B4-BE49-F238E27FC236}">
                <a16:creationId xmlns:a16="http://schemas.microsoft.com/office/drawing/2014/main" id="{7A4A90BC-1405-F145-89A9-A9803DBF4E38}"/>
              </a:ext>
            </a:extLst>
          </p:cNvPr>
          <p:cNvSpPr>
            <a:spLocks noGrp="1"/>
          </p:cNvSpPr>
          <p:nvPr>
            <p:ph type="body" sz="quarter" idx="15" hasCustomPrompt="1"/>
          </p:nvPr>
        </p:nvSpPr>
        <p:spPr>
          <a:xfrm>
            <a:off x="434142" y="660927"/>
            <a:ext cx="7232982" cy="447927"/>
          </a:xfrm>
          <a:prstGeom prst="rect">
            <a:avLst/>
          </a:prstGeom>
        </p:spPr>
        <p:txBody>
          <a:bodyPr/>
          <a:lstStyle>
            <a:lvl1pPr>
              <a:defRPr sz="2911" b="1" i="1">
                <a:solidFill>
                  <a:schemeClr val="bg1"/>
                </a:solidFill>
                <a:latin typeface="Poppins" pitchFamily="2" charset="77"/>
                <a:cs typeface="Poppins" pitchFamily="2" charset="77"/>
              </a:defRPr>
            </a:lvl1pPr>
          </a:lstStyle>
          <a:p>
            <a:pPr lvl="0"/>
            <a:r>
              <a:rPr lang="en-GB"/>
              <a:t>TITLE HERE</a:t>
            </a:r>
          </a:p>
        </p:txBody>
      </p:sp>
    </p:spTree>
    <p:extLst>
      <p:ext uri="{BB962C8B-B14F-4D97-AF65-F5344CB8AC3E}">
        <p14:creationId xmlns:p14="http://schemas.microsoft.com/office/powerpoint/2010/main" val="1427226437"/>
      </p:ext>
    </p:extLst>
  </p:cSld>
  <p:clrMapOvr>
    <a:masterClrMapping/>
  </p:clrMapOvr>
  <p:extLst>
    <p:ext uri="{DCECCB84-F9BA-43D5-87BE-67443E8EF086}">
      <p15:sldGuideLst xmlns:p15="http://schemas.microsoft.com/office/powerpoint/2012/main">
        <p15:guide id="1" orient="horz" pos="3562">
          <p15:clr>
            <a:srgbClr val="FBAE40"/>
          </p15:clr>
        </p15:guide>
        <p15:guide id="2" pos="63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E9B1DE-3302-4063-A6CB-385137B654EF}"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170347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E9B1DE-3302-4063-A6CB-385137B654EF}"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3449479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E9B1DE-3302-4063-A6CB-385137B654EF}"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1910787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E9B1DE-3302-4063-A6CB-385137B654EF}" type="datetimeFigureOut">
              <a:rPr lang="en-US" smtClean="0"/>
              <a:t>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347962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E9B1DE-3302-4063-A6CB-385137B654EF}" type="datetimeFigureOut">
              <a:rPr lang="en-US" smtClean="0"/>
              <a:t>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332566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9B1DE-3302-4063-A6CB-385137B654EF}" type="datetimeFigureOut">
              <a:rPr lang="en-US" smtClean="0"/>
              <a:t>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252286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E9B1DE-3302-4063-A6CB-385137B654EF}"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2539264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E9B1DE-3302-4063-A6CB-385137B654EF}"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824417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E9B1DE-3302-4063-A6CB-385137B654EF}" type="datetimeFigureOut">
              <a:rPr lang="en-US" smtClean="0"/>
              <a:t>2/15/2024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30F2B-4C03-406C-B40E-BD7B7FB7FE58}" type="slidenum">
              <a:rPr lang="en-US" smtClean="0"/>
              <a:t>‹#›</a:t>
            </a:fld>
            <a:endParaRPr lang="en-US"/>
          </a:p>
        </p:txBody>
      </p:sp>
    </p:spTree>
    <p:extLst>
      <p:ext uri="{BB962C8B-B14F-4D97-AF65-F5344CB8AC3E}">
        <p14:creationId xmlns:p14="http://schemas.microsoft.com/office/powerpoint/2010/main" val="1543659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8.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D62F3E-802B-A9AF-B254-D0885FFA4CE2}"/>
              </a:ext>
            </a:extLst>
          </p:cNvPr>
          <p:cNvSpPr>
            <a:spLocks noGrp="1"/>
          </p:cNvSpPr>
          <p:nvPr>
            <p:ph type="body" sz="quarter" idx="15"/>
          </p:nvPr>
        </p:nvSpPr>
        <p:spPr>
          <a:xfrm>
            <a:off x="0" y="2155372"/>
            <a:ext cx="12191999" cy="2704011"/>
          </a:xfrm>
        </p:spPr>
        <p:txBody>
          <a:bodyPr vert="horz" lIns="55449" tIns="27725" rIns="55449" bIns="27725" rtlCol="0" anchor="t">
            <a:noAutofit/>
          </a:bodyPr>
          <a:lstStyle/>
          <a:p>
            <a:pPr marL="0" indent="0" algn="ctr">
              <a:buNone/>
            </a:pPr>
            <a:r>
              <a:rPr lang="en-US" sz="5400" i="0" dirty="0" smtClean="0">
                <a:latin typeface="Poppins"/>
                <a:cs typeface="Poppins"/>
              </a:rPr>
              <a:t>BSD 414: </a:t>
            </a:r>
          </a:p>
          <a:p>
            <a:pPr marL="0" indent="0" algn="ctr">
              <a:buNone/>
            </a:pPr>
            <a:r>
              <a:rPr lang="en-US" sz="5400" i="0" dirty="0" smtClean="0">
                <a:latin typeface="Poppins"/>
                <a:cs typeface="Poppins"/>
              </a:rPr>
              <a:t>DESIGN THINKING</a:t>
            </a:r>
          </a:p>
          <a:p>
            <a:pPr marL="0" indent="0" algn="ctr">
              <a:buNone/>
            </a:pPr>
            <a:r>
              <a:rPr lang="en-US" sz="3200" i="0" dirty="0" smtClean="0">
                <a:solidFill>
                  <a:schemeClr val="accent6"/>
                </a:solidFill>
                <a:latin typeface="Poppins"/>
              </a:rPr>
              <a:t>Lecture </a:t>
            </a:r>
            <a:r>
              <a:rPr lang="en-US" sz="3200" i="0" dirty="0" smtClean="0">
                <a:solidFill>
                  <a:schemeClr val="accent6"/>
                </a:solidFill>
                <a:latin typeface="Poppins"/>
              </a:rPr>
              <a:t>3: Empathy in Design Thinking</a:t>
            </a:r>
            <a:endParaRPr lang="en-US" sz="2800" i="0" dirty="0">
              <a:solidFill>
                <a:schemeClr val="accent6"/>
              </a:solidFill>
            </a:endParaRPr>
          </a:p>
        </p:txBody>
      </p:sp>
      <p:pic>
        <p:nvPicPr>
          <p:cNvPr id="1026" name="Picture 2" descr="Zetech University | Invent Your Fut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0561" y="407942"/>
            <a:ext cx="3982981" cy="15384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0 Design Thinking Tools: Turn Creativity and Data Into Growth"/>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339" t="8039" r="15525" b="8785"/>
          <a:stretch/>
        </p:blipFill>
        <p:spPr bwMode="auto">
          <a:xfrm>
            <a:off x="10983002" y="5212079"/>
            <a:ext cx="1208998" cy="1123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946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00593" y="184932"/>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Empathize</a:t>
            </a:r>
            <a:r>
              <a:rPr lang="en-US" sz="4000" b="1" dirty="0">
                <a:solidFill>
                  <a:srgbClr val="00B050"/>
                </a:solidFill>
              </a:rPr>
              <a:t> </a:t>
            </a:r>
            <a:r>
              <a:rPr lang="en-US" sz="4000" b="1" dirty="0" smtClean="0">
                <a:solidFill>
                  <a:srgbClr val="00B050"/>
                </a:solidFill>
              </a:rPr>
              <a:t>Map</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278223" y="5486400"/>
            <a:ext cx="913776" cy="84908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744581" y="1338262"/>
            <a:ext cx="9940835" cy="4829613"/>
          </a:xfrm>
          <a:prstGeom prst="rect">
            <a:avLst/>
          </a:prstGeom>
        </p:spPr>
      </p:pic>
    </p:spTree>
    <p:extLst>
      <p:ext uri="{BB962C8B-B14F-4D97-AF65-F5344CB8AC3E}">
        <p14:creationId xmlns:p14="http://schemas.microsoft.com/office/powerpoint/2010/main" val="332739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243839" y="-128577"/>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Empathize</a:t>
            </a:r>
            <a:r>
              <a:rPr lang="en-US" sz="4000" b="1" dirty="0">
                <a:solidFill>
                  <a:srgbClr val="00B050"/>
                </a:solidFill>
              </a:rPr>
              <a:t> </a:t>
            </a:r>
            <a:r>
              <a:rPr lang="en-US" sz="4000" b="1" dirty="0" smtClean="0">
                <a:solidFill>
                  <a:srgbClr val="00B050"/>
                </a:solidFill>
              </a:rPr>
              <a:t>Map</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278223" y="5486400"/>
            <a:ext cx="913776" cy="8490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2854913" y="519791"/>
            <a:ext cx="6145396" cy="5787511"/>
          </a:xfrm>
          <a:prstGeom prst="rect">
            <a:avLst/>
          </a:prstGeom>
        </p:spPr>
      </p:pic>
    </p:spTree>
    <p:extLst>
      <p:ext uri="{BB962C8B-B14F-4D97-AF65-F5344CB8AC3E}">
        <p14:creationId xmlns:p14="http://schemas.microsoft.com/office/powerpoint/2010/main" val="3817266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00593" y="184932"/>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Empathize</a:t>
            </a:r>
            <a:r>
              <a:rPr lang="en-US" sz="4000" b="1" dirty="0" smtClean="0">
                <a:solidFill>
                  <a:srgbClr val="00B050"/>
                </a:solidFill>
              </a:rPr>
              <a:t>—Says</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278223" y="5486400"/>
            <a:ext cx="913776" cy="8490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a:spLocks noChangeArrowheads="1"/>
          </p:cNvSpPr>
          <p:nvPr/>
        </p:nvSpPr>
        <p:spPr bwMode="auto">
          <a:xfrm>
            <a:off x="243838" y="1416944"/>
            <a:ext cx="11604172" cy="3807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70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rgbClr val="000000"/>
                </a:solidFill>
                <a:latin typeface="Source Serif Pro Variable"/>
              </a:rPr>
              <a:t>The</a:t>
            </a:r>
            <a:r>
              <a:rPr kumimoji="0" lang="en-US" altLang="en-US" sz="3200" b="0" i="0" u="none" strike="noStrike" cap="none" normalizeH="0" baseline="0" dirty="0" smtClean="0">
                <a:ln>
                  <a:noFill/>
                </a:ln>
                <a:solidFill>
                  <a:srgbClr val="000000"/>
                </a:solidFill>
                <a:effectLst/>
                <a:latin typeface="Source Serif Pro Variable"/>
              </a:rPr>
              <a:t> </a:t>
            </a:r>
            <a:r>
              <a:rPr kumimoji="0" lang="en-US" altLang="en-US" sz="3200" b="1" i="1" u="none" strike="noStrike" cap="none" normalizeH="0" baseline="0" dirty="0" smtClean="0">
                <a:ln>
                  <a:noFill/>
                </a:ln>
                <a:solidFill>
                  <a:srgbClr val="000000"/>
                </a:solidFill>
                <a:effectLst/>
                <a:latin typeface="Source Serif Pro Variable"/>
              </a:rPr>
              <a:t>Says</a:t>
            </a:r>
            <a:r>
              <a:rPr kumimoji="0" lang="en-US" altLang="en-US" sz="3200" b="0" i="0" u="none" strike="noStrike" cap="none" normalizeH="0" baseline="0" dirty="0" smtClean="0">
                <a:ln>
                  <a:noFill/>
                </a:ln>
                <a:solidFill>
                  <a:srgbClr val="000000"/>
                </a:solidFill>
                <a:effectLst/>
                <a:latin typeface="Source Serif Pro Variable"/>
              </a:rPr>
              <a:t> quadrant contains what the user says out loud in an interview or some other usability study. Ideally, it contains verbatim and direct quotes from research.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1" u="none" strike="noStrike" cap="none" normalizeH="0" baseline="0" dirty="0" smtClean="0">
                <a:ln>
                  <a:noFill/>
                </a:ln>
                <a:solidFill>
                  <a:schemeClr val="tx1"/>
                </a:solidFill>
                <a:effectLst/>
                <a:latin typeface="Source Serif Pro Variable"/>
              </a:rPr>
              <a:t>“I am allegiant to Delta because I never have a bad experience.”</a:t>
            </a:r>
            <a:endParaRPr kumimoji="0" lang="en-US" altLang="en-US" sz="3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1" u="none" strike="noStrike" cap="none" normalizeH="0" baseline="0" dirty="0" smtClean="0">
                <a:ln>
                  <a:noFill/>
                </a:ln>
                <a:solidFill>
                  <a:schemeClr val="tx1"/>
                </a:solidFill>
                <a:effectLst/>
                <a:latin typeface="Source Serif Pro Variable"/>
              </a:rPr>
              <a:t>“I want something reliable.”</a:t>
            </a:r>
            <a:endParaRPr kumimoji="0" lang="en-US" altLang="en-US" sz="3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1" u="none" strike="noStrike" cap="none" normalizeH="0" baseline="0" dirty="0" smtClean="0">
                <a:ln>
                  <a:noFill/>
                </a:ln>
                <a:solidFill>
                  <a:schemeClr val="tx1"/>
                </a:solidFill>
                <a:effectLst/>
                <a:latin typeface="Source Serif Pro Variable"/>
              </a:rPr>
              <a:t>“I don’t understand what to do from here.”</a:t>
            </a:r>
            <a:endParaRPr kumimoji="0" lang="en-US" altLang="en-US" sz="3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048099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00593" y="184932"/>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Empathize</a:t>
            </a:r>
            <a:r>
              <a:rPr lang="en-US" sz="4000" b="1" dirty="0" smtClean="0">
                <a:solidFill>
                  <a:srgbClr val="00B050"/>
                </a:solidFill>
              </a:rPr>
              <a:t>—Thinks</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278223" y="5486400"/>
            <a:ext cx="913776" cy="84908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ChangeArrowheads="1"/>
          </p:cNvSpPr>
          <p:nvPr/>
        </p:nvSpPr>
        <p:spPr bwMode="auto">
          <a:xfrm>
            <a:off x="307872" y="1166397"/>
            <a:ext cx="10970352" cy="4669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70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solidFill>
                  <a:srgbClr val="000000"/>
                </a:solidFill>
                <a:latin typeface="Source Serif Pro Variable"/>
              </a:rPr>
              <a:t>The</a:t>
            </a:r>
            <a:r>
              <a:rPr lang="en-US" altLang="en-US" sz="2800" dirty="0">
                <a:solidFill>
                  <a:srgbClr val="000000"/>
                </a:solidFill>
                <a:latin typeface="Source Serif Pro Variable"/>
              </a:rPr>
              <a:t> </a:t>
            </a:r>
            <a:r>
              <a:rPr kumimoji="0" lang="en-US" altLang="en-US" sz="2800" b="1" i="1" u="none" strike="noStrike" cap="none" normalizeH="0" baseline="0" dirty="0" smtClean="0">
                <a:ln>
                  <a:noFill/>
                </a:ln>
                <a:solidFill>
                  <a:srgbClr val="000000"/>
                </a:solidFill>
                <a:effectLst/>
                <a:latin typeface="Source Serif Pro Variable"/>
              </a:rPr>
              <a:t>Thinks </a:t>
            </a:r>
            <a:r>
              <a:rPr kumimoji="0" lang="en-US" altLang="en-US" sz="2800" b="0" i="0" u="none" strike="noStrike" cap="none" normalizeH="0" baseline="0" dirty="0" smtClean="0">
                <a:ln>
                  <a:noFill/>
                </a:ln>
                <a:solidFill>
                  <a:srgbClr val="000000"/>
                </a:solidFill>
                <a:effectLst/>
                <a:latin typeface="Source Serif Pro Variable"/>
              </a:rPr>
              <a:t>quadrant captures what the user is thinking throughout the experience. Ask yourself (from the qualitative research gathered): what occupies the user’s thoughts?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Source Serif Pro Variable"/>
              </a:rPr>
              <a:t>What matters to the user? It is possible to have the same content in both </a:t>
            </a:r>
            <a:r>
              <a:rPr kumimoji="0" lang="en-US" altLang="en-US" sz="2800" b="0" i="1" u="none" strike="noStrike" cap="none" normalizeH="0" baseline="0" dirty="0" smtClean="0">
                <a:ln>
                  <a:noFill/>
                </a:ln>
                <a:solidFill>
                  <a:srgbClr val="000000"/>
                </a:solidFill>
                <a:effectLst/>
                <a:latin typeface="Source Serif Pro Variable"/>
              </a:rPr>
              <a:t>Says</a:t>
            </a:r>
            <a:r>
              <a:rPr kumimoji="0" lang="en-US" altLang="en-US" sz="2800" b="0" i="0" u="none" strike="noStrike" cap="none" normalizeH="0" baseline="0" dirty="0" smtClean="0">
                <a:ln>
                  <a:noFill/>
                </a:ln>
                <a:solidFill>
                  <a:srgbClr val="000000"/>
                </a:solidFill>
                <a:effectLst/>
                <a:latin typeface="Source Serif Pro Variable"/>
              </a:rPr>
              <a:t> and </a:t>
            </a:r>
            <a:r>
              <a:rPr kumimoji="0" lang="en-US" altLang="en-US" sz="2800" b="0" i="1" u="none" strike="noStrike" cap="none" normalizeH="0" baseline="0" dirty="0" smtClean="0">
                <a:ln>
                  <a:noFill/>
                </a:ln>
                <a:solidFill>
                  <a:srgbClr val="000000"/>
                </a:solidFill>
                <a:effectLst/>
                <a:latin typeface="Source Serif Pro Variable"/>
              </a:rPr>
              <a:t>Thinks</a:t>
            </a:r>
            <a:r>
              <a:rPr kumimoji="0" lang="en-US" altLang="en-US" sz="2800" b="0" i="0" u="none" strike="noStrike" cap="none" normalizeH="0" baseline="0" dirty="0" smtClean="0">
                <a:ln>
                  <a:noFill/>
                </a:ln>
                <a:solidFill>
                  <a:srgbClr val="000000"/>
                </a:solidFill>
                <a:effectLst/>
                <a:latin typeface="Source Serif Pro Variable"/>
              </a:rPr>
              <a:t>. However, pay special attention to what users think, but may not be willing to vocalize.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Source Serif Pro Variable"/>
              </a:rPr>
              <a:t>Try to understand why they are reluctant to share — are they unsure, self-conscious, polite, or afraid to tell others something?</a:t>
            </a:r>
            <a:endParaRPr kumimoji="0" lang="en-US"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smtClean="0">
                <a:ln>
                  <a:noFill/>
                </a:ln>
                <a:solidFill>
                  <a:schemeClr val="tx1"/>
                </a:solidFill>
                <a:effectLst/>
                <a:latin typeface="Source Serif Pro Variable"/>
              </a:rPr>
              <a:t>“This is really annoying.”</a:t>
            </a:r>
            <a:endParaRPr kumimoji="0" lang="en-US"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smtClean="0">
                <a:ln>
                  <a:noFill/>
                </a:ln>
                <a:solidFill>
                  <a:schemeClr val="tx1"/>
                </a:solidFill>
                <a:effectLst/>
                <a:latin typeface="Source Serif Pro Variable"/>
              </a:rPr>
              <a:t>“Am I dumb for not understanding this?”</a:t>
            </a:r>
            <a:endParaRPr kumimoji="0" lang="en-US" altLang="en-US" sz="2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467601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00593" y="184932"/>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Empathize</a:t>
            </a:r>
            <a:r>
              <a:rPr lang="en-US" sz="4000" b="1" dirty="0" smtClean="0">
                <a:solidFill>
                  <a:srgbClr val="00B050"/>
                </a:solidFill>
              </a:rPr>
              <a:t>—Does</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278223" y="5486400"/>
            <a:ext cx="913776" cy="8490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p:cNvSpPr>
            <a:spLocks noChangeArrowheads="1"/>
          </p:cNvSpPr>
          <p:nvPr/>
        </p:nvSpPr>
        <p:spPr bwMode="auto">
          <a:xfrm>
            <a:off x="400593" y="1628835"/>
            <a:ext cx="11056301" cy="3684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70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solidFill>
                  <a:srgbClr val="000000"/>
                </a:solidFill>
                <a:latin typeface="Source Serif Pro Variable"/>
              </a:rPr>
              <a:t>The </a:t>
            </a:r>
            <a:r>
              <a:rPr kumimoji="0" lang="en-US" altLang="en-US" sz="3600" b="1" i="1" u="none" strike="noStrike" cap="none" normalizeH="0" baseline="0" dirty="0" smtClean="0">
                <a:ln>
                  <a:noFill/>
                </a:ln>
                <a:solidFill>
                  <a:srgbClr val="000000"/>
                </a:solidFill>
                <a:effectLst/>
                <a:latin typeface="Source Serif Pro Variable"/>
              </a:rPr>
              <a:t>Does</a:t>
            </a:r>
            <a:r>
              <a:rPr kumimoji="0" lang="en-US" altLang="en-US" sz="3600" b="0" i="0" u="none" strike="noStrike" cap="none" normalizeH="0" baseline="0" dirty="0" smtClean="0">
                <a:ln>
                  <a:noFill/>
                </a:ln>
                <a:solidFill>
                  <a:srgbClr val="000000"/>
                </a:solidFill>
                <a:effectLst/>
                <a:latin typeface="Source Serif Pro Variable"/>
              </a:rPr>
              <a:t> quadrant encloses the actions the user takes.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000000"/>
                </a:solidFill>
                <a:effectLst/>
                <a:latin typeface="Source Serif Pro Variable"/>
              </a:rPr>
              <a:t>From the research, what does the user physically do?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000000"/>
                </a:solidFill>
                <a:effectLst/>
                <a:latin typeface="Source Serif Pro Variable"/>
              </a:rPr>
              <a:t>How does the user go about doing it?</a:t>
            </a:r>
            <a:endParaRPr kumimoji="0" lang="en-US" altLang="en-US" sz="3600" b="0" i="0" u="none" strike="noStrike" cap="none" normalizeH="0" baseline="0" dirty="0" smtClean="0">
              <a:ln>
                <a:noFill/>
              </a:ln>
              <a:solidFill>
                <a:schemeClr val="tx1"/>
              </a:solidFill>
              <a:effectLst/>
            </a:endParaRPr>
          </a:p>
          <a:p>
            <a:pPr lvl="2"/>
            <a:r>
              <a:rPr kumimoji="0" lang="en-US" altLang="en-US" sz="3600" b="0" i="1" u="none" strike="noStrike" cap="none" normalizeH="0" baseline="0" dirty="0" smtClean="0">
                <a:ln>
                  <a:noFill/>
                </a:ln>
                <a:solidFill>
                  <a:schemeClr val="tx1"/>
                </a:solidFill>
                <a:effectLst/>
                <a:latin typeface="Source Serif Pro Variable"/>
              </a:rPr>
              <a:t>Refreshes page several times.</a:t>
            </a:r>
            <a:endParaRPr kumimoji="0" lang="en-US" altLang="en-US" sz="3600" b="0" i="0" u="none" strike="noStrike" cap="none" normalizeH="0" baseline="0" dirty="0" smtClean="0">
              <a:ln>
                <a:noFill/>
              </a:ln>
              <a:solidFill>
                <a:schemeClr val="tx1"/>
              </a:solidFill>
              <a:effectLst/>
            </a:endParaRPr>
          </a:p>
          <a:p>
            <a:pPr lvl="2"/>
            <a:r>
              <a:rPr kumimoji="0" lang="en-US" altLang="en-US" sz="3600" b="0" i="1" u="none" strike="noStrike" cap="none" normalizeH="0" baseline="0" dirty="0" smtClean="0">
                <a:ln>
                  <a:noFill/>
                </a:ln>
                <a:solidFill>
                  <a:schemeClr val="tx1"/>
                </a:solidFill>
                <a:effectLst/>
                <a:latin typeface="Source Serif Pro Variable"/>
              </a:rPr>
              <a:t>Shops around to compare prices.</a:t>
            </a:r>
            <a:endParaRPr kumimoji="0" lang="en-US" altLang="en-US" sz="3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535814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00593" y="184932"/>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Empathize</a:t>
            </a:r>
            <a:r>
              <a:rPr lang="en-US" sz="4000" b="1" dirty="0" smtClean="0">
                <a:solidFill>
                  <a:srgbClr val="00B050"/>
                </a:solidFill>
              </a:rPr>
              <a:t>—Feels</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278223" y="5486400"/>
            <a:ext cx="913776" cy="84908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ChangeArrowheads="1"/>
          </p:cNvSpPr>
          <p:nvPr/>
        </p:nvSpPr>
        <p:spPr bwMode="auto">
          <a:xfrm>
            <a:off x="409300" y="1350024"/>
            <a:ext cx="11251476"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Source Serif Pro Variable"/>
              </a:rPr>
              <a:t>The </a:t>
            </a:r>
            <a:r>
              <a:rPr kumimoji="0" lang="en-US" altLang="en-US" sz="3200" b="1" i="1" u="none" strike="noStrike" cap="none" normalizeH="0" baseline="0" dirty="0" smtClean="0">
                <a:ln>
                  <a:noFill/>
                </a:ln>
                <a:solidFill>
                  <a:srgbClr val="000000"/>
                </a:solidFill>
                <a:effectLst/>
                <a:latin typeface="Source Serif Pro Variable"/>
              </a:rPr>
              <a:t>Feels</a:t>
            </a:r>
            <a:r>
              <a:rPr kumimoji="0" lang="en-US" altLang="en-US" sz="3200" b="0" i="0" u="none" strike="noStrike" cap="none" normalizeH="0" baseline="0" dirty="0" smtClean="0">
                <a:ln>
                  <a:noFill/>
                </a:ln>
                <a:solidFill>
                  <a:srgbClr val="000000"/>
                </a:solidFill>
                <a:effectLst/>
                <a:latin typeface="Source Serif Pro Variable"/>
              </a:rPr>
              <a:t> quadrant is the user’s emotional state, often represented as an adjective plus a short sentence for context. Ask yourself: what worries the user? What does the user get excited about? How does the user feel about the experience?</a:t>
            </a:r>
            <a:endParaRPr kumimoji="0" lang="en-US" altLang="en-US" sz="3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1" u="none" strike="noStrike" cap="none" normalizeH="0" baseline="0" dirty="0" smtClean="0">
                <a:ln>
                  <a:noFill/>
                </a:ln>
                <a:solidFill>
                  <a:schemeClr val="tx1"/>
                </a:solidFill>
                <a:effectLst/>
                <a:latin typeface="Source Serif Pro Variable"/>
              </a:rPr>
              <a:t>Impatient: pages load too slowly</a:t>
            </a:r>
            <a:endParaRPr kumimoji="0" lang="en-US" altLang="en-US" sz="3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1" u="none" strike="noStrike" cap="none" normalizeH="0" baseline="0" dirty="0" smtClean="0">
                <a:ln>
                  <a:noFill/>
                </a:ln>
                <a:solidFill>
                  <a:schemeClr val="tx1"/>
                </a:solidFill>
                <a:effectLst/>
                <a:latin typeface="Source Serif Pro Variable"/>
              </a:rPr>
              <a:t>Confused: too many contradictory prices</a:t>
            </a:r>
            <a:endParaRPr kumimoji="0" lang="en-US" altLang="en-US" sz="3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1" u="none" strike="noStrike" cap="none" normalizeH="0" baseline="0" dirty="0" smtClean="0">
                <a:ln>
                  <a:noFill/>
                </a:ln>
                <a:solidFill>
                  <a:schemeClr val="tx1"/>
                </a:solidFill>
                <a:effectLst/>
                <a:latin typeface="Source Serif Pro Variable"/>
              </a:rPr>
              <a:t>Worried: they are doing something wrong</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1122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00593" y="184932"/>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Empathize</a:t>
            </a:r>
            <a:r>
              <a:rPr lang="en-US" sz="4000" b="1" dirty="0" smtClean="0">
                <a:solidFill>
                  <a:srgbClr val="00B050"/>
                </a:solidFill>
              </a:rPr>
              <a:t>—Feels</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278223" y="5486400"/>
            <a:ext cx="913776" cy="84908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ChangeArrowheads="1"/>
          </p:cNvSpPr>
          <p:nvPr/>
        </p:nvSpPr>
        <p:spPr bwMode="auto">
          <a:xfrm>
            <a:off x="409300" y="1350024"/>
            <a:ext cx="11251476"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Source Serif Pro Variable"/>
              </a:rPr>
              <a:t>The </a:t>
            </a:r>
            <a:r>
              <a:rPr kumimoji="0" lang="en-US" altLang="en-US" sz="3200" b="1" i="1" u="none" strike="noStrike" cap="none" normalizeH="0" baseline="0" dirty="0" smtClean="0">
                <a:ln>
                  <a:noFill/>
                </a:ln>
                <a:solidFill>
                  <a:srgbClr val="000000"/>
                </a:solidFill>
                <a:effectLst/>
                <a:latin typeface="Source Serif Pro Variable"/>
              </a:rPr>
              <a:t>Feels</a:t>
            </a:r>
            <a:r>
              <a:rPr kumimoji="0" lang="en-US" altLang="en-US" sz="3200" b="0" i="0" u="none" strike="noStrike" cap="none" normalizeH="0" baseline="0" dirty="0" smtClean="0">
                <a:ln>
                  <a:noFill/>
                </a:ln>
                <a:solidFill>
                  <a:srgbClr val="000000"/>
                </a:solidFill>
                <a:effectLst/>
                <a:latin typeface="Source Serif Pro Variable"/>
              </a:rPr>
              <a:t> quadrant is the user’s emotional state, often represented as an adjective plus a short sentence for context. Ask yourself: what worries the user? What does the user get excited about? How does the user feel about the experience?</a:t>
            </a:r>
            <a:endParaRPr kumimoji="0" lang="en-US" altLang="en-US" sz="3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1" u="none" strike="noStrike" cap="none" normalizeH="0" baseline="0" dirty="0" smtClean="0">
                <a:ln>
                  <a:noFill/>
                </a:ln>
                <a:solidFill>
                  <a:schemeClr val="tx1"/>
                </a:solidFill>
                <a:effectLst/>
                <a:latin typeface="Source Serif Pro Variable"/>
              </a:rPr>
              <a:t>Impatient: pages load too slowly</a:t>
            </a:r>
            <a:endParaRPr kumimoji="0" lang="en-US" altLang="en-US" sz="3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1" u="none" strike="noStrike" cap="none" normalizeH="0" baseline="0" dirty="0" smtClean="0">
                <a:ln>
                  <a:noFill/>
                </a:ln>
                <a:solidFill>
                  <a:schemeClr val="tx1"/>
                </a:solidFill>
                <a:effectLst/>
                <a:latin typeface="Source Serif Pro Variable"/>
              </a:rPr>
              <a:t>Confused: too many contradictory prices</a:t>
            </a:r>
            <a:endParaRPr kumimoji="0" lang="en-US" altLang="en-US" sz="3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1" u="none" strike="noStrike" cap="none" normalizeH="0" baseline="0" dirty="0" smtClean="0">
                <a:ln>
                  <a:noFill/>
                </a:ln>
                <a:solidFill>
                  <a:schemeClr val="tx1"/>
                </a:solidFill>
                <a:effectLst/>
                <a:latin typeface="Source Serif Pro Variable"/>
              </a:rPr>
              <a:t>Worried: they are doing something wrong</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1137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00593" y="184932"/>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Process of Building </a:t>
            </a:r>
            <a:r>
              <a:rPr lang="en-US" sz="4000" dirty="0" smtClean="0">
                <a:solidFill>
                  <a:srgbClr val="00B050"/>
                </a:solidFill>
                <a:latin typeface="Arial" panose="020B0604020202020204" pitchFamily="34" charset="0"/>
                <a:cs typeface="Arial" panose="020B0604020202020204" pitchFamily="34" charset="0"/>
              </a:rPr>
              <a:t>an Empathy Map</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278223" y="5486400"/>
            <a:ext cx="913776" cy="8490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0593" y="1368142"/>
            <a:ext cx="11081658" cy="3785652"/>
          </a:xfrm>
          <a:prstGeom prst="rect">
            <a:avLst/>
          </a:prstGeom>
        </p:spPr>
        <p:txBody>
          <a:bodyPr wrap="square">
            <a:spAutoFit/>
          </a:bodyPr>
          <a:lstStyle/>
          <a:p>
            <a:r>
              <a:rPr lang="en-US" sz="2400" b="1" dirty="0">
                <a:solidFill>
                  <a:schemeClr val="bg1"/>
                </a:solidFill>
                <a:latin typeface="Source Sans Variable"/>
              </a:rPr>
              <a:t> Define scope and goals</a:t>
            </a:r>
          </a:p>
          <a:p>
            <a:pPr marL="342900" indent="-342900">
              <a:buAutoNum type="alphaLcPeriod"/>
            </a:pPr>
            <a:r>
              <a:rPr lang="en-US" sz="2400" b="1" dirty="0">
                <a:solidFill>
                  <a:schemeClr val="bg1"/>
                </a:solidFill>
                <a:latin typeface="Source Serif Pro Variable"/>
              </a:rPr>
              <a:t> What user or persona will you map? </a:t>
            </a:r>
            <a:r>
              <a:rPr lang="en-US" sz="2400" dirty="0">
                <a:solidFill>
                  <a:schemeClr val="bg1"/>
                </a:solidFill>
                <a:latin typeface="Source Serif Pro Variable"/>
              </a:rPr>
              <a:t>Will you map a persona or an individual user? Always start with a 1:1 mapping (1 user/persona per empathy map). This means that, if you have multiple personas, there should be an empathy map for each</a:t>
            </a:r>
            <a:r>
              <a:rPr lang="en-US" sz="2400" dirty="0" smtClean="0">
                <a:solidFill>
                  <a:schemeClr val="bg1"/>
                </a:solidFill>
                <a:latin typeface="Source Serif Pro Variable"/>
              </a:rPr>
              <a:t>.</a:t>
            </a:r>
          </a:p>
          <a:p>
            <a:endParaRPr lang="en-US" sz="2400" dirty="0">
              <a:solidFill>
                <a:schemeClr val="bg1"/>
              </a:solidFill>
              <a:latin typeface="Source Serif Pro Variable"/>
            </a:endParaRPr>
          </a:p>
          <a:p>
            <a:r>
              <a:rPr lang="en-US" sz="2400" b="1" dirty="0">
                <a:solidFill>
                  <a:schemeClr val="bg1"/>
                </a:solidFill>
                <a:latin typeface="Source Serif Pro Variable"/>
              </a:rPr>
              <a:t>b.  Define your primary purpose for empathy mapping. </a:t>
            </a:r>
            <a:r>
              <a:rPr lang="en-US" sz="2400" dirty="0">
                <a:solidFill>
                  <a:schemeClr val="bg1"/>
                </a:solidFill>
                <a:latin typeface="Source Serif Pro Variable"/>
              </a:rPr>
              <a:t>Is it to align the team on your user? If so, be sure everyone is present during the empathy-mapping activity. Is it to analyze an interview transcript? If so, set a clear scope and </a:t>
            </a:r>
            <a:r>
              <a:rPr lang="en-US" sz="2400" dirty="0" err="1">
                <a:solidFill>
                  <a:schemeClr val="bg1"/>
                </a:solidFill>
                <a:latin typeface="Source Serif Pro Variable"/>
              </a:rPr>
              <a:t>timebox</a:t>
            </a:r>
            <a:r>
              <a:rPr lang="en-US" sz="2400" dirty="0">
                <a:solidFill>
                  <a:schemeClr val="bg1"/>
                </a:solidFill>
                <a:latin typeface="Source Serif Pro Variable"/>
              </a:rPr>
              <a:t> your effort to ensure you have time to map multiple user interviews.</a:t>
            </a:r>
            <a:endParaRPr lang="en-US" sz="2400" b="0" i="0" dirty="0">
              <a:solidFill>
                <a:schemeClr val="bg1"/>
              </a:solidFill>
              <a:effectLst/>
              <a:latin typeface="Source Serif Pro Variable"/>
            </a:endParaRPr>
          </a:p>
        </p:txBody>
      </p:sp>
    </p:spTree>
    <p:extLst>
      <p:ext uri="{BB962C8B-B14F-4D97-AF65-F5344CB8AC3E}">
        <p14:creationId xmlns:p14="http://schemas.microsoft.com/office/powerpoint/2010/main" val="201410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00593" y="184932"/>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Process of Building </a:t>
            </a:r>
            <a:r>
              <a:rPr lang="en-US" sz="4000" dirty="0" smtClean="0">
                <a:solidFill>
                  <a:srgbClr val="00B050"/>
                </a:solidFill>
                <a:latin typeface="Arial" panose="020B0604020202020204" pitchFamily="34" charset="0"/>
                <a:cs typeface="Arial" panose="020B0604020202020204" pitchFamily="34" charset="0"/>
              </a:rPr>
              <a:t>an Empathy Map</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278223" y="5486400"/>
            <a:ext cx="913776" cy="8490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96089" y="1237513"/>
            <a:ext cx="11708676" cy="4832092"/>
          </a:xfrm>
          <a:prstGeom prst="rect">
            <a:avLst/>
          </a:prstGeom>
        </p:spPr>
        <p:txBody>
          <a:bodyPr wrap="square">
            <a:spAutoFit/>
          </a:bodyPr>
          <a:lstStyle/>
          <a:p>
            <a:r>
              <a:rPr lang="en-US" sz="4400" b="1" dirty="0" smtClean="0">
                <a:solidFill>
                  <a:schemeClr val="bg1"/>
                </a:solidFill>
              </a:rPr>
              <a:t>Collect </a:t>
            </a:r>
            <a:r>
              <a:rPr lang="en-US" sz="4400" b="1" dirty="0">
                <a:solidFill>
                  <a:schemeClr val="bg1"/>
                </a:solidFill>
              </a:rPr>
              <a:t>research</a:t>
            </a:r>
          </a:p>
          <a:p>
            <a:r>
              <a:rPr lang="en-US" sz="4400" dirty="0">
                <a:solidFill>
                  <a:schemeClr val="bg1"/>
                </a:solidFill>
              </a:rPr>
              <a:t>Gather the research you will be using to fuel your empathy map. </a:t>
            </a:r>
            <a:endParaRPr lang="en-US" sz="4400" dirty="0" smtClean="0">
              <a:solidFill>
                <a:schemeClr val="bg1"/>
              </a:solidFill>
            </a:endParaRPr>
          </a:p>
          <a:p>
            <a:r>
              <a:rPr lang="en-US" sz="4400" dirty="0" smtClean="0">
                <a:solidFill>
                  <a:schemeClr val="bg1"/>
                </a:solidFill>
              </a:rPr>
              <a:t>Empathy </a:t>
            </a:r>
            <a:r>
              <a:rPr lang="en-US" sz="4400" dirty="0">
                <a:solidFill>
                  <a:schemeClr val="bg1"/>
                </a:solidFill>
              </a:rPr>
              <a:t>mapping is a qualitative method, so you will need qualitative inputs: user interviews, field studies, diary studies, listening sessions, or qualitative surveys.</a:t>
            </a:r>
          </a:p>
        </p:txBody>
      </p:sp>
    </p:spTree>
    <p:extLst>
      <p:ext uri="{BB962C8B-B14F-4D97-AF65-F5344CB8AC3E}">
        <p14:creationId xmlns:p14="http://schemas.microsoft.com/office/powerpoint/2010/main" val="1008878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00593" y="184932"/>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Process of Building </a:t>
            </a:r>
            <a:r>
              <a:rPr lang="en-US" sz="4000" dirty="0" smtClean="0">
                <a:solidFill>
                  <a:srgbClr val="00B050"/>
                </a:solidFill>
                <a:latin typeface="Arial" panose="020B0604020202020204" pitchFamily="34" charset="0"/>
                <a:cs typeface="Arial" panose="020B0604020202020204" pitchFamily="34" charset="0"/>
              </a:rPr>
              <a:t>an Empathy Map</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278223" y="5486400"/>
            <a:ext cx="913776" cy="8490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96089" y="1237513"/>
            <a:ext cx="11708676" cy="5201424"/>
          </a:xfrm>
          <a:prstGeom prst="rect">
            <a:avLst/>
          </a:prstGeom>
        </p:spPr>
        <p:txBody>
          <a:bodyPr wrap="square">
            <a:spAutoFit/>
          </a:bodyPr>
          <a:lstStyle/>
          <a:p>
            <a:r>
              <a:rPr lang="en-US" sz="4400" b="1" dirty="0">
                <a:solidFill>
                  <a:schemeClr val="bg1"/>
                </a:solidFill>
                <a:latin typeface="Source Sans Variable"/>
              </a:rPr>
              <a:t> </a:t>
            </a:r>
            <a:r>
              <a:rPr lang="en-US" sz="4000" b="1" dirty="0">
                <a:solidFill>
                  <a:srgbClr val="FFC000"/>
                </a:solidFill>
                <a:latin typeface="Arial" panose="020B0604020202020204" pitchFamily="34" charset="0"/>
                <a:cs typeface="Arial" panose="020B0604020202020204" pitchFamily="34" charset="0"/>
              </a:rPr>
              <a:t>Gather materials</a:t>
            </a:r>
          </a:p>
          <a:p>
            <a:r>
              <a:rPr lang="en-US" sz="3600" dirty="0">
                <a:solidFill>
                  <a:schemeClr val="bg1"/>
                </a:solidFill>
              </a:rPr>
              <a:t>Your purpose should dictate the medium you use to create an empathy map. If you will be working with an entire team, have a large whiteboard, sticky notes, and markers readily available. </a:t>
            </a:r>
            <a:endParaRPr lang="en-US" sz="3600" dirty="0" smtClean="0">
              <a:solidFill>
                <a:schemeClr val="bg1"/>
              </a:solidFill>
            </a:endParaRPr>
          </a:p>
          <a:p>
            <a:r>
              <a:rPr lang="en-US" sz="3600" dirty="0" smtClean="0">
                <a:solidFill>
                  <a:schemeClr val="bg1"/>
                </a:solidFill>
              </a:rPr>
              <a:t>(</a:t>
            </a:r>
            <a:r>
              <a:rPr lang="en-US" sz="3600" dirty="0">
                <a:solidFill>
                  <a:schemeClr val="bg1"/>
                </a:solidFill>
              </a:rPr>
              <a:t>The outcome will look somewhat like the illustration above.) If empathy mapping alone, create a system that works for you. The easier to share out with the rest of the team, the better.</a:t>
            </a:r>
          </a:p>
        </p:txBody>
      </p:sp>
    </p:spTree>
    <p:extLst>
      <p:ext uri="{BB962C8B-B14F-4D97-AF65-F5344CB8AC3E}">
        <p14:creationId xmlns:p14="http://schemas.microsoft.com/office/powerpoint/2010/main" val="99949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783771" y="1687414"/>
            <a:ext cx="10528663" cy="3472415"/>
          </a:xfrm>
        </p:spPr>
        <p:txBody>
          <a:bodyPr>
            <a:normAutofit/>
          </a:bodyPr>
          <a:lstStyle/>
          <a:p>
            <a:pPr marL="0" indent="0" algn="ctr">
              <a:buNone/>
            </a:pPr>
            <a:r>
              <a:rPr lang="en-US" sz="3200" b="0" i="0" dirty="0" smtClean="0"/>
              <a:t>“Design thinking is a human-centered approach to innovation that draws from the designer's toolkit to integrate the needs of people, the possibilities of technology, and the requirements for business success.”</a:t>
            </a:r>
          </a:p>
          <a:p>
            <a:pPr marL="0" indent="0" algn="ctr">
              <a:buNone/>
            </a:pPr>
            <a:r>
              <a:rPr lang="en-US" sz="3200" b="0" i="0" dirty="0" smtClean="0"/>
              <a:t>— </a:t>
            </a:r>
            <a:r>
              <a:rPr lang="en-US" sz="3200" b="0" i="0" dirty="0"/>
              <a:t>Tim Brown, CEO of IDEO</a:t>
            </a:r>
          </a:p>
          <a:p>
            <a:pPr algn="ctr"/>
            <a:endParaRPr lang="en-US" dirty="0"/>
          </a:p>
        </p:txBody>
      </p:sp>
      <p:sp>
        <p:nvSpPr>
          <p:cNvPr id="3" name="Text Placeholder 2"/>
          <p:cNvSpPr>
            <a:spLocks noGrp="1"/>
          </p:cNvSpPr>
          <p:nvPr>
            <p:ph type="body" sz="quarter" idx="15"/>
          </p:nvPr>
        </p:nvSpPr>
        <p:spPr>
          <a:xfrm>
            <a:off x="434192" y="569487"/>
            <a:ext cx="7232982" cy="447927"/>
          </a:xfrm>
        </p:spPr>
        <p:txBody>
          <a:bodyPr>
            <a:noAutofit/>
          </a:bodyPr>
          <a:lstStyle/>
          <a:p>
            <a:pPr marL="0" indent="0">
              <a:buNone/>
            </a:pPr>
            <a:r>
              <a:rPr lang="en-US" sz="4400" dirty="0" smtClean="0">
                <a:solidFill>
                  <a:schemeClr val="accent6"/>
                </a:solidFill>
              </a:rPr>
              <a:t>Definition</a:t>
            </a:r>
            <a:endParaRPr lang="en-US" sz="4400" dirty="0">
              <a:solidFill>
                <a:schemeClr val="accent6"/>
              </a:solidFill>
            </a:endParaRPr>
          </a:p>
        </p:txBody>
      </p:sp>
      <p:sp>
        <p:nvSpPr>
          <p:cNvPr id="4" name="pole tekstowe 4">
            <a:extLst>
              <a:ext uri="{FF2B5EF4-FFF2-40B4-BE49-F238E27FC236}">
                <a16:creationId xmlns:a16="http://schemas.microsoft.com/office/drawing/2014/main" id="{BFBB746A-3CCF-4FF1-AF06-C14C0EC240D9}"/>
              </a:ext>
            </a:extLst>
          </p:cNvPr>
          <p:cNvSpPr txBox="1"/>
          <p:nvPr/>
        </p:nvSpPr>
        <p:spPr>
          <a:xfrm>
            <a:off x="434191" y="5924216"/>
            <a:ext cx="10042219" cy="261610"/>
          </a:xfrm>
          <a:prstGeom prst="rect">
            <a:avLst/>
          </a:prstGeom>
          <a:noFill/>
        </p:spPr>
        <p:txBody>
          <a:bodyPr wrap="square" rtlCol="0">
            <a:spAutoFit/>
          </a:bodyPr>
          <a:lstStyle/>
          <a:p>
            <a:r>
              <a:rPr lang="pl-PL" sz="1100" i="1" dirty="0">
                <a:solidFill>
                  <a:schemeClr val="bg1"/>
                </a:solidFill>
              </a:rPr>
              <a:t>Source and </a:t>
            </a:r>
            <a:r>
              <a:rPr lang="pl-PL" sz="1100" i="1" dirty="0" err="1">
                <a:solidFill>
                  <a:schemeClr val="bg1"/>
                </a:solidFill>
              </a:rPr>
              <a:t>more</a:t>
            </a:r>
            <a:r>
              <a:rPr lang="pl-PL" sz="1100" i="1" dirty="0">
                <a:solidFill>
                  <a:schemeClr val="bg1"/>
                </a:solidFill>
              </a:rPr>
              <a:t> </a:t>
            </a:r>
            <a:r>
              <a:rPr lang="pl-PL" sz="1100" i="1" dirty="0" err="1">
                <a:solidFill>
                  <a:schemeClr val="bg1"/>
                </a:solidFill>
              </a:rPr>
              <a:t>information</a:t>
            </a:r>
            <a:r>
              <a:rPr lang="pl-PL" sz="1100" i="1" dirty="0">
                <a:solidFill>
                  <a:schemeClr val="bg1"/>
                </a:solidFill>
              </a:rPr>
              <a:t>: https://voltagecontrol.com/blog/8-great-design-thinking-examples/</a:t>
            </a:r>
          </a:p>
        </p:txBody>
      </p:sp>
      <p:pic>
        <p:nvPicPr>
          <p:cNvPr id="5"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779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00593" y="184932"/>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Process of Building </a:t>
            </a:r>
            <a:r>
              <a:rPr lang="en-US" sz="4000" dirty="0" smtClean="0">
                <a:solidFill>
                  <a:srgbClr val="00B050"/>
                </a:solidFill>
                <a:latin typeface="Arial" panose="020B0604020202020204" pitchFamily="34" charset="0"/>
                <a:cs typeface="Arial" panose="020B0604020202020204" pitchFamily="34" charset="0"/>
              </a:rPr>
              <a:t>an Empathy Map</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278223" y="5486400"/>
            <a:ext cx="913776" cy="8490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96089" y="1237513"/>
            <a:ext cx="11708676" cy="4401205"/>
          </a:xfrm>
          <a:prstGeom prst="rect">
            <a:avLst/>
          </a:prstGeom>
        </p:spPr>
        <p:txBody>
          <a:bodyPr wrap="square">
            <a:spAutoFit/>
          </a:bodyPr>
          <a:lstStyle/>
          <a:p>
            <a:r>
              <a:rPr lang="en-US" sz="3200" b="1" dirty="0" smtClean="0">
                <a:solidFill>
                  <a:schemeClr val="bg1"/>
                </a:solidFill>
                <a:latin typeface="Arial" panose="020B0604020202020204" pitchFamily="34" charset="0"/>
                <a:cs typeface="Arial" panose="020B0604020202020204" pitchFamily="34" charset="0"/>
              </a:rPr>
              <a:t>Individually </a:t>
            </a:r>
            <a:r>
              <a:rPr lang="en-US" sz="3200" b="1" dirty="0">
                <a:solidFill>
                  <a:schemeClr val="bg1"/>
                </a:solidFill>
                <a:latin typeface="Arial" panose="020B0604020202020204" pitchFamily="34" charset="0"/>
                <a:cs typeface="Arial" panose="020B0604020202020204" pitchFamily="34" charset="0"/>
              </a:rPr>
              <a:t>generate sticky notes for each </a:t>
            </a:r>
            <a:r>
              <a:rPr lang="en-US" sz="3200" b="1" dirty="0" smtClean="0">
                <a:solidFill>
                  <a:schemeClr val="bg1"/>
                </a:solidFill>
                <a:latin typeface="Arial" panose="020B0604020202020204" pitchFamily="34" charset="0"/>
                <a:cs typeface="Arial" panose="020B0604020202020204" pitchFamily="34" charset="0"/>
              </a:rPr>
              <a:t>quadrant</a:t>
            </a:r>
          </a:p>
          <a:p>
            <a:endParaRPr lang="en-US" sz="3200" b="1" dirty="0">
              <a:solidFill>
                <a:schemeClr val="bg1"/>
              </a:solidFill>
              <a:latin typeface="Arial" panose="020B0604020202020204" pitchFamily="34" charset="0"/>
              <a:cs typeface="Arial" panose="020B0604020202020204" pitchFamily="34" charset="0"/>
            </a:endParaRPr>
          </a:p>
          <a:p>
            <a:r>
              <a:rPr lang="en-US" sz="3600" dirty="0">
                <a:solidFill>
                  <a:schemeClr val="bg1"/>
                </a:solidFill>
              </a:rPr>
              <a:t>Once you have research inputs, you can proceed to mapping as a team. In the beginning, everybody should read through the research individually. As each team member digests the data, they can fill out sticky notes that align to the four quadrants. Next, team members can add their notes to the map on the whiteboard.</a:t>
            </a:r>
          </a:p>
        </p:txBody>
      </p:sp>
    </p:spTree>
    <p:extLst>
      <p:ext uri="{BB962C8B-B14F-4D97-AF65-F5344CB8AC3E}">
        <p14:creationId xmlns:p14="http://schemas.microsoft.com/office/powerpoint/2010/main" val="1689676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00593" y="184932"/>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Process of Building </a:t>
            </a:r>
            <a:r>
              <a:rPr lang="en-US" sz="4000" dirty="0" smtClean="0">
                <a:solidFill>
                  <a:srgbClr val="00B050"/>
                </a:solidFill>
                <a:latin typeface="Arial" panose="020B0604020202020204" pitchFamily="34" charset="0"/>
                <a:cs typeface="Arial" panose="020B0604020202020204" pitchFamily="34" charset="0"/>
              </a:rPr>
              <a:t>an Empathy Map</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278223" y="5486400"/>
            <a:ext cx="913776" cy="8490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96089" y="1237513"/>
            <a:ext cx="11708676" cy="4401205"/>
          </a:xfrm>
          <a:prstGeom prst="rect">
            <a:avLst/>
          </a:prstGeom>
        </p:spPr>
        <p:txBody>
          <a:bodyPr wrap="square">
            <a:spAutoFit/>
          </a:bodyPr>
          <a:lstStyle/>
          <a:p>
            <a:r>
              <a:rPr lang="en-US" sz="4000" b="1" dirty="0">
                <a:solidFill>
                  <a:srgbClr val="FFC000"/>
                </a:solidFill>
                <a:latin typeface="Arial" panose="020B0604020202020204" pitchFamily="34" charset="0"/>
                <a:cs typeface="Arial" panose="020B0604020202020204" pitchFamily="34" charset="0"/>
              </a:rPr>
              <a:t>Converge to cluster and synthesize</a:t>
            </a:r>
          </a:p>
          <a:p>
            <a:r>
              <a:rPr lang="en-US" sz="2400" dirty="0">
                <a:solidFill>
                  <a:schemeClr val="bg1"/>
                </a:solidFill>
              </a:rPr>
              <a:t>In this step, the team moves through the stickies on the board collaboratively and clusters similar notes that belong to the same quadrant. Name your clusters with themes that represent each group (for example, “validation from others” or “research”). Repeat themes in each quadrant if necessary. </a:t>
            </a:r>
            <a:endParaRPr lang="en-US" sz="2400" dirty="0" smtClean="0">
              <a:solidFill>
                <a:schemeClr val="bg1"/>
              </a:solidFill>
            </a:endParaRPr>
          </a:p>
          <a:p>
            <a:r>
              <a:rPr lang="en-US" sz="2400" dirty="0" smtClean="0">
                <a:solidFill>
                  <a:schemeClr val="bg1"/>
                </a:solidFill>
              </a:rPr>
              <a:t>The </a:t>
            </a:r>
            <a:r>
              <a:rPr lang="en-US" sz="2400" dirty="0">
                <a:solidFill>
                  <a:schemeClr val="bg1"/>
                </a:solidFill>
              </a:rPr>
              <a:t>activity of clustering facilitates discussion and alignment — the goal being to arrive at a shared understanding of your user by all team members.</a:t>
            </a:r>
          </a:p>
          <a:p>
            <a:r>
              <a:rPr lang="en-US" sz="2400" dirty="0">
                <a:solidFill>
                  <a:schemeClr val="bg1"/>
                </a:solidFill>
              </a:rPr>
              <a:t>Once your empathy map is clustered, you can begin to vocalize and align as a team on your findings. What outliers (or data points that did not fit in any cluster) are there? What themes were repeated in all the quadrants? What themes only exist in one quadrant? What gaps exist in our understanding</a:t>
            </a:r>
            <a:r>
              <a:rPr lang="en-US" sz="2400" dirty="0" smtClean="0">
                <a:solidFill>
                  <a:schemeClr val="bg1"/>
                </a:solidFill>
              </a:rPr>
              <a:t>?</a:t>
            </a:r>
            <a:endParaRPr lang="en-US" sz="2400" dirty="0">
              <a:solidFill>
                <a:schemeClr val="bg1"/>
              </a:solidFill>
            </a:endParaRPr>
          </a:p>
        </p:txBody>
      </p:sp>
    </p:spTree>
    <p:extLst>
      <p:ext uri="{BB962C8B-B14F-4D97-AF65-F5344CB8AC3E}">
        <p14:creationId xmlns:p14="http://schemas.microsoft.com/office/powerpoint/2010/main" val="2286582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00593" y="184932"/>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Process of Building </a:t>
            </a:r>
            <a:r>
              <a:rPr lang="en-US" sz="4000" dirty="0" smtClean="0">
                <a:solidFill>
                  <a:srgbClr val="00B050"/>
                </a:solidFill>
                <a:latin typeface="Arial" panose="020B0604020202020204" pitchFamily="34" charset="0"/>
                <a:cs typeface="Arial" panose="020B0604020202020204" pitchFamily="34" charset="0"/>
              </a:rPr>
              <a:t>an Empathy Map</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278223" y="5486400"/>
            <a:ext cx="913776" cy="8490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6435" y="1199564"/>
            <a:ext cx="11251788" cy="6063198"/>
          </a:xfrm>
          <a:prstGeom prst="rect">
            <a:avLst/>
          </a:prstGeom>
        </p:spPr>
        <p:txBody>
          <a:bodyPr wrap="square">
            <a:spAutoFit/>
          </a:bodyPr>
          <a:lstStyle/>
          <a:p>
            <a:pPr algn="just"/>
            <a:r>
              <a:rPr lang="en-US" sz="4400" b="1" dirty="0" smtClean="0">
                <a:solidFill>
                  <a:srgbClr val="FFC000"/>
                </a:solidFill>
                <a:latin typeface="Arial" panose="020B0604020202020204" pitchFamily="34" charset="0"/>
                <a:cs typeface="Arial" panose="020B0604020202020204" pitchFamily="34" charset="0"/>
              </a:rPr>
              <a:t>Polish </a:t>
            </a:r>
            <a:r>
              <a:rPr lang="en-US" sz="4400" b="1" dirty="0">
                <a:solidFill>
                  <a:srgbClr val="FFC000"/>
                </a:solidFill>
                <a:latin typeface="Arial" panose="020B0604020202020204" pitchFamily="34" charset="0"/>
                <a:cs typeface="Arial" panose="020B0604020202020204" pitchFamily="34" charset="0"/>
              </a:rPr>
              <a:t>and plan</a:t>
            </a:r>
          </a:p>
          <a:p>
            <a:pPr algn="just"/>
            <a:r>
              <a:rPr lang="en-US" sz="3200" dirty="0">
                <a:solidFill>
                  <a:schemeClr val="bg1"/>
                </a:solidFill>
              </a:rPr>
              <a:t>If you feel that you need more detail or you have unique needs, adapt the map by including additional quadrants (like Goals the example below) or by increasing specificity to existing quadrants. </a:t>
            </a:r>
            <a:endParaRPr lang="en-US" sz="3200" dirty="0" smtClean="0">
              <a:solidFill>
                <a:schemeClr val="bg1"/>
              </a:solidFill>
            </a:endParaRPr>
          </a:p>
          <a:p>
            <a:pPr algn="just"/>
            <a:endParaRPr lang="en-US" sz="2800" dirty="0" smtClean="0">
              <a:solidFill>
                <a:schemeClr val="bg1"/>
              </a:solidFill>
            </a:endParaRPr>
          </a:p>
          <a:p>
            <a:pPr algn="just"/>
            <a:r>
              <a:rPr lang="en-US" sz="3200" dirty="0" smtClean="0">
                <a:solidFill>
                  <a:schemeClr val="bg1"/>
                </a:solidFill>
              </a:rPr>
              <a:t>Depending </a:t>
            </a:r>
            <a:r>
              <a:rPr lang="en-US" sz="3200" dirty="0">
                <a:solidFill>
                  <a:schemeClr val="bg1"/>
                </a:solidFill>
              </a:rPr>
              <a:t>on the purpose of your empathy map, polish and digitize the output accordingly. Be sure to include the user, any outstanding questions, the date and version number. Plan to circle back to the empathy map as more research is gathered or to guide UX decisions.</a:t>
            </a:r>
          </a:p>
          <a:p>
            <a:pPr algn="just"/>
            <a:endParaRPr lang="en-US" sz="6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0890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00593" y="184932"/>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Process of Building </a:t>
            </a:r>
            <a:r>
              <a:rPr lang="en-US" sz="4000" dirty="0" smtClean="0">
                <a:solidFill>
                  <a:srgbClr val="00B050"/>
                </a:solidFill>
                <a:latin typeface="Arial" panose="020B0604020202020204" pitchFamily="34" charset="0"/>
                <a:cs typeface="Arial" panose="020B0604020202020204" pitchFamily="34" charset="0"/>
              </a:rPr>
              <a:t>an Empathy Map</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278223" y="5486400"/>
            <a:ext cx="913776" cy="8490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6435" y="1199564"/>
            <a:ext cx="11251788" cy="6063198"/>
          </a:xfrm>
          <a:prstGeom prst="rect">
            <a:avLst/>
          </a:prstGeom>
        </p:spPr>
        <p:txBody>
          <a:bodyPr wrap="square">
            <a:spAutoFit/>
          </a:bodyPr>
          <a:lstStyle/>
          <a:p>
            <a:pPr algn="just"/>
            <a:r>
              <a:rPr lang="en-US" sz="4400" b="1" dirty="0" smtClean="0">
                <a:solidFill>
                  <a:srgbClr val="FFC000"/>
                </a:solidFill>
                <a:latin typeface="Arial" panose="020B0604020202020204" pitchFamily="34" charset="0"/>
                <a:cs typeface="Arial" panose="020B0604020202020204" pitchFamily="34" charset="0"/>
              </a:rPr>
              <a:t>Polish </a:t>
            </a:r>
            <a:r>
              <a:rPr lang="en-US" sz="4400" b="1" dirty="0">
                <a:solidFill>
                  <a:srgbClr val="FFC000"/>
                </a:solidFill>
                <a:latin typeface="Arial" panose="020B0604020202020204" pitchFamily="34" charset="0"/>
                <a:cs typeface="Arial" panose="020B0604020202020204" pitchFamily="34" charset="0"/>
              </a:rPr>
              <a:t>and plan</a:t>
            </a:r>
          </a:p>
          <a:p>
            <a:pPr algn="just"/>
            <a:r>
              <a:rPr lang="en-US" sz="3200" dirty="0">
                <a:solidFill>
                  <a:schemeClr val="bg1"/>
                </a:solidFill>
              </a:rPr>
              <a:t>If you feel that you need more detail or you have unique needs, adapt the map by including additional quadrants (like Goals the example below) or by increasing specificity to existing quadrants. </a:t>
            </a:r>
            <a:endParaRPr lang="en-US" sz="3200" dirty="0" smtClean="0">
              <a:solidFill>
                <a:schemeClr val="bg1"/>
              </a:solidFill>
            </a:endParaRPr>
          </a:p>
          <a:p>
            <a:pPr algn="just"/>
            <a:endParaRPr lang="en-US" sz="2800" dirty="0" smtClean="0">
              <a:solidFill>
                <a:schemeClr val="bg1"/>
              </a:solidFill>
            </a:endParaRPr>
          </a:p>
          <a:p>
            <a:pPr algn="just"/>
            <a:r>
              <a:rPr lang="en-US" sz="3200" dirty="0" smtClean="0">
                <a:solidFill>
                  <a:schemeClr val="bg1"/>
                </a:solidFill>
              </a:rPr>
              <a:t>Depending </a:t>
            </a:r>
            <a:r>
              <a:rPr lang="en-US" sz="3200" dirty="0">
                <a:solidFill>
                  <a:schemeClr val="bg1"/>
                </a:solidFill>
              </a:rPr>
              <a:t>on the purpose of your empathy map, polish and digitize the output accordingly. Be sure to include the user, any outstanding questions, the date and version number. Plan to circle back to the empathy map as more research is gathered or to guide UX decisions.</a:t>
            </a:r>
          </a:p>
          <a:p>
            <a:pPr algn="just"/>
            <a:endParaRPr lang="en-US" sz="6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8309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00593" y="184932"/>
            <a:ext cx="11604172" cy="707886"/>
          </a:xfrm>
          <a:prstGeom prst="rect">
            <a:avLst/>
          </a:prstGeom>
        </p:spPr>
        <p:txBody>
          <a:bodyPr wrap="square">
            <a:spAutoFit/>
          </a:bodyPr>
          <a:lstStyle/>
          <a:p>
            <a:r>
              <a:rPr lang="en-US" sz="4000" b="1" dirty="0" smtClean="0">
                <a:solidFill>
                  <a:srgbClr val="FFC000"/>
                </a:solidFill>
                <a:latin typeface="Arial" panose="020B0604020202020204" pitchFamily="34" charset="0"/>
                <a:cs typeface="Arial" panose="020B0604020202020204" pitchFamily="34" charset="0"/>
              </a:rPr>
              <a:t>CONCLUSION</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278223" y="5486400"/>
            <a:ext cx="913776" cy="8490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61566" y="1343255"/>
            <a:ext cx="11508067" cy="5816977"/>
          </a:xfrm>
          <a:prstGeom prst="rect">
            <a:avLst/>
          </a:prstGeom>
        </p:spPr>
        <p:txBody>
          <a:bodyPr wrap="square">
            <a:spAutoFit/>
          </a:bodyPr>
          <a:lstStyle/>
          <a:p>
            <a:r>
              <a:rPr lang="en-US" sz="3200" dirty="0">
                <a:solidFill>
                  <a:schemeClr val="bg1"/>
                </a:solidFill>
              </a:rPr>
              <a:t>As their name suggests, empathy maps simply help us build empathy with our end users. When based on real data and when combined with other mapping methods, they can</a:t>
            </a:r>
            <a:r>
              <a:rPr lang="en-US" sz="3200" dirty="0" smtClean="0">
                <a:solidFill>
                  <a:schemeClr val="bg1"/>
                </a:solidFill>
              </a:rPr>
              <a:t>:</a:t>
            </a:r>
          </a:p>
          <a:p>
            <a:endParaRPr lang="en-US" sz="2800" dirty="0">
              <a:solidFill>
                <a:schemeClr val="bg1"/>
              </a:solidFill>
            </a:endParaRPr>
          </a:p>
          <a:p>
            <a:pPr marL="457200" indent="-457200">
              <a:buClr>
                <a:srgbClr val="00B050"/>
              </a:buClr>
              <a:buFont typeface="Wingdings" panose="05000000000000000000" pitchFamily="2" charset="2"/>
              <a:buChar char="v"/>
            </a:pPr>
            <a:r>
              <a:rPr lang="en-US" sz="2800" dirty="0">
                <a:solidFill>
                  <a:schemeClr val="bg1"/>
                </a:solidFill>
              </a:rPr>
              <a:t>Remove bias from our designs and align the team on a single, shared understanding of the user</a:t>
            </a:r>
          </a:p>
          <a:p>
            <a:pPr marL="457200" indent="-457200">
              <a:buClr>
                <a:srgbClr val="00B050"/>
              </a:buClr>
              <a:buFont typeface="Wingdings" panose="05000000000000000000" pitchFamily="2" charset="2"/>
              <a:buChar char="v"/>
            </a:pPr>
            <a:r>
              <a:rPr lang="en-US" sz="2800" dirty="0">
                <a:solidFill>
                  <a:schemeClr val="bg1"/>
                </a:solidFill>
              </a:rPr>
              <a:t>Discover weaknesses in our research</a:t>
            </a:r>
          </a:p>
          <a:p>
            <a:pPr marL="457200" indent="-457200">
              <a:buClr>
                <a:srgbClr val="00B050"/>
              </a:buClr>
              <a:buFont typeface="Wingdings" panose="05000000000000000000" pitchFamily="2" charset="2"/>
              <a:buChar char="v"/>
            </a:pPr>
            <a:r>
              <a:rPr lang="en-US" sz="2800" dirty="0">
                <a:solidFill>
                  <a:schemeClr val="bg1"/>
                </a:solidFill>
              </a:rPr>
              <a:t>Uncover user needs that the user themselves may not even be aware of</a:t>
            </a:r>
          </a:p>
          <a:p>
            <a:pPr marL="457200" indent="-457200">
              <a:buClr>
                <a:srgbClr val="00B050"/>
              </a:buClr>
              <a:buFont typeface="Wingdings" panose="05000000000000000000" pitchFamily="2" charset="2"/>
              <a:buChar char="v"/>
            </a:pPr>
            <a:r>
              <a:rPr lang="en-US" sz="2800" dirty="0">
                <a:solidFill>
                  <a:schemeClr val="bg1"/>
                </a:solidFill>
              </a:rPr>
              <a:t>Understand what drives users’ behaviors</a:t>
            </a:r>
          </a:p>
          <a:p>
            <a:pPr marL="457200" indent="-457200">
              <a:buClr>
                <a:srgbClr val="00B050"/>
              </a:buClr>
              <a:buFont typeface="Wingdings" panose="05000000000000000000" pitchFamily="2" charset="2"/>
              <a:buChar char="v"/>
            </a:pPr>
            <a:r>
              <a:rPr lang="en-US" sz="2800" dirty="0">
                <a:solidFill>
                  <a:schemeClr val="bg1"/>
                </a:solidFill>
              </a:rPr>
              <a:t>Guide us towards meaningful innovation</a:t>
            </a:r>
          </a:p>
          <a:p>
            <a:pPr algn="just"/>
            <a:endParaRPr lang="en-US" sz="8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9815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00593" y="184932"/>
            <a:ext cx="11604172" cy="707886"/>
          </a:xfrm>
          <a:prstGeom prst="rect">
            <a:avLst/>
          </a:prstGeom>
        </p:spPr>
        <p:txBody>
          <a:bodyPr wrap="square">
            <a:spAutoFit/>
          </a:bodyPr>
          <a:lstStyle/>
          <a:p>
            <a:r>
              <a:rPr lang="en-US" sz="4000" b="1" dirty="0">
                <a:solidFill>
                  <a:srgbClr val="00B050"/>
                </a:solidFill>
              </a:rPr>
              <a:t>References</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278223" y="5486400"/>
            <a:ext cx="913776" cy="8490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61566" y="1343255"/>
            <a:ext cx="11508067" cy="3970318"/>
          </a:xfrm>
          <a:prstGeom prst="rect">
            <a:avLst/>
          </a:prstGeom>
        </p:spPr>
        <p:txBody>
          <a:bodyPr wrap="square">
            <a:spAutoFit/>
          </a:bodyPr>
          <a:lstStyle/>
          <a:p>
            <a:pPr marL="342900" indent="-342900">
              <a:buFont typeface="+mj-lt"/>
              <a:buAutoNum type="arabicPeriod"/>
            </a:pPr>
            <a:r>
              <a:rPr lang="en-US" sz="2800" dirty="0" smtClean="0">
                <a:solidFill>
                  <a:schemeClr val="bg1"/>
                </a:solidFill>
              </a:rPr>
              <a:t>Bland</a:t>
            </a:r>
            <a:r>
              <a:rPr lang="en-US" sz="2800" dirty="0">
                <a:solidFill>
                  <a:schemeClr val="bg1"/>
                </a:solidFill>
              </a:rPr>
              <a:t>, D. "Agile coaching tip – What is an empathy map?" 21 April 2016. Retrieved from https://www.solutionsiq.com/resource/blog-post/what-is-an-empathy-map/</a:t>
            </a:r>
          </a:p>
          <a:p>
            <a:pPr marL="342900" indent="-342900">
              <a:buFont typeface="+mj-lt"/>
              <a:buAutoNum type="arabicPeriod"/>
            </a:pPr>
            <a:r>
              <a:rPr lang="en-US" sz="2800" dirty="0">
                <a:solidFill>
                  <a:schemeClr val="bg1"/>
                </a:solidFill>
              </a:rPr>
              <a:t>Gray, D., Brown, S. &amp; </a:t>
            </a:r>
            <a:r>
              <a:rPr lang="en-US" sz="2800" dirty="0" err="1">
                <a:solidFill>
                  <a:schemeClr val="bg1"/>
                </a:solidFill>
              </a:rPr>
              <a:t>Macanufo</a:t>
            </a:r>
            <a:r>
              <a:rPr lang="en-US" sz="2800" dirty="0">
                <a:solidFill>
                  <a:schemeClr val="bg1"/>
                </a:solidFill>
              </a:rPr>
              <a:t>, J. 2010. </a:t>
            </a:r>
            <a:r>
              <a:rPr lang="en-US" sz="2800" dirty="0" err="1">
                <a:solidFill>
                  <a:schemeClr val="bg1"/>
                </a:solidFill>
              </a:rPr>
              <a:t>Gamestorming</a:t>
            </a:r>
            <a:r>
              <a:rPr lang="en-US" sz="2800" dirty="0">
                <a:solidFill>
                  <a:schemeClr val="bg1"/>
                </a:solidFill>
              </a:rPr>
              <a:t> – A playbook for innovators, </a:t>
            </a:r>
            <a:r>
              <a:rPr lang="en-US" sz="2800" dirty="0" err="1">
                <a:solidFill>
                  <a:schemeClr val="bg1"/>
                </a:solidFill>
              </a:rPr>
              <a:t>rulebreakers</a:t>
            </a:r>
            <a:r>
              <a:rPr lang="en-US" sz="2800" dirty="0">
                <a:solidFill>
                  <a:schemeClr val="bg1"/>
                </a:solidFill>
              </a:rPr>
              <a:t> and </a:t>
            </a:r>
            <a:r>
              <a:rPr lang="en-US" sz="2800" dirty="0" err="1">
                <a:solidFill>
                  <a:schemeClr val="bg1"/>
                </a:solidFill>
              </a:rPr>
              <a:t>changemakers</a:t>
            </a:r>
            <a:r>
              <a:rPr lang="en-US" sz="2800" dirty="0">
                <a:solidFill>
                  <a:schemeClr val="bg1"/>
                </a:solidFill>
              </a:rPr>
              <a:t>. Sebastopol, CA: O’Reilly Media, Inc. </a:t>
            </a:r>
          </a:p>
          <a:p>
            <a:pPr marL="342900" indent="-342900">
              <a:buFont typeface="+mj-lt"/>
              <a:buAutoNum type="arabicPeriod"/>
            </a:pPr>
            <a:r>
              <a:rPr lang="en-US" sz="2800" dirty="0">
                <a:solidFill>
                  <a:schemeClr val="bg1"/>
                </a:solidFill>
              </a:rPr>
              <a:t>Gray, D. "Updated Empathy Map Canvas." Medium. 15 July 2017. https://</a:t>
            </a:r>
            <a:r>
              <a:rPr lang="en-US" sz="2800" dirty="0" smtClean="0">
                <a:solidFill>
                  <a:schemeClr val="bg1"/>
                </a:solidFill>
              </a:rPr>
              <a:t>medium.com/the-xplane-collection/updated-empathy-map-canvas-46df22df3c8a</a:t>
            </a:r>
            <a:endParaRPr lang="en-US" sz="2800" dirty="0">
              <a:solidFill>
                <a:schemeClr val="bg1"/>
              </a:solidFill>
            </a:endParaRPr>
          </a:p>
        </p:txBody>
      </p:sp>
    </p:spTree>
    <p:extLst>
      <p:ext uri="{BB962C8B-B14F-4D97-AF65-F5344CB8AC3E}">
        <p14:creationId xmlns:p14="http://schemas.microsoft.com/office/powerpoint/2010/main" val="1693691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10 Design Thinking Tools: Turn Creativity and Data Into Growth"/>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9" t="8039" r="15525" b="8785"/>
          <a:stretch/>
        </p:blipFill>
        <p:spPr bwMode="auto">
          <a:xfrm>
            <a:off x="10983002" y="5212079"/>
            <a:ext cx="1208998" cy="11234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1" y="5396619"/>
            <a:ext cx="1045029" cy="96948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76729" y="1746737"/>
            <a:ext cx="3243381" cy="3083169"/>
          </a:xfrm>
          <a:prstGeom prst="rect">
            <a:avLst/>
          </a:prstGeom>
        </p:spPr>
      </p:pic>
    </p:spTree>
    <p:extLst>
      <p:ext uri="{BB962C8B-B14F-4D97-AF65-F5344CB8AC3E}">
        <p14:creationId xmlns:p14="http://schemas.microsoft.com/office/powerpoint/2010/main" val="3900586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Design Thinking Process</a:t>
            </a:r>
            <a:endParaRPr lang="en-US" sz="4000" dirty="0">
              <a:solidFill>
                <a:srgbClr val="FFC000"/>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9E2D986-CCB8-402F-98B0-DA0DB5B6AD5F}"/>
              </a:ext>
            </a:extLst>
          </p:cNvPr>
          <p:cNvPicPr>
            <a:picLocks noChangeAspect="1"/>
          </p:cNvPicPr>
          <p:nvPr/>
        </p:nvPicPr>
        <p:blipFill rotWithShape="1">
          <a:blip r:embed="rId2">
            <a:extLst>
              <a:ext uri="{28A0092B-C50C-407E-A947-70E740481C1C}">
                <a14:useLocalDpi xmlns:a14="http://schemas.microsoft.com/office/drawing/2010/main" val="0"/>
              </a:ext>
            </a:extLst>
          </a:blip>
          <a:srcRect t="10682" b="3712"/>
          <a:stretch/>
        </p:blipFill>
        <p:spPr>
          <a:xfrm>
            <a:off x="0" y="1959430"/>
            <a:ext cx="12223114" cy="4402182"/>
          </a:xfrm>
          <a:prstGeom prst="rect">
            <a:avLst/>
          </a:prstGeom>
        </p:spPr>
      </p:pic>
    </p:spTree>
    <p:extLst>
      <p:ext uri="{BB962C8B-B14F-4D97-AF65-F5344CB8AC3E}">
        <p14:creationId xmlns:p14="http://schemas.microsoft.com/office/powerpoint/2010/main" val="2994569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180109" y="2132486"/>
            <a:ext cx="12192000" cy="1862048"/>
          </a:xfrm>
          <a:prstGeom prst="rect">
            <a:avLst/>
          </a:prstGeom>
        </p:spPr>
        <p:txBody>
          <a:bodyPr wrap="square">
            <a:spAutoFit/>
          </a:bodyPr>
          <a:lstStyle/>
          <a:p>
            <a:pPr algn="ctr"/>
            <a:r>
              <a:rPr lang="en-US" sz="11500" b="1" dirty="0" smtClean="0">
                <a:solidFill>
                  <a:srgbClr val="FFC000"/>
                </a:solidFill>
                <a:latin typeface="Arial" panose="020B0604020202020204" pitchFamily="34" charset="0"/>
                <a:cs typeface="Arial" panose="020B0604020202020204" pitchFamily="34" charset="0"/>
              </a:rPr>
              <a:t>Empathy</a:t>
            </a:r>
            <a:endParaRPr lang="en-US" sz="11500" b="1" dirty="0">
              <a:solidFill>
                <a:srgbClr val="FFC000"/>
              </a:solidFill>
              <a:latin typeface="Arial" panose="020B0604020202020204" pitchFamily="34" charset="0"/>
              <a:cs typeface="Arial" panose="020B0604020202020204" pitchFamily="34" charset="0"/>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113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D42FB6-DF43-4CDB-AA93-8221C60B862D}"/>
              </a:ext>
            </a:extLst>
          </p:cNvPr>
          <p:cNvSpPr/>
          <p:nvPr/>
        </p:nvSpPr>
        <p:spPr>
          <a:xfrm>
            <a:off x="413656" y="1602164"/>
            <a:ext cx="11272251" cy="3970318"/>
          </a:xfrm>
          <a:prstGeom prst="rect">
            <a:avLst/>
          </a:prstGeom>
        </p:spPr>
        <p:txBody>
          <a:bodyPr wrap="square">
            <a:spAutoFit/>
          </a:bodyPr>
          <a:lstStyle/>
          <a:p>
            <a:pPr algn="ctr"/>
            <a:r>
              <a:rPr lang="en-US" sz="3200" dirty="0">
                <a:solidFill>
                  <a:schemeClr val="bg1"/>
                </a:solidFill>
              </a:rPr>
              <a:t>The ability to understand and share the feelings of another </a:t>
            </a:r>
            <a:endParaRPr lang="en-US" sz="3200" dirty="0" smtClean="0">
              <a:solidFill>
                <a:schemeClr val="bg1"/>
              </a:solidFill>
            </a:endParaRPr>
          </a:p>
          <a:p>
            <a:pPr algn="ctr"/>
            <a:r>
              <a:rPr lang="en-US" sz="3200" dirty="0" smtClean="0">
                <a:solidFill>
                  <a:schemeClr val="bg1"/>
                </a:solidFill>
              </a:rPr>
              <a:t>Ability </a:t>
            </a:r>
            <a:r>
              <a:rPr lang="en-US" sz="3200" dirty="0">
                <a:solidFill>
                  <a:schemeClr val="bg1"/>
                </a:solidFill>
              </a:rPr>
              <a:t>to sense other people's emotions, coupled with the ability to imagine what someone else might be thinking or </a:t>
            </a:r>
            <a:r>
              <a:rPr lang="en-US" sz="3200" dirty="0" smtClean="0">
                <a:solidFill>
                  <a:schemeClr val="bg1"/>
                </a:solidFill>
              </a:rPr>
              <a:t>feeling</a:t>
            </a:r>
          </a:p>
          <a:p>
            <a:pPr algn="ctr"/>
            <a:endParaRPr lang="en-US" sz="2800" dirty="0" smtClean="0">
              <a:solidFill>
                <a:schemeClr val="bg1"/>
              </a:solidFill>
            </a:endParaRPr>
          </a:p>
          <a:p>
            <a:pPr algn="ctr"/>
            <a:r>
              <a:rPr lang="en-US" sz="3200" dirty="0">
                <a:solidFill>
                  <a:schemeClr val="bg1"/>
                </a:solidFill>
              </a:rPr>
              <a:t>The team aims to understand the problem, typically through user research. Empathy is crucial to design thinking because it allows designers to set aside your assumptions about the world and gain insight into users and their needs.</a:t>
            </a:r>
          </a:p>
        </p:txBody>
      </p:sp>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Empathize</a:t>
            </a:r>
            <a:r>
              <a:rPr lang="en-US" sz="4000" b="1" dirty="0">
                <a:solidFill>
                  <a:srgbClr val="00B050"/>
                </a:solidFill>
              </a:rPr>
              <a:t>—Research Users' </a:t>
            </a:r>
            <a:r>
              <a:rPr lang="en-US" sz="4000" b="1" dirty="0" smtClean="0">
                <a:solidFill>
                  <a:srgbClr val="00B050"/>
                </a:solidFill>
              </a:rPr>
              <a:t>Needs</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53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Empathy</a:t>
            </a:r>
            <a:endParaRPr lang="en-US" sz="4000" dirty="0">
              <a:solidFill>
                <a:srgbClr val="FFC000"/>
              </a:solidFill>
              <a:latin typeface="Arial" panose="020B0604020202020204" pitchFamily="34" charset="0"/>
              <a:cs typeface="Arial" panose="020B0604020202020204" pitchFamily="34" charset="0"/>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Symbol zastępczy zawartości 3"/>
          <p:cNvGraphicFramePr>
            <a:graphicFrameLocks/>
          </p:cNvGraphicFramePr>
          <p:nvPr>
            <p:extLst>
              <p:ext uri="{D42A27DB-BD31-4B8C-83A1-F6EECF244321}">
                <p14:modId xmlns:p14="http://schemas.microsoft.com/office/powerpoint/2010/main" val="3518267573"/>
              </p:ext>
            </p:extLst>
          </p:nvPr>
        </p:nvGraphicFramePr>
        <p:xfrm>
          <a:off x="554809" y="1561510"/>
          <a:ext cx="11321865" cy="4303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Elipsa 5"/>
          <p:cNvSpPr/>
          <p:nvPr/>
        </p:nvSpPr>
        <p:spPr>
          <a:xfrm>
            <a:off x="811358" y="3192345"/>
            <a:ext cx="1733456" cy="783266"/>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l-PL" sz="1600" b="1" dirty="0" err="1"/>
              <a:t>Sticky</a:t>
            </a:r>
            <a:r>
              <a:rPr lang="pl-PL" sz="1600" b="1" dirty="0"/>
              <a:t> notes</a:t>
            </a:r>
          </a:p>
        </p:txBody>
      </p:sp>
      <p:sp>
        <p:nvSpPr>
          <p:cNvPr id="9" name="Elipsa 6"/>
          <p:cNvSpPr/>
          <p:nvPr/>
        </p:nvSpPr>
        <p:spPr>
          <a:xfrm>
            <a:off x="7733501" y="3731062"/>
            <a:ext cx="3189767" cy="122274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t>Analysis of the environment and needs in the context of functionality</a:t>
            </a:r>
            <a:endParaRPr lang="pl-PL" sz="1400" b="1" dirty="0"/>
          </a:p>
        </p:txBody>
      </p:sp>
      <p:sp>
        <p:nvSpPr>
          <p:cNvPr id="10" name="Elipsa 7"/>
          <p:cNvSpPr/>
          <p:nvPr/>
        </p:nvSpPr>
        <p:spPr>
          <a:xfrm>
            <a:off x="1130334" y="4705712"/>
            <a:ext cx="1754722" cy="93566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l-PL" sz="1600" b="1" dirty="0"/>
              <a:t>Whiteboard</a:t>
            </a:r>
          </a:p>
        </p:txBody>
      </p:sp>
      <p:sp>
        <p:nvSpPr>
          <p:cNvPr id="11" name="Elipsa 4"/>
          <p:cNvSpPr/>
          <p:nvPr/>
        </p:nvSpPr>
        <p:spPr>
          <a:xfrm>
            <a:off x="9568953" y="2453276"/>
            <a:ext cx="1885855" cy="935665"/>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l-PL" sz="1600" b="1" dirty="0"/>
              <a:t>Ethnographic interviews</a:t>
            </a:r>
          </a:p>
        </p:txBody>
      </p:sp>
    </p:spTree>
    <p:extLst>
      <p:ext uri="{BB962C8B-B14F-4D97-AF65-F5344CB8AC3E}">
        <p14:creationId xmlns:p14="http://schemas.microsoft.com/office/powerpoint/2010/main" val="332103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D42FB6-DF43-4CDB-AA93-8221C60B862D}"/>
              </a:ext>
            </a:extLst>
          </p:cNvPr>
          <p:cNvSpPr/>
          <p:nvPr/>
        </p:nvSpPr>
        <p:spPr>
          <a:xfrm>
            <a:off x="400593" y="1318726"/>
            <a:ext cx="11272251" cy="5201424"/>
          </a:xfrm>
          <a:prstGeom prst="rect">
            <a:avLst/>
          </a:prstGeom>
        </p:spPr>
        <p:txBody>
          <a:bodyPr wrap="square">
            <a:spAutoFit/>
          </a:bodyPr>
          <a:lstStyle/>
          <a:p>
            <a:pPr marL="571500" indent="-571500" algn="just">
              <a:buClr>
                <a:schemeClr val="accent1">
                  <a:lumMod val="75000"/>
                </a:schemeClr>
              </a:buClr>
              <a:buFont typeface="Wingdings" panose="05000000000000000000" pitchFamily="2" charset="2"/>
              <a:buChar char="v"/>
            </a:pPr>
            <a:r>
              <a:rPr lang="en-US" sz="3600" dirty="0">
                <a:solidFill>
                  <a:schemeClr val="bg1"/>
                </a:solidFill>
              </a:rPr>
              <a:t>This is the easiest way to profile a user.</a:t>
            </a:r>
            <a:endParaRPr lang="pl-PL" sz="3600" dirty="0">
              <a:solidFill>
                <a:schemeClr val="bg1"/>
              </a:solidFill>
            </a:endParaRPr>
          </a:p>
          <a:p>
            <a:pPr marL="571500" indent="-571500" algn="just">
              <a:buClr>
                <a:schemeClr val="accent1">
                  <a:lumMod val="75000"/>
                </a:schemeClr>
              </a:buClr>
              <a:buFont typeface="Wingdings" panose="05000000000000000000" pitchFamily="2" charset="2"/>
              <a:buChar char="v"/>
            </a:pPr>
            <a:r>
              <a:rPr lang="pl-PL" sz="3600" dirty="0">
                <a:solidFill>
                  <a:schemeClr val="bg1"/>
                </a:solidFill>
              </a:rPr>
              <a:t>T</a:t>
            </a:r>
            <a:r>
              <a:rPr lang="en-US" sz="3600" dirty="0">
                <a:solidFill>
                  <a:schemeClr val="bg1"/>
                </a:solidFill>
              </a:rPr>
              <a:t>he map allows to understand what users of the product feel and think and to determine their needs.</a:t>
            </a:r>
          </a:p>
          <a:p>
            <a:pPr marL="571500" indent="-571500" algn="just">
              <a:buClr>
                <a:schemeClr val="accent1">
                  <a:lumMod val="75000"/>
                </a:schemeClr>
              </a:buClr>
              <a:buFont typeface="Wingdings" panose="05000000000000000000" pitchFamily="2" charset="2"/>
              <a:buChar char="v"/>
            </a:pPr>
            <a:r>
              <a:rPr lang="en-US" sz="3600" dirty="0">
                <a:solidFill>
                  <a:schemeClr val="bg1"/>
                </a:solidFill>
              </a:rPr>
              <a:t>The advantage of this tool is the clear structure of the map, even for people not involved in the process of its creation.</a:t>
            </a:r>
          </a:p>
          <a:p>
            <a:pPr marL="571500" indent="-571500" algn="just">
              <a:buClr>
                <a:schemeClr val="accent1">
                  <a:lumMod val="75000"/>
                </a:schemeClr>
              </a:buClr>
              <a:buFont typeface="Wingdings" panose="05000000000000000000" pitchFamily="2" charset="2"/>
              <a:buChar char="v"/>
            </a:pPr>
            <a:r>
              <a:rPr lang="en-US" sz="3600" dirty="0">
                <a:solidFill>
                  <a:schemeClr val="bg1"/>
                </a:solidFill>
              </a:rPr>
              <a:t>Areas relate to product user interactions and internal feelings.</a:t>
            </a:r>
          </a:p>
          <a:p>
            <a:pPr algn="ctr"/>
            <a:endParaRPr lang="en-US" sz="4400" dirty="0">
              <a:solidFill>
                <a:schemeClr val="bg1"/>
              </a:solidFill>
            </a:endParaRPr>
          </a:p>
        </p:txBody>
      </p:sp>
      <p:sp>
        <p:nvSpPr>
          <p:cNvPr id="5" name="Rectangle 4">
            <a:extLst>
              <a:ext uri="{FF2B5EF4-FFF2-40B4-BE49-F238E27FC236}">
                <a16:creationId xmlns:a16="http://schemas.microsoft.com/office/drawing/2014/main" id="{FBD42FB6-DF43-4CDB-AA93-8221C60B862D}"/>
              </a:ext>
            </a:extLst>
          </p:cNvPr>
          <p:cNvSpPr/>
          <p:nvPr/>
        </p:nvSpPr>
        <p:spPr>
          <a:xfrm>
            <a:off x="400593" y="184932"/>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Empathize</a:t>
            </a:r>
            <a:r>
              <a:rPr lang="en-US" sz="4000" b="1" dirty="0">
                <a:solidFill>
                  <a:srgbClr val="00B050"/>
                </a:solidFill>
              </a:rPr>
              <a:t>—Research Users' </a:t>
            </a:r>
            <a:r>
              <a:rPr lang="en-US" sz="4000" b="1" dirty="0" smtClean="0">
                <a:solidFill>
                  <a:srgbClr val="00B050"/>
                </a:solidFill>
              </a:rPr>
              <a:t>Needs</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967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D42FB6-DF43-4CDB-AA93-8221C60B862D}"/>
              </a:ext>
            </a:extLst>
          </p:cNvPr>
          <p:cNvSpPr/>
          <p:nvPr/>
        </p:nvSpPr>
        <p:spPr>
          <a:xfrm>
            <a:off x="400592" y="1811169"/>
            <a:ext cx="11272251" cy="4524315"/>
          </a:xfrm>
          <a:prstGeom prst="rect">
            <a:avLst/>
          </a:prstGeom>
        </p:spPr>
        <p:txBody>
          <a:bodyPr wrap="square">
            <a:spAutoFit/>
          </a:bodyPr>
          <a:lstStyle/>
          <a:p>
            <a:pPr algn="just">
              <a:buClr>
                <a:schemeClr val="accent1">
                  <a:lumMod val="75000"/>
                </a:schemeClr>
              </a:buClr>
            </a:pPr>
            <a:r>
              <a:rPr lang="en-US" sz="4000" dirty="0" smtClean="0">
                <a:solidFill>
                  <a:schemeClr val="bg1"/>
                </a:solidFill>
              </a:rPr>
              <a:t>We </a:t>
            </a:r>
            <a:r>
              <a:rPr lang="en-US" sz="4000" dirty="0">
                <a:solidFill>
                  <a:schemeClr val="bg1"/>
                </a:solidFill>
              </a:rPr>
              <a:t>divide a piece of paper into six areas:</a:t>
            </a:r>
          </a:p>
          <a:p>
            <a:pPr marL="800100" lvl="1" indent="-342900" algn="just">
              <a:buClr>
                <a:srgbClr val="00B050"/>
              </a:buClr>
              <a:buFont typeface="Wingdings" panose="05000000000000000000" pitchFamily="2" charset="2"/>
              <a:buChar char="v"/>
            </a:pPr>
            <a:r>
              <a:rPr lang="en-US" sz="3600" i="1" dirty="0">
                <a:solidFill>
                  <a:schemeClr val="bg1"/>
                </a:solidFill>
              </a:rPr>
              <a:t>What does the user see?</a:t>
            </a:r>
          </a:p>
          <a:p>
            <a:pPr marL="800100" lvl="1" indent="-342900" algn="just">
              <a:buClr>
                <a:srgbClr val="00B050"/>
              </a:buClr>
              <a:buFont typeface="Wingdings" panose="05000000000000000000" pitchFamily="2" charset="2"/>
              <a:buChar char="v"/>
            </a:pPr>
            <a:r>
              <a:rPr lang="en-US" sz="3600" i="1" dirty="0">
                <a:solidFill>
                  <a:schemeClr val="bg1"/>
                </a:solidFill>
              </a:rPr>
              <a:t>What does the user hear?</a:t>
            </a:r>
          </a:p>
          <a:p>
            <a:pPr marL="800100" lvl="1" indent="-342900" algn="just">
              <a:buClr>
                <a:srgbClr val="00B050"/>
              </a:buClr>
              <a:buFont typeface="Wingdings" panose="05000000000000000000" pitchFamily="2" charset="2"/>
              <a:buChar char="v"/>
            </a:pPr>
            <a:r>
              <a:rPr lang="en-US" sz="3600" i="1" dirty="0">
                <a:solidFill>
                  <a:schemeClr val="bg1"/>
                </a:solidFill>
              </a:rPr>
              <a:t>What does the user think and feel?</a:t>
            </a:r>
          </a:p>
          <a:p>
            <a:pPr marL="800100" lvl="1" indent="-342900" algn="just">
              <a:buClr>
                <a:srgbClr val="00B050"/>
              </a:buClr>
              <a:buFont typeface="Wingdings" panose="05000000000000000000" pitchFamily="2" charset="2"/>
              <a:buChar char="v"/>
            </a:pPr>
            <a:r>
              <a:rPr lang="en-US" sz="3600" i="1" dirty="0">
                <a:solidFill>
                  <a:schemeClr val="bg1"/>
                </a:solidFill>
              </a:rPr>
              <a:t>What does the user say and do?</a:t>
            </a:r>
          </a:p>
          <a:p>
            <a:pPr marL="800100" lvl="1" indent="-342900" algn="just">
              <a:buClr>
                <a:srgbClr val="00B050"/>
              </a:buClr>
              <a:buFont typeface="Wingdings" panose="05000000000000000000" pitchFamily="2" charset="2"/>
              <a:buChar char="v"/>
            </a:pPr>
            <a:r>
              <a:rPr lang="en-US" sz="3600" i="1" dirty="0">
                <a:solidFill>
                  <a:schemeClr val="bg1"/>
                </a:solidFill>
              </a:rPr>
              <a:t>What are the user's problems?</a:t>
            </a:r>
          </a:p>
          <a:p>
            <a:pPr marL="800100" lvl="1" indent="-342900" algn="just">
              <a:buClr>
                <a:srgbClr val="00B050"/>
              </a:buClr>
              <a:buFont typeface="Wingdings" panose="05000000000000000000" pitchFamily="2" charset="2"/>
              <a:buChar char="v"/>
            </a:pPr>
            <a:r>
              <a:rPr lang="en-US" sz="3600" i="1" dirty="0">
                <a:solidFill>
                  <a:schemeClr val="bg1"/>
                </a:solidFill>
              </a:rPr>
              <a:t>What are the user's needs?</a:t>
            </a:r>
            <a:endParaRPr lang="pl-PL" sz="3600" i="1" dirty="0">
              <a:solidFill>
                <a:schemeClr val="bg1"/>
              </a:solidFill>
            </a:endParaRPr>
          </a:p>
          <a:p>
            <a:pPr algn="ctr"/>
            <a:endParaRPr lang="en-US" sz="3200" dirty="0">
              <a:solidFill>
                <a:schemeClr val="bg1"/>
              </a:solidFill>
            </a:endParaRPr>
          </a:p>
        </p:txBody>
      </p:sp>
      <p:sp>
        <p:nvSpPr>
          <p:cNvPr id="5" name="Rectangle 4">
            <a:extLst>
              <a:ext uri="{FF2B5EF4-FFF2-40B4-BE49-F238E27FC236}">
                <a16:creationId xmlns:a16="http://schemas.microsoft.com/office/drawing/2014/main" id="{FBD42FB6-DF43-4CDB-AA93-8221C60B862D}"/>
              </a:ext>
            </a:extLst>
          </p:cNvPr>
          <p:cNvSpPr/>
          <p:nvPr/>
        </p:nvSpPr>
        <p:spPr>
          <a:xfrm>
            <a:off x="400592" y="-135342"/>
            <a:ext cx="11791407" cy="1569660"/>
          </a:xfrm>
          <a:prstGeom prst="rect">
            <a:avLst/>
          </a:prstGeom>
        </p:spPr>
        <p:txBody>
          <a:bodyPr wrap="square">
            <a:spAutoFit/>
          </a:bodyPr>
          <a:lstStyle/>
          <a:p>
            <a:r>
              <a:rPr lang="en-US" sz="4800" dirty="0" smtClean="0">
                <a:solidFill>
                  <a:srgbClr val="FFC000"/>
                </a:solidFill>
                <a:latin typeface="Arial" panose="020B0604020202020204" pitchFamily="34" charset="0"/>
                <a:cs typeface="Arial" panose="020B0604020202020204" pitchFamily="34" charset="0"/>
              </a:rPr>
              <a:t>The </a:t>
            </a:r>
            <a:r>
              <a:rPr lang="en-US" sz="4800" dirty="0">
                <a:solidFill>
                  <a:srgbClr val="FFC000"/>
                </a:solidFill>
                <a:latin typeface="Arial" panose="020B0604020202020204" pitchFamily="34" charset="0"/>
                <a:cs typeface="Arial" panose="020B0604020202020204" pitchFamily="34" charset="0"/>
              </a:rPr>
              <a:t>empathy </a:t>
            </a:r>
            <a:r>
              <a:rPr lang="en-US" sz="4800" b="1" dirty="0">
                <a:solidFill>
                  <a:srgbClr val="00B050"/>
                </a:solidFill>
              </a:rPr>
              <a:t>map is a tool to better understand the client</a:t>
            </a: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120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00593" y="184932"/>
            <a:ext cx="11604172" cy="707886"/>
          </a:xfrm>
          <a:prstGeom prst="rect">
            <a:avLst/>
          </a:prstGeom>
        </p:spPr>
        <p:txBody>
          <a:bodyPr wrap="square">
            <a:spAutoFit/>
          </a:bodyPr>
          <a:lstStyle/>
          <a:p>
            <a:r>
              <a:rPr lang="pl-PL" sz="4000" dirty="0">
                <a:solidFill>
                  <a:srgbClr val="FFC000"/>
                </a:solidFill>
                <a:latin typeface="Arial" panose="020B0604020202020204" pitchFamily="34" charset="0"/>
                <a:cs typeface="Arial" panose="020B0604020202020204" pitchFamily="34" charset="0"/>
              </a:rPr>
              <a:t>Application</a:t>
            </a:r>
            <a:r>
              <a:rPr lang="pl-PL" sz="4000" dirty="0"/>
              <a:t> </a:t>
            </a:r>
            <a:r>
              <a:rPr lang="pl-PL" sz="4000" b="1" dirty="0" smtClean="0">
                <a:solidFill>
                  <a:srgbClr val="00B050"/>
                </a:solidFill>
              </a:rPr>
              <a:t>of empathy map</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278223" y="5486400"/>
            <a:ext cx="913776" cy="84908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16569" y="1225759"/>
            <a:ext cx="11569338" cy="4555093"/>
          </a:xfrm>
          <a:prstGeom prst="rect">
            <a:avLst/>
          </a:prstGeom>
        </p:spPr>
        <p:txBody>
          <a:bodyPr wrap="square">
            <a:spAutoFit/>
          </a:bodyPr>
          <a:lstStyle/>
          <a:p>
            <a:pPr marL="514350" indent="-514350">
              <a:lnSpc>
                <a:spcPct val="110000"/>
              </a:lnSpc>
              <a:buFont typeface="+mj-lt"/>
              <a:buAutoNum type="arabicPeriod"/>
            </a:pPr>
            <a:r>
              <a:rPr lang="en-US" sz="2400" dirty="0">
                <a:solidFill>
                  <a:schemeClr val="bg1"/>
                </a:solidFill>
              </a:rPr>
              <a:t>You choose a specific user of the product (we specify his age, occupation, other basic data).</a:t>
            </a:r>
          </a:p>
          <a:p>
            <a:pPr marL="514350" indent="-514350">
              <a:lnSpc>
                <a:spcPct val="110000"/>
              </a:lnSpc>
              <a:buFont typeface="+mj-lt"/>
              <a:buAutoNum type="arabicPeriod"/>
            </a:pPr>
            <a:r>
              <a:rPr lang="en-US" sz="2400" dirty="0">
                <a:solidFill>
                  <a:schemeClr val="bg1"/>
                </a:solidFill>
              </a:rPr>
              <a:t>You prepare the empathy map template and personalize the user.</a:t>
            </a:r>
          </a:p>
          <a:p>
            <a:pPr marL="514350" indent="-514350">
              <a:lnSpc>
                <a:spcPct val="110000"/>
              </a:lnSpc>
              <a:buFont typeface="+mj-lt"/>
              <a:buAutoNum type="arabicPeriod"/>
            </a:pPr>
            <a:r>
              <a:rPr lang="en-US" sz="2400" dirty="0">
                <a:solidFill>
                  <a:schemeClr val="bg1"/>
                </a:solidFill>
              </a:rPr>
              <a:t>You go through the next questions, taking notes. The preferred order of questions is:</a:t>
            </a:r>
          </a:p>
          <a:p>
            <a:pPr marL="742950" lvl="1" indent="-285750">
              <a:spcBef>
                <a:spcPts val="1000"/>
              </a:spcBef>
              <a:buClr>
                <a:schemeClr val="accent1">
                  <a:lumMod val="75000"/>
                </a:schemeClr>
              </a:buClr>
              <a:buFont typeface="Wingdings" panose="05000000000000000000" pitchFamily="2" charset="2"/>
              <a:buChar char="v"/>
            </a:pPr>
            <a:r>
              <a:rPr lang="en-US" dirty="0" smtClean="0">
                <a:solidFill>
                  <a:schemeClr val="bg1"/>
                </a:solidFill>
              </a:rPr>
              <a:t>Sees</a:t>
            </a:r>
            <a:endParaRPr lang="en-US" dirty="0">
              <a:solidFill>
                <a:schemeClr val="bg1"/>
              </a:solidFill>
            </a:endParaRPr>
          </a:p>
          <a:p>
            <a:pPr marL="742950" lvl="1" indent="-285750">
              <a:spcBef>
                <a:spcPts val="1000"/>
              </a:spcBef>
              <a:buClr>
                <a:schemeClr val="accent1">
                  <a:lumMod val="75000"/>
                </a:schemeClr>
              </a:buClr>
              <a:buFont typeface="Wingdings" panose="05000000000000000000" pitchFamily="2" charset="2"/>
              <a:buChar char="v"/>
            </a:pPr>
            <a:r>
              <a:rPr lang="en-US" dirty="0" smtClean="0">
                <a:solidFill>
                  <a:schemeClr val="bg1"/>
                </a:solidFill>
              </a:rPr>
              <a:t>Hears</a:t>
            </a:r>
            <a:endParaRPr lang="en-US" dirty="0">
              <a:solidFill>
                <a:schemeClr val="bg1"/>
              </a:solidFill>
            </a:endParaRPr>
          </a:p>
          <a:p>
            <a:pPr marL="742950" lvl="1" indent="-285750">
              <a:spcBef>
                <a:spcPts val="1000"/>
              </a:spcBef>
              <a:buClr>
                <a:schemeClr val="accent1">
                  <a:lumMod val="75000"/>
                </a:schemeClr>
              </a:buClr>
              <a:buFont typeface="Wingdings" panose="05000000000000000000" pitchFamily="2" charset="2"/>
              <a:buChar char="v"/>
            </a:pPr>
            <a:r>
              <a:rPr lang="en-US" dirty="0" smtClean="0">
                <a:solidFill>
                  <a:schemeClr val="bg1"/>
                </a:solidFill>
              </a:rPr>
              <a:t>Thoughts</a:t>
            </a:r>
            <a:endParaRPr lang="en-US" dirty="0">
              <a:solidFill>
                <a:schemeClr val="bg1"/>
              </a:solidFill>
            </a:endParaRPr>
          </a:p>
          <a:p>
            <a:pPr marL="742950" lvl="1" indent="-285750">
              <a:spcBef>
                <a:spcPts val="1000"/>
              </a:spcBef>
              <a:buClr>
                <a:schemeClr val="accent1">
                  <a:lumMod val="75000"/>
                </a:schemeClr>
              </a:buClr>
              <a:buFont typeface="Wingdings" panose="05000000000000000000" pitchFamily="2" charset="2"/>
              <a:buChar char="v"/>
            </a:pPr>
            <a:r>
              <a:rPr lang="en-US" dirty="0" smtClean="0">
                <a:solidFill>
                  <a:schemeClr val="bg1"/>
                </a:solidFill>
              </a:rPr>
              <a:t>Says</a:t>
            </a:r>
            <a:endParaRPr lang="en-US" dirty="0">
              <a:solidFill>
                <a:schemeClr val="bg1"/>
              </a:solidFill>
            </a:endParaRPr>
          </a:p>
          <a:p>
            <a:pPr marL="742950" lvl="1" indent="-285750">
              <a:spcBef>
                <a:spcPts val="1000"/>
              </a:spcBef>
              <a:buClr>
                <a:schemeClr val="accent1">
                  <a:lumMod val="75000"/>
                </a:schemeClr>
              </a:buClr>
              <a:buFont typeface="Wingdings" panose="05000000000000000000" pitchFamily="2" charset="2"/>
              <a:buChar char="v"/>
            </a:pPr>
            <a:r>
              <a:rPr lang="en-US" dirty="0" smtClean="0">
                <a:solidFill>
                  <a:schemeClr val="bg1"/>
                </a:solidFill>
              </a:rPr>
              <a:t>Problems</a:t>
            </a:r>
            <a:endParaRPr lang="en-US" dirty="0">
              <a:solidFill>
                <a:schemeClr val="bg1"/>
              </a:solidFill>
            </a:endParaRPr>
          </a:p>
          <a:p>
            <a:pPr marL="742950" lvl="1" indent="-285750">
              <a:spcBef>
                <a:spcPts val="1000"/>
              </a:spcBef>
              <a:buClr>
                <a:schemeClr val="accent1">
                  <a:lumMod val="75000"/>
                </a:schemeClr>
              </a:buClr>
              <a:buFont typeface="Wingdings" panose="05000000000000000000" pitchFamily="2" charset="2"/>
              <a:buChar char="v"/>
            </a:pPr>
            <a:r>
              <a:rPr lang="en-US" dirty="0" smtClean="0">
                <a:solidFill>
                  <a:schemeClr val="bg1"/>
                </a:solidFill>
              </a:rPr>
              <a:t>Needs</a:t>
            </a:r>
            <a:endParaRPr lang="en-US" dirty="0">
              <a:solidFill>
                <a:schemeClr val="bg1"/>
              </a:solidFill>
            </a:endParaRPr>
          </a:p>
          <a:p>
            <a:pPr marL="514350" indent="-514350">
              <a:lnSpc>
                <a:spcPct val="110000"/>
              </a:lnSpc>
              <a:buFont typeface="+mj-lt"/>
              <a:buAutoNum type="arabicPeriod"/>
            </a:pPr>
            <a:r>
              <a:rPr lang="en-US" sz="2400" dirty="0">
                <a:solidFill>
                  <a:schemeClr val="bg1"/>
                </a:solidFill>
              </a:rPr>
              <a:t>Summary of the empathy map and considering which elements are the most important.</a:t>
            </a:r>
            <a:endParaRPr lang="en-US" sz="1600" dirty="0">
              <a:solidFill>
                <a:schemeClr val="bg1"/>
              </a:solidFill>
            </a:endParaRPr>
          </a:p>
        </p:txBody>
      </p:sp>
    </p:spTree>
    <p:extLst>
      <p:ext uri="{BB962C8B-B14F-4D97-AF65-F5344CB8AC3E}">
        <p14:creationId xmlns:p14="http://schemas.microsoft.com/office/powerpoint/2010/main" val="111757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983</Words>
  <Application>Microsoft Office PowerPoint</Application>
  <PresentationFormat>Widescreen</PresentationFormat>
  <Paragraphs>126</Paragraphs>
  <Slides>26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Light</vt:lpstr>
      <vt:lpstr>Poppins</vt:lpstr>
      <vt:lpstr>Poppins Light</vt:lpstr>
      <vt:lpstr>Source Sans Variable</vt:lpstr>
      <vt:lpstr>Source Serif Pro Variable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28</cp:revision>
  <dcterms:created xsi:type="dcterms:W3CDTF">2024-02-07T17:42:23Z</dcterms:created>
  <dcterms:modified xsi:type="dcterms:W3CDTF">2024-02-15T07:56:01Z</dcterms:modified>
</cp:coreProperties>
</file>