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7" r:id="rId2"/>
    <p:sldId id="289" r:id="rId3"/>
    <p:sldId id="378" r:id="rId4"/>
    <p:sldId id="325" r:id="rId5"/>
    <p:sldId id="330" r:id="rId6"/>
    <p:sldId id="361" r:id="rId7"/>
    <p:sldId id="362" r:id="rId8"/>
    <p:sldId id="363" r:id="rId9"/>
    <p:sldId id="364" r:id="rId10"/>
    <p:sldId id="366" r:id="rId11"/>
    <p:sldId id="367" r:id="rId12"/>
    <p:sldId id="368" r:id="rId13"/>
    <p:sldId id="369" r:id="rId14"/>
    <p:sldId id="370" r:id="rId15"/>
    <p:sldId id="371" r:id="rId16"/>
    <p:sldId id="372" r:id="rId17"/>
    <p:sldId id="373" r:id="rId18"/>
    <p:sldId id="374" r:id="rId19"/>
    <p:sldId id="359" r:id="rId20"/>
    <p:sldId id="375" r:id="rId21"/>
    <p:sldId id="376" r:id="rId22"/>
    <p:sldId id="377" r:id="rId23"/>
    <p:sldId id="34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5A2E6-6EE1-4325-99B8-C5E7BA8C3177}"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C41A3-748B-4502-90AD-A704A27A5518}" type="slidenum">
              <a:rPr lang="en-US" smtClean="0"/>
              <a:t>‹#›</a:t>
            </a:fld>
            <a:endParaRPr lang="en-US"/>
          </a:p>
        </p:txBody>
      </p:sp>
    </p:spTree>
    <p:extLst>
      <p:ext uri="{BB962C8B-B14F-4D97-AF65-F5344CB8AC3E}">
        <p14:creationId xmlns:p14="http://schemas.microsoft.com/office/powerpoint/2010/main" val="2583769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1</a:t>
            </a:fld>
            <a:endParaRPr lang="en-US"/>
          </a:p>
        </p:txBody>
      </p:sp>
    </p:spTree>
    <p:extLst>
      <p:ext uri="{BB962C8B-B14F-4D97-AF65-F5344CB8AC3E}">
        <p14:creationId xmlns:p14="http://schemas.microsoft.com/office/powerpoint/2010/main" val="40797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23</a:t>
            </a:fld>
            <a:endParaRPr lang="en-US"/>
          </a:p>
        </p:txBody>
      </p:sp>
    </p:spTree>
    <p:extLst>
      <p:ext uri="{BB962C8B-B14F-4D97-AF65-F5344CB8AC3E}">
        <p14:creationId xmlns:p14="http://schemas.microsoft.com/office/powerpoint/2010/main" val="3801375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51134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57765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68144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Overview">
    <p:spTree>
      <p:nvGrpSpPr>
        <p:cNvPr id="1" name=""/>
        <p:cNvGrpSpPr/>
        <p:nvPr/>
      </p:nvGrpSpPr>
      <p:grpSpPr>
        <a:xfrm>
          <a:off x="0" y="0"/>
          <a:ext cx="0" cy="0"/>
          <a:chOff x="0" y="0"/>
          <a:chExt cx="0" cy="0"/>
        </a:xfrm>
      </p:grpSpPr>
      <p:sp>
        <p:nvSpPr>
          <p:cNvPr id="6" name="bg object 16">
            <a:extLst>
              <a:ext uri="{FF2B5EF4-FFF2-40B4-BE49-F238E27FC236}">
                <a16:creationId xmlns:a16="http://schemas.microsoft.com/office/drawing/2014/main" id="{0769DE1E-0D1F-C547-901F-EF698F48600E}"/>
              </a:ext>
            </a:extLst>
          </p:cNvPr>
          <p:cNvSpPr/>
          <p:nvPr userDrawn="1"/>
        </p:nvSpPr>
        <p:spPr>
          <a:xfrm>
            <a:off x="0" y="-36582"/>
            <a:ext cx="12192000" cy="638758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26213F"/>
          </a:solidFill>
          <a:ln w="12700">
            <a:solidFill>
              <a:srgbClr val="27203E"/>
            </a:solidFill>
          </a:ln>
        </p:spPr>
        <p:txBody>
          <a:bodyPr wrap="square" lIns="0" tIns="0" rIns="0" bIns="0" rtlCol="0"/>
          <a:lstStyle/>
          <a:p>
            <a:endParaRPr sz="662" b="0" i="0">
              <a:latin typeface="Poppins Light" pitchFamily="2" charset="77"/>
            </a:endParaRPr>
          </a:p>
        </p:txBody>
      </p:sp>
      <p:sp>
        <p:nvSpPr>
          <p:cNvPr id="10" name="Text Placeholder 14">
            <a:extLst>
              <a:ext uri="{FF2B5EF4-FFF2-40B4-BE49-F238E27FC236}">
                <a16:creationId xmlns:a16="http://schemas.microsoft.com/office/drawing/2014/main" id="{98D86016-5CA8-374A-B16A-0D42F2956CEC}"/>
              </a:ext>
            </a:extLst>
          </p:cNvPr>
          <p:cNvSpPr>
            <a:spLocks noGrp="1"/>
          </p:cNvSpPr>
          <p:nvPr>
            <p:ph type="body" sz="quarter" idx="11" hasCustomPrompt="1"/>
          </p:nvPr>
        </p:nvSpPr>
        <p:spPr>
          <a:xfrm>
            <a:off x="434192" y="1556785"/>
            <a:ext cx="7232932" cy="4367431"/>
          </a:xfrm>
          <a:prstGeom prst="rect">
            <a:avLst/>
          </a:prstGeom>
          <a:noFill/>
        </p:spPr>
        <p:txBody>
          <a:bodyPr/>
          <a:lstStyle>
            <a:lvl1pPr>
              <a:lnSpc>
                <a:spcPts val="4851"/>
              </a:lnSpc>
              <a:defRPr sz="4548" b="1" i="1" spc="-91">
                <a:solidFill>
                  <a:srgbClr val="FEC700"/>
                </a:solidFill>
                <a:latin typeface="Poppins" pitchFamily="2" charset="77"/>
                <a:cs typeface="Poppins" pitchFamily="2" charset="77"/>
              </a:defRPr>
            </a:lvl1pPr>
            <a:lvl2pPr>
              <a:defRPr sz="5094">
                <a:latin typeface="Poppins" pitchFamily="2" charset="77"/>
                <a:cs typeface="Poppins" pitchFamily="2" charset="77"/>
              </a:defRPr>
            </a:lvl2pPr>
            <a:lvl3pPr>
              <a:defRPr sz="5094">
                <a:latin typeface="Poppins" pitchFamily="2" charset="77"/>
                <a:cs typeface="Poppins" pitchFamily="2" charset="77"/>
              </a:defRPr>
            </a:lvl3pPr>
            <a:lvl4pPr>
              <a:defRPr sz="5094">
                <a:latin typeface="Poppins" pitchFamily="2" charset="77"/>
                <a:cs typeface="Poppins" pitchFamily="2" charset="77"/>
              </a:defRPr>
            </a:lvl4pPr>
            <a:lvl5pPr>
              <a:defRPr sz="5094">
                <a:latin typeface="Poppins" pitchFamily="2" charset="77"/>
                <a:cs typeface="Poppins" pitchFamily="2" charset="77"/>
              </a:defRPr>
            </a:lvl5pPr>
          </a:lstStyle>
          <a:p>
            <a:pPr lvl="0"/>
            <a:r>
              <a:rPr lang="en-GB"/>
              <a:t>LOREM IPSUM </a:t>
            </a:r>
            <a:br>
              <a:rPr lang="en-GB"/>
            </a:br>
            <a:r>
              <a:rPr lang="en-GB"/>
              <a:t>DOLOR SIT AMET, CONSECTETUR ADIPISCING ELIT.</a:t>
            </a:r>
          </a:p>
          <a:p>
            <a:pPr lvl="0"/>
            <a:r>
              <a:rPr lang="en-GB"/>
              <a:t>DOLOR SIT AMET, CONSECTETUR</a:t>
            </a:r>
            <a:endParaRPr lang="en-US"/>
          </a:p>
        </p:txBody>
      </p:sp>
      <p:cxnSp>
        <p:nvCxnSpPr>
          <p:cNvPr id="13" name="Straight Connector 12">
            <a:extLst>
              <a:ext uri="{FF2B5EF4-FFF2-40B4-BE49-F238E27FC236}">
                <a16:creationId xmlns:a16="http://schemas.microsoft.com/office/drawing/2014/main" id="{D98471CB-310B-1F48-86F3-2CE63DC3883C}"/>
              </a:ext>
            </a:extLst>
          </p:cNvPr>
          <p:cNvCxnSpPr>
            <a:cxnSpLocks/>
          </p:cNvCxnSpPr>
          <p:nvPr userDrawn="1"/>
        </p:nvCxnSpPr>
        <p:spPr>
          <a:xfrm>
            <a:off x="434142" y="1303444"/>
            <a:ext cx="1964979" cy="0"/>
          </a:xfrm>
          <a:prstGeom prst="line">
            <a:avLst/>
          </a:prstGeom>
          <a:ln w="50800">
            <a:solidFill>
              <a:schemeClr val="bg1"/>
            </a:solidFill>
          </a:ln>
        </p:spPr>
        <p:style>
          <a:lnRef idx="1">
            <a:schemeClr val="dk1"/>
          </a:lnRef>
          <a:fillRef idx="0">
            <a:schemeClr val="dk1"/>
          </a:fillRef>
          <a:effectRef idx="0">
            <a:schemeClr val="dk1"/>
          </a:effectRef>
          <a:fontRef idx="minor">
            <a:schemeClr val="tx1"/>
          </a:fontRef>
        </p:style>
      </p:cxnSp>
      <p:sp>
        <p:nvSpPr>
          <p:cNvPr id="14" name="Text Placeholder 2">
            <a:extLst>
              <a:ext uri="{FF2B5EF4-FFF2-40B4-BE49-F238E27FC236}">
                <a16:creationId xmlns:a16="http://schemas.microsoft.com/office/drawing/2014/main" id="{7A4A90BC-1405-F145-89A9-A9803DBF4E38}"/>
              </a:ext>
            </a:extLst>
          </p:cNvPr>
          <p:cNvSpPr>
            <a:spLocks noGrp="1"/>
          </p:cNvSpPr>
          <p:nvPr>
            <p:ph type="body" sz="quarter" idx="15" hasCustomPrompt="1"/>
          </p:nvPr>
        </p:nvSpPr>
        <p:spPr>
          <a:xfrm>
            <a:off x="434142" y="660927"/>
            <a:ext cx="7232982" cy="447927"/>
          </a:xfrm>
          <a:prstGeom prst="rect">
            <a:avLst/>
          </a:prstGeom>
        </p:spPr>
        <p:txBody>
          <a:bodyPr/>
          <a:lstStyle>
            <a:lvl1pPr>
              <a:defRPr sz="2911" b="1" i="1">
                <a:solidFill>
                  <a:schemeClr val="bg1"/>
                </a:solidFill>
                <a:latin typeface="Poppins" pitchFamily="2" charset="77"/>
                <a:cs typeface="Poppins" pitchFamily="2" charset="77"/>
              </a:defRPr>
            </a:lvl1pPr>
          </a:lstStyle>
          <a:p>
            <a:pPr lvl="0"/>
            <a:r>
              <a:rPr lang="en-GB"/>
              <a:t>TITLE HERE</a:t>
            </a:r>
          </a:p>
        </p:txBody>
      </p:sp>
    </p:spTree>
    <p:extLst>
      <p:ext uri="{BB962C8B-B14F-4D97-AF65-F5344CB8AC3E}">
        <p14:creationId xmlns:p14="http://schemas.microsoft.com/office/powerpoint/2010/main" val="1427226437"/>
      </p:ext>
    </p:extLst>
  </p:cSld>
  <p:clrMapOvr>
    <a:masterClrMapping/>
  </p:clrMapOvr>
  <p:extLst>
    <p:ext uri="{DCECCB84-F9BA-43D5-87BE-67443E8EF086}">
      <p15:sldGuideLst xmlns:p15="http://schemas.microsoft.com/office/powerpoint/2012/main">
        <p15:guide id="1" orient="horz" pos="3562">
          <p15:clr>
            <a:srgbClr val="FBAE40"/>
          </p15:clr>
        </p15:guide>
        <p15:guide id="2" pos="63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170347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E9B1DE-3302-4063-A6CB-385137B654EF}"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44947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E9B1DE-3302-4063-A6CB-385137B654EF}"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191078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E9B1DE-3302-4063-A6CB-385137B654EF}"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47962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E9B1DE-3302-4063-A6CB-385137B654EF}"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32566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9B1DE-3302-4063-A6CB-385137B654EF}"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25228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E9B1DE-3302-4063-A6CB-385137B654EF}"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253926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E9B1DE-3302-4063-A6CB-385137B654EF}"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82441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9B1DE-3302-4063-A6CB-385137B654EF}" type="datetimeFigureOut">
              <a:rPr lang="en-US" smtClean="0"/>
              <a:t>2/22/2024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30F2B-4C03-406C-B40E-BD7B7FB7FE58}" type="slidenum">
              <a:rPr lang="en-US" smtClean="0"/>
              <a:t>‹#›</a:t>
            </a:fld>
            <a:endParaRPr lang="en-US"/>
          </a:p>
        </p:txBody>
      </p:sp>
    </p:spTree>
    <p:extLst>
      <p:ext uri="{BB962C8B-B14F-4D97-AF65-F5344CB8AC3E}">
        <p14:creationId xmlns:p14="http://schemas.microsoft.com/office/powerpoint/2010/main" val="1543659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3.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0" y="2155372"/>
            <a:ext cx="12191999" cy="2704011"/>
          </a:xfrm>
        </p:spPr>
        <p:txBody>
          <a:bodyPr vert="horz" lIns="55449" tIns="27725" rIns="55449" bIns="27725" rtlCol="0" anchor="t">
            <a:noAutofit/>
          </a:bodyPr>
          <a:lstStyle/>
          <a:p>
            <a:pPr marL="0" indent="0" algn="ctr">
              <a:buNone/>
            </a:pPr>
            <a:r>
              <a:rPr lang="en-US" sz="5400" i="0" dirty="0" smtClean="0">
                <a:latin typeface="Poppins"/>
                <a:cs typeface="Poppins"/>
              </a:rPr>
              <a:t>BSD 414: </a:t>
            </a:r>
          </a:p>
          <a:p>
            <a:pPr marL="0" indent="0" algn="ctr">
              <a:buNone/>
            </a:pPr>
            <a:r>
              <a:rPr lang="en-US" sz="5400" i="0" dirty="0" smtClean="0">
                <a:latin typeface="Poppins"/>
                <a:cs typeface="Poppins"/>
              </a:rPr>
              <a:t>DESIGN THINKING</a:t>
            </a:r>
          </a:p>
          <a:p>
            <a:pPr marL="0" indent="0" algn="ctr">
              <a:buNone/>
            </a:pPr>
            <a:r>
              <a:rPr lang="en-US" sz="3200" i="0" dirty="0" smtClean="0">
                <a:solidFill>
                  <a:schemeClr val="accent6"/>
                </a:solidFill>
                <a:latin typeface="Poppins"/>
              </a:rPr>
              <a:t>Lecture 4: Define in Design Thinking</a:t>
            </a:r>
            <a:endParaRPr lang="en-US" sz="2800" i="0" dirty="0">
              <a:solidFill>
                <a:schemeClr val="accent6"/>
              </a:solidFill>
            </a:endParaRPr>
          </a:p>
        </p:txBody>
      </p:sp>
      <p:pic>
        <p:nvPicPr>
          <p:cNvPr id="1026" name="Picture 2" descr="Zetech University | Invent Your Fu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61" y="407942"/>
            <a:ext cx="3982981" cy="15384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0 Design Thinking Tools: Turn Creativity and Data Into Growth"/>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94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413656" y="1385072"/>
            <a:ext cx="10766160" cy="4511270"/>
          </a:xfrm>
          <a:prstGeom prst="rect">
            <a:avLst/>
          </a:prstGeom>
        </p:spPr>
      </p:pic>
    </p:spTree>
    <p:extLst>
      <p:ext uri="{BB962C8B-B14F-4D97-AF65-F5344CB8AC3E}">
        <p14:creationId xmlns:p14="http://schemas.microsoft.com/office/powerpoint/2010/main" val="2566121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3"/>
          <a:srcRect t="24626" r="37201"/>
          <a:stretch/>
        </p:blipFill>
        <p:spPr>
          <a:xfrm>
            <a:off x="413656" y="1397726"/>
            <a:ext cx="7304857" cy="4095628"/>
          </a:xfrm>
          <a:prstGeom prst="rect">
            <a:avLst/>
          </a:prstGeom>
        </p:spPr>
      </p:pic>
    </p:spTree>
    <p:extLst>
      <p:ext uri="{BB962C8B-B14F-4D97-AF65-F5344CB8AC3E}">
        <p14:creationId xmlns:p14="http://schemas.microsoft.com/office/powerpoint/2010/main" val="314470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413656" y="1381993"/>
            <a:ext cx="10324013" cy="4242934"/>
          </a:xfrm>
          <a:prstGeom prst="rect">
            <a:avLst/>
          </a:prstGeom>
        </p:spPr>
      </p:pic>
    </p:spTree>
    <p:extLst>
      <p:ext uri="{BB962C8B-B14F-4D97-AF65-F5344CB8AC3E}">
        <p14:creationId xmlns:p14="http://schemas.microsoft.com/office/powerpoint/2010/main" val="1156437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413656" y="1384524"/>
            <a:ext cx="9853750" cy="4499015"/>
          </a:xfrm>
          <a:prstGeom prst="rect">
            <a:avLst/>
          </a:prstGeom>
        </p:spPr>
      </p:pic>
    </p:spTree>
    <p:extLst>
      <p:ext uri="{BB962C8B-B14F-4D97-AF65-F5344CB8AC3E}">
        <p14:creationId xmlns:p14="http://schemas.microsoft.com/office/powerpoint/2010/main" val="796472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413656" y="1384524"/>
            <a:ext cx="9853750" cy="4499015"/>
          </a:xfrm>
          <a:prstGeom prst="rect">
            <a:avLst/>
          </a:prstGeom>
        </p:spPr>
      </p:pic>
    </p:spTree>
    <p:extLst>
      <p:ext uri="{BB962C8B-B14F-4D97-AF65-F5344CB8AC3E}">
        <p14:creationId xmlns:p14="http://schemas.microsoft.com/office/powerpoint/2010/main" val="185547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413656" y="1384524"/>
            <a:ext cx="9853750" cy="4499015"/>
          </a:xfrm>
          <a:prstGeom prst="rect">
            <a:avLst/>
          </a:prstGeom>
        </p:spPr>
      </p:pic>
    </p:spTree>
    <p:extLst>
      <p:ext uri="{BB962C8B-B14F-4D97-AF65-F5344CB8AC3E}">
        <p14:creationId xmlns:p14="http://schemas.microsoft.com/office/powerpoint/2010/main" val="2686607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413656" y="1404121"/>
            <a:ext cx="9183461" cy="4785577"/>
          </a:xfrm>
          <a:prstGeom prst="rect">
            <a:avLst/>
          </a:prstGeom>
        </p:spPr>
      </p:pic>
    </p:spTree>
    <p:extLst>
      <p:ext uri="{BB962C8B-B14F-4D97-AF65-F5344CB8AC3E}">
        <p14:creationId xmlns:p14="http://schemas.microsoft.com/office/powerpoint/2010/main" val="437843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413656" y="1344072"/>
            <a:ext cx="9749247" cy="4807345"/>
          </a:xfrm>
          <a:prstGeom prst="rect">
            <a:avLst/>
          </a:prstGeom>
        </p:spPr>
      </p:pic>
    </p:spTree>
    <p:extLst>
      <p:ext uri="{BB962C8B-B14F-4D97-AF65-F5344CB8AC3E}">
        <p14:creationId xmlns:p14="http://schemas.microsoft.com/office/powerpoint/2010/main" val="2043674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413656" y="1344072"/>
            <a:ext cx="9749247" cy="4807345"/>
          </a:xfrm>
          <a:prstGeom prst="rect">
            <a:avLst/>
          </a:prstGeom>
        </p:spPr>
      </p:pic>
    </p:spTree>
    <p:extLst>
      <p:ext uri="{BB962C8B-B14F-4D97-AF65-F5344CB8AC3E}">
        <p14:creationId xmlns:p14="http://schemas.microsoft.com/office/powerpoint/2010/main" val="2338521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b="1" dirty="0" smtClean="0">
                <a:solidFill>
                  <a:srgbClr val="FFC000"/>
                </a:solidFill>
                <a:latin typeface="Arial" panose="020B0604020202020204" pitchFamily="34" charset="0"/>
                <a:cs typeface="Arial" panose="020B0604020202020204" pitchFamily="34" charset="0"/>
              </a:rPr>
              <a:t>CONCLUSION</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1566" y="1343255"/>
            <a:ext cx="11508067" cy="2308324"/>
          </a:xfrm>
          <a:prstGeom prst="rect">
            <a:avLst/>
          </a:prstGeom>
        </p:spPr>
        <p:txBody>
          <a:bodyPr wrap="square">
            <a:spAutoFit/>
          </a:bodyPr>
          <a:lstStyle/>
          <a:p>
            <a:pPr marL="571500" lvl="0" indent="-571500" algn="just">
              <a:buFont typeface="Wingdings" panose="05000000000000000000" pitchFamily="2" charset="2"/>
              <a:buChar char="q"/>
            </a:pPr>
            <a:r>
              <a:rPr lang="en-US" sz="3600" dirty="0">
                <a:solidFill>
                  <a:schemeClr val="bg1"/>
                </a:solidFill>
              </a:rPr>
              <a:t>Designers synthesize the insights gathered during the empathize phase to define the key challenges and opportunities for </a:t>
            </a:r>
            <a:r>
              <a:rPr lang="en-US" sz="3600" dirty="0" smtClean="0">
                <a:solidFill>
                  <a:schemeClr val="bg1"/>
                </a:solidFill>
              </a:rPr>
              <a:t>Designing the desired product.</a:t>
            </a:r>
          </a:p>
          <a:p>
            <a:pPr lvl="0" algn="just"/>
            <a:endParaRPr lang="en-US" sz="3600" dirty="0">
              <a:solidFill>
                <a:schemeClr val="bg1"/>
              </a:solidFill>
            </a:endParaRPr>
          </a:p>
        </p:txBody>
      </p:sp>
    </p:spTree>
    <p:extLst>
      <p:ext uri="{BB962C8B-B14F-4D97-AF65-F5344CB8AC3E}">
        <p14:creationId xmlns:p14="http://schemas.microsoft.com/office/powerpoint/2010/main" val="181981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783771" y="1687414"/>
            <a:ext cx="10528663" cy="3472415"/>
          </a:xfrm>
        </p:spPr>
        <p:txBody>
          <a:bodyPr>
            <a:normAutofit/>
          </a:bodyPr>
          <a:lstStyle/>
          <a:p>
            <a:pPr marL="0" indent="0" algn="ctr">
              <a:buNone/>
            </a:pPr>
            <a:r>
              <a:rPr lang="en-US" sz="3200" b="0" i="0" dirty="0" smtClean="0"/>
              <a:t>“Design thinking is a human-centered approach to innovation that draws from the designer's toolkit to integrate the needs of people, the possibilities of technology, and the requirements for business success.”</a:t>
            </a:r>
          </a:p>
          <a:p>
            <a:pPr marL="0" indent="0" algn="ctr">
              <a:buNone/>
            </a:pPr>
            <a:r>
              <a:rPr lang="en-US" sz="3200" b="0" i="0" dirty="0" smtClean="0"/>
              <a:t>— </a:t>
            </a:r>
            <a:r>
              <a:rPr lang="en-US" sz="3200" b="0" i="0" dirty="0"/>
              <a:t>Tim Brown, CEO of IDEO</a:t>
            </a:r>
          </a:p>
          <a:p>
            <a:pPr algn="ctr"/>
            <a:endParaRPr lang="en-US" dirty="0"/>
          </a:p>
        </p:txBody>
      </p:sp>
      <p:sp>
        <p:nvSpPr>
          <p:cNvPr id="3" name="Text Placeholder 2"/>
          <p:cNvSpPr>
            <a:spLocks noGrp="1"/>
          </p:cNvSpPr>
          <p:nvPr>
            <p:ph type="body" sz="quarter" idx="15"/>
          </p:nvPr>
        </p:nvSpPr>
        <p:spPr>
          <a:xfrm>
            <a:off x="434192" y="569487"/>
            <a:ext cx="7232982" cy="447927"/>
          </a:xfrm>
        </p:spPr>
        <p:txBody>
          <a:bodyPr>
            <a:noAutofit/>
          </a:bodyPr>
          <a:lstStyle/>
          <a:p>
            <a:pPr marL="0" indent="0">
              <a:buNone/>
            </a:pPr>
            <a:r>
              <a:rPr lang="en-US" sz="4400" dirty="0" smtClean="0">
                <a:solidFill>
                  <a:schemeClr val="accent6"/>
                </a:solidFill>
              </a:rPr>
              <a:t>Definition</a:t>
            </a:r>
            <a:endParaRPr lang="en-US" sz="4400" dirty="0">
              <a:solidFill>
                <a:schemeClr val="accent6"/>
              </a:solidFill>
            </a:endParaRPr>
          </a:p>
        </p:txBody>
      </p:sp>
      <p:sp>
        <p:nvSpPr>
          <p:cNvPr id="4" name="pole tekstowe 4">
            <a:extLst>
              <a:ext uri="{FF2B5EF4-FFF2-40B4-BE49-F238E27FC236}">
                <a16:creationId xmlns:a16="http://schemas.microsoft.com/office/drawing/2014/main" id="{BFBB746A-3CCF-4FF1-AF06-C14C0EC240D9}"/>
              </a:ext>
            </a:extLst>
          </p:cNvPr>
          <p:cNvSpPr txBox="1"/>
          <p:nvPr/>
        </p:nvSpPr>
        <p:spPr>
          <a:xfrm>
            <a:off x="434191" y="5924216"/>
            <a:ext cx="10042219" cy="261610"/>
          </a:xfrm>
          <a:prstGeom prst="rect">
            <a:avLst/>
          </a:prstGeom>
          <a:noFill/>
        </p:spPr>
        <p:txBody>
          <a:bodyPr wrap="square" rtlCol="0">
            <a:spAutoFit/>
          </a:bodyPr>
          <a:lstStyle/>
          <a:p>
            <a:r>
              <a:rPr lang="pl-PL" sz="1100" i="1" dirty="0">
                <a:solidFill>
                  <a:schemeClr val="bg1"/>
                </a:solidFill>
              </a:rPr>
              <a:t>Source and </a:t>
            </a:r>
            <a:r>
              <a:rPr lang="pl-PL" sz="1100" i="1" dirty="0" err="1">
                <a:solidFill>
                  <a:schemeClr val="bg1"/>
                </a:solidFill>
              </a:rPr>
              <a:t>more</a:t>
            </a:r>
            <a:r>
              <a:rPr lang="pl-PL" sz="1100" i="1" dirty="0">
                <a:solidFill>
                  <a:schemeClr val="bg1"/>
                </a:solidFill>
              </a:rPr>
              <a:t> </a:t>
            </a:r>
            <a:r>
              <a:rPr lang="pl-PL" sz="1100" i="1" dirty="0" err="1">
                <a:solidFill>
                  <a:schemeClr val="bg1"/>
                </a:solidFill>
              </a:rPr>
              <a:t>information</a:t>
            </a:r>
            <a:r>
              <a:rPr lang="pl-PL" sz="1100" i="1" dirty="0">
                <a:solidFill>
                  <a:schemeClr val="bg1"/>
                </a:solidFill>
              </a:rPr>
              <a:t>: https://voltagecontrol.com/blog/8-great-design-thinking-examples/</a:t>
            </a:r>
          </a:p>
        </p:txBody>
      </p:sp>
      <p:pic>
        <p:nvPicPr>
          <p:cNvPr id="5"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779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b="1" dirty="0">
                <a:solidFill>
                  <a:srgbClr val="FFC000"/>
                </a:solidFill>
                <a:latin typeface="Arial" panose="020B0604020202020204" pitchFamily="34" charset="0"/>
                <a:cs typeface="Arial" panose="020B0604020202020204" pitchFamily="34" charset="0"/>
              </a:rPr>
              <a:t>Case </a:t>
            </a:r>
            <a:r>
              <a:rPr lang="en-US" sz="4000" b="1" dirty="0" smtClean="0">
                <a:solidFill>
                  <a:srgbClr val="FFC000"/>
                </a:solidFill>
                <a:latin typeface="Arial" panose="020B0604020202020204" pitchFamily="34" charset="0"/>
                <a:cs typeface="Arial" panose="020B0604020202020204" pitchFamily="34" charset="0"/>
              </a:rPr>
              <a:t>Studies 1</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1566" y="1343255"/>
            <a:ext cx="11508067" cy="3970318"/>
          </a:xfrm>
          <a:prstGeom prst="rect">
            <a:avLst/>
          </a:prstGeom>
        </p:spPr>
        <p:txBody>
          <a:bodyPr wrap="square">
            <a:spAutoFit/>
          </a:bodyPr>
          <a:lstStyle/>
          <a:p>
            <a:r>
              <a:rPr lang="en-US" sz="3600" b="1" dirty="0">
                <a:solidFill>
                  <a:schemeClr val="bg1"/>
                </a:solidFill>
              </a:rPr>
              <a:t>Background:</a:t>
            </a:r>
            <a:r>
              <a:rPr lang="en-US" sz="3600" dirty="0">
                <a:solidFill>
                  <a:schemeClr val="bg1"/>
                </a:solidFill>
              </a:rPr>
              <a:t> </a:t>
            </a:r>
            <a:endParaRPr lang="en-US" sz="3600" dirty="0" smtClean="0">
              <a:solidFill>
                <a:schemeClr val="bg1"/>
              </a:solidFill>
            </a:endParaRPr>
          </a:p>
          <a:p>
            <a:r>
              <a:rPr lang="en-US" sz="3600" dirty="0" smtClean="0">
                <a:solidFill>
                  <a:schemeClr val="bg1"/>
                </a:solidFill>
              </a:rPr>
              <a:t>A </a:t>
            </a:r>
            <a:r>
              <a:rPr lang="en-US" sz="3600" dirty="0">
                <a:solidFill>
                  <a:schemeClr val="bg1"/>
                </a:solidFill>
              </a:rPr>
              <a:t>public school district is facing challenges with outdated curriculum frameworks that fail to engage students effectively and meet their diverse learning needs. They aim to redesign the curriculum to promote student-centered learning and foster creativity, critical thinking, and collaboration.</a:t>
            </a:r>
          </a:p>
        </p:txBody>
      </p:sp>
    </p:spTree>
    <p:extLst>
      <p:ext uri="{BB962C8B-B14F-4D97-AF65-F5344CB8AC3E}">
        <p14:creationId xmlns:p14="http://schemas.microsoft.com/office/powerpoint/2010/main" val="4131692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b="1" dirty="0" smtClean="0">
                <a:solidFill>
                  <a:srgbClr val="FFC000"/>
                </a:solidFill>
                <a:latin typeface="Arial" panose="020B0604020202020204" pitchFamily="34" charset="0"/>
                <a:cs typeface="Arial" panose="020B0604020202020204" pitchFamily="34" charset="0"/>
              </a:rPr>
              <a:t>Case </a:t>
            </a:r>
            <a:r>
              <a:rPr lang="en-US" sz="4000" b="1" dirty="0" smtClean="0">
                <a:solidFill>
                  <a:srgbClr val="FFC000"/>
                </a:solidFill>
                <a:latin typeface="Arial" panose="020B0604020202020204" pitchFamily="34" charset="0"/>
                <a:cs typeface="Arial" panose="020B0604020202020204" pitchFamily="34" charset="0"/>
              </a:rPr>
              <a:t>Studies 2</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1566" y="1343255"/>
            <a:ext cx="11743199" cy="4154984"/>
          </a:xfrm>
          <a:prstGeom prst="rect">
            <a:avLst/>
          </a:prstGeom>
        </p:spPr>
        <p:txBody>
          <a:bodyPr wrap="square">
            <a:spAutoFit/>
          </a:bodyPr>
          <a:lstStyle/>
          <a:p>
            <a:r>
              <a:rPr lang="en-US" sz="4400" b="1" dirty="0">
                <a:solidFill>
                  <a:schemeClr val="bg1"/>
                </a:solidFill>
              </a:rPr>
              <a:t>Background</a:t>
            </a:r>
            <a:r>
              <a:rPr lang="en-US" sz="4400" b="1" dirty="0" smtClean="0">
                <a:solidFill>
                  <a:schemeClr val="bg1"/>
                </a:solidFill>
              </a:rPr>
              <a:t>:</a:t>
            </a:r>
          </a:p>
          <a:p>
            <a:r>
              <a:rPr lang="en-US" sz="4400" dirty="0" smtClean="0">
                <a:solidFill>
                  <a:schemeClr val="bg1"/>
                </a:solidFill>
              </a:rPr>
              <a:t>A </a:t>
            </a:r>
            <a:r>
              <a:rPr lang="en-US" sz="4400" dirty="0">
                <a:solidFill>
                  <a:schemeClr val="bg1"/>
                </a:solidFill>
              </a:rPr>
              <a:t>higher education institution needs to rapidly transition to remote learning due to the COVID-19 pandemic, but they lack the necessary infrastructure and resources to deliver engaging and effective online courses</a:t>
            </a:r>
            <a:endParaRPr lang="en-US" sz="7200" dirty="0">
              <a:solidFill>
                <a:schemeClr val="bg1"/>
              </a:solidFill>
            </a:endParaRPr>
          </a:p>
        </p:txBody>
      </p:sp>
    </p:spTree>
    <p:extLst>
      <p:ext uri="{BB962C8B-B14F-4D97-AF65-F5344CB8AC3E}">
        <p14:creationId xmlns:p14="http://schemas.microsoft.com/office/powerpoint/2010/main" val="2417481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00593" y="184932"/>
            <a:ext cx="11604172" cy="707886"/>
          </a:xfrm>
          <a:prstGeom prst="rect">
            <a:avLst/>
          </a:prstGeom>
        </p:spPr>
        <p:txBody>
          <a:bodyPr wrap="square">
            <a:spAutoFit/>
          </a:bodyPr>
          <a:lstStyle/>
          <a:p>
            <a:r>
              <a:rPr lang="en-US" sz="4000" b="1" dirty="0" smtClean="0">
                <a:solidFill>
                  <a:srgbClr val="FFC000"/>
                </a:solidFill>
                <a:latin typeface="Arial" panose="020B0604020202020204" pitchFamily="34" charset="0"/>
                <a:cs typeface="Arial" panose="020B0604020202020204" pitchFamily="34" charset="0"/>
              </a:rPr>
              <a:t>Review Question</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278223" y="5486400"/>
            <a:ext cx="913776" cy="8490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1566" y="1343255"/>
            <a:ext cx="11743199" cy="2123658"/>
          </a:xfrm>
          <a:prstGeom prst="rect">
            <a:avLst/>
          </a:prstGeom>
        </p:spPr>
        <p:txBody>
          <a:bodyPr wrap="square">
            <a:spAutoFit/>
          </a:bodyPr>
          <a:lstStyle/>
          <a:p>
            <a:pPr algn="ctr"/>
            <a:endParaRPr lang="en-US" sz="4400" b="1" dirty="0">
              <a:solidFill>
                <a:schemeClr val="bg1"/>
              </a:solidFill>
            </a:endParaRPr>
          </a:p>
          <a:p>
            <a:pPr algn="ctr"/>
            <a:r>
              <a:rPr lang="en-US" sz="4400" b="1" dirty="0" smtClean="0">
                <a:solidFill>
                  <a:schemeClr val="bg1"/>
                </a:solidFill>
              </a:rPr>
              <a:t>Simulate the Definition stage of Design thinking in relation to the two case studies provided</a:t>
            </a:r>
            <a:endParaRPr lang="en-US" sz="7200" dirty="0">
              <a:solidFill>
                <a:schemeClr val="bg1"/>
              </a:solidFill>
            </a:endParaRPr>
          </a:p>
        </p:txBody>
      </p:sp>
    </p:spTree>
    <p:extLst>
      <p:ext uri="{BB962C8B-B14F-4D97-AF65-F5344CB8AC3E}">
        <p14:creationId xmlns:p14="http://schemas.microsoft.com/office/powerpoint/2010/main" val="2585559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6729" y="1746737"/>
            <a:ext cx="3243381" cy="3083169"/>
          </a:xfrm>
          <a:prstGeom prst="rect">
            <a:avLst/>
          </a:prstGeom>
        </p:spPr>
      </p:pic>
    </p:spTree>
    <p:extLst>
      <p:ext uri="{BB962C8B-B14F-4D97-AF65-F5344CB8AC3E}">
        <p14:creationId xmlns:p14="http://schemas.microsoft.com/office/powerpoint/2010/main" val="3900586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4191" y="1556785"/>
            <a:ext cx="11583637" cy="4367431"/>
          </a:xfrm>
        </p:spPr>
        <p:txBody>
          <a:bodyPr>
            <a:normAutofit fontScale="92500"/>
          </a:bodyPr>
          <a:lstStyle/>
          <a:p>
            <a:pPr marL="0" indent="0" algn="ctr">
              <a:buNone/>
            </a:pPr>
            <a:r>
              <a:rPr lang="en-US" dirty="0" smtClean="0"/>
              <a:t>Read through the notes </a:t>
            </a:r>
            <a:r>
              <a:rPr lang="en-US" dirty="0"/>
              <a:t>on Define Stage of Design Thinking </a:t>
            </a:r>
            <a:r>
              <a:rPr lang="en-US" dirty="0" smtClean="0"/>
              <a:t>as shared on the Dashboard</a:t>
            </a:r>
            <a:r>
              <a:rPr lang="en-US" dirty="0"/>
              <a:t>. </a:t>
            </a:r>
            <a:r>
              <a:rPr lang="en-US" dirty="0"/>
              <a:t>Simulate the Definition stage of Design thinking in relation to the two case studies </a:t>
            </a:r>
            <a:r>
              <a:rPr lang="en-US" dirty="0"/>
              <a:t>provided and make short notes for </a:t>
            </a:r>
            <a:r>
              <a:rPr lang="en-US" dirty="0" smtClean="0"/>
              <a:t>discussion</a:t>
            </a:r>
          </a:p>
          <a:p>
            <a:pPr marL="0" indent="0" algn="ctr">
              <a:buNone/>
            </a:pPr>
            <a:r>
              <a:rPr lang="en-US" dirty="0" smtClean="0"/>
              <a:t>We Rejoin after one hour or so</a:t>
            </a:r>
            <a:endParaRPr lang="en-US" dirty="0"/>
          </a:p>
        </p:txBody>
      </p:sp>
      <p:sp>
        <p:nvSpPr>
          <p:cNvPr id="3" name="Text Placeholder 2"/>
          <p:cNvSpPr>
            <a:spLocks noGrp="1"/>
          </p:cNvSpPr>
          <p:nvPr>
            <p:ph type="body" sz="quarter" idx="15"/>
          </p:nvPr>
        </p:nvSpPr>
        <p:spPr>
          <a:xfrm>
            <a:off x="434141" y="660927"/>
            <a:ext cx="11165675" cy="447927"/>
          </a:xfrm>
        </p:spPr>
        <p:txBody>
          <a:bodyPr>
            <a:normAutofit lnSpcReduction="10000"/>
          </a:bodyPr>
          <a:lstStyle/>
          <a:p>
            <a:pPr algn="ctr"/>
            <a:r>
              <a:rPr lang="en-US" dirty="0" smtClean="0"/>
              <a:t>Group Discussion</a:t>
            </a:r>
            <a:endParaRPr lang="en-US" dirty="0"/>
          </a:p>
        </p:txBody>
      </p:sp>
    </p:spTree>
    <p:extLst>
      <p:ext uri="{BB962C8B-B14F-4D97-AF65-F5344CB8AC3E}">
        <p14:creationId xmlns:p14="http://schemas.microsoft.com/office/powerpoint/2010/main" val="3476812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Design Thinking Process</a:t>
            </a:r>
            <a:endParaRPr lang="en-US" sz="4000" dirty="0">
              <a:solidFill>
                <a:srgbClr val="FFC000"/>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9E2D986-CCB8-402F-98B0-DA0DB5B6AD5F}"/>
              </a:ext>
            </a:extLst>
          </p:cNvPr>
          <p:cNvPicPr>
            <a:picLocks noChangeAspect="1"/>
          </p:cNvPicPr>
          <p:nvPr/>
        </p:nvPicPr>
        <p:blipFill rotWithShape="1">
          <a:blip r:embed="rId2">
            <a:extLst>
              <a:ext uri="{28A0092B-C50C-407E-A947-70E740481C1C}">
                <a14:useLocalDpi xmlns:a14="http://schemas.microsoft.com/office/drawing/2010/main" val="0"/>
              </a:ext>
            </a:extLst>
          </a:blip>
          <a:srcRect t="10682" b="3712"/>
          <a:stretch/>
        </p:blipFill>
        <p:spPr>
          <a:xfrm>
            <a:off x="0" y="1959430"/>
            <a:ext cx="12223114" cy="4402182"/>
          </a:xfrm>
          <a:prstGeom prst="rect">
            <a:avLst/>
          </a:prstGeom>
        </p:spPr>
      </p:pic>
    </p:spTree>
    <p:extLst>
      <p:ext uri="{BB962C8B-B14F-4D97-AF65-F5344CB8AC3E}">
        <p14:creationId xmlns:p14="http://schemas.microsoft.com/office/powerpoint/2010/main" val="299456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180109" y="2132486"/>
            <a:ext cx="12192000" cy="1862048"/>
          </a:xfrm>
          <a:prstGeom prst="rect">
            <a:avLst/>
          </a:prstGeom>
        </p:spPr>
        <p:txBody>
          <a:bodyPr wrap="square">
            <a:spAutoFit/>
          </a:bodyPr>
          <a:lstStyle/>
          <a:p>
            <a:pPr algn="ctr"/>
            <a:r>
              <a:rPr lang="en-US" sz="11500" b="1" dirty="0" smtClean="0">
                <a:solidFill>
                  <a:srgbClr val="FFC000"/>
                </a:solidFill>
                <a:latin typeface="Arial" panose="020B0604020202020204" pitchFamily="34" charset="0"/>
                <a:cs typeface="Arial" panose="020B0604020202020204" pitchFamily="34" charset="0"/>
              </a:rPr>
              <a:t>Define</a:t>
            </a:r>
            <a:endParaRPr lang="en-US" sz="11500" b="1" dirty="0">
              <a:solidFill>
                <a:srgbClr val="FFC000"/>
              </a:solidFill>
              <a:latin typeface="Arial" panose="020B0604020202020204" pitchFamily="34" charset="0"/>
              <a:cs typeface="Arial" panose="020B0604020202020204" pitchFamily="34" charset="0"/>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11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1018903" y="1573950"/>
            <a:ext cx="10219507" cy="3785652"/>
          </a:xfrm>
          <a:prstGeom prst="rect">
            <a:avLst/>
          </a:prstGeom>
        </p:spPr>
        <p:txBody>
          <a:bodyPr wrap="square">
            <a:spAutoFit/>
          </a:bodyPr>
          <a:lstStyle/>
          <a:p>
            <a:pPr algn="ctr"/>
            <a:r>
              <a:rPr lang="en-US" sz="4000" dirty="0">
                <a:solidFill>
                  <a:schemeClr val="bg1"/>
                </a:solidFill>
              </a:rPr>
              <a:t>Once the team accumulates the information, they analyze the observations and synthesize them to define the core problems. These definitions are called</a:t>
            </a:r>
            <a:r>
              <a:rPr lang="en-US" sz="4000" b="1" u="sng" dirty="0">
                <a:solidFill>
                  <a:schemeClr val="bg1"/>
                </a:solidFill>
              </a:rPr>
              <a:t> problem statements</a:t>
            </a:r>
            <a:r>
              <a:rPr lang="en-US" sz="4000" dirty="0">
                <a:solidFill>
                  <a:schemeClr val="bg1"/>
                </a:solidFill>
              </a:rPr>
              <a:t>. The team may create</a:t>
            </a:r>
            <a:r>
              <a:rPr lang="en-US" sz="4000" b="1" u="sng" dirty="0">
                <a:solidFill>
                  <a:schemeClr val="bg1"/>
                </a:solidFill>
              </a:rPr>
              <a:t> personas</a:t>
            </a:r>
            <a:r>
              <a:rPr lang="en-US" sz="4000" dirty="0">
                <a:solidFill>
                  <a:schemeClr val="bg1"/>
                </a:solidFill>
              </a:rPr>
              <a:t> to help keep efforts human-centered.</a:t>
            </a:r>
            <a:endParaRPr lang="en-US" sz="66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098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413656" y="1495573"/>
            <a:ext cx="10580914" cy="4093428"/>
          </a:xfrm>
          <a:prstGeom prst="rect">
            <a:avLst/>
          </a:prstGeom>
        </p:spPr>
        <p:txBody>
          <a:bodyPr wrap="square">
            <a:spAutoFit/>
          </a:bodyPr>
          <a:lstStyle/>
          <a:p>
            <a:r>
              <a:rPr lang="en-US" sz="4800" b="1" dirty="0">
                <a:solidFill>
                  <a:schemeClr val="bg1"/>
                </a:solidFill>
              </a:rPr>
              <a:t>Defining Stage: </a:t>
            </a:r>
            <a:endParaRPr lang="en-US" sz="4800" b="1" dirty="0" smtClean="0">
              <a:solidFill>
                <a:schemeClr val="bg1"/>
              </a:solidFill>
            </a:endParaRPr>
          </a:p>
          <a:p>
            <a:r>
              <a:rPr lang="en-US" sz="4800" i="1" dirty="0" smtClean="0">
                <a:solidFill>
                  <a:schemeClr val="bg1"/>
                </a:solidFill>
              </a:rPr>
              <a:t>In </a:t>
            </a:r>
            <a:r>
              <a:rPr lang="en-US" sz="4800" i="1" dirty="0">
                <a:solidFill>
                  <a:schemeClr val="bg1"/>
                </a:solidFill>
              </a:rPr>
              <a:t>this phase, we collect and categorize information from the Empathize phase. </a:t>
            </a:r>
            <a:endParaRPr lang="en-US" sz="4800" i="1" dirty="0" smtClean="0">
              <a:solidFill>
                <a:schemeClr val="bg1"/>
              </a:solidFill>
            </a:endParaRPr>
          </a:p>
          <a:p>
            <a:endParaRPr lang="en-US" sz="2000" i="1" dirty="0" smtClean="0">
              <a:solidFill>
                <a:schemeClr val="bg1"/>
              </a:solidFill>
            </a:endParaRPr>
          </a:p>
          <a:p>
            <a:r>
              <a:rPr lang="en-US" sz="4800" i="1" dirty="0" smtClean="0">
                <a:solidFill>
                  <a:schemeClr val="bg1"/>
                </a:solidFill>
              </a:rPr>
              <a:t>It’s </a:t>
            </a:r>
            <a:r>
              <a:rPr lang="en-US" sz="4800" i="1" dirty="0">
                <a:solidFill>
                  <a:schemeClr val="bg1"/>
                </a:solidFill>
              </a:rPr>
              <a:t>here where we define User Personas and User Journeys.</a:t>
            </a:r>
            <a:endParaRPr lang="en-US" sz="4800" dirty="0">
              <a:solidFill>
                <a:schemeClr val="bg1"/>
              </a:solidFill>
            </a:endParaRPr>
          </a:p>
        </p:txBody>
      </p:sp>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128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19.png" descr="Sample user persona."/>
          <p:cNvPicPr/>
          <p:nvPr/>
        </p:nvPicPr>
        <p:blipFill>
          <a:blip r:embed="rId3" cstate="print"/>
          <a:stretch>
            <a:fillRect/>
          </a:stretch>
        </p:blipFill>
        <p:spPr>
          <a:xfrm>
            <a:off x="1502229" y="1495573"/>
            <a:ext cx="8987246" cy="4500278"/>
          </a:xfrm>
          <a:prstGeom prst="rect">
            <a:avLst/>
          </a:prstGeom>
        </p:spPr>
      </p:pic>
    </p:spTree>
    <p:extLst>
      <p:ext uri="{BB962C8B-B14F-4D97-AF65-F5344CB8AC3E}">
        <p14:creationId xmlns:p14="http://schemas.microsoft.com/office/powerpoint/2010/main" val="198397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D42FB6-DF43-4CDB-AA93-8221C60B862D}"/>
              </a:ext>
            </a:extLst>
          </p:cNvPr>
          <p:cNvSpPr/>
          <p:nvPr/>
        </p:nvSpPr>
        <p:spPr>
          <a:xfrm>
            <a:off x="307163" y="1340907"/>
            <a:ext cx="10872653" cy="4524315"/>
          </a:xfrm>
          <a:prstGeom prst="rect">
            <a:avLst/>
          </a:prstGeom>
        </p:spPr>
        <p:txBody>
          <a:bodyPr wrap="square">
            <a:spAutoFit/>
          </a:bodyPr>
          <a:lstStyle/>
          <a:p>
            <a:r>
              <a:rPr lang="en-US" sz="3600" dirty="0">
                <a:solidFill>
                  <a:schemeClr val="bg1"/>
                </a:solidFill>
              </a:rPr>
              <a:t>The dictionary meaning of define is </a:t>
            </a:r>
            <a:r>
              <a:rPr lang="en-US" sz="3600" i="1" dirty="0">
                <a:solidFill>
                  <a:schemeClr val="bg1"/>
                </a:solidFill>
              </a:rPr>
              <a:t>to determine the identity and the essential qualities of a notion</a:t>
            </a:r>
            <a:r>
              <a:rPr lang="en-US" sz="3600" dirty="0">
                <a:solidFill>
                  <a:schemeClr val="bg1"/>
                </a:solidFill>
              </a:rPr>
              <a:t>. In our case we wanted to define the following:</a:t>
            </a:r>
            <a:endParaRPr lang="en-US" sz="3200" dirty="0">
              <a:solidFill>
                <a:schemeClr val="bg1"/>
              </a:solidFill>
            </a:endParaRPr>
          </a:p>
          <a:p>
            <a:pPr marL="914400" lvl="1" indent="-457200">
              <a:buFont typeface="Wingdings" panose="05000000000000000000" pitchFamily="2" charset="2"/>
              <a:buChar char="v"/>
            </a:pPr>
            <a:r>
              <a:rPr lang="en-US" sz="3600" dirty="0">
                <a:solidFill>
                  <a:schemeClr val="bg1"/>
                </a:solidFill>
              </a:rPr>
              <a:t>our ideal </a:t>
            </a:r>
            <a:r>
              <a:rPr lang="en-US" sz="3600" dirty="0" smtClean="0">
                <a:solidFill>
                  <a:schemeClr val="bg1"/>
                </a:solidFill>
              </a:rPr>
              <a:t>customers </a:t>
            </a:r>
          </a:p>
          <a:p>
            <a:pPr marL="914400" lvl="1" indent="-457200">
              <a:buFont typeface="Wingdings" panose="05000000000000000000" pitchFamily="2" charset="2"/>
              <a:buChar char="v"/>
            </a:pPr>
            <a:r>
              <a:rPr lang="en-US" sz="3600" dirty="0" smtClean="0">
                <a:solidFill>
                  <a:schemeClr val="bg1"/>
                </a:solidFill>
              </a:rPr>
              <a:t>their problems </a:t>
            </a:r>
          </a:p>
          <a:p>
            <a:pPr marL="914400" lvl="1" indent="-457200">
              <a:buFont typeface="Wingdings" panose="05000000000000000000" pitchFamily="2" charset="2"/>
              <a:buChar char="v"/>
            </a:pPr>
            <a:r>
              <a:rPr lang="en-US" sz="3600" dirty="0" smtClean="0">
                <a:solidFill>
                  <a:schemeClr val="bg1"/>
                </a:solidFill>
              </a:rPr>
              <a:t>the </a:t>
            </a:r>
            <a:r>
              <a:rPr lang="en-US" sz="3600" dirty="0">
                <a:solidFill>
                  <a:schemeClr val="bg1"/>
                </a:solidFill>
              </a:rPr>
              <a:t>solutions to their </a:t>
            </a:r>
            <a:r>
              <a:rPr lang="en-US" sz="3600" dirty="0" smtClean="0">
                <a:solidFill>
                  <a:schemeClr val="bg1"/>
                </a:solidFill>
              </a:rPr>
              <a:t>problems </a:t>
            </a:r>
          </a:p>
          <a:p>
            <a:pPr marL="914400" lvl="1" indent="-457200">
              <a:buFont typeface="Wingdings" panose="05000000000000000000" pitchFamily="2" charset="2"/>
              <a:buChar char="v"/>
            </a:pPr>
            <a:r>
              <a:rPr lang="en-US" sz="3600" dirty="0" smtClean="0">
                <a:solidFill>
                  <a:schemeClr val="bg1"/>
                </a:solidFill>
              </a:rPr>
              <a:t>the </a:t>
            </a:r>
            <a:r>
              <a:rPr lang="en-US" sz="3600" dirty="0">
                <a:solidFill>
                  <a:schemeClr val="bg1"/>
                </a:solidFill>
              </a:rPr>
              <a:t>needs and fears of our customers that we had to address</a:t>
            </a:r>
            <a:endParaRPr lang="en-US" sz="3200" dirty="0">
              <a:solidFill>
                <a:schemeClr val="bg1"/>
              </a:solidFill>
            </a:endParaRPr>
          </a:p>
        </p:txBody>
      </p:sp>
      <p:sp>
        <p:nvSpPr>
          <p:cNvPr id="5" name="Rectangle 4">
            <a:extLst>
              <a:ext uri="{FF2B5EF4-FFF2-40B4-BE49-F238E27FC236}">
                <a16:creationId xmlns:a16="http://schemas.microsoft.com/office/drawing/2014/main" id="{FBD42FB6-DF43-4CDB-AA93-8221C60B862D}"/>
              </a:ext>
            </a:extLst>
          </p:cNvPr>
          <p:cNvSpPr/>
          <p:nvPr/>
        </p:nvSpPr>
        <p:spPr>
          <a:xfrm>
            <a:off x="413656" y="511503"/>
            <a:ext cx="11604172" cy="707886"/>
          </a:xfrm>
          <a:prstGeom prst="rect">
            <a:avLst/>
          </a:prstGeom>
        </p:spPr>
        <p:txBody>
          <a:bodyPr wrap="square">
            <a:spAutoFit/>
          </a:bodyPr>
          <a:lstStyle/>
          <a:p>
            <a:r>
              <a:rPr lang="en-US" sz="4000" dirty="0" smtClean="0">
                <a:solidFill>
                  <a:srgbClr val="FFC000"/>
                </a:solidFill>
                <a:latin typeface="Arial" panose="020B0604020202020204" pitchFamily="34" charset="0"/>
                <a:cs typeface="Arial" panose="020B0604020202020204" pitchFamily="34" charset="0"/>
              </a:rPr>
              <a:t>Define</a:t>
            </a:r>
            <a:r>
              <a:rPr lang="en-US" sz="4000" b="1" dirty="0" smtClean="0">
                <a:solidFill>
                  <a:srgbClr val="00B050"/>
                </a:solidFill>
              </a:rPr>
              <a:t>—State </a:t>
            </a:r>
            <a:r>
              <a:rPr lang="en-US" sz="4000" b="1" dirty="0">
                <a:solidFill>
                  <a:srgbClr val="00B050"/>
                </a:solidFill>
              </a:rPr>
              <a:t>Users' Needs and </a:t>
            </a:r>
            <a:r>
              <a:rPr lang="en-US" sz="4000" b="1" dirty="0" smtClean="0">
                <a:solidFill>
                  <a:srgbClr val="00B050"/>
                </a:solidFill>
              </a:rPr>
              <a:t>Problems</a:t>
            </a:r>
            <a:endParaRPr lang="en-US" sz="4000" b="1" dirty="0">
              <a:solidFill>
                <a:srgbClr val="00B050"/>
              </a:solidFill>
            </a:endParaRPr>
          </a:p>
        </p:txBody>
      </p:sp>
      <p:pic>
        <p:nvPicPr>
          <p:cNvPr id="6" name="Picture 4" descr="10 Design Thinking Tools: Turn Creativity and Data Into Growth"/>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9" t="8039" r="15525" b="8785"/>
          <a:stretch/>
        </p:blipFill>
        <p:spPr bwMode="auto">
          <a:xfrm>
            <a:off x="11179816" y="5394960"/>
            <a:ext cx="1012183" cy="940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466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459</Words>
  <Application>Microsoft Office PowerPoint</Application>
  <PresentationFormat>Widescreen</PresentationFormat>
  <Paragraphs>50</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Poppins</vt:lpstr>
      <vt:lpstr>Poppins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37</cp:revision>
  <dcterms:created xsi:type="dcterms:W3CDTF">2024-02-07T17:42:23Z</dcterms:created>
  <dcterms:modified xsi:type="dcterms:W3CDTF">2024-02-22T15:37:37Z</dcterms:modified>
</cp:coreProperties>
</file>