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98" r:id="rId2"/>
    <p:sldId id="327" r:id="rId3"/>
    <p:sldId id="325" r:id="rId4"/>
    <p:sldId id="32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C5FA94"/>
    <a:srgbClr val="BDD7EE"/>
    <a:srgbClr val="F29CD7"/>
    <a:srgbClr val="D6DCE5"/>
    <a:srgbClr val="F8CBAD"/>
    <a:srgbClr val="C5E0B4"/>
    <a:srgbClr val="FEF366"/>
    <a:srgbClr val="B6D24E"/>
    <a:srgbClr val="A1C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67" autoAdjust="0"/>
  </p:normalViewPr>
  <p:slideViewPr>
    <p:cSldViewPr snapToGrid="0">
      <p:cViewPr varScale="1">
        <p:scale>
          <a:sx n="72" d="100"/>
          <a:sy n="72" d="100"/>
        </p:scale>
        <p:origin x="14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ABF5FF-C1EF-4F6D-94CF-3BEC23465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6283A7-C0B7-45CC-8940-89140FB6A8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E1ACB-7935-4CD6-96B3-9A53CE7BA5A6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64F88-3B39-497C-A2D8-888D6DBF79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729CF-9B06-4F0F-8B3F-1967C66A2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191A-557A-482B-B32B-0FD2BB89D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42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9FA3D-C84A-4201-A580-2DC69BB9916C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3249-E603-4499-932D-EE40F3A4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49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3249-E603-4499-932D-EE40F3A472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8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3249-E603-4499-932D-EE40F3A472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8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3249-E603-4499-932D-EE40F3A472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3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3249-E603-4499-932D-EE40F3A472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95FD-199A-4646-A56E-BC62F7A1BAB4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3508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6326-692D-4048-B978-68D2E26CBD30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839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9F9-894F-4C1D-9C8F-85EB657FBC3D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69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CF27-D65D-44F7-9618-D80645D0D647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483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AF-7246-4090-AD67-CC1144AA1936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900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877B-B7EC-4517-839D-DD829C4A3622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699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CD6-8C25-4420-956A-6E5D366C060B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612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B82-6D5A-4DD5-9C37-5FB61F0E385F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6474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063-DF25-4FC8-AADB-C3D18C61CDB6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327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D85-7B9E-4F56-85FC-3608523F5819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987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86-D21C-4A54-814D-F154400F5219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903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3880-3ED4-4552-88F1-803A9984C596}" type="datetime1">
              <a:rPr lang="zh-SG" altLang="en-US" smtClean="0"/>
              <a:t>12/8/2017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81BE-FB10-4F23-8A4C-35459492888A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933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6402"/>
            <a:ext cx="9144000" cy="15864"/>
          </a:xfrm>
          <a:prstGeom prst="line">
            <a:avLst/>
          </a:prstGeom>
          <a:ln w="12700">
            <a:solidFill>
              <a:srgbClr val="004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6393753"/>
            <a:ext cx="9144000" cy="465516"/>
          </a:xfrm>
          <a:prstGeom prst="rect">
            <a:avLst/>
          </a:prstGeom>
          <a:solidFill>
            <a:srgbClr val="004EA1"/>
          </a:solidFill>
          <a:ln>
            <a:solidFill>
              <a:srgbClr val="00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66725" y="227039"/>
            <a:ext cx="5354053" cy="6758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800" dirty="0">
                <a:solidFill>
                  <a:srgbClr val="004EA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项目优势</a:t>
            </a:r>
            <a:r>
              <a:rPr lang="en-US" altLang="zh-CN" sz="2000" dirty="0">
                <a:solidFill>
                  <a:srgbClr val="A1CC27"/>
                </a:solidFill>
                <a:latin typeface="宋体" panose="02010600030101010101" pitchFamily="2" charset="-122"/>
              </a:rPr>
              <a:t>@</a:t>
            </a:r>
            <a:r>
              <a:rPr lang="zh-CN" altLang="en-US" sz="2000" dirty="0">
                <a:solidFill>
                  <a:srgbClr val="A1CC27"/>
                </a:solidFill>
                <a:latin typeface="宋体" panose="02010600030101010101" pitchFamily="2" charset="-122"/>
              </a:rPr>
              <a:t>科学的方法与流程</a:t>
            </a:r>
            <a:endParaRPr lang="zh-CN" altLang="en-US" sz="2000" dirty="0">
              <a:solidFill>
                <a:srgbClr val="004EA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15066" r="6813" b="14683"/>
          <a:stretch/>
        </p:blipFill>
        <p:spPr>
          <a:xfrm>
            <a:off x="7559966" y="187790"/>
            <a:ext cx="1472274" cy="715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A5FB7-5FA0-40DA-8912-12F6D8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66" y="303418"/>
            <a:ext cx="1428762" cy="500067"/>
          </a:xfrm>
          <a:prstGeom prst="rect">
            <a:avLst/>
          </a:prstGeom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C32C3B0E-A393-4160-886E-B8C6791E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36" y="1293291"/>
            <a:ext cx="1637375" cy="113030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生成研究主题</a:t>
            </a:r>
            <a:endParaRPr lang="en-US" altLang="zh-CN" sz="1200" b="1" dirty="0">
              <a:solidFill>
                <a:prstClr val="black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marL="171450" indent="-1714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我想研究什么？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9364C29-8ECE-4A55-A50C-6E39F8627A17}"/>
              </a:ext>
            </a:extLst>
          </p:cNvPr>
          <p:cNvSpPr>
            <a:spLocks/>
          </p:cNvSpPr>
          <p:nvPr/>
        </p:nvSpPr>
        <p:spPr bwMode="auto">
          <a:xfrm>
            <a:off x="5012826" y="570086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C0504C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09C980AC-94A8-473E-B197-ACE9A923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745" y="1293291"/>
            <a:ext cx="2225951" cy="113357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制定研究计划</a:t>
            </a:r>
            <a:endParaRPr lang="en-US" altLang="zh-CN" sz="1200" b="1" dirty="0">
              <a:solidFill>
                <a:prstClr val="black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确定要检测和测定的变量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确认实验技术和实验资源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F8342A2-F8C3-4E55-9C89-20DCF4393B42}"/>
              </a:ext>
            </a:extLst>
          </p:cNvPr>
          <p:cNvSpPr>
            <a:spLocks/>
          </p:cNvSpPr>
          <p:nvPr/>
        </p:nvSpPr>
        <p:spPr bwMode="auto">
          <a:xfrm>
            <a:off x="3212273" y="-279314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9BBB59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587E960-152F-43F1-9C86-9B3A30F3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434" y="2912007"/>
            <a:ext cx="2230262" cy="117486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了解自己的研究主题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进行主题的背景研究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因变量和自变量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研究对象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B5775A6-0759-4B4A-BCE9-ACD07BD11600}"/>
              </a:ext>
            </a:extLst>
          </p:cNvPr>
          <p:cNvSpPr>
            <a:spLocks/>
          </p:cNvSpPr>
          <p:nvPr/>
        </p:nvSpPr>
        <p:spPr bwMode="auto">
          <a:xfrm>
            <a:off x="3417961" y="393417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8064A2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C81B3BB3-D9EB-4693-BC1A-F3470FF2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744" y="4448016"/>
            <a:ext cx="2225951" cy="1787535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撰写研究方案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撰写假说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开展预试验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学习实验技能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科学写作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强调实验安全和伦理问题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确定最好的实验步骤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5DCF88A-A399-478D-B672-060E488C200C}"/>
              </a:ext>
            </a:extLst>
          </p:cNvPr>
          <p:cNvSpPr>
            <a:spLocks/>
          </p:cNvSpPr>
          <p:nvPr/>
        </p:nvSpPr>
        <p:spPr bwMode="auto">
          <a:xfrm>
            <a:off x="5246359" y="1400817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4AACC6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C9289931-05E7-47DB-99EF-B1329996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36" y="4448862"/>
            <a:ext cx="1637375" cy="1786689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准备并开展实验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组织实验记录本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收集数据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B6A1F968-F899-43E8-ACFF-1596E9BC63E2}"/>
              </a:ext>
            </a:extLst>
          </p:cNvPr>
          <p:cNvSpPr>
            <a:spLocks/>
          </p:cNvSpPr>
          <p:nvPr/>
        </p:nvSpPr>
        <p:spPr bwMode="auto">
          <a:xfrm>
            <a:off x="-1588484" y="862840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F79645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9" name="AutoShape 20">
            <a:extLst>
              <a:ext uri="{FF2B5EF4-FFF2-40B4-BE49-F238E27FC236}">
                <a16:creationId xmlns:a16="http://schemas.microsoft.com/office/drawing/2014/main" id="{9392FE5F-6966-4F52-B89D-5E59ADBE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4448016"/>
            <a:ext cx="2115128" cy="178360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统计分析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进行统计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将数据做成表格和图形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寻找模式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844864F4-2E4C-4DCB-B45D-7E4FA28CFD57}"/>
              </a:ext>
            </a:extLst>
          </p:cNvPr>
          <p:cNvSpPr>
            <a:spLocks/>
          </p:cNvSpPr>
          <p:nvPr/>
        </p:nvSpPr>
        <p:spPr bwMode="auto">
          <a:xfrm>
            <a:off x="892918" y="3499577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C0504C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2" name="AutoShape 23">
            <a:extLst>
              <a:ext uri="{FF2B5EF4-FFF2-40B4-BE49-F238E27FC236}">
                <a16:creationId xmlns:a16="http://schemas.microsoft.com/office/drawing/2014/main" id="{B84A13BD-5907-4AC9-BCAB-A4ECC22D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2879192"/>
            <a:ext cx="2115128" cy="1191318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解释数据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数据说明了什么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接受或者推翻假设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实验结果在本领域或其他领域是否有价值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57109A4E-0EA8-4CAF-8404-BFC04AA5C53E}"/>
              </a:ext>
            </a:extLst>
          </p:cNvPr>
          <p:cNvSpPr>
            <a:spLocks/>
          </p:cNvSpPr>
          <p:nvPr/>
        </p:nvSpPr>
        <p:spPr bwMode="auto">
          <a:xfrm>
            <a:off x="507905" y="-261382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9BBB59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5" name="AutoShape 26">
            <a:extLst>
              <a:ext uri="{FF2B5EF4-FFF2-40B4-BE49-F238E27FC236}">
                <a16:creationId xmlns:a16="http://schemas.microsoft.com/office/drawing/2014/main" id="{468859B9-EA41-466F-B33D-157F6536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94" y="1003198"/>
            <a:ext cx="1851337" cy="11454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Freeform 28">
            <a:extLst>
              <a:ext uri="{FF2B5EF4-FFF2-40B4-BE49-F238E27FC236}">
                <a16:creationId xmlns:a16="http://schemas.microsoft.com/office/drawing/2014/main" id="{5AA829BF-DAF6-49E2-B774-FA9BC0AF0831}"/>
              </a:ext>
            </a:extLst>
          </p:cNvPr>
          <p:cNvSpPr>
            <a:spLocks/>
          </p:cNvSpPr>
          <p:nvPr/>
        </p:nvSpPr>
        <p:spPr bwMode="auto">
          <a:xfrm>
            <a:off x="-1425631" y="833260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8064A2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83C08A9A-FE47-4448-9A7A-DC4DB8C2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276" y="2935781"/>
            <a:ext cx="35718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STEAM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研究过程</a:t>
            </a:r>
          </a:p>
        </p:txBody>
      </p:sp>
      <p:cxnSp>
        <p:nvCxnSpPr>
          <p:cNvPr id="39" name="直接箭头连接符 2">
            <a:extLst>
              <a:ext uri="{FF2B5EF4-FFF2-40B4-BE49-F238E27FC236}">
                <a16:creationId xmlns:a16="http://schemas.microsoft.com/office/drawing/2014/main" id="{D248D411-8335-4F9D-8F79-17C529416FB2}"/>
              </a:ext>
            </a:extLst>
          </p:cNvPr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5409211" y="1858443"/>
            <a:ext cx="948534" cy="1633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3">
            <a:extLst>
              <a:ext uri="{FF2B5EF4-FFF2-40B4-BE49-F238E27FC236}">
                <a16:creationId xmlns:a16="http://schemas.microsoft.com/office/drawing/2014/main" id="{92D74F9D-5210-4E88-98F5-83C2245E03EE}"/>
              </a:ext>
            </a:extLst>
          </p:cNvPr>
          <p:cNvCxnSpPr>
            <a:cxnSpLocks noChangeShapeType="1"/>
            <a:stCxn id="16" idx="2"/>
            <a:endCxn id="19" idx="0"/>
          </p:cNvCxnSpPr>
          <p:nvPr/>
        </p:nvCxnSpPr>
        <p:spPr bwMode="auto">
          <a:xfrm flipH="1">
            <a:off x="7468565" y="2426861"/>
            <a:ext cx="2156" cy="48514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36">
            <a:extLst>
              <a:ext uri="{FF2B5EF4-FFF2-40B4-BE49-F238E27FC236}">
                <a16:creationId xmlns:a16="http://schemas.microsoft.com/office/drawing/2014/main" id="{B7D5E37C-7ACD-4DA4-99F4-9ED7BFE9760A}"/>
              </a:ext>
            </a:extLst>
          </p:cNvPr>
          <p:cNvCxnSpPr>
            <a:cxnSpLocks noChangeShapeType="1"/>
            <a:stCxn id="19" idx="2"/>
            <a:endCxn id="23" idx="0"/>
          </p:cNvCxnSpPr>
          <p:nvPr/>
        </p:nvCxnSpPr>
        <p:spPr bwMode="auto">
          <a:xfrm>
            <a:off x="7468565" y="4086870"/>
            <a:ext cx="2155" cy="36114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38">
            <a:extLst>
              <a:ext uri="{FF2B5EF4-FFF2-40B4-BE49-F238E27FC236}">
                <a16:creationId xmlns:a16="http://schemas.microsoft.com/office/drawing/2014/main" id="{2C41173C-A68A-47BF-951C-54D50D5EC6C0}"/>
              </a:ext>
            </a:extLst>
          </p:cNvPr>
          <p:cNvCxnSpPr>
            <a:cxnSpLocks noChangeShapeType="1"/>
            <a:stCxn id="23" idx="1"/>
            <a:endCxn id="26" idx="3"/>
          </p:cNvCxnSpPr>
          <p:nvPr/>
        </p:nvCxnSpPr>
        <p:spPr bwMode="auto">
          <a:xfrm flipH="1">
            <a:off x="5409211" y="5341784"/>
            <a:ext cx="948533" cy="423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829F26CF-DBC8-4BAA-A373-EF660EB14880}"/>
              </a:ext>
            </a:extLst>
          </p:cNvPr>
          <p:cNvCxnSpPr>
            <a:cxnSpLocks noChangeShapeType="1"/>
            <a:stCxn id="26" idx="1"/>
            <a:endCxn id="29" idx="3"/>
          </p:cNvCxnSpPr>
          <p:nvPr/>
        </p:nvCxnSpPr>
        <p:spPr bwMode="auto">
          <a:xfrm flipH="1" flipV="1">
            <a:off x="2856565" y="5339818"/>
            <a:ext cx="915271" cy="2389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50">
            <a:extLst>
              <a:ext uri="{FF2B5EF4-FFF2-40B4-BE49-F238E27FC236}">
                <a16:creationId xmlns:a16="http://schemas.microsoft.com/office/drawing/2014/main" id="{F689D031-BE0F-4B49-8C89-99F95FA901AD}"/>
              </a:ext>
            </a:extLst>
          </p:cNvPr>
          <p:cNvCxnSpPr>
            <a:cxnSpLocks noChangeShapeType="1"/>
            <a:stCxn id="29" idx="0"/>
            <a:endCxn id="32" idx="2"/>
          </p:cNvCxnSpPr>
          <p:nvPr/>
        </p:nvCxnSpPr>
        <p:spPr bwMode="auto">
          <a:xfrm flipV="1">
            <a:off x="1799001" y="4070510"/>
            <a:ext cx="0" cy="37750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56">
            <a:extLst>
              <a:ext uri="{FF2B5EF4-FFF2-40B4-BE49-F238E27FC236}">
                <a16:creationId xmlns:a16="http://schemas.microsoft.com/office/drawing/2014/main" id="{8F3BBC7C-EF36-4FB1-98BE-F8C70445D0F7}"/>
              </a:ext>
            </a:extLst>
          </p:cNvPr>
          <p:cNvCxnSpPr>
            <a:cxnSpLocks noChangeShapeType="1"/>
            <a:stCxn id="32" idx="0"/>
            <a:endCxn id="57" idx="2"/>
          </p:cNvCxnSpPr>
          <p:nvPr/>
        </p:nvCxnSpPr>
        <p:spPr bwMode="auto">
          <a:xfrm flipV="1">
            <a:off x="1799001" y="2423594"/>
            <a:ext cx="0" cy="455598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1712CEE-7305-4709-A388-7173D604A6FF}"/>
              </a:ext>
            </a:extLst>
          </p:cNvPr>
          <p:cNvSpPr/>
          <p:nvPr/>
        </p:nvSpPr>
        <p:spPr>
          <a:xfrm>
            <a:off x="5077209" y="1311596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1551049-58BC-46B4-82C9-8D656F7DD430}"/>
              </a:ext>
            </a:extLst>
          </p:cNvPr>
          <p:cNvSpPr/>
          <p:nvPr/>
        </p:nvSpPr>
        <p:spPr>
          <a:xfrm>
            <a:off x="8242500" y="1308569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CAA149-C473-4776-B08B-2768A980E137}"/>
              </a:ext>
            </a:extLst>
          </p:cNvPr>
          <p:cNvSpPr/>
          <p:nvPr/>
        </p:nvSpPr>
        <p:spPr>
          <a:xfrm>
            <a:off x="8250412" y="2923375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CFF8698-A147-40D1-83D8-99382570A746}"/>
              </a:ext>
            </a:extLst>
          </p:cNvPr>
          <p:cNvSpPr/>
          <p:nvPr/>
        </p:nvSpPr>
        <p:spPr>
          <a:xfrm>
            <a:off x="8194477" y="4479105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D5E315-1F46-4ADA-9796-E23C73C71295}"/>
              </a:ext>
            </a:extLst>
          </p:cNvPr>
          <p:cNvSpPr/>
          <p:nvPr/>
        </p:nvSpPr>
        <p:spPr>
          <a:xfrm>
            <a:off x="5041223" y="4478572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BCA48FF-96D1-4773-9F22-20322328F3A9}"/>
              </a:ext>
            </a:extLst>
          </p:cNvPr>
          <p:cNvSpPr/>
          <p:nvPr/>
        </p:nvSpPr>
        <p:spPr>
          <a:xfrm>
            <a:off x="2480856" y="4483419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1A029A2-90B6-4C4F-B9FB-1C24BBD2DC82}"/>
              </a:ext>
            </a:extLst>
          </p:cNvPr>
          <p:cNvSpPr/>
          <p:nvPr/>
        </p:nvSpPr>
        <p:spPr>
          <a:xfrm>
            <a:off x="2512478" y="2894568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659BFD10-EE7F-40CB-91DB-499A4B1D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1293291"/>
            <a:ext cx="2115127" cy="1130303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latin typeface="+mn-ea"/>
                <a:ea typeface="+mn-ea"/>
                <a:sym typeface="黑体" panose="02010609060101010101" pitchFamily="49" charset="-122"/>
              </a:rPr>
              <a:t>报告结果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latin typeface="+mn-ea"/>
                <a:ea typeface="+mn-ea"/>
                <a:sym typeface="微软雅黑" panose="020B0503020204020204" pitchFamily="34" charset="-122"/>
              </a:rPr>
              <a:t>撰写科研论文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latin typeface="+mn-ea"/>
                <a:ea typeface="+mn-ea"/>
                <a:sym typeface="微软雅黑" panose="020B0503020204020204" pitchFamily="34" charset="-122"/>
              </a:rPr>
              <a:t>设计展板或口头报告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39A0EE9-9CD9-4664-9080-03DC38957A29}"/>
              </a:ext>
            </a:extLst>
          </p:cNvPr>
          <p:cNvSpPr/>
          <p:nvPr/>
        </p:nvSpPr>
        <p:spPr>
          <a:xfrm>
            <a:off x="2513562" y="1302523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2">
            <a:extLst>
              <a:ext uri="{FF2B5EF4-FFF2-40B4-BE49-F238E27FC236}">
                <a16:creationId xmlns:a16="http://schemas.microsoft.com/office/drawing/2014/main" id="{5DF587BD-BE90-4A06-8A29-97845B65B054}"/>
              </a:ext>
            </a:extLst>
          </p:cNvPr>
          <p:cNvCxnSpPr>
            <a:cxnSpLocks noChangeShapeType="1"/>
            <a:stCxn id="57" idx="3"/>
            <a:endCxn id="13" idx="1"/>
          </p:cNvCxnSpPr>
          <p:nvPr/>
        </p:nvCxnSpPr>
        <p:spPr bwMode="auto">
          <a:xfrm>
            <a:off x="2856564" y="1858443"/>
            <a:ext cx="915272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prstDash val="sys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灯片编号占位符 76">
            <a:extLst>
              <a:ext uri="{FF2B5EF4-FFF2-40B4-BE49-F238E27FC236}">
                <a16:creationId xmlns:a16="http://schemas.microsoft.com/office/drawing/2014/main" id="{764543E6-2DFF-4D8C-89D9-5D093CAD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1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8354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6402"/>
            <a:ext cx="9144000" cy="15864"/>
          </a:xfrm>
          <a:prstGeom prst="line">
            <a:avLst/>
          </a:prstGeom>
          <a:ln w="12700">
            <a:solidFill>
              <a:srgbClr val="004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6393753"/>
            <a:ext cx="9144000" cy="465516"/>
          </a:xfrm>
          <a:prstGeom prst="rect">
            <a:avLst/>
          </a:prstGeom>
          <a:solidFill>
            <a:srgbClr val="004EA1"/>
          </a:solidFill>
          <a:ln>
            <a:solidFill>
              <a:srgbClr val="00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66725" y="227039"/>
            <a:ext cx="5354053" cy="6758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800" dirty="0">
                <a:solidFill>
                  <a:srgbClr val="004EA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项目优势</a:t>
            </a:r>
            <a:r>
              <a:rPr lang="en-US" altLang="zh-CN" sz="2000" dirty="0">
                <a:solidFill>
                  <a:srgbClr val="A1CC27"/>
                </a:solidFill>
                <a:latin typeface="宋体" panose="02010600030101010101" pitchFamily="2" charset="-122"/>
              </a:rPr>
              <a:t>@</a:t>
            </a:r>
            <a:r>
              <a:rPr lang="zh-CN" altLang="en-US" sz="2000" dirty="0">
                <a:solidFill>
                  <a:srgbClr val="A1CC27"/>
                </a:solidFill>
                <a:latin typeface="宋体" panose="02010600030101010101" pitchFamily="2" charset="-122"/>
              </a:rPr>
              <a:t>科学的方法与流程</a:t>
            </a:r>
            <a:endParaRPr lang="zh-CN" altLang="en-US" sz="2000" dirty="0">
              <a:solidFill>
                <a:srgbClr val="004EA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15066" r="6813" b="14683"/>
          <a:stretch/>
        </p:blipFill>
        <p:spPr>
          <a:xfrm>
            <a:off x="7559966" y="187790"/>
            <a:ext cx="1472274" cy="715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A5FB7-5FA0-40DA-8912-12F6D8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66" y="303418"/>
            <a:ext cx="1428762" cy="500067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F9364C29-8ECE-4A55-A50C-6E39F8627A17}"/>
              </a:ext>
            </a:extLst>
          </p:cNvPr>
          <p:cNvSpPr>
            <a:spLocks/>
          </p:cNvSpPr>
          <p:nvPr/>
        </p:nvSpPr>
        <p:spPr bwMode="auto">
          <a:xfrm>
            <a:off x="5012826" y="570086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C0504C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F8342A2-F8C3-4E55-9C89-20DCF4393B42}"/>
              </a:ext>
            </a:extLst>
          </p:cNvPr>
          <p:cNvSpPr>
            <a:spLocks/>
          </p:cNvSpPr>
          <p:nvPr/>
        </p:nvSpPr>
        <p:spPr bwMode="auto">
          <a:xfrm>
            <a:off x="3212273" y="-279314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9BBB59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B5775A6-0759-4B4A-BCE9-ACD07BD11600}"/>
              </a:ext>
            </a:extLst>
          </p:cNvPr>
          <p:cNvSpPr>
            <a:spLocks/>
          </p:cNvSpPr>
          <p:nvPr/>
        </p:nvSpPr>
        <p:spPr bwMode="auto">
          <a:xfrm>
            <a:off x="3417961" y="393417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8064A2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5DCF88A-A399-478D-B672-060E488C200C}"/>
              </a:ext>
            </a:extLst>
          </p:cNvPr>
          <p:cNvSpPr>
            <a:spLocks/>
          </p:cNvSpPr>
          <p:nvPr/>
        </p:nvSpPr>
        <p:spPr bwMode="auto">
          <a:xfrm>
            <a:off x="5246359" y="1400817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4AACC6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B6A1F968-F899-43E8-ACFF-1596E9BC63E2}"/>
              </a:ext>
            </a:extLst>
          </p:cNvPr>
          <p:cNvSpPr>
            <a:spLocks/>
          </p:cNvSpPr>
          <p:nvPr/>
        </p:nvSpPr>
        <p:spPr bwMode="auto">
          <a:xfrm>
            <a:off x="-1588484" y="862840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F79645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844864F4-2E4C-4DCB-B45D-7E4FA28CFD57}"/>
              </a:ext>
            </a:extLst>
          </p:cNvPr>
          <p:cNvSpPr>
            <a:spLocks/>
          </p:cNvSpPr>
          <p:nvPr/>
        </p:nvSpPr>
        <p:spPr bwMode="auto">
          <a:xfrm>
            <a:off x="892918" y="3499577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C0504C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57109A4E-0EA8-4CAF-8404-BFC04AA5C53E}"/>
              </a:ext>
            </a:extLst>
          </p:cNvPr>
          <p:cNvSpPr>
            <a:spLocks/>
          </p:cNvSpPr>
          <p:nvPr/>
        </p:nvSpPr>
        <p:spPr bwMode="auto">
          <a:xfrm>
            <a:off x="507905" y="-2613824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9BBB59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5" name="AutoShape 26">
            <a:extLst>
              <a:ext uri="{FF2B5EF4-FFF2-40B4-BE49-F238E27FC236}">
                <a16:creationId xmlns:a16="http://schemas.microsoft.com/office/drawing/2014/main" id="{468859B9-EA41-466F-B33D-157F6536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94" y="1003198"/>
            <a:ext cx="1851337" cy="11454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Freeform 28">
            <a:extLst>
              <a:ext uri="{FF2B5EF4-FFF2-40B4-BE49-F238E27FC236}">
                <a16:creationId xmlns:a16="http://schemas.microsoft.com/office/drawing/2014/main" id="{5AA829BF-DAF6-49E2-B774-FA9BC0AF0831}"/>
              </a:ext>
            </a:extLst>
          </p:cNvPr>
          <p:cNvSpPr>
            <a:spLocks/>
          </p:cNvSpPr>
          <p:nvPr/>
        </p:nvSpPr>
        <p:spPr bwMode="auto">
          <a:xfrm>
            <a:off x="-1425631" y="833260"/>
            <a:ext cx="5658783" cy="5661533"/>
          </a:xfrm>
          <a:custGeom>
            <a:avLst/>
            <a:gdLst/>
            <a:ahLst/>
            <a:cxnLst/>
            <a:rect l="0" t="0" r="0" b="0"/>
            <a:pathLst/>
          </a:custGeom>
          <a:noFill/>
          <a:ln w="9525" cap="flat" cmpd="sng">
            <a:solidFill>
              <a:srgbClr val="8064A2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灯片编号占位符 76">
            <a:extLst>
              <a:ext uri="{FF2B5EF4-FFF2-40B4-BE49-F238E27FC236}">
                <a16:creationId xmlns:a16="http://schemas.microsoft.com/office/drawing/2014/main" id="{764543E6-2DFF-4D8C-89D9-5D093CAD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2</a:t>
            </a:fld>
            <a:endParaRPr lang="zh-SG" altLang="en-US"/>
          </a:p>
        </p:txBody>
      </p:sp>
      <p:sp>
        <p:nvSpPr>
          <p:cNvPr id="42" name="AutoShape 5">
            <a:extLst>
              <a:ext uri="{FF2B5EF4-FFF2-40B4-BE49-F238E27FC236}">
                <a16:creationId xmlns:a16="http://schemas.microsoft.com/office/drawing/2014/main" id="{524EC41E-A446-45B0-985C-D45B58DA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36" y="1318606"/>
            <a:ext cx="1637375" cy="1130303"/>
          </a:xfrm>
          <a:prstGeom prst="roundRect">
            <a:avLst>
              <a:gd name="adj" fmla="val 16667"/>
            </a:avLst>
          </a:prstGeom>
          <a:solidFill>
            <a:srgbClr val="FEF36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生成研究主题</a:t>
            </a:r>
            <a:endParaRPr lang="en-US" altLang="zh-CN" sz="1200" b="1" dirty="0">
              <a:solidFill>
                <a:prstClr val="black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我想研究什么？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AutoShape 8">
            <a:extLst>
              <a:ext uri="{FF2B5EF4-FFF2-40B4-BE49-F238E27FC236}">
                <a16:creationId xmlns:a16="http://schemas.microsoft.com/office/drawing/2014/main" id="{81E702C3-7EF9-48DA-9624-22ACB5CD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745" y="1318606"/>
            <a:ext cx="2225951" cy="1133570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制定研究计划</a:t>
            </a:r>
            <a:endParaRPr lang="en-US" altLang="zh-CN" sz="1200" b="1" dirty="0">
              <a:solidFill>
                <a:prstClr val="black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确定要检测和测定的变量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确认实验技术和实验资源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AutoShape 11">
            <a:extLst>
              <a:ext uri="{FF2B5EF4-FFF2-40B4-BE49-F238E27FC236}">
                <a16:creationId xmlns:a16="http://schemas.microsoft.com/office/drawing/2014/main" id="{B5B1D5E3-FFB0-4548-B6AA-3C99681C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434" y="2823019"/>
            <a:ext cx="2230262" cy="1174863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了解自己的研究主题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进行主题的背景研究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因变量和自变量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研究对象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AutoShape 14">
            <a:extLst>
              <a:ext uri="{FF2B5EF4-FFF2-40B4-BE49-F238E27FC236}">
                <a16:creationId xmlns:a16="http://schemas.microsoft.com/office/drawing/2014/main" id="{3861E6C9-2D5F-4D34-BD29-E2141B3D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744" y="4326370"/>
            <a:ext cx="2225951" cy="1787535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撰写研究方案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撰写假说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开展预试验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学习实验技能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科学写作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强调实验安全和伦理问题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确定最好的实验步骤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AutoShape 17">
            <a:extLst>
              <a:ext uri="{FF2B5EF4-FFF2-40B4-BE49-F238E27FC236}">
                <a16:creationId xmlns:a16="http://schemas.microsoft.com/office/drawing/2014/main" id="{F2058315-6961-4D0D-90E9-26E632AA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36" y="4327216"/>
            <a:ext cx="1637375" cy="1786689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准备并开展实验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组织实验记录本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收集数据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8" name="AutoShape 20">
            <a:extLst>
              <a:ext uri="{FF2B5EF4-FFF2-40B4-BE49-F238E27FC236}">
                <a16:creationId xmlns:a16="http://schemas.microsoft.com/office/drawing/2014/main" id="{127D1E63-1511-41B3-A0C7-19CD85C1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4326370"/>
            <a:ext cx="2115128" cy="1783603"/>
          </a:xfrm>
          <a:prstGeom prst="roundRect">
            <a:avLst>
              <a:gd name="adj" fmla="val 16667"/>
            </a:avLst>
          </a:prstGeom>
          <a:solidFill>
            <a:srgbClr val="F29CD7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统计分析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进行统计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将数据做成表格和图形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寻找模式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314617C6-4D3A-4EB5-9B14-DCC832C49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2757546"/>
            <a:ext cx="2115128" cy="1191318"/>
          </a:xfrm>
          <a:prstGeom prst="roundRect">
            <a:avLst>
              <a:gd name="adj" fmla="val 16667"/>
            </a:avLst>
          </a:prstGeom>
          <a:solidFill>
            <a:srgbClr val="93E3FF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解释数据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数据说明了什么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接受或者推翻假设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实验结果在本领域或其他领域是否有价值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18B00612-0DD0-46D6-B178-69A83AA3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92" y="2961096"/>
            <a:ext cx="35718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STEAM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研究过程</a:t>
            </a:r>
          </a:p>
        </p:txBody>
      </p:sp>
      <p:cxnSp>
        <p:nvCxnSpPr>
          <p:cNvPr id="51" name="直接箭头连接符 2">
            <a:extLst>
              <a:ext uri="{FF2B5EF4-FFF2-40B4-BE49-F238E27FC236}">
                <a16:creationId xmlns:a16="http://schemas.microsoft.com/office/drawing/2014/main" id="{5E9DE25B-28EA-4628-B041-23CA7EE2ED30}"/>
              </a:ext>
            </a:extLst>
          </p:cNvPr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409211" y="1883758"/>
            <a:ext cx="948534" cy="1633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33">
            <a:extLst>
              <a:ext uri="{FF2B5EF4-FFF2-40B4-BE49-F238E27FC236}">
                <a16:creationId xmlns:a16="http://schemas.microsoft.com/office/drawing/2014/main" id="{52B01535-ED83-4A8B-9169-1F83B382B93C}"/>
              </a:ext>
            </a:extLst>
          </p:cNvPr>
          <p:cNvCxnSpPr>
            <a:cxnSpLocks noChangeShapeType="1"/>
            <a:endCxn id="44" idx="0"/>
          </p:cNvCxnSpPr>
          <p:nvPr/>
        </p:nvCxnSpPr>
        <p:spPr bwMode="auto">
          <a:xfrm>
            <a:off x="7468565" y="2474605"/>
            <a:ext cx="0" cy="348414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36">
            <a:extLst>
              <a:ext uri="{FF2B5EF4-FFF2-40B4-BE49-F238E27FC236}">
                <a16:creationId xmlns:a16="http://schemas.microsoft.com/office/drawing/2014/main" id="{EE514046-EBA9-4708-B051-1FBE9D8FA5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20" y="3997882"/>
            <a:ext cx="0" cy="36114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82B83E3-562B-4C20-9D8A-A77EFC746D09}"/>
              </a:ext>
            </a:extLst>
          </p:cNvPr>
          <p:cNvCxnSpPr>
            <a:cxnSpLocks noChangeShapeType="1"/>
            <a:stCxn id="45" idx="1"/>
            <a:endCxn id="47" idx="3"/>
          </p:cNvCxnSpPr>
          <p:nvPr/>
        </p:nvCxnSpPr>
        <p:spPr bwMode="auto">
          <a:xfrm flipH="1">
            <a:off x="5409211" y="5220138"/>
            <a:ext cx="948533" cy="423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41">
            <a:extLst>
              <a:ext uri="{FF2B5EF4-FFF2-40B4-BE49-F238E27FC236}">
                <a16:creationId xmlns:a16="http://schemas.microsoft.com/office/drawing/2014/main" id="{4997C634-08CB-49C1-956F-722D2971CEA9}"/>
              </a:ext>
            </a:extLst>
          </p:cNvPr>
          <p:cNvCxnSpPr>
            <a:cxnSpLocks noChangeShapeType="1"/>
            <a:stCxn id="47" idx="1"/>
            <a:endCxn id="48" idx="3"/>
          </p:cNvCxnSpPr>
          <p:nvPr/>
        </p:nvCxnSpPr>
        <p:spPr bwMode="auto">
          <a:xfrm flipH="1" flipV="1">
            <a:off x="2856565" y="5218172"/>
            <a:ext cx="915271" cy="2389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50">
            <a:extLst>
              <a:ext uri="{FF2B5EF4-FFF2-40B4-BE49-F238E27FC236}">
                <a16:creationId xmlns:a16="http://schemas.microsoft.com/office/drawing/2014/main" id="{9A8427EF-6784-4F3E-B0BF-E6938DE53CD0}"/>
              </a:ext>
            </a:extLst>
          </p:cNvPr>
          <p:cNvCxnSpPr>
            <a:cxnSpLocks noChangeShapeType="1"/>
            <a:stCxn id="48" idx="0"/>
          </p:cNvCxnSpPr>
          <p:nvPr/>
        </p:nvCxnSpPr>
        <p:spPr bwMode="auto">
          <a:xfrm flipV="1">
            <a:off x="1799001" y="3965224"/>
            <a:ext cx="0" cy="36114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56">
            <a:extLst>
              <a:ext uri="{FF2B5EF4-FFF2-40B4-BE49-F238E27FC236}">
                <a16:creationId xmlns:a16="http://schemas.microsoft.com/office/drawing/2014/main" id="{958E625A-773C-4175-98C2-7E3E1D371057}"/>
              </a:ext>
            </a:extLst>
          </p:cNvPr>
          <p:cNvCxnSpPr>
            <a:cxnSpLocks noChangeShapeType="1"/>
            <a:stCxn id="49" idx="0"/>
          </p:cNvCxnSpPr>
          <p:nvPr/>
        </p:nvCxnSpPr>
        <p:spPr bwMode="auto">
          <a:xfrm flipV="1">
            <a:off x="1799001" y="2441947"/>
            <a:ext cx="0" cy="315599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39B3227-78AC-467F-B362-0FFC9CB949E7}"/>
              </a:ext>
            </a:extLst>
          </p:cNvPr>
          <p:cNvSpPr/>
          <p:nvPr/>
        </p:nvSpPr>
        <p:spPr>
          <a:xfrm>
            <a:off x="5077209" y="1336911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1217C24-2E5B-4293-8E55-5240B3A3BFBD}"/>
              </a:ext>
            </a:extLst>
          </p:cNvPr>
          <p:cNvSpPr/>
          <p:nvPr/>
        </p:nvSpPr>
        <p:spPr>
          <a:xfrm>
            <a:off x="8242500" y="1333884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D5C8EA9-ED5E-453B-8EEF-EE386D573BE2}"/>
              </a:ext>
            </a:extLst>
          </p:cNvPr>
          <p:cNvSpPr/>
          <p:nvPr/>
        </p:nvSpPr>
        <p:spPr>
          <a:xfrm>
            <a:off x="8250412" y="2834387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244CE7E-C3C4-4EDE-9F72-2E1511F9F1FA}"/>
              </a:ext>
            </a:extLst>
          </p:cNvPr>
          <p:cNvSpPr/>
          <p:nvPr/>
        </p:nvSpPr>
        <p:spPr>
          <a:xfrm>
            <a:off x="8194477" y="4357459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D9931E1-366A-407B-90CB-316729B808F5}"/>
              </a:ext>
            </a:extLst>
          </p:cNvPr>
          <p:cNvSpPr/>
          <p:nvPr/>
        </p:nvSpPr>
        <p:spPr>
          <a:xfrm>
            <a:off x="5041223" y="4356926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48397E4-7ACF-4078-AE43-FAA5938D1452}"/>
              </a:ext>
            </a:extLst>
          </p:cNvPr>
          <p:cNvSpPr/>
          <p:nvPr/>
        </p:nvSpPr>
        <p:spPr>
          <a:xfrm>
            <a:off x="2480856" y="4361773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9FA50F6-82BB-41F0-B8B1-EA1E42482005}"/>
              </a:ext>
            </a:extLst>
          </p:cNvPr>
          <p:cNvSpPr/>
          <p:nvPr/>
        </p:nvSpPr>
        <p:spPr>
          <a:xfrm>
            <a:off x="2512478" y="2772922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AutoShape 5">
            <a:extLst>
              <a:ext uri="{FF2B5EF4-FFF2-40B4-BE49-F238E27FC236}">
                <a16:creationId xmlns:a16="http://schemas.microsoft.com/office/drawing/2014/main" id="{0391A78D-31D2-47EF-969E-1653A76C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" y="1318606"/>
            <a:ext cx="2115127" cy="1130303"/>
          </a:xfrm>
          <a:prstGeom prst="roundRect">
            <a:avLst>
              <a:gd name="adj" fmla="val 16667"/>
            </a:avLst>
          </a:prstGeom>
          <a:solidFill>
            <a:srgbClr val="C5FA94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报告结果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撰写科研论文</a:t>
            </a:r>
          </a:p>
          <a:p>
            <a:pPr marL="171450" indent="-171450" algn="just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设计展板或口头报告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45284F1-7C67-44A8-BAF5-74F45C3ACF48}"/>
              </a:ext>
            </a:extLst>
          </p:cNvPr>
          <p:cNvSpPr/>
          <p:nvPr/>
        </p:nvSpPr>
        <p:spPr>
          <a:xfrm>
            <a:off x="2513562" y="1327838"/>
            <a:ext cx="332002" cy="332002"/>
          </a:xfrm>
          <a:prstGeom prst="ellipse">
            <a:avLst/>
          </a:prstGeom>
          <a:solidFill>
            <a:srgbClr val="B6D2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2">
            <a:extLst>
              <a:ext uri="{FF2B5EF4-FFF2-40B4-BE49-F238E27FC236}">
                <a16:creationId xmlns:a16="http://schemas.microsoft.com/office/drawing/2014/main" id="{C6DC5450-DFF7-453B-B7CD-1C70D8A3634B}"/>
              </a:ext>
            </a:extLst>
          </p:cNvPr>
          <p:cNvCxnSpPr>
            <a:cxnSpLocks noChangeShapeType="1"/>
            <a:stCxn id="90" idx="3"/>
            <a:endCxn id="42" idx="1"/>
          </p:cNvCxnSpPr>
          <p:nvPr/>
        </p:nvCxnSpPr>
        <p:spPr bwMode="auto">
          <a:xfrm>
            <a:off x="2856564" y="1883758"/>
            <a:ext cx="915272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prstDash val="sys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74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6402"/>
            <a:ext cx="9144000" cy="15864"/>
          </a:xfrm>
          <a:prstGeom prst="line">
            <a:avLst/>
          </a:prstGeom>
          <a:ln w="12700">
            <a:solidFill>
              <a:srgbClr val="004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6393753"/>
            <a:ext cx="9144000" cy="465516"/>
          </a:xfrm>
          <a:prstGeom prst="rect">
            <a:avLst/>
          </a:prstGeom>
          <a:solidFill>
            <a:srgbClr val="004EA1"/>
          </a:solidFill>
          <a:ln>
            <a:solidFill>
              <a:srgbClr val="00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66725" y="227039"/>
            <a:ext cx="5354053" cy="6758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800" dirty="0">
                <a:solidFill>
                  <a:srgbClr val="004EA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项目优势</a:t>
            </a:r>
            <a:r>
              <a:rPr lang="en-US" altLang="zh-CN" sz="2000" dirty="0">
                <a:solidFill>
                  <a:srgbClr val="A1CC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zh-CN" altLang="en-US" sz="2000" dirty="0">
                <a:solidFill>
                  <a:srgbClr val="A1CC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科学的方法与流程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15066" r="6813" b="14683"/>
          <a:stretch/>
        </p:blipFill>
        <p:spPr>
          <a:xfrm>
            <a:off x="7559966" y="187790"/>
            <a:ext cx="1472274" cy="715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A5FB7-5FA0-40DA-8912-12F6D8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66" y="303418"/>
            <a:ext cx="1428762" cy="500067"/>
          </a:xfrm>
          <a:prstGeom prst="rect">
            <a:avLst/>
          </a:prstGeom>
        </p:spPr>
      </p:pic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FA2F1A1A-44E4-4C9B-925C-380E92B3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3</a:t>
            </a:fld>
            <a:endParaRPr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FC6E9-4F35-47B7-8AAA-FE717FE21E4A}"/>
              </a:ext>
            </a:extLst>
          </p:cNvPr>
          <p:cNvSpPr/>
          <p:nvPr/>
        </p:nvSpPr>
        <p:spPr>
          <a:xfrm>
            <a:off x="3044265" y="2860925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工程设计的</a:t>
            </a:r>
            <a:endParaRPr lang="en-US" altLang="zh-CN" sz="32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32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</a:p>
        </p:txBody>
      </p:sp>
      <p:cxnSp>
        <p:nvCxnSpPr>
          <p:cNvPr id="27" name="直接箭头连接符 2">
            <a:extLst>
              <a:ext uri="{FF2B5EF4-FFF2-40B4-BE49-F238E27FC236}">
                <a16:creationId xmlns:a16="http://schemas.microsoft.com/office/drawing/2014/main" id="{11C00474-8014-40B3-9A97-58BB6FEE61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8100" y="3659358"/>
            <a:ext cx="3346856" cy="1284588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5">
            <a:extLst>
              <a:ext uri="{FF2B5EF4-FFF2-40B4-BE49-F238E27FC236}">
                <a16:creationId xmlns:a16="http://schemas.microsoft.com/office/drawing/2014/main" id="{3429E59D-4508-400A-8DB1-5D23DABC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099" y="1746658"/>
            <a:ext cx="1693971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dirty="0">
                <a:latin typeface="+mn-ea"/>
                <a:ea typeface="+mn-ea"/>
              </a:rPr>
              <a:t>1.</a:t>
            </a:r>
            <a:r>
              <a:rPr lang="zh-CN" altLang="en-US" sz="1400" dirty="0">
                <a:latin typeface="+mn-ea"/>
                <a:ea typeface="+mn-ea"/>
              </a:rPr>
              <a:t>明确问题</a:t>
            </a:r>
            <a:endParaRPr lang="en-US" altLang="zh-CN" sz="14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dirty="0">
                <a:latin typeface="+mn-ea"/>
                <a:ea typeface="+mn-ea"/>
              </a:rPr>
              <a:t>  </a:t>
            </a:r>
            <a:r>
              <a:rPr lang="zh-CN" altLang="en-US" sz="1400" dirty="0">
                <a:latin typeface="+mn-ea"/>
                <a:ea typeface="+mn-ea"/>
              </a:rPr>
              <a:t>定义需求</a:t>
            </a:r>
          </a:p>
        </p:txBody>
      </p:sp>
      <p:sp>
        <p:nvSpPr>
          <p:cNvPr id="41" name="AutoShape 5">
            <a:extLst>
              <a:ext uri="{FF2B5EF4-FFF2-40B4-BE49-F238E27FC236}">
                <a16:creationId xmlns:a16="http://schemas.microsoft.com/office/drawing/2014/main" id="{4561AC75-3B3A-4D78-8C60-0903AF23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56" y="1744482"/>
            <a:ext cx="2052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dirty="0">
                <a:latin typeface="+mn-ea"/>
                <a:ea typeface="+mn-ea"/>
              </a:rPr>
              <a:t>2.</a:t>
            </a:r>
            <a:r>
              <a:rPr lang="zh-CN" altLang="en-US" sz="1400" dirty="0">
                <a:latin typeface="+mn-ea"/>
                <a:ea typeface="+mn-ea"/>
              </a:rPr>
              <a:t>确认标准</a:t>
            </a:r>
            <a:endParaRPr lang="en-US" altLang="zh-CN" sz="14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dirty="0">
                <a:latin typeface="+mn-ea"/>
                <a:ea typeface="+mn-ea"/>
              </a:rPr>
              <a:t>和约束条件</a:t>
            </a:r>
          </a:p>
        </p:txBody>
      </p:sp>
      <p:sp>
        <p:nvSpPr>
          <p:cNvPr id="42" name="AutoShape 5">
            <a:extLst>
              <a:ext uri="{FF2B5EF4-FFF2-40B4-BE49-F238E27FC236}">
                <a16:creationId xmlns:a16="http://schemas.microsoft.com/office/drawing/2014/main" id="{1742379E-033E-4F1A-8937-8BE8DD4E2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56" y="3287348"/>
            <a:ext cx="2052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400" dirty="0">
                <a:latin typeface="+mn-ea"/>
                <a:ea typeface="+mn-ea"/>
              </a:rPr>
              <a:t>3.</a:t>
            </a:r>
            <a:r>
              <a:rPr lang="zh-CN" altLang="en-US" sz="1400" dirty="0">
                <a:latin typeface="+mn-ea"/>
                <a:ea typeface="+mn-ea"/>
              </a:rPr>
              <a:t>头脑风暴</a:t>
            </a:r>
            <a:endParaRPr lang="en-US" altLang="zh-CN" sz="14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dirty="0">
                <a:latin typeface="+mn-ea"/>
                <a:ea typeface="+mn-ea"/>
              </a:rPr>
              <a:t>产生可能的解决方案</a:t>
            </a:r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DB9B21BF-9E0D-4706-8FF8-1B98D7D0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56" y="4856733"/>
            <a:ext cx="2052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4.</a:t>
            </a:r>
            <a:r>
              <a:rPr lang="zh-CN" altLang="en-US" sz="1400" dirty="0">
                <a:latin typeface="宋体" panose="02010600030101010101" pitchFamily="2" charset="-122"/>
              </a:rPr>
              <a:t>设计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400" dirty="0">
                <a:latin typeface="宋体" panose="02010600030101010101" pitchFamily="2" charset="-122"/>
              </a:rPr>
              <a:t>（图纸、材料、预算等）</a:t>
            </a:r>
          </a:p>
        </p:txBody>
      </p:sp>
      <p:sp>
        <p:nvSpPr>
          <p:cNvPr id="44" name="AutoShape 5">
            <a:extLst>
              <a:ext uri="{FF2B5EF4-FFF2-40B4-BE49-F238E27FC236}">
                <a16:creationId xmlns:a16="http://schemas.microsoft.com/office/drawing/2014/main" id="{2909D615-6C1F-47EA-A571-58EA805F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100" y="4856733"/>
            <a:ext cx="1693971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5.</a:t>
            </a:r>
            <a:r>
              <a:rPr lang="zh-CN" altLang="en-US" sz="1400" dirty="0">
                <a:latin typeface="宋体" panose="02010600030101010101" pitchFamily="2" charset="-122"/>
              </a:rPr>
              <a:t>制作模型或原型</a:t>
            </a:r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D5D49369-FDFA-47AD-BDD8-65170758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00" y="4856733"/>
            <a:ext cx="900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6.</a:t>
            </a:r>
            <a:r>
              <a:rPr lang="zh-CN" altLang="en-US" sz="1400" dirty="0">
                <a:latin typeface="宋体" panose="02010600030101010101" pitchFamily="2" charset="-122"/>
              </a:rPr>
              <a:t>测试</a:t>
            </a: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3FDC5C01-CE77-4398-8C39-77BA3BA9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00" y="3287348"/>
            <a:ext cx="900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7.</a:t>
            </a:r>
            <a:r>
              <a:rPr lang="zh-CN" altLang="en-US" sz="1400" dirty="0">
                <a:latin typeface="宋体" panose="02010600030101010101" pitchFamily="2" charset="-122"/>
              </a:rPr>
              <a:t>改进</a:t>
            </a: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3944E7A3-8B05-439C-870D-184BEF745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00" y="1746658"/>
            <a:ext cx="900000" cy="720000"/>
          </a:xfrm>
          <a:prstGeom prst="roundRect">
            <a:avLst>
              <a:gd name="adj" fmla="val 16667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8.</a:t>
            </a:r>
            <a:r>
              <a:rPr lang="zh-CN" altLang="en-US" sz="1400" dirty="0">
                <a:latin typeface="宋体" panose="02010600030101010101" pitchFamily="2" charset="-122"/>
              </a:rPr>
              <a:t>产品</a:t>
            </a:r>
          </a:p>
        </p:txBody>
      </p:sp>
      <p:cxnSp>
        <p:nvCxnSpPr>
          <p:cNvPr id="59" name="直接箭头连接符 2">
            <a:extLst>
              <a:ext uri="{FF2B5EF4-FFF2-40B4-BE49-F238E27FC236}">
                <a16:creationId xmlns:a16="http://schemas.microsoft.com/office/drawing/2014/main" id="{112E33C0-EF66-422B-AD12-C0F6EF3B8E29}"/>
              </a:ext>
            </a:extLst>
          </p:cNvPr>
          <p:cNvCxnSpPr>
            <a:cxnSpLocks noChangeShapeType="1"/>
            <a:stCxn id="40" idx="3"/>
            <a:endCxn id="41" idx="1"/>
          </p:cNvCxnSpPr>
          <p:nvPr/>
        </p:nvCxnSpPr>
        <p:spPr bwMode="auto">
          <a:xfrm flipV="1">
            <a:off x="4862070" y="2104482"/>
            <a:ext cx="752886" cy="217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2">
            <a:extLst>
              <a:ext uri="{FF2B5EF4-FFF2-40B4-BE49-F238E27FC236}">
                <a16:creationId xmlns:a16="http://schemas.microsoft.com/office/drawing/2014/main" id="{C2D13409-6329-42C5-84DB-6B5897DE9BB1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6640956" y="2464482"/>
            <a:ext cx="0" cy="82286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2">
            <a:extLst>
              <a:ext uri="{FF2B5EF4-FFF2-40B4-BE49-F238E27FC236}">
                <a16:creationId xmlns:a16="http://schemas.microsoft.com/office/drawing/2014/main" id="{AC140490-260E-4493-A2F9-E2060EC8E11F}"/>
              </a:ext>
            </a:extLst>
          </p:cNvPr>
          <p:cNvCxnSpPr>
            <a:cxnSpLocks noChangeShapeType="1"/>
            <a:stCxn id="42" idx="2"/>
            <a:endCxn id="43" idx="0"/>
          </p:cNvCxnSpPr>
          <p:nvPr/>
        </p:nvCxnSpPr>
        <p:spPr bwMode="auto">
          <a:xfrm>
            <a:off x="6640956" y="4007348"/>
            <a:ext cx="0" cy="849385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2">
            <a:extLst>
              <a:ext uri="{FF2B5EF4-FFF2-40B4-BE49-F238E27FC236}">
                <a16:creationId xmlns:a16="http://schemas.microsoft.com/office/drawing/2014/main" id="{206F582D-E62F-4979-87E2-8AEB54A03BFF}"/>
              </a:ext>
            </a:extLst>
          </p:cNvPr>
          <p:cNvCxnSpPr>
            <a:cxnSpLocks noChangeShapeType="1"/>
            <a:stCxn id="43" idx="1"/>
            <a:endCxn id="44" idx="3"/>
          </p:cNvCxnSpPr>
          <p:nvPr/>
        </p:nvCxnSpPr>
        <p:spPr bwMode="auto">
          <a:xfrm flipH="1">
            <a:off x="4862071" y="5216733"/>
            <a:ext cx="752885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2">
            <a:extLst>
              <a:ext uri="{FF2B5EF4-FFF2-40B4-BE49-F238E27FC236}">
                <a16:creationId xmlns:a16="http://schemas.microsoft.com/office/drawing/2014/main" id="{E0964EA1-BD5F-41F4-A928-524024BA2710}"/>
              </a:ext>
            </a:extLst>
          </p:cNvPr>
          <p:cNvCxnSpPr>
            <a:cxnSpLocks noChangeShapeType="1"/>
            <a:stCxn id="44" idx="1"/>
            <a:endCxn id="45" idx="3"/>
          </p:cNvCxnSpPr>
          <p:nvPr/>
        </p:nvCxnSpPr>
        <p:spPr bwMode="auto">
          <a:xfrm flipH="1">
            <a:off x="2268100" y="5216733"/>
            <a:ext cx="90000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2">
            <a:extLst>
              <a:ext uri="{FF2B5EF4-FFF2-40B4-BE49-F238E27FC236}">
                <a16:creationId xmlns:a16="http://schemas.microsoft.com/office/drawing/2014/main" id="{0CA31A43-EC02-4256-8382-1EDE61D10BE6}"/>
              </a:ext>
            </a:extLst>
          </p:cNvPr>
          <p:cNvCxnSpPr>
            <a:cxnSpLocks noChangeShapeType="1"/>
            <a:stCxn id="45" idx="0"/>
            <a:endCxn id="49" idx="2"/>
          </p:cNvCxnSpPr>
          <p:nvPr/>
        </p:nvCxnSpPr>
        <p:spPr bwMode="auto">
          <a:xfrm flipV="1">
            <a:off x="1818100" y="4007348"/>
            <a:ext cx="0" cy="849385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2">
            <a:extLst>
              <a:ext uri="{FF2B5EF4-FFF2-40B4-BE49-F238E27FC236}">
                <a16:creationId xmlns:a16="http://schemas.microsoft.com/office/drawing/2014/main" id="{DA6A80B3-BE65-4E97-BBC3-A94D97ACEE95}"/>
              </a:ext>
            </a:extLst>
          </p:cNvPr>
          <p:cNvCxnSpPr>
            <a:cxnSpLocks noChangeShapeType="1"/>
            <a:stCxn id="49" idx="0"/>
            <a:endCxn id="50" idx="2"/>
          </p:cNvCxnSpPr>
          <p:nvPr/>
        </p:nvCxnSpPr>
        <p:spPr bwMode="auto">
          <a:xfrm flipV="1">
            <a:off x="1818100" y="2466658"/>
            <a:ext cx="0" cy="82069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45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6402"/>
            <a:ext cx="9144000" cy="15864"/>
          </a:xfrm>
          <a:prstGeom prst="line">
            <a:avLst/>
          </a:prstGeom>
          <a:ln w="12700">
            <a:solidFill>
              <a:srgbClr val="004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6393753"/>
            <a:ext cx="9144000" cy="465516"/>
          </a:xfrm>
          <a:prstGeom prst="rect">
            <a:avLst/>
          </a:prstGeom>
          <a:solidFill>
            <a:srgbClr val="004EA1"/>
          </a:solidFill>
          <a:ln>
            <a:solidFill>
              <a:srgbClr val="00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66725" y="227039"/>
            <a:ext cx="5354053" cy="6758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800" dirty="0">
                <a:solidFill>
                  <a:srgbClr val="004EA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项目优势</a:t>
            </a:r>
            <a:r>
              <a:rPr lang="en-US" altLang="zh-CN" sz="2000" dirty="0">
                <a:solidFill>
                  <a:srgbClr val="A1CC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zh-CN" altLang="en-US" sz="2000" dirty="0">
                <a:solidFill>
                  <a:srgbClr val="A1CC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科学的方法与流程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15066" r="6813" b="14683"/>
          <a:stretch/>
        </p:blipFill>
        <p:spPr>
          <a:xfrm>
            <a:off x="7559966" y="187790"/>
            <a:ext cx="1472274" cy="715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A5FB7-5FA0-40DA-8912-12F6D8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66" y="303418"/>
            <a:ext cx="1428762" cy="500067"/>
          </a:xfrm>
          <a:prstGeom prst="rect">
            <a:avLst/>
          </a:prstGeom>
        </p:spPr>
      </p:pic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FA2F1A1A-44E4-4C9B-925C-380E92B3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81BE-FB10-4F23-8A4C-35459492888A}" type="slidenum">
              <a:rPr lang="zh-SG" altLang="en-US" smtClean="0"/>
              <a:t>4</a:t>
            </a:fld>
            <a:endParaRPr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DBCFBE-ADD7-4193-B127-17A3A691AC37}"/>
              </a:ext>
            </a:extLst>
          </p:cNvPr>
          <p:cNvSpPr/>
          <p:nvPr/>
        </p:nvSpPr>
        <p:spPr>
          <a:xfrm>
            <a:off x="3383359" y="3095874"/>
            <a:ext cx="23772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工程设计的</a:t>
            </a:r>
            <a:endParaRPr lang="en-US" altLang="zh-CN" sz="32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3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</a:p>
        </p:txBody>
      </p:sp>
      <p:cxnSp>
        <p:nvCxnSpPr>
          <p:cNvPr id="28" name="直接箭头连接符 2">
            <a:extLst>
              <a:ext uri="{FF2B5EF4-FFF2-40B4-BE49-F238E27FC236}">
                <a16:creationId xmlns:a16="http://schemas.microsoft.com/office/drawing/2014/main" id="{EC4AA132-5F89-404C-97C0-90E3E7FC9B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4789" y="4000500"/>
            <a:ext cx="3704548" cy="80010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5">
            <a:extLst>
              <a:ext uri="{FF2B5EF4-FFF2-40B4-BE49-F238E27FC236}">
                <a16:creationId xmlns:a16="http://schemas.microsoft.com/office/drawing/2014/main" id="{6C1414E0-7211-4E4B-A2B0-7F8510C2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941" y="1550709"/>
            <a:ext cx="1719086" cy="1026393"/>
          </a:xfrm>
          <a:prstGeom prst="roundRect">
            <a:avLst>
              <a:gd name="adj" fmla="val 16667"/>
            </a:avLst>
          </a:prstGeom>
          <a:solidFill>
            <a:srgbClr val="C5FA94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dirty="0">
                <a:latin typeface="+mn-ea"/>
                <a:ea typeface="+mn-ea"/>
              </a:rPr>
              <a:t>1.</a:t>
            </a:r>
            <a:r>
              <a:rPr lang="zh-CN" altLang="en-US" sz="1600" dirty="0">
                <a:latin typeface="+mn-ea"/>
                <a:ea typeface="+mn-ea"/>
              </a:rPr>
              <a:t>明确问题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zh-CN" altLang="en-US" sz="1600" dirty="0">
                <a:latin typeface="+mn-ea"/>
                <a:ea typeface="+mn-ea"/>
              </a:rPr>
              <a:t>定义需求</a:t>
            </a: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B53E71C0-135B-4860-899D-3EF61B78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37" y="1548533"/>
            <a:ext cx="1756915" cy="1026393"/>
          </a:xfrm>
          <a:prstGeom prst="roundRect">
            <a:avLst>
              <a:gd name="adj" fmla="val 16667"/>
            </a:avLst>
          </a:prstGeom>
          <a:solidFill>
            <a:srgbClr val="FEF36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dirty="0">
                <a:latin typeface="+mn-ea"/>
                <a:ea typeface="+mn-ea"/>
              </a:rPr>
              <a:t>2.</a:t>
            </a:r>
            <a:r>
              <a:rPr lang="zh-CN" altLang="en-US" sz="1600" dirty="0">
                <a:latin typeface="+mn-ea"/>
                <a:ea typeface="+mn-ea"/>
              </a:rPr>
              <a:t>确认标准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dirty="0">
                <a:latin typeface="+mn-ea"/>
                <a:ea typeface="+mn-ea"/>
              </a:rPr>
              <a:t>和约束条件</a:t>
            </a:r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8AFBE02A-EC0E-4412-BCA1-9BCED42E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37" y="3091399"/>
            <a:ext cx="1756915" cy="1026393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dirty="0">
                <a:latin typeface="+mn-ea"/>
                <a:ea typeface="+mn-ea"/>
              </a:rPr>
              <a:t>3.</a:t>
            </a:r>
            <a:r>
              <a:rPr lang="zh-CN" altLang="en-US" sz="1600" dirty="0">
                <a:latin typeface="+mn-ea"/>
                <a:ea typeface="+mn-ea"/>
              </a:rPr>
              <a:t>头脑风暴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dirty="0">
                <a:latin typeface="+mn-ea"/>
                <a:ea typeface="+mn-ea"/>
              </a:rPr>
              <a:t>产生可能的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dirty="0">
                <a:latin typeface="+mn-ea"/>
                <a:ea typeface="+mn-ea"/>
              </a:rPr>
              <a:t>解决方案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F2CDC39D-F896-4C8F-ABD1-11044860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37" y="4660784"/>
            <a:ext cx="1756915" cy="1026393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latin typeface="+mn-ea"/>
                <a:ea typeface="+mn-ea"/>
              </a:rPr>
              <a:t>4.</a:t>
            </a:r>
            <a:r>
              <a:rPr lang="zh-CN" altLang="en-US" sz="1600" dirty="0">
                <a:latin typeface="+mn-ea"/>
                <a:ea typeface="+mn-ea"/>
              </a:rPr>
              <a:t>设计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buNone/>
            </a:pPr>
            <a:r>
              <a:rPr lang="zh-CN" altLang="en-US" sz="1600" dirty="0">
                <a:latin typeface="+mn-ea"/>
                <a:ea typeface="+mn-ea"/>
              </a:rPr>
              <a:t>（图纸、材料、预算等）</a:t>
            </a: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4E822C4E-4909-4477-B74D-97CC8D89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941" y="4660784"/>
            <a:ext cx="1719086" cy="1026393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latin typeface="+mn-ea"/>
                <a:ea typeface="+mn-ea"/>
              </a:rPr>
              <a:t>5.</a:t>
            </a:r>
            <a:r>
              <a:rPr lang="zh-CN" altLang="en-US" sz="1600" dirty="0">
                <a:latin typeface="+mn-ea"/>
                <a:ea typeface="+mn-ea"/>
              </a:rPr>
              <a:t>制作模</a:t>
            </a:r>
            <a:endParaRPr lang="en-US" altLang="zh-CN" sz="1600" dirty="0">
              <a:latin typeface="+mn-ea"/>
              <a:ea typeface="+mn-ea"/>
            </a:endParaRPr>
          </a:p>
          <a:p>
            <a:pPr algn="ctr">
              <a:buNone/>
            </a:pPr>
            <a:r>
              <a:rPr lang="zh-CN" altLang="en-US" sz="1600" dirty="0">
                <a:latin typeface="+mn-ea"/>
                <a:ea typeface="+mn-ea"/>
              </a:rPr>
              <a:t>型或原型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D50C38CC-CFB3-437D-8901-EFB532A7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77" y="4660784"/>
            <a:ext cx="1664306" cy="1026393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latin typeface="+mn-ea"/>
                <a:ea typeface="+mn-ea"/>
              </a:rPr>
              <a:t>6.</a:t>
            </a:r>
            <a:r>
              <a:rPr lang="zh-CN" altLang="en-US" sz="16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BB61F61B-B9AE-44F1-AD18-0D68AC94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77" y="3091399"/>
            <a:ext cx="1664306" cy="1026393"/>
          </a:xfrm>
          <a:prstGeom prst="roundRect">
            <a:avLst>
              <a:gd name="adj" fmla="val 16667"/>
            </a:avLst>
          </a:prstGeom>
          <a:solidFill>
            <a:srgbClr val="F29CD7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latin typeface="+mn-ea"/>
                <a:ea typeface="+mn-ea"/>
              </a:rPr>
              <a:t>7.</a:t>
            </a:r>
            <a:r>
              <a:rPr lang="zh-CN" altLang="en-US" sz="1600" dirty="0">
                <a:latin typeface="+mn-ea"/>
                <a:ea typeface="+mn-ea"/>
              </a:rPr>
              <a:t>改进</a:t>
            </a: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7D8318FB-4516-42DE-B31E-CE659BFB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77" y="1550709"/>
            <a:ext cx="1664306" cy="1026393"/>
          </a:xfrm>
          <a:prstGeom prst="roundRect">
            <a:avLst>
              <a:gd name="adj" fmla="val 16667"/>
            </a:avLst>
          </a:prstGeom>
          <a:solidFill>
            <a:srgbClr val="93E3FF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latin typeface="+mn-ea"/>
                <a:ea typeface="+mn-ea"/>
              </a:rPr>
              <a:t>8.</a:t>
            </a:r>
            <a:r>
              <a:rPr lang="zh-CN" altLang="en-US" sz="1600" dirty="0">
                <a:latin typeface="+mn-ea"/>
                <a:ea typeface="+mn-ea"/>
              </a:rPr>
              <a:t>产品</a:t>
            </a:r>
          </a:p>
        </p:txBody>
      </p:sp>
      <p:cxnSp>
        <p:nvCxnSpPr>
          <p:cNvPr id="37" name="直接箭头连接符 2">
            <a:extLst>
              <a:ext uri="{FF2B5EF4-FFF2-40B4-BE49-F238E27FC236}">
                <a16:creationId xmlns:a16="http://schemas.microsoft.com/office/drawing/2014/main" id="{000B0D9B-BD9E-4A5C-8789-CCCAA44FF307}"/>
              </a:ext>
            </a:extLst>
          </p:cNvPr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5336027" y="2061730"/>
            <a:ext cx="1153310" cy="2176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2">
            <a:extLst>
              <a:ext uri="{FF2B5EF4-FFF2-40B4-BE49-F238E27FC236}">
                <a16:creationId xmlns:a16="http://schemas.microsoft.com/office/drawing/2014/main" id="{14CC4666-717D-4A48-9278-6E0FEA6386AC}"/>
              </a:ext>
            </a:extLst>
          </p:cNvPr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7367795" y="2574926"/>
            <a:ext cx="0" cy="516473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2">
            <a:extLst>
              <a:ext uri="{FF2B5EF4-FFF2-40B4-BE49-F238E27FC236}">
                <a16:creationId xmlns:a16="http://schemas.microsoft.com/office/drawing/2014/main" id="{C6F4AF77-2774-4455-BB40-C65E23750F84}"/>
              </a:ext>
            </a:extLst>
          </p:cNvPr>
          <p:cNvCxnSpPr>
            <a:cxnSpLocks noChangeShapeType="1"/>
            <a:stCxn id="31" idx="2"/>
            <a:endCxn id="32" idx="0"/>
          </p:cNvCxnSpPr>
          <p:nvPr/>
        </p:nvCxnSpPr>
        <p:spPr bwMode="auto">
          <a:xfrm>
            <a:off x="7367795" y="4117792"/>
            <a:ext cx="0" cy="542992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">
            <a:extLst>
              <a:ext uri="{FF2B5EF4-FFF2-40B4-BE49-F238E27FC236}">
                <a16:creationId xmlns:a16="http://schemas.microsoft.com/office/drawing/2014/main" id="{1FC667BD-E47D-4746-8C89-71742CCE799B}"/>
              </a:ext>
            </a:extLst>
          </p:cNvPr>
          <p:cNvCxnSpPr>
            <a:cxnSpLocks noChangeShapeType="1"/>
            <a:stCxn id="32" idx="1"/>
            <a:endCxn id="33" idx="3"/>
          </p:cNvCxnSpPr>
          <p:nvPr/>
        </p:nvCxnSpPr>
        <p:spPr bwMode="auto">
          <a:xfrm flipH="1">
            <a:off x="5336027" y="5173981"/>
            <a:ext cx="115331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2">
            <a:extLst>
              <a:ext uri="{FF2B5EF4-FFF2-40B4-BE49-F238E27FC236}">
                <a16:creationId xmlns:a16="http://schemas.microsoft.com/office/drawing/2014/main" id="{729B8454-7DB0-48F9-901A-23D9121B8F8C}"/>
              </a:ext>
            </a:extLst>
          </p:cNvPr>
          <p:cNvCxnSpPr>
            <a:cxnSpLocks noChangeShapeType="1"/>
            <a:stCxn id="33" idx="1"/>
            <a:endCxn id="34" idx="3"/>
          </p:cNvCxnSpPr>
          <p:nvPr/>
        </p:nvCxnSpPr>
        <p:spPr bwMode="auto">
          <a:xfrm flipH="1">
            <a:off x="2738483" y="5173981"/>
            <a:ext cx="878458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2">
            <a:extLst>
              <a:ext uri="{FF2B5EF4-FFF2-40B4-BE49-F238E27FC236}">
                <a16:creationId xmlns:a16="http://schemas.microsoft.com/office/drawing/2014/main" id="{C7FEBAA6-3D5D-4B01-A5D5-400413AC8D7E}"/>
              </a:ext>
            </a:extLst>
          </p:cNvPr>
          <p:cNvCxnSpPr>
            <a:cxnSpLocks noChangeShapeType="1"/>
            <a:stCxn id="34" idx="0"/>
            <a:endCxn id="35" idx="2"/>
          </p:cNvCxnSpPr>
          <p:nvPr/>
        </p:nvCxnSpPr>
        <p:spPr bwMode="auto">
          <a:xfrm flipV="1">
            <a:off x="1906330" y="4117792"/>
            <a:ext cx="0" cy="542992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2">
            <a:extLst>
              <a:ext uri="{FF2B5EF4-FFF2-40B4-BE49-F238E27FC236}">
                <a16:creationId xmlns:a16="http://schemas.microsoft.com/office/drawing/2014/main" id="{F6E09C0F-908C-4ADB-BA6F-14BE1861EF9A}"/>
              </a:ext>
            </a:extLst>
          </p:cNvPr>
          <p:cNvCxnSpPr>
            <a:cxnSpLocks noChangeShapeType="1"/>
            <a:stCxn id="35" idx="0"/>
            <a:endCxn id="36" idx="2"/>
          </p:cNvCxnSpPr>
          <p:nvPr/>
        </p:nvCxnSpPr>
        <p:spPr bwMode="auto">
          <a:xfrm flipV="1">
            <a:off x="1906330" y="2577102"/>
            <a:ext cx="0" cy="514297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63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</TotalTime>
  <Words>393</Words>
  <Application>Microsoft Office PowerPoint</Application>
  <PresentationFormat>全屏显示(4:3)</PresentationFormat>
  <Paragraphs>122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yang</dc:creator>
  <cp:lastModifiedBy>LiuJing</cp:lastModifiedBy>
  <cp:revision>227</cp:revision>
  <dcterms:created xsi:type="dcterms:W3CDTF">2017-06-01T01:03:12Z</dcterms:created>
  <dcterms:modified xsi:type="dcterms:W3CDTF">2017-08-12T00:53:57Z</dcterms:modified>
</cp:coreProperties>
</file>