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005EE-395A-42D7-AF6C-26CD18B27F77}">
  <a:tblStyle styleId="{6B7005EE-395A-42D7-AF6C-26CD18B27F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9f1f696f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9f1f696f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f1f696f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f1f696f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9f1f696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9f1f696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f1f696f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f1f696f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9f1f696f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9f1f696f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9f1f696f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9f1f696f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9f1f696f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9f1f696f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f1f696f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f1f696f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9f1f696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9f1f696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9f1f696f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9f1f696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9f1f696f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9f1f696f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9f1f696f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9f1f696f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f1f696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f1f696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ARCADIS DATA SCIENCE PROBLEM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15 MARCH 2022</a:t>
            </a:r>
            <a:endParaRPr i="1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/>
              <a:t>ARNAV JAITLY</a:t>
            </a:r>
            <a:endParaRPr b="1" i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60850" y="102150"/>
            <a:ext cx="86223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FEATURE CORRELATIONS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75" y="871775"/>
            <a:ext cx="8622299" cy="23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50" y="2809792"/>
            <a:ext cx="8718050" cy="231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283100" y="712150"/>
            <a:ext cx="86316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SIMPLE LINEAR REGRESSION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5078145" y="2021469"/>
            <a:ext cx="3915328" cy="2979690"/>
            <a:chOff x="6803275" y="427445"/>
            <a:chExt cx="2212050" cy="2504994"/>
          </a:xfrm>
        </p:grpSpPr>
        <p:pic>
          <p:nvPicPr>
            <p:cNvPr id="152" name="Google Shape;15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3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Aspects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Data Extraction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Converting Dummy Variables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Splitting Data 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Building and Evaluation 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REGRESSION METRICS</a:t>
            </a:r>
            <a:endParaRPr sz="2400"/>
          </a:p>
        </p:txBody>
      </p:sp>
      <p:sp>
        <p:nvSpPr>
          <p:cNvPr id="159" name="Google Shape;159;p24"/>
          <p:cNvSpPr txBox="1"/>
          <p:nvPr/>
        </p:nvSpPr>
        <p:spPr>
          <a:xfrm>
            <a:off x="370525" y="1685900"/>
            <a:ext cx="4380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Intercept: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-15690.006191812221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'DEPTH_M', 3695.3269466941993),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'DIAMETER_MM', 77.26852170227278),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'LENGTH_M', 166.48835152906605),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'MATERIAL_AC', -62.33470891387692),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'MATERIAL_CI', 11.908251123274326),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'MATERIAL_ST', 50.426457790601916),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'JOB_TYPE_Repair', -3866.9326817654837),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'JOB_TYPE_Replace', 3866.9326817654837)]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373225" y="1285700"/>
            <a:ext cx="23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LINE OF BEST FIT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437725" y="1685900"/>
            <a:ext cx="33018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 squared: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81.99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Absolute Error: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2582.33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Mean Square Error: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15787944.89</a:t>
            </a:r>
            <a:endParaRPr sz="130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Root Mean Square Error:</a:t>
            </a:r>
            <a:r>
              <a:rPr lang="en" sz="13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3973.40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869025" y="1285700"/>
            <a:ext cx="23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METRICS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RESIDUAL PLOTS</a:t>
            </a:r>
            <a:endParaRPr sz="2400"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25" y="913500"/>
            <a:ext cx="5982750" cy="38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108975" y="712150"/>
            <a:ext cx="88056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PREDICTION WITH NEURAL NETWORK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74" name="Google Shape;174;p26"/>
          <p:cNvGrpSpPr/>
          <p:nvPr/>
        </p:nvGrpSpPr>
        <p:grpSpPr>
          <a:xfrm>
            <a:off x="5078145" y="2021469"/>
            <a:ext cx="3915328" cy="2979690"/>
            <a:chOff x="6803275" y="427445"/>
            <a:chExt cx="2212050" cy="2504994"/>
          </a:xfrm>
        </p:grpSpPr>
        <p:pic>
          <p:nvPicPr>
            <p:cNvPr id="175" name="Google Shape;17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Aspects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Model Layers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Loss Function &amp; Optimizer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Callbacks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REGRESSION METRICS</a:t>
            </a:r>
            <a:endParaRPr sz="2400"/>
          </a:p>
        </p:txBody>
      </p:sp>
      <p:sp>
        <p:nvSpPr>
          <p:cNvPr id="182" name="Google Shape;182;p27"/>
          <p:cNvSpPr txBox="1"/>
          <p:nvPr/>
        </p:nvSpPr>
        <p:spPr>
          <a:xfrm>
            <a:off x="370525" y="1457300"/>
            <a:ext cx="46968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Model: "sequential"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___________________________________________________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Layer (type)            Output Shape       Param #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dense (Dense)           (None, 64)         576    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dense_1 (Dense)         (None, 64)         4160   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dense_2 (Dense)         (None, 1)          65                                                            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===================================================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 params: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4,801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Trainable params: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4,801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Non-trainable params:</a:t>
            </a:r>
            <a:r>
              <a:rPr lang="en" sz="11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0</a:t>
            </a:r>
            <a:endParaRPr sz="11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1373225" y="980900"/>
            <a:ext cx="23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SUMMARY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5841100" y="1457300"/>
            <a:ext cx="2418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Testing set mean absolute error: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892.692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implies that for each prediction the actual answer was off by approximately 892.7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14300" lvl="0" marL="3429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342900" rtl="0" algn="just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This is a much better result as opposed to a simple linear regression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6021425" y="980900"/>
            <a:ext cx="23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MODEL OUTCOME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TRAINING AND TESTING LOSS</a:t>
            </a:r>
            <a:endParaRPr sz="2400"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0" y="1155683"/>
            <a:ext cx="4239861" cy="3389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990" y="1155675"/>
            <a:ext cx="4239860" cy="33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 PREDICTIONS AND ERROR</a:t>
            </a:r>
            <a:endParaRPr sz="24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079450"/>
            <a:ext cx="4108887" cy="34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512" y="1079450"/>
            <a:ext cx="4108888" cy="34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1405825" y="4587825"/>
            <a:ext cx="2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STRAIGHT LINE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5749225" y="4587825"/>
            <a:ext cx="24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NORMAL DISTRIBUTION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dk1"/>
                </a:solidFill>
              </a:rPr>
              <a:t>EXPLORATORY DATA ANALYSIS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5078145" y="2021469"/>
            <a:ext cx="3915328" cy="2979690"/>
            <a:chOff x="6803275" y="427445"/>
            <a:chExt cx="2212050" cy="2504994"/>
          </a:xfrm>
        </p:grpSpPr>
        <p:pic>
          <p:nvPicPr>
            <p:cNvPr id="80" name="Google Shape;8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4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Aspects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Structural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Quality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266700" lvl="0" marL="40005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00"/>
                <a:buFont typeface="Raleway"/>
                <a:buChar char="●"/>
              </a:pPr>
              <a:r>
                <a:rPr lang="en" sz="15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Outliers</a:t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457200" rtl="0" algn="l">
                <a:lnSpc>
                  <a:spcPct val="150000"/>
                </a:lnSpc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EXPLORATORY DATA ANALYSIS</a:t>
            </a:r>
            <a:endParaRPr sz="2400"/>
          </a:p>
        </p:txBody>
      </p:sp>
      <p:sp>
        <p:nvSpPr>
          <p:cNvPr id="87" name="Google Shape;87;p15"/>
          <p:cNvSpPr txBox="1"/>
          <p:nvPr/>
        </p:nvSpPr>
        <p:spPr>
          <a:xfrm>
            <a:off x="573625" y="913500"/>
            <a:ext cx="3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Part 1 - Structural Investigation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231400" y="1830725"/>
            <a:ext cx="29748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JOB_ID          object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JOB_TYPE        object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DEPTH_M        float64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DIAMETER_MM      int64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MATERIAL        object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LENGTH_M       float64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JOB_COST       float64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object_________   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23675" y="1430525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Data Types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738475" y="1430525"/>
            <a:ext cx="20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Data Shape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91" name="Google Shape;91;p15"/>
          <p:cNvGraphicFramePr/>
          <p:nvPr/>
        </p:nvGraphicFramePr>
        <p:xfrm>
          <a:off x="5548850" y="222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{6B7005EE-395A-42D7-AF6C-26CD18B27F77}</a:tableStyleId>
              </a:tblPr>
              <a:tblGrid>
                <a:gridCol w="1203025"/>
                <a:gridCol w="1203025"/>
              </a:tblGrid>
              <a:tr h="506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ROWS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COLUMNS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5000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EXPLORATORY DATA ANALYSIS</a:t>
            </a:r>
            <a:endParaRPr sz="2400"/>
          </a:p>
        </p:txBody>
      </p:sp>
      <p:sp>
        <p:nvSpPr>
          <p:cNvPr id="97" name="Google Shape;97;p16"/>
          <p:cNvSpPr txBox="1"/>
          <p:nvPr/>
        </p:nvSpPr>
        <p:spPr>
          <a:xfrm>
            <a:off x="573625" y="913500"/>
            <a:ext cx="3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Part 2 - Quality Investigation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046375" y="1430525"/>
            <a:ext cx="23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Checking for missing values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806475" y="2046125"/>
            <a:ext cx="27354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JOB_ID     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JOB_TYPE   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DEPTH_M    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DIAMETER_MM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MATERIAL   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LENGTH_M       False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JOB_COST        True</a:t>
            </a:r>
            <a:endParaRPr sz="1650">
              <a:solidFill>
                <a:srgbClr val="21212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dtype: bool_________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25" y="2291614"/>
            <a:ext cx="5148874" cy="195008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5098175" y="1432113"/>
            <a:ext cx="30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Lato"/>
                <a:ea typeface="Lato"/>
                <a:cs typeface="Lato"/>
                <a:sym typeface="Lato"/>
              </a:rPr>
              <a:t>Dealing methodology - Interpolation</a:t>
            </a:r>
            <a:endParaRPr b="1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435175" y="4380700"/>
            <a:ext cx="4271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Fig - Percentage of missing values per feature</a:t>
            </a:r>
            <a:endParaRPr i="1" sz="115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306"/>
            <a:ext cx="9144000" cy="224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type="title"/>
          </p:nvPr>
        </p:nvSpPr>
        <p:spPr>
          <a:xfrm>
            <a:off x="519150" y="145500"/>
            <a:ext cx="810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EXPLORATORY DATA ANALYSIS</a:t>
            </a:r>
            <a:endParaRPr sz="2400"/>
          </a:p>
        </p:txBody>
      </p:sp>
      <p:sp>
        <p:nvSpPr>
          <p:cNvPr id="109" name="Google Shape;109;p17"/>
          <p:cNvSpPr txBox="1"/>
          <p:nvPr/>
        </p:nvSpPr>
        <p:spPr>
          <a:xfrm>
            <a:off x="573625" y="913500"/>
            <a:ext cx="32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Part 3 - Outliers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286550" y="3999325"/>
            <a:ext cx="657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Task  - </a:t>
            </a:r>
            <a:r>
              <a:rPr i="1" lang="en" sz="1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Remove negative values of Depth and excessively large values of Diameter</a:t>
            </a:r>
            <a:endParaRPr i="1" sz="1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855075" y="4478775"/>
            <a:ext cx="36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Approach -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Filter using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Inter-quantile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 Range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60850" y="102150"/>
            <a:ext cx="86223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VISUALIZING THE NUMERIC DATA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49451" t="0"/>
          <a:stretch/>
        </p:blipFill>
        <p:spPr>
          <a:xfrm>
            <a:off x="1772344" y="806400"/>
            <a:ext cx="5627205" cy="2074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49451" r="0" t="0"/>
          <a:stretch/>
        </p:blipFill>
        <p:spPr>
          <a:xfrm>
            <a:off x="1634700" y="2881339"/>
            <a:ext cx="5627205" cy="217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60850" y="102150"/>
            <a:ext cx="86223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VISUALIZING THE NUMERIC DATA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49382" t="0"/>
          <a:stretch/>
        </p:blipFill>
        <p:spPr>
          <a:xfrm>
            <a:off x="2233925" y="686600"/>
            <a:ext cx="4700276" cy="2205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50617" r="0" t="0"/>
          <a:stretch/>
        </p:blipFill>
        <p:spPr>
          <a:xfrm>
            <a:off x="2291154" y="2899694"/>
            <a:ext cx="4585817" cy="220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108975" y="102150"/>
            <a:ext cx="9035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VISUALIZING THE NON- NUMERIC DATA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38" y="1320370"/>
            <a:ext cx="8448125" cy="276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260850" y="102150"/>
            <a:ext cx="86223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FEATURE CORRELATIONS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36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50" y="1133600"/>
            <a:ext cx="4171925" cy="3474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1"/>
          <p:cNvSpPr txBox="1"/>
          <p:nvPr/>
        </p:nvSpPr>
        <p:spPr>
          <a:xfrm>
            <a:off x="5764625" y="1776250"/>
            <a:ext cx="3029400" cy="233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 CORRELATION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BETWEEN COST AND DIAMETER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WEAK CORRELATION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BETWEEN DEPTH AND COST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NEGLIGIBLE CORRELATION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BETWEEN COST AND LENGTH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