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3"/>
  </p:notesMasterIdLst>
  <p:sldIdLst>
    <p:sldId id="256" r:id="rId5"/>
    <p:sldId id="257" r:id="rId6"/>
    <p:sldId id="260" r:id="rId7"/>
    <p:sldId id="261" r:id="rId8"/>
    <p:sldId id="262" r:id="rId9"/>
    <p:sldId id="281" r:id="rId10"/>
    <p:sldId id="282" r:id="rId11"/>
    <p:sldId id="285" r:id="rId12"/>
    <p:sldId id="283" r:id="rId13"/>
    <p:sldId id="284" r:id="rId14"/>
    <p:sldId id="263" r:id="rId15"/>
    <p:sldId id="286" r:id="rId16"/>
    <p:sldId id="287" r:id="rId17"/>
    <p:sldId id="288" r:id="rId18"/>
    <p:sldId id="289" r:id="rId19"/>
    <p:sldId id="290" r:id="rId20"/>
    <p:sldId id="291" r:id="rId21"/>
    <p:sldId id="294" r:id="rId22"/>
    <p:sldId id="292" r:id="rId23"/>
    <p:sldId id="293" r:id="rId24"/>
    <p:sldId id="295" r:id="rId25"/>
    <p:sldId id="296" r:id="rId26"/>
    <p:sldId id="297" r:id="rId27"/>
    <p:sldId id="298" r:id="rId28"/>
    <p:sldId id="299" r:id="rId29"/>
    <p:sldId id="300" r:id="rId30"/>
    <p:sldId id="301" r:id="rId31"/>
    <p:sldId id="302" r:id="rId32"/>
    <p:sldId id="303" r:id="rId33"/>
    <p:sldId id="304"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3" r:id="rId49"/>
    <p:sldId id="321" r:id="rId50"/>
    <p:sldId id="274" r:id="rId51"/>
    <p:sldId id="275" r:id="rId5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90B307-CCAE-4256-ABD5-77FF7A741252}">
          <p14:sldIdLst>
            <p14:sldId id="256"/>
            <p14:sldId id="257"/>
            <p14:sldId id="260"/>
            <p14:sldId id="261"/>
            <p14:sldId id="262"/>
            <p14:sldId id="281"/>
            <p14:sldId id="282"/>
            <p14:sldId id="285"/>
            <p14:sldId id="283"/>
            <p14:sldId id="284"/>
            <p14:sldId id="263"/>
            <p14:sldId id="286"/>
            <p14:sldId id="287"/>
            <p14:sldId id="288"/>
            <p14:sldId id="289"/>
            <p14:sldId id="290"/>
            <p14:sldId id="291"/>
            <p14:sldId id="294"/>
            <p14:sldId id="292"/>
            <p14:sldId id="293"/>
            <p14:sldId id="295"/>
            <p14:sldId id="296"/>
            <p14:sldId id="297"/>
            <p14:sldId id="298"/>
            <p14:sldId id="299"/>
            <p14:sldId id="300"/>
            <p14:sldId id="301"/>
            <p14:sldId id="302"/>
            <p14:sldId id="303"/>
            <p14:sldId id="304"/>
            <p14:sldId id="307"/>
            <p14:sldId id="308"/>
            <p14:sldId id="309"/>
            <p14:sldId id="310"/>
            <p14:sldId id="311"/>
            <p14:sldId id="312"/>
            <p14:sldId id="313"/>
            <p14:sldId id="314"/>
            <p14:sldId id="315"/>
            <p14:sldId id="316"/>
            <p14:sldId id="317"/>
            <p14:sldId id="318"/>
            <p14:sldId id="319"/>
            <p14:sldId id="320"/>
            <p14:sldId id="323"/>
            <p14:sldId id="321"/>
            <p14:sldId id="274"/>
            <p14:sldId id="275"/>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cmAuthor>
  <p:cmAuthor id="2" name="Rose Malcolm" initials="RM [2]" lastIdx="7" clrIdx="1">
    <p:extLst/>
  </p:cmAuthor>
  <p:cmAuthor id="3" name="Ramesh Sannareddy" initials="RS" lastIdx="7"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D02C"/>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7338" autoAdjust="0"/>
  </p:normalViewPr>
  <p:slideViewPr>
    <p:cSldViewPr snapToGrid="0" snapToObjects="1" showGuides="1">
      <p:cViewPr varScale="1">
        <p:scale>
          <a:sx n="75" d="100"/>
          <a:sy n="75" d="100"/>
        </p:scale>
        <p:origin x="-39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097560975609756E-2"/>
          <c:y val="0.22499820057088998"/>
          <c:w val="0.86585365853658536"/>
          <c:h val="0.72439943751536751"/>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3"/>
                <c:pt idx="0">
                  <c:v>Category 1</c:v>
                </c:pt>
                <c:pt idx="1">
                  <c:v>Category 2</c:v>
                </c:pt>
                <c:pt idx="2">
                  <c:v>Category 3</c:v>
                </c:pt>
              </c:strCache>
            </c:strRef>
          </c:cat>
          <c:val>
            <c:numRef>
              <c:f>Sheet1!$B$2:$B$5</c:f>
              <c:numCache>
                <c:formatCode>General</c:formatCode>
                <c:ptCount val="4"/>
                <c:pt idx="0">
                  <c:v>5</c:v>
                </c:pt>
                <c:pt idx="1">
                  <c:v>2.5</c:v>
                </c:pt>
                <c:pt idx="2">
                  <c:v>3.5</c:v>
                </c:pt>
              </c:numCache>
            </c:numRef>
          </c:val>
        </c:ser>
        <c:ser>
          <c:idx val="1"/>
          <c:order val="1"/>
          <c:tx>
            <c:strRef>
              <c:f>Sheet1!$C$1</c:f>
              <c:strCache>
                <c:ptCount val="1"/>
                <c:pt idx="0">
                  <c:v>Series 2</c:v>
                </c:pt>
              </c:strCache>
            </c:strRef>
          </c:tx>
          <c:invertIfNegative val="0"/>
          <c:cat>
            <c:strRef>
              <c:f>Sheet1!$A$2:$A$5</c:f>
              <c:strCache>
                <c:ptCount val="3"/>
                <c:pt idx="0">
                  <c:v>Category 1</c:v>
                </c:pt>
                <c:pt idx="1">
                  <c:v>Category 2</c:v>
                </c:pt>
                <c:pt idx="2">
                  <c:v>Category 3</c:v>
                </c:pt>
              </c:strCache>
            </c:strRef>
          </c:cat>
          <c:val>
            <c:numRef>
              <c:f>Sheet1!$C$2:$C$5</c:f>
              <c:numCache>
                <c:formatCode>General</c:formatCode>
                <c:ptCount val="4"/>
                <c:pt idx="0">
                  <c:v>3</c:v>
                </c:pt>
                <c:pt idx="1">
                  <c:v>4.4000000000000004</c:v>
                </c:pt>
                <c:pt idx="2">
                  <c:v>2</c:v>
                </c:pt>
              </c:numCache>
            </c:numRef>
          </c:val>
        </c:ser>
        <c:ser>
          <c:idx val="2"/>
          <c:order val="2"/>
          <c:tx>
            <c:strRef>
              <c:f>Sheet1!$D$1</c:f>
              <c:strCache>
                <c:ptCount val="1"/>
                <c:pt idx="0">
                  <c:v>Series 3</c:v>
                </c:pt>
              </c:strCache>
            </c:strRef>
          </c:tx>
          <c:invertIfNegative val="0"/>
          <c:cat>
            <c:strRef>
              <c:f>Sheet1!$A$2:$A$5</c:f>
              <c:strCache>
                <c:ptCount val="3"/>
                <c:pt idx="0">
                  <c:v>Category 1</c:v>
                </c:pt>
                <c:pt idx="1">
                  <c:v>Category 2</c:v>
                </c:pt>
                <c:pt idx="2">
                  <c:v>Category 3</c:v>
                </c:pt>
              </c:strCache>
            </c:strRef>
          </c:cat>
          <c:val>
            <c:numRef>
              <c:f>Sheet1!$D$2:$D$5</c:f>
              <c:numCache>
                <c:formatCode>General</c:formatCode>
                <c:ptCount val="4"/>
                <c:pt idx="0">
                  <c:v>2</c:v>
                </c:pt>
                <c:pt idx="1">
                  <c:v>2</c:v>
                </c:pt>
                <c:pt idx="2">
                  <c:v>3</c:v>
                </c:pt>
              </c:numCache>
            </c:numRef>
          </c:val>
        </c:ser>
        <c:dLbls>
          <c:showLegendKey val="0"/>
          <c:showVal val="0"/>
          <c:showCatName val="0"/>
          <c:showSerName val="0"/>
          <c:showPercent val="0"/>
          <c:showBubbleSize val="0"/>
        </c:dLbls>
        <c:gapWidth val="150"/>
        <c:axId val="124866048"/>
        <c:axId val="124661120"/>
      </c:barChart>
      <c:catAx>
        <c:axId val="124866048"/>
        <c:scaling>
          <c:orientation val="minMax"/>
        </c:scaling>
        <c:delete val="1"/>
        <c:axPos val="b"/>
        <c:majorTickMark val="out"/>
        <c:minorTickMark val="none"/>
        <c:tickLblPos val="nextTo"/>
        <c:crossAx val="124661120"/>
        <c:crosses val="autoZero"/>
        <c:auto val="1"/>
        <c:lblAlgn val="ctr"/>
        <c:lblOffset val="100"/>
        <c:noMultiLvlLbl val="0"/>
      </c:catAx>
      <c:valAx>
        <c:axId val="124661120"/>
        <c:scaling>
          <c:orientation val="minMax"/>
        </c:scaling>
        <c:delete val="1"/>
        <c:axPos val="l"/>
        <c:majorGridlines/>
        <c:numFmt formatCode="General" sourceLinked="1"/>
        <c:majorTickMark val="out"/>
        <c:minorTickMark val="none"/>
        <c:tickLblPos val="nextTo"/>
        <c:crossAx val="1248660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xmlns=""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xmlns=""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xmlns=""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xmlns=""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xmlns=""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xmlns=""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xmlns=""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xmlns=""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xmlns=""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xmlns=""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xmlns=""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xmlns=""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xmlns=""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xmlns=""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9.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github.com/aj-ajaykumar/IBM-Data-Science-Capstone-SpaceX/blob/main/jupyter-labs-eda-dataviz.ipynb.jupyterlite.ipynb" TargetMode="Externa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j-ajaykumar/IBM-Data-Science-Capstone-SpaceX/blob/main/jupyter-labs-eda-sql-coursera_sqllite.ipynb"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j-ajaykumar/IBM-Data-Science-Capstone-SpaceX/blob/main/lab_jupyter_launch_site_location.jupyterlite.ipynb"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j-ajaykumar/IBM-Data-Science-Capstone-SpaceX/blob/main/spacex_dash_app.py"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j-ajaykumar/IBM-Data-Science-Capstone-SpaceX/blob/main/SpaceX_Machine_Learning_Prediction_Part_5.jupyterlite.ipynb"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j-ajaykumar/IBM-Data-Science-Capstone-SpaceX/blob/main/jupyter-labs-spacex-data-collection-api.ipynb"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j-ajaykumar/IBM-Data-Science-Capstone-SpaceX/blob/main/jupyter-labs-webscraping.ipynb"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j-ajaykumar/IBM-Data-Science-Capstone-SpaceX/blob/main/labs-jupyter-spacex-data_wrangling_jupyterlite.jupyterlite.ipynb"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3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235700"/>
          </a:xfr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xmlns=""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xmlns=""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xmlns=""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xmlns=""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xmlns=""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xmlns=""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xmlns=""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xmlns=""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xmlns=""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xmlns=""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xmlns=""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xmlns=""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xmlns=""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xmlns=""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xmlns=""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xmlns=""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xmlns=""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xmlns=""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xmlns=""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xmlns=""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xmlns=""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xmlns=""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
        <p:nvSpPr>
          <p:cNvPr id="34" name="Rectangle 33"/>
          <p:cNvSpPr/>
          <p:nvPr/>
        </p:nvSpPr>
        <p:spPr>
          <a:xfrm>
            <a:off x="419100" y="4000500"/>
            <a:ext cx="12192000" cy="769441"/>
          </a:xfrm>
          <a:prstGeom prst="rect">
            <a:avLst/>
          </a:prstGeom>
        </p:spPr>
        <p:txBody>
          <a:bodyPr wrap="square">
            <a:spAutoFit/>
          </a:bodyPr>
          <a:lstStyle/>
          <a:p>
            <a:r>
              <a:rPr lang="en-US" sz="4400" b="1" i="1" dirty="0">
                <a:solidFill>
                  <a:schemeClr val="bg1"/>
                </a:solidFill>
                <a:effectLst>
                  <a:outerShdw blurRad="38100" dist="38100" dir="2700000" algn="tl">
                    <a:srgbClr val="000000">
                      <a:alpha val="43137"/>
                    </a:srgbClr>
                  </a:outerShdw>
                </a:effectLst>
              </a:rPr>
              <a:t>Data Science Capstone Project - SpaceX</a:t>
            </a:r>
            <a:endParaRPr lang="en-US" sz="4400" dirty="0">
              <a:effectLst>
                <a:outerShdw blurRad="38100" dist="38100" dir="2700000" algn="tl">
                  <a:srgbClr val="000000">
                    <a:alpha val="43137"/>
                  </a:srgbClr>
                </a:outerShdw>
              </a:effectLst>
            </a:endParaRPr>
          </a:p>
        </p:txBody>
      </p:sp>
      <p:sp>
        <p:nvSpPr>
          <p:cNvPr id="36" name="Rectangle 35"/>
          <p:cNvSpPr/>
          <p:nvPr/>
        </p:nvSpPr>
        <p:spPr>
          <a:xfrm>
            <a:off x="260075" y="5746234"/>
            <a:ext cx="3143525" cy="461665"/>
          </a:xfrm>
          <a:prstGeom prst="rect">
            <a:avLst/>
          </a:prstGeom>
        </p:spPr>
        <p:txBody>
          <a:bodyPr wrap="square">
            <a:spAutoFit/>
          </a:bodyPr>
          <a:lstStyle/>
          <a:p>
            <a:r>
              <a:rPr lang="en-US" sz="2400" b="1" dirty="0" smtClean="0">
                <a:solidFill>
                  <a:srgbClr val="FF0000"/>
                </a:solidFill>
                <a:effectLst>
                  <a:outerShdw blurRad="38100" dist="38100" dir="2700000" algn="tl">
                    <a:srgbClr val="000000">
                      <a:alpha val="43137"/>
                    </a:srgbClr>
                  </a:outerShdw>
                </a:effectLst>
              </a:rPr>
              <a:t>Nalli Ajay Kumar </a:t>
            </a:r>
            <a:endParaRPr lang="en-US" sz="2400" b="1" dirty="0">
              <a:solidFill>
                <a:srgbClr val="FF0000"/>
              </a:solidFill>
              <a:effectLst>
                <a:outerShdw blurRad="38100" dist="38100" dir="2700000" algn="tl">
                  <a:srgbClr val="000000">
                    <a:alpha val="43137"/>
                  </a:srgbClr>
                </a:outerShdw>
              </a:effectLst>
            </a:endParaRPr>
          </a:p>
        </p:txBody>
      </p:sp>
      <p:sp>
        <p:nvSpPr>
          <p:cNvPr id="38" name="Rectangle 37"/>
          <p:cNvSpPr/>
          <p:nvPr/>
        </p:nvSpPr>
        <p:spPr>
          <a:xfrm>
            <a:off x="3179816" y="5746234"/>
            <a:ext cx="2535183" cy="461665"/>
          </a:xfrm>
          <a:prstGeom prst="rect">
            <a:avLst/>
          </a:prstGeom>
        </p:spPr>
        <p:txBody>
          <a:bodyPr wrap="square">
            <a:spAutoFit/>
          </a:bodyPr>
          <a:lstStyle/>
          <a:p>
            <a:r>
              <a:rPr lang="en-US" sz="2400" b="1" dirty="0" smtClean="0">
                <a:solidFill>
                  <a:srgbClr val="FF0000"/>
                </a:solidFill>
                <a:effectLst>
                  <a:outerShdw blurRad="38100" dist="38100" dir="2700000" algn="tl">
                    <a:srgbClr val="000000">
                      <a:alpha val="43137"/>
                    </a:srgbClr>
                  </a:outerShdw>
                </a:effectLst>
              </a:rPr>
              <a:t>07 July 2023</a:t>
            </a:r>
            <a:endParaRPr 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3791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p:txBody>
          <a:bodyPr anchor="ctr">
            <a:normAutofit/>
          </a:bodyPr>
          <a:lstStyle/>
          <a:p>
            <a:r>
              <a:rPr lang="en-US" dirty="0"/>
              <a:t>EDA with data visualization</a:t>
            </a:r>
          </a:p>
        </p:txBody>
      </p:sp>
      <p:sp>
        <p:nvSpPr>
          <p:cNvPr id="4" name="Content Placeholder 3"/>
          <p:cNvSpPr>
            <a:spLocks noGrp="1"/>
          </p:cNvSpPr>
          <p:nvPr>
            <p:ph sz="half" idx="1"/>
          </p:nvPr>
        </p:nvSpPr>
        <p:spPr>
          <a:xfrm>
            <a:off x="330200" y="1495425"/>
            <a:ext cx="5689600" cy="4351338"/>
          </a:xfrm>
        </p:spPr>
        <p:txBody>
          <a:bodyPr>
            <a:normAutofit lnSpcReduction="10000"/>
          </a:bodyPr>
          <a:lstStyle/>
          <a:p>
            <a:pPr marL="0" indent="0">
              <a:buNone/>
            </a:pPr>
            <a:r>
              <a:rPr lang="en-US" sz="1600" b="1" dirty="0"/>
              <a:t>Scatter Graphs being drawn :</a:t>
            </a:r>
          </a:p>
          <a:p>
            <a:pPr marL="0" indent="0">
              <a:buNone/>
            </a:pPr>
            <a:r>
              <a:rPr lang="en-US" sz="1600" dirty="0"/>
              <a:t>Flight Number VS Payload Mass</a:t>
            </a:r>
          </a:p>
          <a:p>
            <a:pPr marL="0" indent="0">
              <a:buNone/>
            </a:pPr>
            <a:r>
              <a:rPr lang="en-US" sz="1600" dirty="0"/>
              <a:t>Flight Number VS launch Site</a:t>
            </a:r>
          </a:p>
          <a:p>
            <a:pPr marL="0" indent="0">
              <a:buNone/>
            </a:pPr>
            <a:r>
              <a:rPr lang="en-US" sz="1600" dirty="0"/>
              <a:t>Payload VS Launch Site</a:t>
            </a:r>
          </a:p>
          <a:p>
            <a:pPr marL="0" indent="0">
              <a:buNone/>
            </a:pPr>
            <a:r>
              <a:rPr lang="en-US" sz="1600" dirty="0"/>
              <a:t>Orbit VS Flight Number </a:t>
            </a:r>
          </a:p>
          <a:p>
            <a:pPr marL="0" indent="0">
              <a:buNone/>
            </a:pPr>
            <a:r>
              <a:rPr lang="en-US" sz="1600" dirty="0"/>
              <a:t>Orbit VS Orbit type</a:t>
            </a:r>
          </a:p>
          <a:p>
            <a:pPr marL="0" indent="0">
              <a:buNone/>
            </a:pPr>
            <a:r>
              <a:rPr lang="en-US" sz="1600" dirty="0"/>
              <a:t>Orbit VS Payload Mass</a:t>
            </a:r>
          </a:p>
          <a:p>
            <a:pPr marL="0" indent="0">
              <a:buNone/>
            </a:pPr>
            <a:endParaRPr lang="en-US" dirty="0"/>
          </a:p>
          <a:p>
            <a:pPr marL="0" indent="0">
              <a:buNone/>
            </a:pPr>
            <a:r>
              <a:rPr lang="en-US" sz="1300" dirty="0"/>
              <a:t>Scatter plot shows how much one variable is </a:t>
            </a:r>
            <a:r>
              <a:rPr lang="en-US" sz="1300" dirty="0" smtClean="0"/>
              <a:t>effected another variable.</a:t>
            </a:r>
          </a:p>
          <a:p>
            <a:pPr marL="0" indent="0">
              <a:buNone/>
            </a:pPr>
            <a:r>
              <a:rPr lang="en-US" sz="1300" dirty="0" smtClean="0"/>
              <a:t>The </a:t>
            </a:r>
            <a:r>
              <a:rPr lang="en-US" sz="1300" dirty="0"/>
              <a:t>relation between two </a:t>
            </a:r>
            <a:r>
              <a:rPr lang="en-US" sz="1300" dirty="0" smtClean="0"/>
              <a:t>variables is </a:t>
            </a:r>
            <a:r>
              <a:rPr lang="en-US" sz="1300" dirty="0"/>
              <a:t>called their correlation.  </a:t>
            </a:r>
            <a:endParaRPr lang="en-US" sz="1300" dirty="0" smtClean="0"/>
          </a:p>
          <a:p>
            <a:pPr marL="0" indent="0">
              <a:buNone/>
            </a:pPr>
            <a:endParaRPr lang="en-US" sz="1300" dirty="0"/>
          </a:p>
          <a:p>
            <a:pPr marL="0" indent="0">
              <a:buNone/>
            </a:pPr>
            <a:endParaRPr lang="en-US" sz="1300" dirty="0" smtClean="0"/>
          </a:p>
          <a:p>
            <a:pPr marL="0" indent="0">
              <a:buNone/>
            </a:pPr>
            <a:r>
              <a:rPr lang="en-US" sz="1500" dirty="0"/>
              <a:t>EDA with data </a:t>
            </a:r>
            <a:r>
              <a:rPr lang="en-US" sz="1500" dirty="0" smtClean="0"/>
              <a:t>visualization </a:t>
            </a:r>
            <a:r>
              <a:rPr lang="en-US" sz="1500" dirty="0" smtClean="0">
                <a:solidFill>
                  <a:srgbClr val="FF0000"/>
                </a:solidFill>
              </a:rPr>
              <a:t>note book </a:t>
            </a:r>
            <a:r>
              <a:rPr lang="en-US" sz="1400" dirty="0" smtClean="0"/>
              <a:t>: </a:t>
            </a:r>
            <a:r>
              <a:rPr lang="en-US" sz="1400" dirty="0" smtClean="0">
                <a:solidFill>
                  <a:srgbClr val="FF0000"/>
                </a:solidFill>
                <a:hlinkClick r:id="rId2"/>
              </a:rPr>
              <a:t>click here</a:t>
            </a:r>
            <a:r>
              <a:rPr lang="en-US" sz="1300" dirty="0" smtClean="0">
                <a:solidFill>
                  <a:srgbClr val="FF0000"/>
                </a:solidFill>
                <a:hlinkClick r:id="rId2"/>
              </a:rPr>
              <a:t> </a:t>
            </a:r>
            <a:endParaRPr lang="en-US" sz="1300" dirty="0">
              <a:solidFill>
                <a:srgbClr val="FF0000"/>
              </a:solidFill>
            </a:endParaRPr>
          </a:p>
        </p:txBody>
      </p:sp>
      <p:sp>
        <p:nvSpPr>
          <p:cNvPr id="5" name="Content Placeholder 4"/>
          <p:cNvSpPr>
            <a:spLocks noGrp="1"/>
          </p:cNvSpPr>
          <p:nvPr>
            <p:ph sz="half" idx="2"/>
          </p:nvPr>
        </p:nvSpPr>
        <p:spPr>
          <a:xfrm>
            <a:off x="6197600" y="1482724"/>
            <a:ext cx="5181600" cy="4791075"/>
          </a:xfrm>
        </p:spPr>
        <p:txBody>
          <a:bodyPr>
            <a:normAutofit lnSpcReduction="10000"/>
          </a:bodyPr>
          <a:lstStyle/>
          <a:p>
            <a:pPr marL="0" indent="0">
              <a:buNone/>
            </a:pPr>
            <a:r>
              <a:rPr lang="en-US" sz="1600" b="1" dirty="0" smtClean="0"/>
              <a:t>Bar Graph being drawn :</a:t>
            </a:r>
          </a:p>
          <a:p>
            <a:pPr marL="0" indent="0">
              <a:buNone/>
            </a:pPr>
            <a:r>
              <a:rPr lang="en-US" sz="1600" dirty="0" smtClean="0"/>
              <a:t>Mean VS Orbit</a:t>
            </a:r>
          </a:p>
          <a:p>
            <a:pPr marL="0" indent="0">
              <a:buNone/>
            </a:pPr>
            <a:endParaRPr lang="en-US" sz="1600" dirty="0"/>
          </a:p>
          <a:p>
            <a:pPr marL="0" indent="0">
              <a:buNone/>
            </a:pPr>
            <a:endParaRPr lang="en-US" sz="1600" dirty="0" smtClean="0"/>
          </a:p>
          <a:p>
            <a:pPr marL="0" indent="0">
              <a:buNone/>
            </a:pPr>
            <a:r>
              <a:rPr lang="en-US" sz="1400" dirty="0" smtClean="0"/>
              <a:t>A Bar graph makes it easy to compare sets of data between different groups at a glance. The graph represents categories on axis and discrete values in another </a:t>
            </a:r>
          </a:p>
          <a:p>
            <a:pPr marL="0" indent="0">
              <a:buNone/>
            </a:pPr>
            <a:r>
              <a:rPr lang="en-US" sz="1600" b="1" dirty="0" smtClean="0"/>
              <a:t>Line Graph being drawn :</a:t>
            </a:r>
          </a:p>
          <a:p>
            <a:pPr marL="0" indent="0">
              <a:buNone/>
            </a:pPr>
            <a:r>
              <a:rPr lang="en-US" sz="1600" dirty="0" smtClean="0"/>
              <a:t>Success Rate VS Year</a:t>
            </a:r>
          </a:p>
          <a:p>
            <a:pPr marL="0" indent="0">
              <a:buNone/>
            </a:pPr>
            <a:endParaRPr lang="en-US" sz="1600" dirty="0"/>
          </a:p>
          <a:p>
            <a:pPr marL="0" indent="0">
              <a:buNone/>
            </a:pPr>
            <a:endParaRPr lang="en-US" sz="1400" dirty="0" smtClean="0"/>
          </a:p>
          <a:p>
            <a:pPr marL="0" indent="0">
              <a:buNone/>
            </a:pPr>
            <a:endParaRPr lang="en-US" sz="1400" dirty="0" smtClean="0"/>
          </a:p>
          <a:p>
            <a:pPr marL="0" indent="0">
              <a:buNone/>
            </a:pPr>
            <a:endParaRPr lang="en-US" sz="1400" dirty="0"/>
          </a:p>
          <a:p>
            <a:pPr marL="0" indent="0">
              <a:buNone/>
            </a:pPr>
            <a:r>
              <a:rPr lang="en-US" sz="1400" dirty="0" smtClean="0"/>
              <a:t>A line graphs are useful in that they shows data variables and trends very clearly and can help to make predictions about the results of the data not yet recorded  </a:t>
            </a:r>
          </a:p>
          <a:p>
            <a:pPr marL="0" indent="0">
              <a:buNone/>
            </a:pPr>
            <a:endParaRPr lang="en-US" sz="1600" dirty="0" smtClean="0"/>
          </a:p>
        </p:txBody>
      </p:sp>
      <p:graphicFrame>
        <p:nvGraphicFramePr>
          <p:cNvPr id="11" name="Chart 10"/>
          <p:cNvGraphicFramePr/>
          <p:nvPr>
            <p:extLst>
              <p:ext uri="{D42A27DB-BD31-4B8C-83A1-F6EECF244321}">
                <p14:modId xmlns:p14="http://schemas.microsoft.com/office/powerpoint/2010/main" val="774946588"/>
              </p:ext>
            </p:extLst>
          </p:nvPr>
        </p:nvGraphicFramePr>
        <p:xfrm>
          <a:off x="9410700" y="927100"/>
          <a:ext cx="1790700" cy="1798638"/>
        </p:xfrm>
        <a:graphic>
          <a:graphicData uri="http://schemas.openxmlformats.org/drawingml/2006/chart">
            <c:chart xmlns:c="http://schemas.openxmlformats.org/drawingml/2006/chart" xmlns:r="http://schemas.openxmlformats.org/officeDocument/2006/relationships" r:id="rId3"/>
          </a:graphicData>
        </a:graphic>
      </p:graphicFrame>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2074" y="2008187"/>
            <a:ext cx="2333625" cy="195262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9599" y="3581400"/>
            <a:ext cx="2338917" cy="1633542"/>
          </a:xfrm>
          <a:prstGeom prst="rect">
            <a:avLst/>
          </a:prstGeom>
        </p:spPr>
      </p:pic>
    </p:spTree>
    <p:extLst>
      <p:ext uri="{BB962C8B-B14F-4D97-AF65-F5344CB8AC3E}">
        <p14:creationId xmlns:p14="http://schemas.microsoft.com/office/powerpoint/2010/main" val="957244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EDA with </a:t>
            </a:r>
            <a:r>
              <a:rPr lang="en-US" dirty="0" smtClean="0"/>
              <a:t>SQL      </a:t>
            </a:r>
            <a:r>
              <a:rPr lang="en-US" sz="1600" dirty="0" smtClean="0">
                <a:solidFill>
                  <a:srgbClr val="FF0000"/>
                </a:solidFill>
              </a:rPr>
              <a:t>jupyter Notebook </a:t>
            </a:r>
            <a:r>
              <a:rPr lang="en-US" sz="1600" dirty="0" smtClean="0"/>
              <a:t>: </a:t>
            </a:r>
            <a:r>
              <a:rPr lang="en-US" sz="1600" dirty="0" smtClean="0">
                <a:hlinkClick r:id="rId2"/>
              </a:rPr>
              <a:t>click here</a:t>
            </a:r>
            <a:endParaRPr lang="en-US" dirty="0"/>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851400"/>
          </a:xfrm>
        </p:spPr>
        <p:txBody>
          <a:bodyPr>
            <a:normAutofit/>
          </a:bodyPr>
          <a:lstStyle/>
          <a:p>
            <a:pPr marL="0" indent="0">
              <a:buNone/>
            </a:pPr>
            <a:r>
              <a:rPr lang="en-US" sz="1600" b="1" dirty="0"/>
              <a:t>Performed SQL </a:t>
            </a:r>
            <a:r>
              <a:rPr lang="en-US" sz="1600" b="1" dirty="0" smtClean="0"/>
              <a:t>queries :</a:t>
            </a:r>
            <a:endParaRPr lang="en-US" sz="1600" dirty="0"/>
          </a:p>
          <a:p>
            <a:pPr>
              <a:buFont typeface="Wingdings" panose="05000000000000000000" pitchFamily="2" charset="2"/>
              <a:buChar char="§"/>
            </a:pPr>
            <a:r>
              <a:rPr lang="en-US" sz="1700" dirty="0"/>
              <a:t>Displaying the names of the unique launch sites in the space </a:t>
            </a:r>
            <a:r>
              <a:rPr lang="en-US" sz="1700" dirty="0" smtClean="0"/>
              <a:t>mission</a:t>
            </a:r>
          </a:p>
          <a:p>
            <a:pPr>
              <a:buFont typeface="Wingdings" panose="05000000000000000000" pitchFamily="2" charset="2"/>
              <a:buChar char="§"/>
            </a:pPr>
            <a:r>
              <a:rPr lang="en-US" sz="1700" dirty="0" smtClean="0"/>
              <a:t>Displaying </a:t>
            </a:r>
            <a:r>
              <a:rPr lang="en-US" sz="1700" dirty="0"/>
              <a:t>5 records where launch sites begin with the string ‘</a:t>
            </a:r>
            <a:r>
              <a:rPr lang="en-US" sz="1700" dirty="0" smtClean="0"/>
              <a:t>CCA‘</a:t>
            </a:r>
          </a:p>
          <a:p>
            <a:pPr>
              <a:buFont typeface="Wingdings" panose="05000000000000000000" pitchFamily="2" charset="2"/>
              <a:buChar char="§"/>
            </a:pPr>
            <a:r>
              <a:rPr lang="en-US" sz="1700" dirty="0" smtClean="0"/>
              <a:t>Displaying </a:t>
            </a:r>
            <a:r>
              <a:rPr lang="en-US" sz="1700" dirty="0"/>
              <a:t>the total payload mass carried by boosters launched by NASA (CRS</a:t>
            </a:r>
            <a:r>
              <a:rPr lang="en-US" sz="1700" dirty="0" smtClean="0"/>
              <a:t>)</a:t>
            </a:r>
          </a:p>
          <a:p>
            <a:pPr>
              <a:buFont typeface="Wingdings" panose="05000000000000000000" pitchFamily="2" charset="2"/>
              <a:buChar char="§"/>
            </a:pPr>
            <a:r>
              <a:rPr lang="en-US" sz="1700" dirty="0" smtClean="0"/>
              <a:t>Displaying </a:t>
            </a:r>
            <a:r>
              <a:rPr lang="en-US" sz="1700" dirty="0"/>
              <a:t>average payload mass carried by booster version F9 </a:t>
            </a:r>
            <a:r>
              <a:rPr lang="en-US" sz="1700" dirty="0" smtClean="0"/>
              <a:t>v1.1</a:t>
            </a:r>
          </a:p>
          <a:p>
            <a:pPr>
              <a:buFont typeface="Wingdings" panose="05000000000000000000" pitchFamily="2" charset="2"/>
              <a:buChar char="§"/>
            </a:pPr>
            <a:r>
              <a:rPr lang="en-US" sz="1700" dirty="0" smtClean="0"/>
              <a:t>Listing </a:t>
            </a:r>
            <a:r>
              <a:rPr lang="en-US" sz="1700" dirty="0"/>
              <a:t>the date when </a:t>
            </a:r>
            <a:r>
              <a:rPr lang="en-US" sz="1700" dirty="0" smtClean="0"/>
              <a:t>the first </a:t>
            </a:r>
            <a:r>
              <a:rPr lang="en-US" sz="1700" dirty="0"/>
              <a:t>successful landing outcome in ground pad was </a:t>
            </a:r>
            <a:r>
              <a:rPr lang="en-US" sz="1700" dirty="0" smtClean="0"/>
              <a:t>achieved</a:t>
            </a:r>
          </a:p>
          <a:p>
            <a:pPr>
              <a:buFont typeface="Wingdings" panose="05000000000000000000" pitchFamily="2" charset="2"/>
              <a:buChar char="§"/>
            </a:pPr>
            <a:r>
              <a:rPr lang="en-US" sz="1700" dirty="0" smtClean="0"/>
              <a:t>Listing </a:t>
            </a:r>
            <a:r>
              <a:rPr lang="en-US" sz="1700" dirty="0"/>
              <a:t>the names of the boosters which have success in drone ship and have payload mass greater than 4000 </a:t>
            </a:r>
            <a:r>
              <a:rPr lang="en-US" sz="1700" dirty="0" smtClean="0"/>
              <a:t>but less </a:t>
            </a:r>
            <a:r>
              <a:rPr lang="en-US" sz="1700" dirty="0"/>
              <a:t>than </a:t>
            </a:r>
            <a:r>
              <a:rPr lang="en-US" sz="1700" dirty="0" smtClean="0"/>
              <a:t>6000</a:t>
            </a:r>
          </a:p>
          <a:p>
            <a:pPr>
              <a:buFont typeface="Wingdings" panose="05000000000000000000" pitchFamily="2" charset="2"/>
              <a:buChar char="§"/>
            </a:pPr>
            <a:r>
              <a:rPr lang="en-US" sz="1700" dirty="0" smtClean="0"/>
              <a:t>Listing </a:t>
            </a:r>
            <a:r>
              <a:rPr lang="en-US" sz="1700" dirty="0"/>
              <a:t>the total number of successful and failure mission </a:t>
            </a:r>
            <a:r>
              <a:rPr lang="en-US" sz="1700" dirty="0" smtClean="0"/>
              <a:t>outcomes</a:t>
            </a:r>
          </a:p>
          <a:p>
            <a:pPr>
              <a:buFont typeface="Wingdings" panose="05000000000000000000" pitchFamily="2" charset="2"/>
              <a:buChar char="§"/>
            </a:pPr>
            <a:r>
              <a:rPr lang="en-US" sz="1700" dirty="0" smtClean="0"/>
              <a:t>Listing </a:t>
            </a:r>
            <a:r>
              <a:rPr lang="en-US" sz="1700" dirty="0"/>
              <a:t>the names of the booster versions which have carried the maximum payload </a:t>
            </a:r>
            <a:r>
              <a:rPr lang="en-US" sz="1700" dirty="0" smtClean="0"/>
              <a:t>mass</a:t>
            </a:r>
          </a:p>
          <a:p>
            <a:pPr>
              <a:buFont typeface="Wingdings" panose="05000000000000000000" pitchFamily="2" charset="2"/>
              <a:buChar char="§"/>
            </a:pPr>
            <a:r>
              <a:rPr lang="en-US" sz="1700" dirty="0" smtClean="0"/>
              <a:t>Listing </a:t>
            </a:r>
            <a:r>
              <a:rPr lang="en-US" sz="1700" dirty="0"/>
              <a:t>the failed landing outcomes in drone ship, their booster versions and launch site names for the months </a:t>
            </a:r>
            <a:r>
              <a:rPr lang="en-US" sz="1700" dirty="0" smtClean="0"/>
              <a:t>in year 2015</a:t>
            </a:r>
          </a:p>
          <a:p>
            <a:pPr>
              <a:buFont typeface="Wingdings" panose="05000000000000000000" pitchFamily="2" charset="2"/>
              <a:buChar char="§"/>
            </a:pPr>
            <a:r>
              <a:rPr lang="en-US" sz="1700" dirty="0" smtClean="0"/>
              <a:t>Ranking </a:t>
            </a:r>
            <a:r>
              <a:rPr lang="en-US" sz="1700" dirty="0"/>
              <a:t>the count of landing outcomes (such as Failure (drone ship) or Success (ground pad)) between the date2010-06-04 and 2017-03-20 in descending </a:t>
            </a:r>
            <a:r>
              <a:rPr lang="en-US" sz="1700" dirty="0" smtClean="0"/>
              <a:t>order</a:t>
            </a:r>
            <a:endParaRPr lang="en-US" sz="1700" dirty="0"/>
          </a:p>
        </p:txBody>
      </p:sp>
    </p:spTree>
    <p:extLst>
      <p:ext uri="{BB962C8B-B14F-4D97-AF65-F5344CB8AC3E}">
        <p14:creationId xmlns:p14="http://schemas.microsoft.com/office/powerpoint/2010/main" val="1464666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Build an interactive map with Folium</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851400"/>
          </a:xfrm>
        </p:spPr>
        <p:txBody>
          <a:bodyPr>
            <a:normAutofit/>
          </a:bodyPr>
          <a:lstStyle/>
          <a:p>
            <a:r>
              <a:rPr lang="en-US" sz="1600" b="1" dirty="0"/>
              <a:t>Markers of all Launch Sites</a:t>
            </a:r>
            <a:r>
              <a:rPr lang="en-US" sz="1600" b="1" dirty="0" smtClean="0"/>
              <a:t>:</a:t>
            </a:r>
            <a:endParaRPr lang="en-US" sz="1600" dirty="0"/>
          </a:p>
          <a:p>
            <a:pPr lvl="1">
              <a:buFontTx/>
              <a:buChar char="-"/>
            </a:pPr>
            <a:r>
              <a:rPr lang="en-US" sz="1600" dirty="0" smtClean="0"/>
              <a:t>Added </a:t>
            </a:r>
            <a:r>
              <a:rPr lang="en-US" sz="1600" dirty="0"/>
              <a:t>Marker with Circle, Popup Label and Text Label of NASA Johnson Space </a:t>
            </a:r>
            <a:r>
              <a:rPr lang="en-US" sz="1600" dirty="0" smtClean="0"/>
              <a:t>  Center using its </a:t>
            </a:r>
            <a:r>
              <a:rPr lang="en-US" sz="1600" dirty="0"/>
              <a:t>latitude and longitude coordinates as a start </a:t>
            </a:r>
            <a:r>
              <a:rPr lang="en-US" sz="1600" dirty="0" smtClean="0"/>
              <a:t>location</a:t>
            </a:r>
            <a:r>
              <a:rPr lang="en-US" sz="1200" dirty="0" smtClean="0"/>
              <a:t>.</a:t>
            </a:r>
          </a:p>
          <a:p>
            <a:pPr lvl="1">
              <a:buFontTx/>
              <a:buChar char="-"/>
            </a:pPr>
            <a:endParaRPr lang="en-US" sz="1200" dirty="0" smtClean="0"/>
          </a:p>
          <a:p>
            <a:pPr lvl="1">
              <a:buFontTx/>
              <a:buChar char="-"/>
            </a:pPr>
            <a:r>
              <a:rPr lang="en-US" sz="1600" dirty="0" smtClean="0"/>
              <a:t>Added </a:t>
            </a:r>
            <a:r>
              <a:rPr lang="en-US" sz="1600" dirty="0"/>
              <a:t>Markers with Circle, Popup Label and Text Label of all Launch Sites using their </a:t>
            </a:r>
            <a:r>
              <a:rPr lang="en-US" sz="1600" dirty="0" smtClean="0"/>
              <a:t>latitude and </a:t>
            </a:r>
            <a:r>
              <a:rPr lang="en-US" sz="1600" dirty="0"/>
              <a:t>longitude coordinates to show their geographical locations and proximity to Equator </a:t>
            </a:r>
            <a:r>
              <a:rPr lang="en-US" sz="1600" dirty="0" smtClean="0"/>
              <a:t>and coasts.</a:t>
            </a:r>
          </a:p>
          <a:p>
            <a:pPr>
              <a:buFontTx/>
              <a:buChar char="-"/>
            </a:pPr>
            <a:endParaRPr lang="en-US" sz="1600" dirty="0"/>
          </a:p>
          <a:p>
            <a:r>
              <a:rPr lang="en-US" sz="1600" b="1" dirty="0"/>
              <a:t>Coloured Markers of the launch outcomes for each Launch </a:t>
            </a:r>
            <a:r>
              <a:rPr lang="en-US" sz="1600" b="1" dirty="0" smtClean="0"/>
              <a:t>Site:</a:t>
            </a:r>
          </a:p>
          <a:p>
            <a:pPr marL="457200" lvl="1" indent="0">
              <a:buNone/>
            </a:pPr>
            <a:r>
              <a:rPr lang="en-US" sz="1200" dirty="0" smtClean="0"/>
              <a:t>  </a:t>
            </a:r>
            <a:r>
              <a:rPr lang="en-US" sz="1600" dirty="0" smtClean="0"/>
              <a:t>-Added </a:t>
            </a:r>
            <a:r>
              <a:rPr lang="en-US" sz="1600" dirty="0"/>
              <a:t>coloured Markers of success (</a:t>
            </a:r>
            <a:r>
              <a:rPr lang="en-US" sz="1600" dirty="0">
                <a:solidFill>
                  <a:srgbClr val="06D02C"/>
                </a:solidFill>
              </a:rPr>
              <a:t>Green</a:t>
            </a:r>
            <a:r>
              <a:rPr lang="en-US" sz="1600" dirty="0"/>
              <a:t>) and failed (</a:t>
            </a:r>
            <a:r>
              <a:rPr lang="en-US" sz="1600" dirty="0">
                <a:solidFill>
                  <a:srgbClr val="FF0000"/>
                </a:solidFill>
              </a:rPr>
              <a:t>Red</a:t>
            </a:r>
            <a:r>
              <a:rPr lang="en-US" sz="1600" dirty="0"/>
              <a:t>) launches using Marker Cluster </a:t>
            </a:r>
            <a:r>
              <a:rPr lang="en-US" sz="1600" dirty="0" smtClean="0"/>
              <a:t>to identify </a:t>
            </a:r>
            <a:r>
              <a:rPr lang="en-US" sz="1600" dirty="0"/>
              <a:t>which launch sites have relatively high success rates</a:t>
            </a:r>
            <a:r>
              <a:rPr lang="en-US" sz="1600" dirty="0" smtClean="0"/>
              <a:t>.</a:t>
            </a:r>
          </a:p>
          <a:p>
            <a:pPr marL="0" indent="0">
              <a:buNone/>
            </a:pPr>
            <a:endParaRPr lang="en-US" sz="1600" dirty="0"/>
          </a:p>
          <a:p>
            <a:r>
              <a:rPr lang="en-US" sz="1600" b="1" dirty="0"/>
              <a:t>Distances between a Launch Site to its proximities:</a:t>
            </a:r>
            <a:endParaRPr lang="en-US" sz="1600" dirty="0"/>
          </a:p>
          <a:p>
            <a:pPr lvl="1">
              <a:buFontTx/>
              <a:buChar char="-"/>
            </a:pPr>
            <a:r>
              <a:rPr lang="en-US" sz="1600" dirty="0" smtClean="0"/>
              <a:t>Added </a:t>
            </a:r>
            <a:r>
              <a:rPr lang="en-US" sz="1600" dirty="0"/>
              <a:t>coloured Lines to show distances between the Launch Site KSC LC-39A (as </a:t>
            </a:r>
            <a:r>
              <a:rPr lang="en-US" sz="1600" dirty="0" smtClean="0"/>
              <a:t>an example</a:t>
            </a:r>
            <a:r>
              <a:rPr lang="en-US" sz="1600" dirty="0"/>
              <a:t>) and its proximities like Railway, Highway, Coastline and Closest City</a:t>
            </a:r>
            <a:r>
              <a:rPr lang="en-US" sz="1600" dirty="0" smtClean="0"/>
              <a:t>.</a:t>
            </a:r>
          </a:p>
          <a:p>
            <a:pPr lvl="1">
              <a:buFontTx/>
              <a:buChar char="-"/>
            </a:pPr>
            <a:endParaRPr lang="en-US" sz="1600" dirty="0"/>
          </a:p>
          <a:p>
            <a:pPr lvl="1">
              <a:buFontTx/>
              <a:buChar char="-"/>
            </a:pPr>
            <a:r>
              <a:rPr lang="en-US" sz="1600" dirty="0" smtClean="0">
                <a:solidFill>
                  <a:srgbClr val="FF0000"/>
                </a:solidFill>
              </a:rPr>
              <a:t>      jupyter NoteBook : </a:t>
            </a:r>
            <a:r>
              <a:rPr lang="en-US" sz="1600" dirty="0" smtClean="0">
                <a:hlinkClick r:id="rId2"/>
              </a:rPr>
              <a:t>click here</a:t>
            </a:r>
            <a:endParaRPr lang="en-US" sz="1600" dirty="0"/>
          </a:p>
          <a:p>
            <a:pPr marL="0" indent="0">
              <a:buNone/>
            </a:pPr>
            <a:endParaRPr lang="en-US" sz="1600" dirty="0"/>
          </a:p>
        </p:txBody>
      </p:sp>
    </p:spTree>
    <p:extLst>
      <p:ext uri="{BB962C8B-B14F-4D97-AF65-F5344CB8AC3E}">
        <p14:creationId xmlns:p14="http://schemas.microsoft.com/office/powerpoint/2010/main" val="1301186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Build a Dashboard with Plotly Dash</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851400"/>
          </a:xfrm>
        </p:spPr>
        <p:txBody>
          <a:bodyPr>
            <a:normAutofit/>
          </a:bodyPr>
          <a:lstStyle/>
          <a:p>
            <a:pPr>
              <a:buFont typeface="Wingdings" panose="05000000000000000000" pitchFamily="2" charset="2"/>
              <a:buChar char="Ø"/>
            </a:pPr>
            <a:r>
              <a:rPr lang="en-US" sz="1800" b="1" dirty="0"/>
              <a:t>Launch Sites Dropdown List:</a:t>
            </a:r>
            <a:endParaRPr lang="en-US" sz="1800" dirty="0"/>
          </a:p>
          <a:p>
            <a:pPr lvl="1">
              <a:buFont typeface="Wingdings" panose="05000000000000000000" pitchFamily="2" charset="2"/>
              <a:buChar char="§"/>
            </a:pPr>
            <a:r>
              <a:rPr lang="en-US" sz="1600" dirty="0"/>
              <a:t>- Added a dropdown list to enable Launch Site selection</a:t>
            </a:r>
            <a:r>
              <a:rPr lang="en-US" sz="1600" dirty="0" smtClean="0"/>
              <a:t>.</a:t>
            </a:r>
          </a:p>
          <a:p>
            <a:pPr lvl="1"/>
            <a:endParaRPr lang="en-US" sz="1600" dirty="0"/>
          </a:p>
          <a:p>
            <a:pPr>
              <a:buFont typeface="Wingdings" panose="05000000000000000000" pitchFamily="2" charset="2"/>
              <a:buChar char="Ø"/>
            </a:pPr>
            <a:r>
              <a:rPr lang="en-US" sz="1800" b="1" dirty="0"/>
              <a:t>Pie Chart showing Success Launches (All Sites/Certain Site):</a:t>
            </a:r>
            <a:endParaRPr lang="en-US" sz="1800" dirty="0"/>
          </a:p>
          <a:p>
            <a:pPr lvl="1">
              <a:buFont typeface="Wingdings" panose="05000000000000000000" pitchFamily="2" charset="2"/>
              <a:buChar char="§"/>
            </a:pPr>
            <a:r>
              <a:rPr lang="en-US" sz="1600" dirty="0" smtClean="0"/>
              <a:t>- Added </a:t>
            </a:r>
            <a:r>
              <a:rPr lang="en-US" sz="1600" dirty="0"/>
              <a:t>a pie chart to show the total successful launches count for all sites and </a:t>
            </a:r>
            <a:r>
              <a:rPr lang="en-US" sz="1600" dirty="0" smtClean="0"/>
              <a:t>the Success </a:t>
            </a:r>
            <a:r>
              <a:rPr lang="en-US" sz="1600" dirty="0"/>
              <a:t>vs. Failed counts for the site, if a </a:t>
            </a:r>
            <a:r>
              <a:rPr lang="en-US" sz="1600" dirty="0" smtClean="0"/>
              <a:t>specific </a:t>
            </a:r>
            <a:r>
              <a:rPr lang="en-US" sz="1600" dirty="0"/>
              <a:t>Launch Site was selected</a:t>
            </a:r>
            <a:r>
              <a:rPr lang="en-US" sz="1600" dirty="0" smtClean="0"/>
              <a:t>.</a:t>
            </a:r>
          </a:p>
          <a:p>
            <a:pPr lvl="1"/>
            <a:endParaRPr lang="en-US" sz="1600" dirty="0"/>
          </a:p>
          <a:p>
            <a:pPr>
              <a:buFont typeface="Wingdings" panose="05000000000000000000" pitchFamily="2" charset="2"/>
              <a:buChar char="Ø"/>
            </a:pPr>
            <a:r>
              <a:rPr lang="en-US" sz="1800" b="1" dirty="0"/>
              <a:t>Slider of Payload Mass Range:</a:t>
            </a:r>
            <a:endParaRPr lang="en-US" sz="1800" dirty="0"/>
          </a:p>
          <a:p>
            <a:pPr lvl="1">
              <a:buFont typeface="Wingdings" panose="05000000000000000000" pitchFamily="2" charset="2"/>
              <a:buChar char="§"/>
            </a:pPr>
            <a:r>
              <a:rPr lang="en-US" sz="1600" dirty="0"/>
              <a:t>- Added a slider to select Payload range</a:t>
            </a:r>
            <a:r>
              <a:rPr lang="en-US" sz="1600" dirty="0" smtClean="0"/>
              <a:t>.</a:t>
            </a:r>
          </a:p>
          <a:p>
            <a:pPr lvl="1"/>
            <a:endParaRPr lang="en-US" sz="1800" dirty="0"/>
          </a:p>
          <a:p>
            <a:pPr>
              <a:buFont typeface="Wingdings" panose="05000000000000000000" pitchFamily="2" charset="2"/>
              <a:buChar char="Ø"/>
            </a:pPr>
            <a:r>
              <a:rPr lang="en-US" sz="1800" b="1" dirty="0"/>
              <a:t>Scatter Chart of Payload Mass vs. Success Rate for the </a:t>
            </a:r>
            <a:r>
              <a:rPr lang="en-US" sz="1800" b="1" dirty="0" smtClean="0"/>
              <a:t>di</a:t>
            </a:r>
            <a:r>
              <a:rPr lang="en-US" sz="1800" dirty="0" smtClean="0"/>
              <a:t>ff</a:t>
            </a:r>
            <a:r>
              <a:rPr lang="en-US" sz="1800" b="1" dirty="0" smtClean="0"/>
              <a:t>erent </a:t>
            </a:r>
            <a:r>
              <a:rPr lang="en-US" sz="1800" b="1" dirty="0"/>
              <a:t>Booster Versions:</a:t>
            </a:r>
            <a:endParaRPr lang="en-US" sz="1800" dirty="0"/>
          </a:p>
          <a:p>
            <a:pPr lvl="1">
              <a:buFont typeface="Wingdings" panose="05000000000000000000" pitchFamily="2" charset="2"/>
              <a:buChar char="§"/>
            </a:pPr>
            <a:r>
              <a:rPr lang="en-US" sz="1600" dirty="0"/>
              <a:t>- Added a scatter chart to show the correlation between Payload and Launch Success.</a:t>
            </a:r>
          </a:p>
          <a:p>
            <a:pPr marL="0" indent="0">
              <a:buNone/>
            </a:pPr>
            <a:r>
              <a:rPr lang="en-US" sz="1700" dirty="0" smtClean="0"/>
              <a:t>                 </a:t>
            </a:r>
            <a:r>
              <a:rPr lang="en-US" sz="1700" dirty="0" smtClean="0">
                <a:solidFill>
                  <a:srgbClr val="FF0000"/>
                </a:solidFill>
              </a:rPr>
              <a:t>Plotly Dash : </a:t>
            </a:r>
            <a:r>
              <a:rPr lang="en-US" sz="1700" dirty="0" smtClean="0">
                <a:hlinkClick r:id="rId2"/>
              </a:rPr>
              <a:t>click here</a:t>
            </a:r>
            <a:endParaRPr lang="en-US" sz="1700" dirty="0"/>
          </a:p>
        </p:txBody>
      </p:sp>
    </p:spTree>
    <p:extLst>
      <p:ext uri="{BB962C8B-B14F-4D97-AF65-F5344CB8AC3E}">
        <p14:creationId xmlns:p14="http://schemas.microsoft.com/office/powerpoint/2010/main" val="1301186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Predictive analysis </a:t>
            </a:r>
            <a:r>
              <a:rPr lang="en-US" sz="3600" dirty="0" smtClean="0"/>
              <a:t>(Classification</a:t>
            </a:r>
            <a:r>
              <a:rPr lang="en-US" sz="3600" dirty="0"/>
              <a:t>)</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1600" b="1" dirty="0" smtClean="0"/>
              <a:t>Building Model :</a:t>
            </a:r>
          </a:p>
          <a:p>
            <a:pPr lvl="1">
              <a:buFont typeface="Wingdings" panose="05000000000000000000" pitchFamily="2" charset="2"/>
              <a:buChar char="§"/>
            </a:pPr>
            <a:r>
              <a:rPr lang="en-US" sz="1300" dirty="0" smtClean="0"/>
              <a:t>Load our data in to numpy and pandas</a:t>
            </a:r>
          </a:p>
          <a:p>
            <a:pPr lvl="1">
              <a:buFont typeface="Wingdings" panose="05000000000000000000" pitchFamily="2" charset="2"/>
              <a:buChar char="§"/>
            </a:pPr>
            <a:r>
              <a:rPr lang="en-US" sz="1300" dirty="0" smtClean="0"/>
              <a:t>Transform data</a:t>
            </a:r>
          </a:p>
          <a:p>
            <a:pPr lvl="1">
              <a:buFont typeface="Wingdings" panose="05000000000000000000" pitchFamily="2" charset="2"/>
              <a:buChar char="§"/>
            </a:pPr>
            <a:r>
              <a:rPr lang="en-US" sz="1300" dirty="0" smtClean="0"/>
              <a:t>Split our data in training and test dataset </a:t>
            </a:r>
          </a:p>
          <a:p>
            <a:pPr lvl="1">
              <a:buFont typeface="Wingdings" panose="05000000000000000000" pitchFamily="2" charset="2"/>
              <a:buChar char="§"/>
            </a:pPr>
            <a:r>
              <a:rPr lang="en-US" sz="1300" dirty="0" smtClean="0"/>
              <a:t>Check how many test samples we have </a:t>
            </a:r>
          </a:p>
          <a:p>
            <a:pPr lvl="1">
              <a:buFont typeface="Wingdings" panose="05000000000000000000" pitchFamily="2" charset="2"/>
              <a:buChar char="§"/>
            </a:pPr>
            <a:r>
              <a:rPr lang="en-US" sz="1300" dirty="0" smtClean="0"/>
              <a:t>Decide which type of machine learning algorithm we want to use </a:t>
            </a:r>
          </a:p>
          <a:p>
            <a:pPr lvl="1">
              <a:buFont typeface="Wingdings" panose="05000000000000000000" pitchFamily="2" charset="2"/>
              <a:buChar char="§"/>
            </a:pPr>
            <a:r>
              <a:rPr lang="en-US" sz="1300" dirty="0" smtClean="0"/>
              <a:t>Set our parameters and algorithms to GridSearchCV</a:t>
            </a:r>
          </a:p>
          <a:p>
            <a:pPr lvl="1">
              <a:buFont typeface="Wingdings" panose="05000000000000000000" pitchFamily="2" charset="2"/>
              <a:buChar char="§"/>
            </a:pPr>
            <a:r>
              <a:rPr lang="en-US" sz="1300" dirty="0" smtClean="0"/>
              <a:t>Fit our data into GridSearchCV objects and train our data </a:t>
            </a:r>
          </a:p>
          <a:p>
            <a:pPr marL="0" indent="0">
              <a:buNone/>
            </a:pPr>
            <a:r>
              <a:rPr lang="en-US" sz="1600" b="1" dirty="0" smtClean="0"/>
              <a:t>Evaluating </a:t>
            </a:r>
            <a:r>
              <a:rPr lang="en-US" sz="1600" b="1" dirty="0"/>
              <a:t>T</a:t>
            </a:r>
            <a:r>
              <a:rPr lang="en-US" sz="1600" b="1" dirty="0" smtClean="0"/>
              <a:t>he Model :</a:t>
            </a:r>
          </a:p>
          <a:p>
            <a:pPr lvl="1">
              <a:buFont typeface="Wingdings" panose="05000000000000000000" pitchFamily="2" charset="2"/>
              <a:buChar char="§"/>
            </a:pPr>
            <a:r>
              <a:rPr lang="en-US" sz="1300" dirty="0" smtClean="0"/>
              <a:t>Check accuracy for each model</a:t>
            </a:r>
          </a:p>
          <a:p>
            <a:pPr lvl="1">
              <a:buFont typeface="Wingdings" panose="05000000000000000000" pitchFamily="2" charset="2"/>
              <a:buChar char="§"/>
            </a:pPr>
            <a:r>
              <a:rPr lang="en-US" sz="1300" dirty="0" smtClean="0"/>
              <a:t>Get tuned hyperparameters for each type of algorithm </a:t>
            </a:r>
          </a:p>
          <a:p>
            <a:pPr lvl="1">
              <a:buFont typeface="Wingdings" panose="05000000000000000000" pitchFamily="2" charset="2"/>
              <a:buChar char="§"/>
            </a:pPr>
            <a:r>
              <a:rPr lang="en-US" sz="1300" dirty="0" smtClean="0"/>
              <a:t>Plot confusion matrix                                                </a:t>
            </a:r>
            <a:r>
              <a:rPr lang="en-US" sz="1300" dirty="0" smtClean="0">
                <a:solidFill>
                  <a:srgbClr val="FF0000"/>
                </a:solidFill>
              </a:rPr>
              <a:t>jupyter NoteBook </a:t>
            </a:r>
            <a:r>
              <a:rPr lang="en-US" sz="1300" dirty="0" smtClean="0"/>
              <a:t>: </a:t>
            </a:r>
            <a:r>
              <a:rPr lang="en-US" sz="1300" dirty="0" smtClean="0">
                <a:hlinkClick r:id="rId2"/>
              </a:rPr>
              <a:t>click here </a:t>
            </a:r>
            <a:endParaRPr lang="en-US" sz="1300" dirty="0" smtClean="0"/>
          </a:p>
          <a:p>
            <a:pPr marL="0" indent="0">
              <a:buNone/>
            </a:pPr>
            <a:r>
              <a:rPr lang="en-US" sz="1600" b="1" dirty="0" smtClean="0"/>
              <a:t>Improving Model :</a:t>
            </a:r>
          </a:p>
          <a:p>
            <a:pPr lvl="1">
              <a:buFont typeface="Wingdings" panose="05000000000000000000" pitchFamily="2" charset="2"/>
              <a:buChar char="§"/>
            </a:pPr>
            <a:r>
              <a:rPr lang="en-US" sz="1300" dirty="0" smtClean="0"/>
              <a:t>Feature engineering </a:t>
            </a:r>
          </a:p>
          <a:p>
            <a:pPr lvl="1">
              <a:buFont typeface="Wingdings" panose="05000000000000000000" pitchFamily="2" charset="2"/>
              <a:buChar char="§"/>
            </a:pPr>
            <a:r>
              <a:rPr lang="en-US" sz="1300" dirty="0" smtClean="0"/>
              <a:t>Algorithm tuning </a:t>
            </a:r>
          </a:p>
          <a:p>
            <a:pPr marL="0" indent="0">
              <a:buNone/>
            </a:pPr>
            <a:r>
              <a:rPr lang="en-US" sz="1600" b="1" dirty="0" smtClean="0"/>
              <a:t>Finding The </a:t>
            </a:r>
            <a:r>
              <a:rPr lang="en-US" sz="1600" b="1" dirty="0"/>
              <a:t>B</a:t>
            </a:r>
            <a:r>
              <a:rPr lang="en-US" sz="1600" b="1" dirty="0" smtClean="0"/>
              <a:t>est </a:t>
            </a:r>
            <a:r>
              <a:rPr lang="en-US" sz="1600" b="1" dirty="0"/>
              <a:t>P</a:t>
            </a:r>
            <a:r>
              <a:rPr lang="en-US" sz="1600" b="1" dirty="0" smtClean="0"/>
              <a:t>erforming Classification Model :</a:t>
            </a:r>
          </a:p>
          <a:p>
            <a:pPr lvl="1">
              <a:buFont typeface="Wingdings" panose="05000000000000000000" pitchFamily="2" charset="2"/>
              <a:buChar char="§"/>
            </a:pPr>
            <a:r>
              <a:rPr lang="en-US" sz="1300" dirty="0" smtClean="0"/>
              <a:t>The model with best Accuracy score wins the best performing model</a:t>
            </a:r>
          </a:p>
          <a:p>
            <a:pPr lvl="1">
              <a:buFont typeface="Wingdings" panose="05000000000000000000" pitchFamily="2" charset="2"/>
              <a:buChar char="§"/>
            </a:pPr>
            <a:r>
              <a:rPr lang="en-US" sz="1300" dirty="0" smtClean="0"/>
              <a:t>In the notebook there is a dictionary of algorithms with scores at the bottom of the notebook </a:t>
            </a:r>
          </a:p>
          <a:p>
            <a:pPr marL="0" indent="0">
              <a:buNone/>
            </a:pPr>
            <a:r>
              <a:rPr lang="en-US" sz="1600" dirty="0" smtClean="0"/>
              <a:t> </a:t>
            </a:r>
            <a:endParaRPr lang="en-US" sz="1600" dirty="0"/>
          </a:p>
          <a:p>
            <a:pPr marL="0" indent="0">
              <a:buNone/>
            </a:pPr>
            <a:endParaRPr lang="en-US" sz="1600" dirty="0"/>
          </a:p>
        </p:txBody>
      </p:sp>
    </p:spTree>
    <p:extLst>
      <p:ext uri="{BB962C8B-B14F-4D97-AF65-F5344CB8AC3E}">
        <p14:creationId xmlns:p14="http://schemas.microsoft.com/office/powerpoint/2010/main" val="1301186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a:buFont typeface="Wingdings" panose="05000000000000000000" pitchFamily="2" charset="2"/>
              <a:buChar char="ü"/>
            </a:pPr>
            <a:r>
              <a:rPr lang="en-US" sz="1600" dirty="0"/>
              <a:t> </a:t>
            </a:r>
            <a:r>
              <a:rPr lang="en-US" sz="1600" b="1" dirty="0" smtClean="0"/>
              <a:t>Exploratory </a:t>
            </a:r>
            <a:r>
              <a:rPr lang="en-US" sz="1600" b="1" dirty="0"/>
              <a:t>data analysis results</a:t>
            </a:r>
            <a:r>
              <a:rPr lang="en-US" sz="1600" b="1" dirty="0" smtClean="0"/>
              <a:t>:</a:t>
            </a:r>
          </a:p>
          <a:p>
            <a:pPr>
              <a:buFont typeface="Wingdings" panose="05000000000000000000" pitchFamily="2" charset="2"/>
              <a:buChar char="ü"/>
            </a:pPr>
            <a:endParaRPr lang="en-US" sz="1600" b="1" dirty="0" smtClean="0"/>
          </a:p>
          <a:p>
            <a:pPr lvl="1">
              <a:buFont typeface="Wingdings" panose="05000000000000000000" pitchFamily="2" charset="2"/>
              <a:buChar char="§"/>
            </a:pPr>
            <a:r>
              <a:rPr lang="en-US" sz="1600" dirty="0" smtClean="0"/>
              <a:t>Space </a:t>
            </a:r>
            <a:r>
              <a:rPr lang="en-US" sz="1600" dirty="0"/>
              <a:t>X uses 4 different launch sites; </a:t>
            </a:r>
            <a:endParaRPr lang="en-US" sz="1600" dirty="0" smtClean="0"/>
          </a:p>
          <a:p>
            <a:pPr lvl="1">
              <a:buFont typeface="Wingdings" panose="05000000000000000000" pitchFamily="2" charset="2"/>
              <a:buChar char="§"/>
            </a:pPr>
            <a:r>
              <a:rPr lang="en-US" sz="1600" dirty="0" smtClean="0"/>
              <a:t>The </a:t>
            </a:r>
            <a:r>
              <a:rPr lang="en-US" sz="1600" dirty="0"/>
              <a:t>first launches were done to Space X itself and NASA; </a:t>
            </a:r>
            <a:endParaRPr lang="en-US" sz="1600" dirty="0" smtClean="0"/>
          </a:p>
          <a:p>
            <a:pPr lvl="1">
              <a:buFont typeface="Wingdings" panose="05000000000000000000" pitchFamily="2" charset="2"/>
              <a:buChar char="§"/>
            </a:pPr>
            <a:r>
              <a:rPr lang="en-US" sz="1600" dirty="0" smtClean="0"/>
              <a:t>The </a:t>
            </a:r>
            <a:r>
              <a:rPr lang="en-US" sz="1600" dirty="0"/>
              <a:t>average payload of F9 v1.1 booster is 2,928 kg</a:t>
            </a:r>
            <a:r>
              <a:rPr lang="en-US" sz="1600" dirty="0" smtClean="0"/>
              <a:t>;</a:t>
            </a:r>
          </a:p>
          <a:p>
            <a:pPr lvl="1">
              <a:buFont typeface="Wingdings" panose="05000000000000000000" pitchFamily="2" charset="2"/>
              <a:buChar char="§"/>
            </a:pPr>
            <a:r>
              <a:rPr lang="en-US" sz="1600" dirty="0" smtClean="0"/>
              <a:t>The </a:t>
            </a:r>
            <a:r>
              <a:rPr lang="en-US" sz="1600" dirty="0"/>
              <a:t>first success landing outcome happened in 2015 fiver year after the first launch; </a:t>
            </a:r>
            <a:endParaRPr lang="en-US" sz="1600" dirty="0" smtClean="0"/>
          </a:p>
          <a:p>
            <a:pPr lvl="1">
              <a:buFont typeface="Wingdings" panose="05000000000000000000" pitchFamily="2" charset="2"/>
              <a:buChar char="§"/>
            </a:pPr>
            <a:r>
              <a:rPr lang="en-US" sz="1600" dirty="0" smtClean="0"/>
              <a:t>Many </a:t>
            </a:r>
            <a:r>
              <a:rPr lang="en-US" sz="1600" dirty="0"/>
              <a:t>Falcon 9 booster versions were successful at landing in drone ships having payload above the average</a:t>
            </a:r>
            <a:r>
              <a:rPr lang="en-US" sz="1600" dirty="0" smtClean="0"/>
              <a:t>;</a:t>
            </a:r>
          </a:p>
          <a:p>
            <a:pPr lvl="1">
              <a:buFont typeface="Wingdings" panose="05000000000000000000" pitchFamily="2" charset="2"/>
              <a:buChar char="§"/>
            </a:pPr>
            <a:r>
              <a:rPr lang="en-US" sz="1600" dirty="0" smtClean="0"/>
              <a:t>Almost </a:t>
            </a:r>
            <a:r>
              <a:rPr lang="en-US" sz="1600" dirty="0"/>
              <a:t>100% of mission outcomes were successful; </a:t>
            </a:r>
          </a:p>
          <a:p>
            <a:pPr lvl="1">
              <a:buFont typeface="Wingdings" panose="05000000000000000000" pitchFamily="2" charset="2"/>
              <a:buChar char="§"/>
            </a:pPr>
            <a:r>
              <a:rPr lang="en-US" sz="1600" dirty="0" smtClean="0"/>
              <a:t>Two </a:t>
            </a:r>
            <a:r>
              <a:rPr lang="en-US" sz="1600" dirty="0"/>
              <a:t>booster versions failed at landing in drone ships in 2015: F9 v1.1 B1012 and F9 v1.1 B1015; </a:t>
            </a:r>
          </a:p>
          <a:p>
            <a:pPr lvl="1">
              <a:buFont typeface="Wingdings" panose="05000000000000000000" pitchFamily="2" charset="2"/>
              <a:buChar char="§"/>
            </a:pPr>
            <a:r>
              <a:rPr lang="en-US" sz="1600" dirty="0" smtClean="0"/>
              <a:t>The </a:t>
            </a:r>
            <a:r>
              <a:rPr lang="en-US" sz="1600" dirty="0"/>
              <a:t>number of landing outcomes became as better as years passed.</a:t>
            </a:r>
          </a:p>
        </p:txBody>
      </p:sp>
    </p:spTree>
    <p:extLst>
      <p:ext uri="{BB962C8B-B14F-4D97-AF65-F5344CB8AC3E}">
        <p14:creationId xmlns:p14="http://schemas.microsoft.com/office/powerpoint/2010/main" val="2354114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lgn="ctr">
              <a:buNone/>
            </a:pPr>
            <a:endParaRPr lang="en-US" sz="6000" b="1" dirty="0" smtClean="0"/>
          </a:p>
          <a:p>
            <a:pPr marL="0" indent="0" algn="ctr">
              <a:buNone/>
            </a:pPr>
            <a:endParaRPr lang="en-US" sz="6000" b="1" dirty="0" smtClean="0"/>
          </a:p>
          <a:p>
            <a:pPr marL="0" indent="0" algn="ctr">
              <a:buNone/>
            </a:pPr>
            <a:r>
              <a:rPr lang="en-US" sz="6000" b="1" dirty="0" smtClean="0"/>
              <a:t>EDA </a:t>
            </a:r>
            <a:r>
              <a:rPr lang="en-US" sz="6000" b="1" dirty="0"/>
              <a:t>with Visualization</a:t>
            </a:r>
            <a:r>
              <a:rPr lang="en-US" sz="6000" b="1" dirty="0" smtClean="0"/>
              <a:t> </a:t>
            </a:r>
            <a:endParaRPr lang="en-US" sz="6000" b="1" dirty="0"/>
          </a:p>
          <a:p>
            <a:pPr marL="0" indent="0" algn="ctr">
              <a:buNone/>
            </a:pPr>
            <a:endParaRPr lang="en-US" sz="6000" dirty="0"/>
          </a:p>
        </p:txBody>
      </p:sp>
    </p:spTree>
    <p:extLst>
      <p:ext uri="{BB962C8B-B14F-4D97-AF65-F5344CB8AC3E}">
        <p14:creationId xmlns:p14="http://schemas.microsoft.com/office/powerpoint/2010/main" val="2354114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Flight Number vs. Launch Site</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marL="0" indent="0">
              <a:buNone/>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r>
              <a:rPr lang="en-US" sz="1600" b="1" dirty="0" smtClean="0"/>
              <a:t>Explanation</a:t>
            </a:r>
            <a:r>
              <a:rPr lang="en-US" sz="1600" b="1" dirty="0"/>
              <a:t>:</a:t>
            </a:r>
            <a:endParaRPr lang="en-US" sz="1600" dirty="0"/>
          </a:p>
          <a:p>
            <a:pPr lvl="1">
              <a:buFont typeface="Wingdings" panose="05000000000000000000" pitchFamily="2" charset="2"/>
              <a:buChar char="§"/>
            </a:pPr>
            <a:r>
              <a:rPr lang="en-US" sz="1600" dirty="0" smtClean="0"/>
              <a:t>The earliest flights </a:t>
            </a:r>
            <a:r>
              <a:rPr lang="en-US" sz="1600" dirty="0"/>
              <a:t>all failed while the </a:t>
            </a:r>
            <a:r>
              <a:rPr lang="en-US" sz="1600" dirty="0" smtClean="0"/>
              <a:t>latest flights </a:t>
            </a:r>
            <a:r>
              <a:rPr lang="en-US" sz="1600" dirty="0"/>
              <a:t>all succeeded</a:t>
            </a:r>
            <a:r>
              <a:rPr lang="en-US" sz="1600" dirty="0" smtClean="0"/>
              <a:t>.</a:t>
            </a:r>
          </a:p>
          <a:p>
            <a:pPr lvl="1">
              <a:buFont typeface="Wingdings" panose="05000000000000000000" pitchFamily="2" charset="2"/>
              <a:buChar char="§"/>
            </a:pPr>
            <a:r>
              <a:rPr lang="en-US" sz="1600" dirty="0" smtClean="0"/>
              <a:t>The </a:t>
            </a:r>
            <a:r>
              <a:rPr lang="en-US" sz="1600" dirty="0"/>
              <a:t>CCAFS SLC 40 launch site has about a half of all launches</a:t>
            </a:r>
            <a:r>
              <a:rPr lang="en-US" sz="1600" dirty="0" smtClean="0"/>
              <a:t>.</a:t>
            </a:r>
          </a:p>
          <a:p>
            <a:pPr lvl="1">
              <a:buFont typeface="Wingdings" panose="05000000000000000000" pitchFamily="2" charset="2"/>
              <a:buChar char="§"/>
            </a:pPr>
            <a:r>
              <a:rPr lang="en-US" sz="1600" dirty="0" smtClean="0"/>
              <a:t>VAFB </a:t>
            </a:r>
            <a:r>
              <a:rPr lang="en-US" sz="1600" dirty="0"/>
              <a:t>SLC 4E and KSC LC 39A have higher success rates</a:t>
            </a:r>
            <a:r>
              <a:rPr lang="en-US" sz="1600" dirty="0" smtClean="0"/>
              <a:t>.</a:t>
            </a:r>
          </a:p>
          <a:p>
            <a:pPr lvl="1">
              <a:buFont typeface="Wingdings" panose="05000000000000000000" pitchFamily="2" charset="2"/>
              <a:buChar char="§"/>
            </a:pPr>
            <a:r>
              <a:rPr lang="en-US" sz="1600" dirty="0" smtClean="0"/>
              <a:t>It </a:t>
            </a:r>
            <a:r>
              <a:rPr lang="en-US" sz="1600" dirty="0"/>
              <a:t>can be assumed that each new launch has a higher rate of success.</a:t>
            </a:r>
          </a:p>
          <a:p>
            <a:pPr mar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33" y="1485900"/>
            <a:ext cx="9763962" cy="2907451"/>
          </a:xfrm>
          <a:prstGeom prst="rect">
            <a:avLst/>
          </a:prstGeom>
        </p:spPr>
      </p:pic>
    </p:spTree>
    <p:extLst>
      <p:ext uri="{BB962C8B-B14F-4D97-AF65-F5344CB8AC3E}">
        <p14:creationId xmlns:p14="http://schemas.microsoft.com/office/powerpoint/2010/main" val="907534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Payload vs. Launch Site</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marL="0" indent="0">
              <a:buNone/>
            </a:pPr>
            <a:endParaRPr lang="en-US" sz="1600" b="1" dirty="0" smtClean="0"/>
          </a:p>
          <a:p>
            <a:pPr>
              <a:buFont typeface="Wingdings" panose="05000000000000000000" pitchFamily="2" charset="2"/>
              <a:buChar char="q"/>
            </a:pPr>
            <a:r>
              <a:rPr lang="en-US" sz="1600" b="1" dirty="0" smtClean="0"/>
              <a:t>Explanation</a:t>
            </a:r>
            <a:r>
              <a:rPr lang="en-US" sz="1600" b="1" dirty="0"/>
              <a:t>:</a:t>
            </a:r>
            <a:endParaRPr lang="en-US" sz="1600" dirty="0"/>
          </a:p>
          <a:p>
            <a:pPr lvl="1">
              <a:buFont typeface="Wingdings" panose="05000000000000000000" pitchFamily="2" charset="2"/>
              <a:buChar char="§"/>
            </a:pPr>
            <a:r>
              <a:rPr lang="en-US" sz="1600" dirty="0" smtClean="0"/>
              <a:t>For </a:t>
            </a:r>
            <a:r>
              <a:rPr lang="en-US" sz="1600" dirty="0"/>
              <a:t>every launch site the higher the payload mass, the higher the </a:t>
            </a:r>
            <a:r>
              <a:rPr lang="en-US" sz="1600" dirty="0" err="1"/>
              <a:t>successrate</a:t>
            </a:r>
            <a:r>
              <a:rPr lang="en-US" sz="1600" dirty="0" smtClean="0"/>
              <a:t>.</a:t>
            </a:r>
          </a:p>
          <a:p>
            <a:pPr lvl="1">
              <a:buFont typeface="Wingdings" panose="05000000000000000000" pitchFamily="2" charset="2"/>
              <a:buChar char="§"/>
            </a:pPr>
            <a:r>
              <a:rPr lang="en-US" sz="1600" dirty="0" smtClean="0"/>
              <a:t>Most </a:t>
            </a:r>
            <a:r>
              <a:rPr lang="en-US" sz="1600" dirty="0"/>
              <a:t>of the launches with payload mass over 7000 kg were successful</a:t>
            </a:r>
            <a:r>
              <a:rPr lang="en-US" sz="1600" dirty="0" smtClean="0"/>
              <a:t>.</a:t>
            </a:r>
          </a:p>
          <a:p>
            <a:pPr lvl="1">
              <a:buFont typeface="Wingdings" panose="05000000000000000000" pitchFamily="2" charset="2"/>
              <a:buChar char="§"/>
            </a:pPr>
            <a:r>
              <a:rPr lang="en-US" sz="1600" dirty="0" smtClean="0"/>
              <a:t>KSC </a:t>
            </a:r>
            <a:r>
              <a:rPr lang="en-US" sz="1600" dirty="0"/>
              <a:t>LC 39A has a 100% success rate for payload mass under 5500 kg too.</a:t>
            </a:r>
          </a:p>
          <a:p>
            <a:pPr mar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17" y="1561008"/>
            <a:ext cx="10624383" cy="3274416"/>
          </a:xfrm>
          <a:prstGeom prst="rect">
            <a:avLst/>
          </a:prstGeom>
        </p:spPr>
      </p:pic>
    </p:spTree>
    <p:extLst>
      <p:ext uri="{BB962C8B-B14F-4D97-AF65-F5344CB8AC3E}">
        <p14:creationId xmlns:p14="http://schemas.microsoft.com/office/powerpoint/2010/main" val="907534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p:txBody>
          <a:bodyPr/>
          <a:lstStyle/>
          <a:p>
            <a:r>
              <a:rPr lang="en-US" smtClean="0"/>
              <a:t>Success rate vs. Orbit type</a:t>
            </a:r>
            <a:endParaRPr lang="en-US" dirty="0"/>
          </a:p>
        </p:txBody>
      </p:sp>
      <p:sp>
        <p:nvSpPr>
          <p:cNvPr id="6" name="Content Placeholder 5"/>
          <p:cNvSpPr>
            <a:spLocks noGrp="1"/>
          </p:cNvSpPr>
          <p:nvPr>
            <p:ph sz="half" idx="1"/>
          </p:nvPr>
        </p:nvSpPr>
        <p:spPr/>
        <p:txBody>
          <a:bodyPr>
            <a:normAutofit/>
          </a:bodyPr>
          <a:lstStyle/>
          <a:p>
            <a:pPr marL="0" indent="0">
              <a:buNone/>
            </a:pPr>
            <a:r>
              <a:rPr lang="en-US" sz="1800" b="1" dirty="0"/>
              <a:t>Explanation</a:t>
            </a:r>
            <a:r>
              <a:rPr lang="en-US" sz="1800" b="1" dirty="0" smtClean="0"/>
              <a:t>:</a:t>
            </a:r>
            <a:endParaRPr lang="en-US" sz="1800" dirty="0"/>
          </a:p>
          <a:p>
            <a:pPr>
              <a:buFont typeface="Wingdings" panose="05000000000000000000" pitchFamily="2" charset="2"/>
              <a:buChar char="q"/>
            </a:pPr>
            <a:r>
              <a:rPr lang="en-US" sz="1800" dirty="0" smtClean="0"/>
              <a:t> Orbits</a:t>
            </a:r>
            <a:r>
              <a:rPr lang="en-US" sz="1800" dirty="0"/>
              <a:t> with 100% success rate</a:t>
            </a:r>
            <a:r>
              <a:rPr lang="en-US" sz="1800" dirty="0" smtClean="0"/>
              <a:t>:-</a:t>
            </a:r>
          </a:p>
          <a:p>
            <a:pPr lvl="1">
              <a:buFont typeface="Wingdings" panose="05000000000000000000" pitchFamily="2" charset="2"/>
              <a:buChar char="§"/>
            </a:pPr>
            <a:r>
              <a:rPr lang="en-US" sz="1800" dirty="0" smtClean="0"/>
              <a:t>ES-L1, GEO, HEO, SSO</a:t>
            </a:r>
          </a:p>
          <a:p>
            <a:pPr lvl="1">
              <a:buFont typeface="Wingdings" panose="05000000000000000000" pitchFamily="2" charset="2"/>
              <a:buChar char="§"/>
            </a:pPr>
            <a:endParaRPr lang="en-US" sz="1800" dirty="0" smtClean="0"/>
          </a:p>
          <a:p>
            <a:pPr>
              <a:buFont typeface="Wingdings" panose="05000000000000000000" pitchFamily="2" charset="2"/>
              <a:buChar char="q"/>
            </a:pPr>
            <a:r>
              <a:rPr lang="en-US" sz="1800" dirty="0" smtClean="0"/>
              <a:t> Orbits</a:t>
            </a:r>
            <a:r>
              <a:rPr lang="en-US" sz="1800" dirty="0"/>
              <a:t> with 0% success rate</a:t>
            </a:r>
            <a:r>
              <a:rPr lang="en-US" sz="1800" dirty="0" smtClean="0"/>
              <a:t>:</a:t>
            </a:r>
          </a:p>
          <a:p>
            <a:pPr lvl="1">
              <a:buFont typeface="Wingdings" panose="05000000000000000000" pitchFamily="2" charset="2"/>
              <a:buChar char="§"/>
            </a:pPr>
            <a:r>
              <a:rPr lang="en-US" sz="1800" dirty="0" smtClean="0"/>
              <a:t>-SO</a:t>
            </a:r>
          </a:p>
          <a:p>
            <a:pPr lvl="1">
              <a:buFont typeface="Wingdings" panose="05000000000000000000" pitchFamily="2" charset="2"/>
              <a:buChar char="§"/>
            </a:pPr>
            <a:endParaRPr lang="en-US" sz="1800" dirty="0" smtClean="0"/>
          </a:p>
          <a:p>
            <a:pPr>
              <a:buFont typeface="Wingdings" panose="05000000000000000000" pitchFamily="2" charset="2"/>
              <a:buChar char="q"/>
            </a:pPr>
            <a:r>
              <a:rPr lang="en-US" sz="1800" dirty="0" smtClean="0"/>
              <a:t> Orbits</a:t>
            </a:r>
            <a:r>
              <a:rPr lang="en-US" sz="1800" dirty="0"/>
              <a:t> with success </a:t>
            </a:r>
            <a:r>
              <a:rPr lang="en-US" sz="1800" dirty="0" err="1"/>
              <a:t>ratebetween</a:t>
            </a:r>
            <a:r>
              <a:rPr lang="en-US" sz="1800" dirty="0"/>
              <a:t> 50% and 85</a:t>
            </a:r>
            <a:r>
              <a:rPr lang="en-US" sz="1800" dirty="0" smtClean="0"/>
              <a:t>%:</a:t>
            </a:r>
          </a:p>
          <a:p>
            <a:pPr lvl="1">
              <a:buFont typeface="Wingdings" panose="05000000000000000000" pitchFamily="2" charset="2"/>
              <a:buChar char="§"/>
            </a:pPr>
            <a:r>
              <a:rPr lang="en-US" sz="1800" dirty="0" smtClean="0"/>
              <a:t>-</a:t>
            </a:r>
            <a:r>
              <a:rPr lang="en-US" sz="1800" dirty="0"/>
              <a:t>GTO, ISS, LEO, MEO, PO</a:t>
            </a:r>
          </a:p>
          <a:p>
            <a:r>
              <a:rPr lang="en-US" sz="1800" dirty="0"/>
              <a:t/>
            </a:r>
            <a:br>
              <a:rPr lang="en-US" sz="1800" dirty="0"/>
            </a:b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758" y="1690688"/>
            <a:ext cx="4427941" cy="4282046"/>
          </a:xfrm>
          <a:prstGeom prst="rect">
            <a:avLst/>
          </a:prstGeom>
        </p:spPr>
      </p:pic>
    </p:spTree>
    <p:extLst>
      <p:ext uri="{BB962C8B-B14F-4D97-AF65-F5344CB8AC3E}">
        <p14:creationId xmlns:p14="http://schemas.microsoft.com/office/powerpoint/2010/main" val="907534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B37F9FA-3571-49C2-8811-B1159FCC0D6D}"/>
              </a:ext>
            </a:extLst>
          </p:cNvPr>
          <p:cNvPicPr>
            <a:picLocks noChangeAspect="1"/>
          </p:cNvPicPr>
          <p:nvPr/>
        </p:nvPicPr>
        <p:blipFill>
          <a:blip r:embed="rId2"/>
          <a:stretch>
            <a:fillRect/>
          </a:stretch>
        </p:blipFill>
        <p:spPr>
          <a:xfrm>
            <a:off x="602221" y="1589373"/>
            <a:ext cx="3194581" cy="3194581"/>
          </a:xfrm>
          <a:prstGeom prst="rect">
            <a:avLst/>
          </a:prstGeom>
        </p:spPr>
      </p:pic>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5543550" y="1589373"/>
            <a:ext cx="5181600" cy="4351338"/>
          </a:xfrm>
        </p:spPr>
        <p:txBody>
          <a:bodyPr>
            <a:normAutofit/>
          </a:bodyPr>
          <a:lstStyle/>
          <a:p>
            <a:r>
              <a:rPr lang="en-US" dirty="0">
                <a:latin typeface="Arial" panose="020B0604020202020204" pitchFamily="34" charset="0"/>
                <a:cs typeface="Arial" panose="020B0604020202020204" pitchFamily="34" charset="0"/>
              </a:rPr>
              <a:t>Executive Summary</a:t>
            </a:r>
          </a:p>
          <a:p>
            <a:r>
              <a:rPr lang="en-US" dirty="0">
                <a:latin typeface="Arial" panose="020B0604020202020204" pitchFamily="34" charset="0"/>
                <a:cs typeface="Arial" panose="020B0604020202020204" pitchFamily="34" charset="0"/>
              </a:rPr>
              <a:t>Introduction</a:t>
            </a:r>
          </a:p>
          <a:p>
            <a:r>
              <a:rPr lang="en-US" dirty="0">
                <a:latin typeface="Arial" panose="020B0604020202020204" pitchFamily="34" charset="0"/>
                <a:cs typeface="Arial" panose="020B0604020202020204" pitchFamily="34" charset="0"/>
              </a:rPr>
              <a:t>Methodology</a:t>
            </a:r>
          </a:p>
          <a:p>
            <a:r>
              <a:rPr lang="en-US" dirty="0">
                <a:latin typeface="Arial" panose="020B0604020202020204" pitchFamily="34" charset="0"/>
                <a:cs typeface="Arial" panose="020B0604020202020204" pitchFamily="34" charset="0"/>
              </a:rPr>
              <a:t>Results</a:t>
            </a:r>
          </a:p>
          <a:p>
            <a:pPr lvl="1"/>
            <a:r>
              <a:rPr lang="en-US" sz="2800" dirty="0">
                <a:latin typeface="Arial" panose="020B0604020202020204" pitchFamily="34" charset="0"/>
                <a:cs typeface="Arial" panose="020B0604020202020204" pitchFamily="34" charset="0"/>
              </a:rPr>
              <a:t>Visualization – Charts</a:t>
            </a:r>
          </a:p>
          <a:p>
            <a:pPr lvl="1"/>
            <a:r>
              <a:rPr lang="en-US" sz="2800" dirty="0">
                <a:latin typeface="Arial" panose="020B0604020202020204" pitchFamily="34" charset="0"/>
                <a:cs typeface="Arial" panose="020B0604020202020204" pitchFamily="34" charset="0"/>
              </a:rPr>
              <a:t>Dashboard</a:t>
            </a:r>
          </a:p>
          <a:p>
            <a:r>
              <a:rPr lang="en-US" dirty="0" smtClean="0">
                <a:latin typeface="Arial" panose="020B0604020202020204" pitchFamily="34" charset="0"/>
                <a:cs typeface="Arial" panose="020B0604020202020204" pitchFamily="34" charset="0"/>
              </a:rPr>
              <a:t>Conclusion</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xmlns=""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xmlns=""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xmlns=""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xmlns=""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xmlns=""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xmlns=""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xmlns=""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xmlns=""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xmlns=""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xmlns=""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Flight Number vs. Orbit type</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marL="0" indent="0">
              <a:buNone/>
            </a:pPr>
            <a:endParaRPr lang="en-US" sz="1600" b="1" dirty="0" smtClean="0"/>
          </a:p>
          <a:p>
            <a:pPr>
              <a:buFont typeface="Wingdings" panose="05000000000000000000" pitchFamily="2" charset="2"/>
              <a:buChar char="q"/>
            </a:pPr>
            <a:r>
              <a:rPr lang="en-US" sz="1600" b="1" dirty="0" smtClean="0"/>
              <a:t>Explanation</a:t>
            </a:r>
            <a:r>
              <a:rPr lang="en-US" sz="1600" b="1" dirty="0"/>
              <a:t>:</a:t>
            </a:r>
            <a:endParaRPr lang="en-US" sz="1600" dirty="0"/>
          </a:p>
          <a:p>
            <a:pPr lvl="1">
              <a:buFont typeface="Wingdings" panose="05000000000000000000" pitchFamily="2" charset="2"/>
              <a:buChar char="§"/>
            </a:pPr>
            <a:r>
              <a:rPr lang="en-US" sz="1600" dirty="0" smtClean="0"/>
              <a:t>In </a:t>
            </a:r>
            <a:r>
              <a:rPr lang="en-US" sz="1600" dirty="0"/>
              <a:t>the LEO orbit the Success appears related to the number </a:t>
            </a:r>
            <a:r>
              <a:rPr lang="en-US" sz="1600" dirty="0" smtClean="0"/>
              <a:t>of flights; on </a:t>
            </a:r>
            <a:r>
              <a:rPr lang="en-US" sz="1600" dirty="0"/>
              <a:t>the other hand, there seems to be no relationship </a:t>
            </a:r>
            <a:r>
              <a:rPr lang="en-US" sz="1600" dirty="0" smtClean="0"/>
              <a:t>between flight number </a:t>
            </a:r>
            <a:r>
              <a:rPr lang="en-US" sz="1600" dirty="0"/>
              <a:t>when in GTO orbit.</a:t>
            </a:r>
          </a:p>
          <a:p>
            <a:pPr mar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59" y="1485900"/>
            <a:ext cx="11392741" cy="3479800"/>
          </a:xfrm>
          <a:prstGeom prst="rect">
            <a:avLst/>
          </a:prstGeom>
        </p:spPr>
      </p:pic>
    </p:spTree>
    <p:extLst>
      <p:ext uri="{BB962C8B-B14F-4D97-AF65-F5344CB8AC3E}">
        <p14:creationId xmlns:p14="http://schemas.microsoft.com/office/powerpoint/2010/main" val="907534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Payload Mass vs. Orbit type</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marL="0" indent="0">
              <a:buNone/>
            </a:pPr>
            <a:endParaRPr lang="en-US" sz="1600" b="1" dirty="0" smtClean="0"/>
          </a:p>
          <a:p>
            <a:pPr>
              <a:buFont typeface="Wingdings" panose="05000000000000000000" pitchFamily="2" charset="2"/>
              <a:buChar char="q"/>
            </a:pPr>
            <a:r>
              <a:rPr lang="en-US" sz="1600" b="1" dirty="0" smtClean="0"/>
              <a:t>Explanation</a:t>
            </a:r>
            <a:r>
              <a:rPr lang="en-US" sz="1600" b="1" dirty="0"/>
              <a:t>:</a:t>
            </a:r>
            <a:endParaRPr lang="en-US" sz="1600" dirty="0"/>
          </a:p>
          <a:p>
            <a:pPr lvl="1">
              <a:buFont typeface="Wingdings" panose="05000000000000000000" pitchFamily="2" charset="2"/>
              <a:buChar char="§"/>
            </a:pPr>
            <a:r>
              <a:rPr lang="en-US" sz="1600" dirty="0"/>
              <a:t>Heavy payloads have a negative </a:t>
            </a:r>
            <a:r>
              <a:rPr lang="en-US" sz="1600" dirty="0" smtClean="0"/>
              <a:t>influence </a:t>
            </a:r>
            <a:r>
              <a:rPr lang="en-US" sz="1600" dirty="0"/>
              <a:t>on GTO orbits and </a:t>
            </a:r>
            <a:r>
              <a:rPr lang="en-US" sz="1600" dirty="0" smtClean="0"/>
              <a:t>positive on </a:t>
            </a:r>
            <a:r>
              <a:rPr lang="en-US" sz="1600" dirty="0"/>
              <a:t>GTO and Polar LEO (ISS) orbits</a:t>
            </a:r>
            <a:r>
              <a:rPr lang="en-US" sz="1600" dirty="0" smtClean="0"/>
              <a:t>.</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58" y="1449388"/>
            <a:ext cx="11595941" cy="3463304"/>
          </a:xfrm>
          <a:prstGeom prst="rect">
            <a:avLst/>
          </a:prstGeom>
        </p:spPr>
      </p:pic>
    </p:spTree>
    <p:extLst>
      <p:ext uri="{BB962C8B-B14F-4D97-AF65-F5344CB8AC3E}">
        <p14:creationId xmlns:p14="http://schemas.microsoft.com/office/powerpoint/2010/main" val="1598161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p:txBody>
          <a:bodyPr/>
          <a:lstStyle/>
          <a:p>
            <a:r>
              <a:rPr lang="en-US" dirty="0" smtClean="0"/>
              <a:t>Launch success yearly trend</a:t>
            </a:r>
            <a:endParaRPr lang="en-US" dirty="0"/>
          </a:p>
        </p:txBody>
      </p:sp>
      <p:sp>
        <p:nvSpPr>
          <p:cNvPr id="6" name="Content Placeholder 5"/>
          <p:cNvSpPr>
            <a:spLocks noGrp="1"/>
          </p:cNvSpPr>
          <p:nvPr>
            <p:ph sz="half" idx="1"/>
          </p:nvPr>
        </p:nvSpPr>
        <p:spPr>
          <a:xfrm>
            <a:off x="698500" y="1825625"/>
            <a:ext cx="5181600" cy="4351338"/>
          </a:xfrm>
        </p:spPr>
        <p:txBody>
          <a:bodyPr>
            <a:normAutofit/>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a:buFont typeface="Wingdings" panose="05000000000000000000" pitchFamily="2" charset="2"/>
              <a:buChar char="q"/>
            </a:pPr>
            <a:r>
              <a:rPr lang="en-US" sz="2600" b="1" dirty="0"/>
              <a:t>Explanation:</a:t>
            </a:r>
            <a:endParaRPr lang="en-US" sz="2600" dirty="0"/>
          </a:p>
          <a:p>
            <a:pPr lvl="1">
              <a:buFont typeface="Wingdings" panose="05000000000000000000" pitchFamily="2" charset="2"/>
              <a:buChar char="§"/>
            </a:pPr>
            <a:r>
              <a:rPr lang="en-US" sz="2200" dirty="0" smtClean="0"/>
              <a:t>The </a:t>
            </a:r>
            <a:r>
              <a:rPr lang="en-US" sz="2200" dirty="0"/>
              <a:t>success </a:t>
            </a:r>
            <a:r>
              <a:rPr lang="en-US" sz="2200" dirty="0" smtClean="0"/>
              <a:t>rate since </a:t>
            </a:r>
            <a:r>
              <a:rPr lang="en-US" sz="2200" dirty="0"/>
              <a:t>2013 </a:t>
            </a:r>
            <a:r>
              <a:rPr lang="en-US" sz="2200" dirty="0" smtClean="0"/>
              <a:t>keep increasing </a:t>
            </a:r>
            <a:r>
              <a:rPr lang="en-US" sz="2200" dirty="0"/>
              <a:t>till 2020.</a:t>
            </a:r>
          </a:p>
          <a:p>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434" y="1445875"/>
            <a:ext cx="5125166" cy="4829849"/>
          </a:xfrm>
          <a:prstGeom prst="rect">
            <a:avLst/>
          </a:prstGeom>
        </p:spPr>
      </p:pic>
    </p:spTree>
    <p:extLst>
      <p:ext uri="{BB962C8B-B14F-4D97-AF65-F5344CB8AC3E}">
        <p14:creationId xmlns:p14="http://schemas.microsoft.com/office/powerpoint/2010/main" val="15981619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endParaRPr lang="en-US" sz="6000" dirty="0" smtClean="0"/>
          </a:p>
          <a:p>
            <a:pPr marL="0" indent="0">
              <a:buNone/>
            </a:pPr>
            <a:endParaRPr lang="en-US" sz="6000" dirty="0"/>
          </a:p>
          <a:p>
            <a:pPr marL="0" indent="0">
              <a:buNone/>
            </a:pPr>
            <a:r>
              <a:rPr lang="en-US" sz="6000" dirty="0" smtClean="0"/>
              <a:t>     EDA </a:t>
            </a:r>
            <a:r>
              <a:rPr lang="en-US" sz="6000" dirty="0"/>
              <a:t>with SQL</a:t>
            </a:r>
          </a:p>
        </p:txBody>
      </p:sp>
    </p:spTree>
    <p:extLst>
      <p:ext uri="{BB962C8B-B14F-4D97-AF65-F5344CB8AC3E}">
        <p14:creationId xmlns:p14="http://schemas.microsoft.com/office/powerpoint/2010/main" val="1598161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smtClean="0"/>
              <a:t>Unique launch </a:t>
            </a:r>
            <a:r>
              <a:rPr lang="en-US" dirty="0"/>
              <a:t>site names</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2000" b="1" dirty="0" smtClean="0"/>
              <a:t>SQL QUERY </a:t>
            </a:r>
          </a:p>
          <a:p>
            <a:pPr marL="0" indent="0">
              <a:buNone/>
            </a:pPr>
            <a:r>
              <a:rPr lang="en-US" sz="1600" b="1" dirty="0"/>
              <a:t> </a:t>
            </a:r>
            <a:r>
              <a:rPr lang="en-US" sz="1600" b="1" dirty="0" smtClean="0"/>
              <a:t>          </a:t>
            </a:r>
          </a:p>
          <a:p>
            <a:pPr marL="0" indent="0">
              <a:buNone/>
            </a:pPr>
            <a:r>
              <a:rPr lang="en-US" sz="1600" b="1" dirty="0"/>
              <a:t>        </a:t>
            </a:r>
            <a:endParaRPr lang="en-US" sz="1600" b="1" dirty="0" smtClean="0"/>
          </a:p>
          <a:p>
            <a:pPr marL="0" indent="0">
              <a:buNone/>
            </a:pPr>
            <a:r>
              <a:rPr lang="en-US" sz="1600" b="1" dirty="0"/>
              <a:t> </a:t>
            </a:r>
            <a:r>
              <a:rPr lang="en-US" sz="1600" b="1" dirty="0" smtClean="0"/>
              <a:t>       </a:t>
            </a:r>
            <a:r>
              <a:rPr lang="en-US" sz="1600" dirty="0" smtClean="0"/>
              <a:t>sql </a:t>
            </a:r>
            <a:r>
              <a:rPr lang="en-US" sz="1600" dirty="0"/>
              <a:t>select distinct Launch_Site </a:t>
            </a:r>
            <a:endParaRPr lang="en-US" sz="1600" dirty="0" smtClean="0"/>
          </a:p>
          <a:p>
            <a:pPr marL="0" indent="0">
              <a:buNone/>
            </a:pPr>
            <a:r>
              <a:rPr lang="en-US" sz="1600" dirty="0"/>
              <a:t> </a:t>
            </a:r>
            <a:r>
              <a:rPr lang="en-US" sz="1600" dirty="0" smtClean="0"/>
              <a:t>       from </a:t>
            </a:r>
            <a:r>
              <a:rPr lang="en-US" sz="1600" dirty="0"/>
              <a:t>SPACEXTBL</a:t>
            </a:r>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marL="0" indent="0">
              <a:buNone/>
            </a:pPr>
            <a:endParaRPr lang="en-US" sz="1600" b="1" dirty="0" smtClean="0"/>
          </a:p>
          <a:p>
            <a:pPr marL="0" indent="0">
              <a:buNone/>
            </a:pPr>
            <a:r>
              <a:rPr lang="en-US" sz="1600" b="1" dirty="0" smtClean="0"/>
              <a:t>QUERY EXPLANATION:</a:t>
            </a:r>
          </a:p>
          <a:p>
            <a:pPr marL="0" indent="0">
              <a:buNone/>
            </a:pPr>
            <a:r>
              <a:rPr lang="en-US" sz="1600" dirty="0" smtClean="0"/>
              <a:t>using the keyword DISTINCT in the query means it will only shows the unique values in the Launch_site column from tblSpaceX</a:t>
            </a:r>
          </a:p>
          <a:p>
            <a:pPr mar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950" y="1779588"/>
            <a:ext cx="3581900" cy="2640012"/>
          </a:xfrm>
          <a:prstGeom prst="rect">
            <a:avLst/>
          </a:prstGeom>
        </p:spPr>
      </p:pic>
      <p:sp>
        <p:nvSpPr>
          <p:cNvPr id="5" name="Right Arrow 4"/>
          <p:cNvSpPr/>
          <p:nvPr/>
        </p:nvSpPr>
        <p:spPr>
          <a:xfrm>
            <a:off x="6000496" y="261496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584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212725"/>
            <a:ext cx="10515600" cy="1325563"/>
          </a:xfrm>
        </p:spPr>
        <p:txBody>
          <a:bodyPr/>
          <a:lstStyle/>
          <a:p>
            <a:r>
              <a:rPr lang="en-US" dirty="0" smtClean="0"/>
              <a:t>Launch site names begin with `CCA`</a:t>
            </a:r>
            <a:endParaRPr lang="en-US" dirty="0"/>
          </a:p>
        </p:txBody>
      </p:sp>
      <p:sp>
        <p:nvSpPr>
          <p:cNvPr id="7" name="Content Placeholder 6"/>
          <p:cNvSpPr>
            <a:spLocks noGrp="1"/>
          </p:cNvSpPr>
          <p:nvPr>
            <p:ph sz="half" idx="1"/>
          </p:nvPr>
        </p:nvSpPr>
        <p:spPr>
          <a:xfrm>
            <a:off x="355600" y="1711325"/>
            <a:ext cx="6845300" cy="4351338"/>
          </a:xfrm>
        </p:spPr>
        <p:txBody>
          <a:bodyPr>
            <a:normAutofit/>
          </a:bodyPr>
          <a:lstStyle/>
          <a:p>
            <a:pPr>
              <a:buFont typeface="Wingdings" panose="05000000000000000000" pitchFamily="2" charset="2"/>
              <a:buChar char="q"/>
            </a:pPr>
            <a:r>
              <a:rPr lang="en-US" sz="1600" b="1" dirty="0"/>
              <a:t>QUERY </a:t>
            </a:r>
            <a:r>
              <a:rPr lang="en-US" sz="1600" b="1" dirty="0" smtClean="0"/>
              <a:t>EXPLANATION :</a:t>
            </a:r>
            <a:endParaRPr lang="en-US" sz="1600" b="1" dirty="0"/>
          </a:p>
          <a:p>
            <a:pPr marL="0" indent="0">
              <a:buNone/>
            </a:pPr>
            <a:r>
              <a:rPr lang="en-US" sz="1600" dirty="0" smtClean="0"/>
              <a:t>using the key word means</a:t>
            </a:r>
            <a:r>
              <a:rPr lang="en-US" sz="1600" b="1" i="1" dirty="0" smtClean="0"/>
              <a:t> TOP5</a:t>
            </a:r>
            <a:r>
              <a:rPr lang="en-US" sz="1600" dirty="0" smtClean="0"/>
              <a:t> in the query means that it will shows 5 records from the </a:t>
            </a:r>
            <a:r>
              <a:rPr lang="en-US" sz="1600" dirty="0"/>
              <a:t>spacextbl</a:t>
            </a:r>
            <a:endParaRPr lang="en-US" sz="1600" dirty="0" smtClean="0"/>
          </a:p>
          <a:p>
            <a:pPr marL="0" indent="0">
              <a:buNone/>
            </a:pPr>
            <a:r>
              <a:rPr lang="en-US" sz="1600" dirty="0" smtClean="0"/>
              <a:t> and </a:t>
            </a:r>
            <a:r>
              <a:rPr lang="en-US" sz="1600" b="1" i="1" dirty="0" smtClean="0"/>
              <a:t>like</a:t>
            </a:r>
            <a:r>
              <a:rPr lang="en-US" sz="1600" dirty="0" smtClean="0"/>
              <a:t> key word is a wild card with the words </a:t>
            </a:r>
            <a:r>
              <a:rPr lang="en-US" sz="1600" b="1" i="1" dirty="0" smtClean="0"/>
              <a:t>‘CCA%’ </a:t>
            </a:r>
            <a:r>
              <a:rPr lang="en-US" sz="1600" dirty="0" smtClean="0"/>
              <a:t>the percentage symbol in the end suggests that the launch site name must starts with </a:t>
            </a:r>
            <a:r>
              <a:rPr lang="en-US" sz="1600" b="1" i="1" dirty="0" smtClean="0"/>
              <a:t>‘CCA’</a:t>
            </a:r>
          </a:p>
          <a:p>
            <a:endParaRPr lang="en-US" sz="1600" dirty="0"/>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7086600" y="1825625"/>
            <a:ext cx="5181600" cy="4351338"/>
          </a:xfrm>
        </p:spPr>
        <p:txBody>
          <a:bodyPr>
            <a:normAutofit/>
          </a:bodyPr>
          <a:lstStyle/>
          <a:p>
            <a:pPr marL="0" indent="0">
              <a:buNone/>
            </a:pPr>
            <a:r>
              <a:rPr lang="en-US" sz="2000" b="1" dirty="0"/>
              <a:t>SQL QUERY </a:t>
            </a:r>
            <a:r>
              <a:rPr lang="en-US" sz="2000" b="1" dirty="0" smtClean="0"/>
              <a:t>:</a:t>
            </a:r>
            <a:endParaRPr lang="en-US" sz="2000" b="1" dirty="0"/>
          </a:p>
          <a:p>
            <a:pPr marL="0" indent="0">
              <a:buNone/>
            </a:pPr>
            <a:r>
              <a:rPr lang="en-US" sz="1600" dirty="0"/>
              <a:t> </a:t>
            </a:r>
            <a:r>
              <a:rPr lang="en-US" sz="1600" dirty="0" smtClean="0"/>
              <a:t>     sql </a:t>
            </a:r>
            <a:r>
              <a:rPr lang="en-US" sz="1600" dirty="0"/>
              <a:t>select * from SPACEXTBL where Launch_Site like 'CCA%' limit 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830310"/>
            <a:ext cx="10058400" cy="2346653"/>
          </a:xfrm>
          <a:prstGeom prst="rect">
            <a:avLst/>
          </a:prstGeom>
        </p:spPr>
      </p:pic>
      <p:sp>
        <p:nvSpPr>
          <p:cNvPr id="8" name="Down Arrow 7"/>
          <p:cNvSpPr/>
          <p:nvPr/>
        </p:nvSpPr>
        <p:spPr>
          <a:xfrm>
            <a:off x="8458200" y="2857500"/>
            <a:ext cx="484632" cy="87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584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Total payload mass</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2000" b="1" dirty="0" smtClean="0"/>
              <a:t>SQL QUERY :</a:t>
            </a:r>
          </a:p>
          <a:p>
            <a:pPr marL="0" indent="0">
              <a:buNone/>
            </a:pPr>
            <a:r>
              <a:rPr lang="en-US" sz="1600" dirty="0" smtClean="0"/>
              <a:t>  sql </a:t>
            </a:r>
            <a:r>
              <a:rPr lang="en-US" sz="1600" dirty="0"/>
              <a:t>select sum(PAYLOAD_MASS__KG_) </a:t>
            </a:r>
            <a:r>
              <a:rPr lang="en-US" sz="1600" dirty="0" smtClean="0"/>
              <a:t>as</a:t>
            </a:r>
          </a:p>
          <a:p>
            <a:pPr marL="0" indent="0">
              <a:buNone/>
            </a:pPr>
            <a:r>
              <a:rPr lang="en-US" sz="1600" dirty="0" smtClean="0"/>
              <a:t>  Total_payload </a:t>
            </a:r>
            <a:r>
              <a:rPr lang="en-US" sz="1600" dirty="0"/>
              <a:t>from SPACEXTBL </a:t>
            </a:r>
            <a:endParaRPr lang="en-US" sz="1600" dirty="0" smtClean="0"/>
          </a:p>
          <a:p>
            <a:pPr marL="0" indent="0">
              <a:buNone/>
            </a:pPr>
            <a:r>
              <a:rPr lang="en-US" sz="1600" dirty="0" smtClean="0"/>
              <a:t>  where </a:t>
            </a:r>
            <a:r>
              <a:rPr lang="en-US" sz="1600" dirty="0"/>
              <a:t>Customer = 'NASA (CRS)'</a:t>
            </a:r>
          </a:p>
          <a:p>
            <a:pPr>
              <a:buFont typeface="Wingdings" panose="05000000000000000000" pitchFamily="2" charset="2"/>
              <a:buChar char="q"/>
            </a:pPr>
            <a:endParaRPr lang="en-US" sz="1600" b="1" dirty="0" smtClean="0"/>
          </a:p>
          <a:p>
            <a:pPr marL="0" indent="0">
              <a:buNone/>
            </a:pPr>
            <a:endParaRPr lang="en-US" sz="1600" b="1" dirty="0" smtClean="0"/>
          </a:p>
          <a:p>
            <a:pPr marL="0" indent="0">
              <a:buNone/>
            </a:pPr>
            <a:endParaRPr lang="en-US" sz="1600" b="1" dirty="0" smtClean="0"/>
          </a:p>
          <a:p>
            <a:pPr>
              <a:buFont typeface="Wingdings" panose="05000000000000000000" pitchFamily="2" charset="2"/>
              <a:buChar char="q"/>
            </a:pPr>
            <a:r>
              <a:rPr lang="en-US" sz="1600" b="1" dirty="0"/>
              <a:t>QUERY </a:t>
            </a:r>
            <a:r>
              <a:rPr lang="en-US" sz="1600" b="1" dirty="0" smtClean="0"/>
              <a:t>EXPLANATION :</a:t>
            </a:r>
            <a:endParaRPr lang="en-US" sz="1600" dirty="0"/>
          </a:p>
          <a:p>
            <a:pPr lvl="1">
              <a:buFont typeface="Wingdings" panose="05000000000000000000" pitchFamily="2" charset="2"/>
              <a:buChar char="§"/>
            </a:pPr>
            <a:r>
              <a:rPr lang="en-US" sz="1600" dirty="0" smtClean="0"/>
              <a:t>Using the SUM summates the total in the column PAYLOAD_MASS</a:t>
            </a:r>
            <a:r>
              <a:rPr lang="en-US" sz="1600" dirty="0"/>
              <a:t>__KG</a:t>
            </a:r>
            <a:r>
              <a:rPr lang="en-US" sz="1600" dirty="0" smtClean="0"/>
              <a:t>_</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THE WHARE clause filters the data set to only perform calculations </a:t>
            </a:r>
            <a:r>
              <a:rPr lang="en-US" sz="1600" b="1" i="1" dirty="0" smtClean="0"/>
              <a:t>Customer_Nasa(</a:t>
            </a:r>
            <a:r>
              <a:rPr lang="en-US" sz="1600" b="1" i="1" dirty="0" err="1" smtClean="0"/>
              <a:t>crs</a:t>
            </a:r>
            <a:r>
              <a:rPr lang="en-US" sz="1600" b="1" i="1" dirty="0" smtClean="0"/>
              <a:t>)</a:t>
            </a:r>
            <a:endParaRPr lang="en-US" sz="16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170" y="1485900"/>
            <a:ext cx="3199812" cy="1862185"/>
          </a:xfrm>
          <a:prstGeom prst="rect">
            <a:avLst/>
          </a:prstGeom>
        </p:spPr>
      </p:pic>
      <p:sp>
        <p:nvSpPr>
          <p:cNvPr id="5" name="Right Arrow 4"/>
          <p:cNvSpPr/>
          <p:nvPr/>
        </p:nvSpPr>
        <p:spPr>
          <a:xfrm>
            <a:off x="6019800" y="22479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584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Average payload mass by F9 v1.1</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2000" b="1" dirty="0" smtClean="0"/>
              <a:t>SQL QUERY :</a:t>
            </a:r>
          </a:p>
          <a:p>
            <a:pPr marL="0" indent="0">
              <a:buNone/>
            </a:pPr>
            <a:r>
              <a:rPr lang="en-US" sz="1600" dirty="0" smtClean="0"/>
              <a:t>       sql </a:t>
            </a:r>
            <a:r>
              <a:rPr lang="en-US" sz="1600" dirty="0"/>
              <a:t>select avg(PAYLOAD_MASS__KG</a:t>
            </a:r>
            <a:r>
              <a:rPr lang="en-US" sz="1600" dirty="0" smtClean="0"/>
              <a:t>_)</a:t>
            </a:r>
          </a:p>
          <a:p>
            <a:pPr marL="0" indent="0">
              <a:buNone/>
            </a:pPr>
            <a:r>
              <a:rPr lang="en-US" sz="1600" dirty="0"/>
              <a:t> </a:t>
            </a:r>
            <a:r>
              <a:rPr lang="en-US" sz="1600" dirty="0" smtClean="0"/>
              <a:t>      as Average_patload_mass </a:t>
            </a:r>
            <a:r>
              <a:rPr lang="en-US" sz="1600" dirty="0"/>
              <a:t>from </a:t>
            </a:r>
            <a:r>
              <a:rPr lang="en-US" sz="1600" dirty="0" smtClean="0"/>
              <a:t>SPACEXTBL </a:t>
            </a:r>
          </a:p>
          <a:p>
            <a:pPr marL="0" indent="0">
              <a:buNone/>
            </a:pPr>
            <a:r>
              <a:rPr lang="en-US" sz="1600" dirty="0"/>
              <a:t> </a:t>
            </a:r>
            <a:r>
              <a:rPr lang="en-US" sz="1600" dirty="0" smtClean="0"/>
              <a:t>      where </a:t>
            </a:r>
            <a:r>
              <a:rPr lang="en-US" sz="1600" dirty="0"/>
              <a:t>Booster_Version like 'F9 v1.1%'</a:t>
            </a:r>
          </a:p>
          <a:p>
            <a:pPr>
              <a:buFont typeface="Wingdings" panose="05000000000000000000" pitchFamily="2" charset="2"/>
              <a:buChar char="q"/>
            </a:pPr>
            <a:endParaRPr lang="en-US" sz="1600" dirty="0" smtClean="0"/>
          </a:p>
          <a:p>
            <a:pPr>
              <a:buFont typeface="Wingdings" panose="05000000000000000000" pitchFamily="2" charset="2"/>
              <a:buChar char="q"/>
            </a:pPr>
            <a:endParaRPr lang="en-US" sz="1600" b="1" dirty="0"/>
          </a:p>
          <a:p>
            <a:pPr marL="0" indent="0">
              <a:buNone/>
            </a:pPr>
            <a:endParaRPr lang="en-US" sz="1600" b="1" dirty="0" smtClean="0"/>
          </a:p>
          <a:p>
            <a:pPr>
              <a:buFont typeface="Wingdings" panose="05000000000000000000" pitchFamily="2" charset="2"/>
              <a:buChar char="q"/>
            </a:pPr>
            <a:r>
              <a:rPr lang="en-US" sz="1600" b="1" dirty="0"/>
              <a:t>QUERY EXPLANATION</a:t>
            </a:r>
            <a:r>
              <a:rPr lang="en-US" sz="1600" b="1" dirty="0" smtClean="0"/>
              <a:t>:</a:t>
            </a:r>
            <a:endParaRPr lang="en-US" sz="1600" dirty="0"/>
          </a:p>
          <a:p>
            <a:pPr lvl="1">
              <a:buFont typeface="Wingdings" panose="05000000000000000000" pitchFamily="2" charset="2"/>
              <a:buChar char="§"/>
            </a:pPr>
            <a:r>
              <a:rPr lang="en-US" sz="1600" dirty="0" smtClean="0"/>
              <a:t>Using the function</a:t>
            </a:r>
            <a:r>
              <a:rPr lang="en-US" sz="1600" b="1" dirty="0" smtClean="0"/>
              <a:t> </a:t>
            </a:r>
            <a:r>
              <a:rPr lang="en-US" sz="1600" b="1" i="1" dirty="0" smtClean="0"/>
              <a:t>AVG</a:t>
            </a:r>
            <a:r>
              <a:rPr lang="en-US" sz="1600" b="1" dirty="0" smtClean="0"/>
              <a:t> </a:t>
            </a:r>
            <a:r>
              <a:rPr lang="en-US" sz="1600" dirty="0" smtClean="0"/>
              <a:t>calculate the average in the column </a:t>
            </a:r>
            <a:r>
              <a:rPr lang="en-US" sz="1600" b="1" i="1" dirty="0" smtClean="0"/>
              <a:t>PAYLOAD_MASS</a:t>
            </a:r>
            <a:r>
              <a:rPr lang="en-US" sz="1600" b="1" i="1" dirty="0"/>
              <a:t>__KG</a:t>
            </a:r>
            <a:r>
              <a:rPr lang="en-US" sz="1600" b="1" i="1" dirty="0" smtClean="0"/>
              <a:t>_</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a:t>THE WHARE clause filters the data set to only perform calculations </a:t>
            </a:r>
            <a:r>
              <a:rPr lang="en-US" sz="1600" b="1" dirty="0"/>
              <a:t>Booster_Version 'F9 v1.1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831" y="1690688"/>
            <a:ext cx="3281469" cy="1485948"/>
          </a:xfrm>
          <a:prstGeom prst="rect">
            <a:avLst/>
          </a:prstGeom>
        </p:spPr>
      </p:pic>
      <p:sp>
        <p:nvSpPr>
          <p:cNvPr id="5" name="Right Arrow 4"/>
          <p:cNvSpPr/>
          <p:nvPr/>
        </p:nvSpPr>
        <p:spPr>
          <a:xfrm>
            <a:off x="7137400" y="217966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584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First successful ground landing date</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2000" b="1" dirty="0" smtClean="0"/>
              <a:t>SQL QUERY :</a:t>
            </a:r>
          </a:p>
          <a:p>
            <a:pPr marL="0" indent="0">
              <a:buNone/>
            </a:pPr>
            <a:r>
              <a:rPr lang="en-US" sz="1600" dirty="0" smtClean="0"/>
              <a:t>   sql </a:t>
            </a:r>
            <a:r>
              <a:rPr lang="en-US" sz="1600" dirty="0"/>
              <a:t>select  min(Date) as </a:t>
            </a:r>
            <a:r>
              <a:rPr lang="en-US" sz="1600" dirty="0" smtClean="0"/>
              <a:t>first_success_land</a:t>
            </a:r>
          </a:p>
          <a:p>
            <a:pPr marL="0" indent="0">
              <a:buNone/>
            </a:pPr>
            <a:r>
              <a:rPr lang="en-US" sz="1600" dirty="0" smtClean="0"/>
              <a:t>    </a:t>
            </a:r>
            <a:r>
              <a:rPr lang="en-US" sz="1600" dirty="0"/>
              <a:t>from SPACEXTBL where </a:t>
            </a:r>
            <a:r>
              <a:rPr lang="en-US" sz="1600" dirty="0" smtClean="0"/>
              <a:t>Landing_Outcome</a:t>
            </a:r>
          </a:p>
          <a:p>
            <a:pPr marL="0" indent="0">
              <a:buNone/>
            </a:pPr>
            <a:r>
              <a:rPr lang="en-US" sz="1600" dirty="0"/>
              <a:t> </a:t>
            </a:r>
            <a:r>
              <a:rPr lang="en-US" sz="1600" dirty="0" smtClean="0"/>
              <a:t>   </a:t>
            </a:r>
            <a:r>
              <a:rPr lang="en-US" sz="1600" dirty="0"/>
              <a:t>like 'Success (ground pad</a:t>
            </a:r>
            <a:r>
              <a:rPr lang="en-US" sz="1600" dirty="0" smtClean="0"/>
              <a:t>)';</a:t>
            </a:r>
          </a:p>
          <a:p>
            <a:pPr marL="0" indent="0">
              <a:buNone/>
            </a:pPr>
            <a:endParaRPr lang="en-US" sz="1600" b="1" dirty="0" smtClean="0"/>
          </a:p>
          <a:p>
            <a:pPr marL="0" indent="0">
              <a:buNone/>
            </a:pPr>
            <a:endParaRPr lang="en-US" sz="1600" b="1" dirty="0"/>
          </a:p>
          <a:p>
            <a:pPr marL="0" indent="0">
              <a:buNone/>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r>
              <a:rPr lang="en-US" sz="1600" b="1" dirty="0" smtClean="0"/>
              <a:t>Query Explanation</a:t>
            </a:r>
            <a:r>
              <a:rPr lang="en-US" sz="1600" b="1" dirty="0"/>
              <a:t>:</a:t>
            </a:r>
            <a:endParaRPr lang="en-US" sz="1600" dirty="0"/>
          </a:p>
          <a:p>
            <a:pPr lvl="1">
              <a:buFont typeface="Wingdings" panose="05000000000000000000" pitchFamily="2" charset="2"/>
              <a:buChar char="§"/>
            </a:pPr>
            <a:r>
              <a:rPr lang="en-US" sz="1600" dirty="0" smtClean="0"/>
              <a:t>The MIN key word gives the minimum of that column </a:t>
            </a:r>
          </a:p>
          <a:p>
            <a:pPr lvl="1">
              <a:buFont typeface="Wingdings" panose="05000000000000000000" pitchFamily="2" charset="2"/>
              <a:buChar char="§"/>
            </a:pPr>
            <a:r>
              <a:rPr lang="en-US" sz="1600" dirty="0" smtClean="0"/>
              <a:t>Like is a wild card key word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242" y="1690688"/>
            <a:ext cx="3121163" cy="1619250"/>
          </a:xfrm>
          <a:prstGeom prst="rect">
            <a:avLst/>
          </a:prstGeom>
        </p:spPr>
      </p:pic>
      <p:sp>
        <p:nvSpPr>
          <p:cNvPr id="5" name="Right Arrow 4"/>
          <p:cNvSpPr/>
          <p:nvPr/>
        </p:nvSpPr>
        <p:spPr>
          <a:xfrm>
            <a:off x="7226300" y="20955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584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161925"/>
            <a:ext cx="10515600" cy="1325563"/>
          </a:xfrm>
        </p:spPr>
        <p:txBody>
          <a:bodyPr anchor="ctr">
            <a:normAutofit/>
          </a:bodyPr>
          <a:lstStyle/>
          <a:p>
            <a:pPr algn="ctr"/>
            <a:r>
              <a:rPr lang="en-US" sz="3600" dirty="0"/>
              <a:t>Successful drone ship landing with </a:t>
            </a:r>
            <a:r>
              <a:rPr lang="en-US" sz="3600" dirty="0" smtClean="0"/>
              <a:t>payload between </a:t>
            </a:r>
            <a:r>
              <a:rPr lang="en-US" sz="3600" dirty="0"/>
              <a:t>4000 and 6000</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2000" b="1" dirty="0" smtClean="0"/>
              <a:t>SQL QUERY :</a:t>
            </a:r>
          </a:p>
          <a:p>
            <a:pPr marL="0" indent="0">
              <a:buNone/>
            </a:pPr>
            <a:r>
              <a:rPr lang="en-US" sz="2000" b="1" dirty="0"/>
              <a:t> </a:t>
            </a:r>
            <a:r>
              <a:rPr lang="en-US" sz="2000" b="1" dirty="0" smtClean="0"/>
              <a:t>    </a:t>
            </a:r>
            <a:r>
              <a:rPr lang="en-US" sz="1600" dirty="0" smtClean="0"/>
              <a:t>sql </a:t>
            </a:r>
            <a:r>
              <a:rPr lang="en-US" sz="1600" dirty="0"/>
              <a:t>select Booster_Version </a:t>
            </a:r>
            <a:r>
              <a:rPr lang="en-US" sz="1600" dirty="0" smtClean="0"/>
              <a:t>from</a:t>
            </a:r>
          </a:p>
          <a:p>
            <a:pPr marL="0" indent="0">
              <a:buNone/>
            </a:pPr>
            <a:r>
              <a:rPr lang="en-US" sz="1600" dirty="0"/>
              <a:t> </a:t>
            </a:r>
            <a:r>
              <a:rPr lang="en-US" sz="1600" dirty="0" smtClean="0"/>
              <a:t>      </a:t>
            </a:r>
            <a:r>
              <a:rPr lang="en-US" sz="1600" dirty="0"/>
              <a:t>SPACEXTBL where </a:t>
            </a:r>
            <a:r>
              <a:rPr lang="en-US" sz="1600" dirty="0" smtClean="0"/>
              <a:t>Landing_Outcome </a:t>
            </a:r>
          </a:p>
          <a:p>
            <a:pPr marL="0" indent="0">
              <a:buNone/>
            </a:pPr>
            <a:r>
              <a:rPr lang="en-US" sz="1600" dirty="0" smtClean="0"/>
              <a:t>       like 'Success (drone </a:t>
            </a:r>
            <a:r>
              <a:rPr lang="en-US" sz="1600" dirty="0"/>
              <a:t>ship</a:t>
            </a:r>
            <a:r>
              <a:rPr lang="en-US" sz="1600" dirty="0" smtClean="0"/>
              <a:t>)' and</a:t>
            </a:r>
          </a:p>
          <a:p>
            <a:pPr marL="0" indent="0">
              <a:buNone/>
            </a:pPr>
            <a:r>
              <a:rPr lang="en-US" sz="1600" dirty="0"/>
              <a:t> </a:t>
            </a:r>
            <a:r>
              <a:rPr lang="en-US" sz="1600" dirty="0" smtClean="0"/>
              <a:t>      PAYLOAD_MASS</a:t>
            </a:r>
            <a:r>
              <a:rPr lang="en-US" sz="1600" dirty="0"/>
              <a:t>__KG_ between 4000 and </a:t>
            </a:r>
            <a:r>
              <a:rPr lang="en-US" sz="1600" dirty="0" smtClean="0"/>
              <a:t>6000</a:t>
            </a:r>
          </a:p>
          <a:p>
            <a:pPr marL="0" indent="0">
              <a:buNone/>
            </a:pPr>
            <a:endParaRPr lang="en-US" sz="1600" b="1" dirty="0" smtClean="0"/>
          </a:p>
          <a:p>
            <a:pPr marL="0" indent="0">
              <a:buNone/>
            </a:pPr>
            <a:endParaRPr lang="en-US" sz="1600" b="1" dirty="0" smtClean="0"/>
          </a:p>
          <a:p>
            <a:pPr>
              <a:buFont typeface="Wingdings" panose="05000000000000000000" pitchFamily="2" charset="2"/>
              <a:buChar char="q"/>
            </a:pPr>
            <a:r>
              <a:rPr lang="en-US" sz="1600" b="1" dirty="0"/>
              <a:t>QUERY EXPLANATION</a:t>
            </a:r>
            <a:r>
              <a:rPr lang="en-US" sz="1600" b="1" dirty="0" smtClean="0"/>
              <a:t>:</a:t>
            </a:r>
            <a:endParaRPr lang="en-US" sz="1600" dirty="0"/>
          </a:p>
          <a:p>
            <a:pPr lvl="1">
              <a:buFont typeface="Wingdings" panose="05000000000000000000" pitchFamily="2" charset="2"/>
              <a:buChar char="§"/>
            </a:pPr>
            <a:r>
              <a:rPr lang="en-US" sz="1600" dirty="0" smtClean="0"/>
              <a:t>Selecting only selects the booster version </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a:t>THE </a:t>
            </a:r>
            <a:r>
              <a:rPr lang="en-US" sz="1600" b="1" i="1" dirty="0"/>
              <a:t>WHARE </a:t>
            </a:r>
            <a:r>
              <a:rPr lang="en-US" sz="1600" dirty="0"/>
              <a:t>clause filters the data set to only perform </a:t>
            </a:r>
            <a:r>
              <a:rPr lang="en-US" sz="1600" dirty="0" smtClean="0"/>
              <a:t>calculations based on two statements </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the </a:t>
            </a:r>
            <a:r>
              <a:rPr lang="en-US" sz="1600" b="1" i="1" dirty="0" smtClean="0"/>
              <a:t>AND</a:t>
            </a:r>
            <a:r>
              <a:rPr lang="en-US" sz="1600" dirty="0" smtClean="0"/>
              <a:t> clause specifies(apply filter) the true when both conditions are true</a:t>
            </a:r>
            <a:endParaRPr lang="en-US" sz="1600" dirty="0"/>
          </a:p>
          <a:p>
            <a:pPr lvl="1">
              <a:buFont typeface="Wingdings" panose="05000000000000000000" pitchFamily="2" charset="2"/>
              <a:buChar char="§"/>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8325" y="1833462"/>
            <a:ext cx="1990191" cy="2294038"/>
          </a:xfrm>
          <a:prstGeom prst="rect">
            <a:avLst/>
          </a:prstGeom>
        </p:spPr>
      </p:pic>
      <p:sp>
        <p:nvSpPr>
          <p:cNvPr id="5" name="Right Arrow 4"/>
          <p:cNvSpPr/>
          <p:nvPr/>
        </p:nvSpPr>
        <p:spPr>
          <a:xfrm>
            <a:off x="7327900" y="21717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584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4285075" y="1825624"/>
            <a:ext cx="7068725" cy="4465447"/>
          </a:xfrm>
        </p:spPr>
        <p:txBody>
          <a:bodyPr>
            <a:normAutofit fontScale="92500" lnSpcReduction="20000"/>
          </a:bodyPr>
          <a:lstStyle/>
          <a:p>
            <a:pPr>
              <a:buFont typeface="Wingdings" panose="05000000000000000000" pitchFamily="2" charset="2"/>
              <a:buChar char="Ø"/>
            </a:pPr>
            <a:r>
              <a:rPr lang="en-US" sz="2400" b="1" dirty="0">
                <a:latin typeface="Open Sans" panose="020B0606030504020204" pitchFamily="34" charset="0"/>
                <a:ea typeface="Open Sans" panose="020B0606030504020204" pitchFamily="34" charset="0"/>
                <a:cs typeface="Open Sans" panose="020B0606030504020204" pitchFamily="34" charset="0"/>
              </a:rPr>
              <a:t>Summary of </a:t>
            </a:r>
            <a:r>
              <a:rPr lang="en-US" sz="2400" b="1" dirty="0" smtClean="0">
                <a:latin typeface="Open Sans" panose="020B0606030504020204" pitchFamily="34" charset="0"/>
                <a:ea typeface="Open Sans" panose="020B0606030504020204" pitchFamily="34" charset="0"/>
                <a:cs typeface="Open Sans" panose="020B0606030504020204" pitchFamily="34" charset="0"/>
              </a:rPr>
              <a:t>methodologies</a:t>
            </a:r>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a:p>
            <a:r>
              <a:rPr lang="en-US" sz="2400" dirty="0" smtClean="0">
                <a:latin typeface="Open Sans" panose="020B0606030504020204" pitchFamily="34" charset="0"/>
                <a:ea typeface="Open Sans" panose="020B0606030504020204" pitchFamily="34" charset="0"/>
                <a:cs typeface="Open Sans" panose="020B0606030504020204" pitchFamily="34" charset="0"/>
              </a:rPr>
              <a:t> Data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smtClean="0">
                <a:latin typeface="Open Sans" panose="020B0606030504020204" pitchFamily="34" charset="0"/>
                <a:ea typeface="Open Sans" panose="020B0606030504020204" pitchFamily="34" charset="0"/>
                <a:cs typeface="Open Sans" panose="020B0606030504020204" pitchFamily="34" charset="0"/>
              </a:rPr>
              <a:t>collection</a:t>
            </a:r>
          </a:p>
          <a:p>
            <a:r>
              <a:rPr lang="en-US" sz="2400" dirty="0" smtClean="0">
                <a:latin typeface="Open Sans" panose="020B0606030504020204" pitchFamily="34" charset="0"/>
                <a:ea typeface="Open Sans" panose="020B0606030504020204" pitchFamily="34" charset="0"/>
                <a:cs typeface="Open Sans" panose="020B0606030504020204" pitchFamily="34" charset="0"/>
              </a:rPr>
              <a:t> Data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smtClean="0">
                <a:latin typeface="Open Sans" panose="020B0606030504020204" pitchFamily="34" charset="0"/>
                <a:ea typeface="Open Sans" panose="020B0606030504020204" pitchFamily="34" charset="0"/>
                <a:cs typeface="Open Sans" panose="020B0606030504020204" pitchFamily="34" charset="0"/>
              </a:rPr>
              <a:t>wrangling</a:t>
            </a:r>
          </a:p>
          <a:p>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smtClean="0">
                <a:latin typeface="Open Sans" panose="020B0606030504020204" pitchFamily="34" charset="0"/>
                <a:ea typeface="Open Sans" panose="020B0606030504020204" pitchFamily="34" charset="0"/>
                <a:cs typeface="Open Sans" panose="020B0606030504020204" pitchFamily="34" charset="0"/>
              </a:rPr>
              <a:t>Exploratory</a:t>
            </a:r>
            <a:r>
              <a:rPr lang="en-US" sz="2400" dirty="0">
                <a:latin typeface="Open Sans" panose="020B0606030504020204" pitchFamily="34" charset="0"/>
                <a:ea typeface="Open Sans" panose="020B0606030504020204" pitchFamily="34" charset="0"/>
                <a:cs typeface="Open Sans" panose="020B0606030504020204" pitchFamily="34" charset="0"/>
              </a:rPr>
              <a:t> Data Analysis with </a:t>
            </a:r>
            <a:r>
              <a:rPr lang="en-US" sz="2400" dirty="0" smtClean="0">
                <a:latin typeface="Open Sans" panose="020B0606030504020204" pitchFamily="34" charset="0"/>
                <a:ea typeface="Open Sans" panose="020B0606030504020204" pitchFamily="34" charset="0"/>
                <a:cs typeface="Open Sans" panose="020B0606030504020204" pitchFamily="34" charset="0"/>
              </a:rPr>
              <a:t>Data Visualization</a:t>
            </a:r>
          </a:p>
          <a:p>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smtClean="0">
                <a:latin typeface="Open Sans" panose="020B0606030504020204" pitchFamily="34" charset="0"/>
                <a:ea typeface="Open Sans" panose="020B0606030504020204" pitchFamily="34" charset="0"/>
                <a:cs typeface="Open Sans" panose="020B0606030504020204" pitchFamily="34" charset="0"/>
              </a:rPr>
              <a:t>Exploratory</a:t>
            </a:r>
            <a:r>
              <a:rPr lang="en-US" sz="2400" dirty="0">
                <a:latin typeface="Open Sans" panose="020B0606030504020204" pitchFamily="34" charset="0"/>
                <a:ea typeface="Open Sans" panose="020B0606030504020204" pitchFamily="34" charset="0"/>
                <a:cs typeface="Open Sans" panose="020B0606030504020204" pitchFamily="34" charset="0"/>
              </a:rPr>
              <a:t> Data Analysis with </a:t>
            </a:r>
            <a:r>
              <a:rPr lang="en-US" sz="2400" dirty="0" smtClean="0">
                <a:latin typeface="Open Sans" panose="020B0606030504020204" pitchFamily="34" charset="0"/>
                <a:ea typeface="Open Sans" panose="020B0606030504020204" pitchFamily="34" charset="0"/>
                <a:cs typeface="Open Sans" panose="020B0606030504020204" pitchFamily="34" charset="0"/>
              </a:rPr>
              <a:t>SQL</a:t>
            </a:r>
          </a:p>
          <a:p>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smtClean="0">
                <a:latin typeface="Open Sans" panose="020B0606030504020204" pitchFamily="34" charset="0"/>
                <a:ea typeface="Open Sans" panose="020B0606030504020204" pitchFamily="34" charset="0"/>
                <a:cs typeface="Open Sans" panose="020B0606030504020204" pitchFamily="34" charset="0"/>
              </a:rPr>
              <a:t>Building </a:t>
            </a:r>
            <a:r>
              <a:rPr lang="en-US" sz="2400" dirty="0">
                <a:latin typeface="Open Sans" panose="020B0606030504020204" pitchFamily="34" charset="0"/>
                <a:ea typeface="Open Sans" panose="020B0606030504020204" pitchFamily="34" charset="0"/>
                <a:cs typeface="Open Sans" panose="020B0606030504020204" pitchFamily="34" charset="0"/>
              </a:rPr>
              <a:t>an interactive map with </a:t>
            </a:r>
            <a:r>
              <a:rPr lang="en-US" sz="2400" dirty="0" smtClean="0">
                <a:latin typeface="Open Sans" panose="020B0606030504020204" pitchFamily="34" charset="0"/>
                <a:ea typeface="Open Sans" panose="020B0606030504020204" pitchFamily="34" charset="0"/>
                <a:cs typeface="Open Sans" panose="020B0606030504020204" pitchFamily="34" charset="0"/>
              </a:rPr>
              <a:t>Folium</a:t>
            </a:r>
          </a:p>
          <a:p>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smtClean="0">
                <a:latin typeface="Open Sans" panose="020B0606030504020204" pitchFamily="34" charset="0"/>
                <a:ea typeface="Open Sans" panose="020B0606030504020204" pitchFamily="34" charset="0"/>
                <a:cs typeface="Open Sans" panose="020B0606030504020204" pitchFamily="34" charset="0"/>
              </a:rPr>
              <a:t>Building </a:t>
            </a:r>
            <a:r>
              <a:rPr lang="en-US" sz="2400" dirty="0">
                <a:latin typeface="Open Sans" panose="020B0606030504020204" pitchFamily="34" charset="0"/>
                <a:ea typeface="Open Sans" panose="020B0606030504020204" pitchFamily="34" charset="0"/>
                <a:cs typeface="Open Sans" panose="020B0606030504020204" pitchFamily="34" charset="0"/>
              </a:rPr>
              <a:t>a Dashboard with Plotly </a:t>
            </a:r>
            <a:r>
              <a:rPr lang="en-US" sz="2400" dirty="0" smtClean="0">
                <a:latin typeface="Open Sans" panose="020B0606030504020204" pitchFamily="34" charset="0"/>
                <a:ea typeface="Open Sans" panose="020B0606030504020204" pitchFamily="34" charset="0"/>
                <a:cs typeface="Open Sans" panose="020B0606030504020204" pitchFamily="34" charset="0"/>
              </a:rPr>
              <a:t>Dash</a:t>
            </a:r>
          </a:p>
          <a:p>
            <a:r>
              <a:rPr lang="en-US" sz="2400" dirty="0" smtClean="0">
                <a:latin typeface="Open Sans" panose="020B0606030504020204" pitchFamily="34" charset="0"/>
                <a:ea typeface="Open Sans" panose="020B0606030504020204" pitchFamily="34" charset="0"/>
                <a:cs typeface="Open Sans" panose="020B0606030504020204" pitchFamily="34" charset="0"/>
              </a:rPr>
              <a:t> Predictive</a:t>
            </a:r>
            <a:r>
              <a:rPr lang="en-US" sz="2400" dirty="0">
                <a:latin typeface="Open Sans" panose="020B0606030504020204" pitchFamily="34" charset="0"/>
                <a:ea typeface="Open Sans" panose="020B0606030504020204" pitchFamily="34" charset="0"/>
                <a:cs typeface="Open Sans" panose="020B0606030504020204" pitchFamily="34" charset="0"/>
              </a:rPr>
              <a:t> analysis (</a:t>
            </a:r>
            <a:r>
              <a:rPr lang="en-US" sz="2400" dirty="0" smtClean="0">
                <a:latin typeface="Open Sans" panose="020B0606030504020204" pitchFamily="34" charset="0"/>
                <a:ea typeface="Open Sans" panose="020B0606030504020204" pitchFamily="34" charset="0"/>
                <a:cs typeface="Open Sans" panose="020B0606030504020204" pitchFamily="34" charset="0"/>
              </a:rPr>
              <a:t>Classi</a:t>
            </a:r>
            <a:r>
              <a:rPr lang="en-US" sz="2400" dirty="0">
                <a:latin typeface="Open Sans" panose="020B0606030504020204" pitchFamily="34" charset="0"/>
                <a:ea typeface="Open Sans" panose="020B0606030504020204" pitchFamily="34" charset="0"/>
                <a:cs typeface="Open Sans" panose="020B0606030504020204" pitchFamily="34" charset="0"/>
              </a:rPr>
              <a:t>f</a:t>
            </a:r>
            <a:r>
              <a:rPr lang="en-US" sz="2400" dirty="0" smtClean="0">
                <a:latin typeface="Open Sans" panose="020B0606030504020204" pitchFamily="34" charset="0"/>
                <a:ea typeface="Open Sans" panose="020B0606030504020204" pitchFamily="34" charset="0"/>
                <a:cs typeface="Open Sans" panose="020B0606030504020204" pitchFamily="34" charset="0"/>
              </a:rPr>
              <a:t>ication</a:t>
            </a:r>
            <a:r>
              <a:rPr lang="en-US" sz="2400" dirty="0">
                <a:latin typeface="Open Sans" panose="020B0606030504020204" pitchFamily="34" charset="0"/>
                <a:ea typeface="Open Sans" panose="020B0606030504020204" pitchFamily="34" charset="0"/>
                <a:cs typeface="Open Sans" panose="020B0606030504020204" pitchFamily="34" charset="0"/>
              </a:rPr>
              <a:t>)</a:t>
            </a:r>
          </a:p>
          <a:p>
            <a:pPr>
              <a:buFont typeface="Wingdings" panose="05000000000000000000" pitchFamily="2" charset="2"/>
              <a:buChar char="Ø"/>
            </a:pPr>
            <a:r>
              <a:rPr lang="en-US" sz="2400" b="1" dirty="0">
                <a:latin typeface="Open Sans" panose="020B0606030504020204" pitchFamily="34" charset="0"/>
                <a:ea typeface="Open Sans" panose="020B0606030504020204" pitchFamily="34" charset="0"/>
                <a:cs typeface="Open Sans" panose="020B0606030504020204" pitchFamily="34" charset="0"/>
              </a:rPr>
              <a:t>Summary of all results</a:t>
            </a:r>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smtClean="0">
                <a:latin typeface="Open Sans" panose="020B0606030504020204" pitchFamily="34" charset="0"/>
                <a:ea typeface="Open Sans" panose="020B0606030504020204" pitchFamily="34" charset="0"/>
                <a:cs typeface="Open Sans" panose="020B0606030504020204" pitchFamily="34" charset="0"/>
              </a:rPr>
              <a:t>Exploratory</a:t>
            </a:r>
            <a:r>
              <a:rPr lang="en-US" sz="2400" dirty="0">
                <a:latin typeface="Open Sans" panose="020B0606030504020204" pitchFamily="34" charset="0"/>
                <a:ea typeface="Open Sans" panose="020B0606030504020204" pitchFamily="34" charset="0"/>
                <a:cs typeface="Open Sans" panose="020B0606030504020204" pitchFamily="34" charset="0"/>
              </a:rPr>
              <a:t> Data Analysis </a:t>
            </a:r>
            <a:r>
              <a:rPr lang="en-US" sz="2400" dirty="0" smtClean="0">
                <a:latin typeface="Open Sans" panose="020B0606030504020204" pitchFamily="34" charset="0"/>
                <a:ea typeface="Open Sans" panose="020B0606030504020204" pitchFamily="34" charset="0"/>
                <a:cs typeface="Open Sans" panose="020B0606030504020204" pitchFamily="34" charset="0"/>
              </a:rPr>
              <a:t>results</a:t>
            </a:r>
          </a:p>
          <a:p>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smtClean="0">
                <a:latin typeface="Open Sans" panose="020B0606030504020204" pitchFamily="34" charset="0"/>
                <a:ea typeface="Open Sans" panose="020B0606030504020204" pitchFamily="34" charset="0"/>
                <a:cs typeface="Open Sans" panose="020B0606030504020204" pitchFamily="34" charset="0"/>
              </a:rPr>
              <a:t>Interactive </a:t>
            </a:r>
            <a:r>
              <a:rPr lang="en-US" sz="2400" dirty="0">
                <a:latin typeface="Open Sans" panose="020B0606030504020204" pitchFamily="34" charset="0"/>
                <a:ea typeface="Open Sans" panose="020B0606030504020204" pitchFamily="34" charset="0"/>
                <a:cs typeface="Open Sans" panose="020B0606030504020204" pitchFamily="34" charset="0"/>
              </a:rPr>
              <a:t>analytics demo in </a:t>
            </a:r>
            <a:r>
              <a:rPr lang="en-US" sz="2400" dirty="0" smtClean="0">
                <a:latin typeface="Open Sans" panose="020B0606030504020204" pitchFamily="34" charset="0"/>
                <a:ea typeface="Open Sans" panose="020B0606030504020204" pitchFamily="34" charset="0"/>
                <a:cs typeface="Open Sans" panose="020B0606030504020204" pitchFamily="34" charset="0"/>
              </a:rPr>
              <a:t>screenshots</a:t>
            </a:r>
          </a:p>
          <a:p>
            <a:r>
              <a:rPr lang="en-US" sz="2400" dirty="0" smtClean="0">
                <a:latin typeface="Open Sans" panose="020B0606030504020204" pitchFamily="34" charset="0"/>
                <a:ea typeface="Open Sans" panose="020B0606030504020204" pitchFamily="34" charset="0"/>
                <a:cs typeface="Open Sans" panose="020B0606030504020204" pitchFamily="34" charset="0"/>
              </a:rPr>
              <a:t> Predictive</a:t>
            </a:r>
            <a:r>
              <a:rPr lang="en-US" sz="2400" dirty="0">
                <a:latin typeface="Open Sans" panose="020B0606030504020204" pitchFamily="34" charset="0"/>
                <a:ea typeface="Open Sans" panose="020B0606030504020204" pitchFamily="34" charset="0"/>
                <a:cs typeface="Open Sans" panose="020B0606030504020204" pitchFamily="34" charset="0"/>
              </a:rPr>
              <a:t> analysis results</a:t>
            </a:r>
          </a:p>
        </p:txBody>
      </p:sp>
      <p:pic>
        <p:nvPicPr>
          <p:cNvPr id="5" name="Picture 4">
            <a:extLst>
              <a:ext uri="{FF2B5EF4-FFF2-40B4-BE49-F238E27FC236}">
                <a16:creationId xmlns:a16="http://schemas.microsoft.com/office/drawing/2014/main" xmlns=""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161925"/>
            <a:ext cx="10515600" cy="1325563"/>
          </a:xfrm>
        </p:spPr>
        <p:txBody>
          <a:bodyPr anchor="ctr">
            <a:normAutofit/>
          </a:bodyPr>
          <a:lstStyle/>
          <a:p>
            <a:pPr algn="ctr"/>
            <a:r>
              <a:rPr lang="en-US" dirty="0"/>
              <a:t>Total number of successful and </a:t>
            </a:r>
            <a:r>
              <a:rPr lang="en-US" dirty="0" smtClean="0"/>
              <a:t>failure mission </a:t>
            </a:r>
            <a:r>
              <a:rPr lang="en-US" dirty="0"/>
              <a:t>outcomes</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2000" b="1" dirty="0" smtClean="0"/>
              <a:t>SQL QUERY :</a:t>
            </a:r>
          </a:p>
          <a:p>
            <a:pPr marL="0" indent="0">
              <a:buNone/>
            </a:pPr>
            <a:r>
              <a:rPr lang="en-US" sz="1600" b="1" dirty="0"/>
              <a:t>  </a:t>
            </a:r>
            <a:r>
              <a:rPr lang="en-US" sz="1600" b="1" dirty="0" smtClean="0"/>
              <a:t>     </a:t>
            </a:r>
            <a:r>
              <a:rPr lang="en-US" sz="1600" dirty="0" smtClean="0"/>
              <a:t>sql </a:t>
            </a:r>
            <a:r>
              <a:rPr lang="en-US" sz="1600" dirty="0"/>
              <a:t>select Mission_Outcome</a:t>
            </a:r>
            <a:r>
              <a:rPr lang="en-US" sz="1600" dirty="0" smtClean="0"/>
              <a:t>,</a:t>
            </a:r>
          </a:p>
          <a:p>
            <a:pPr marL="0" indent="0">
              <a:buNone/>
            </a:pPr>
            <a:r>
              <a:rPr lang="en-US" sz="1600" dirty="0" smtClean="0"/>
              <a:t>       count(Mission_Outcome</a:t>
            </a:r>
            <a:r>
              <a:rPr lang="en-US" sz="1600" dirty="0"/>
              <a:t>) as </a:t>
            </a:r>
            <a:r>
              <a:rPr lang="en-US" sz="1600" dirty="0" smtClean="0"/>
              <a:t>No_of_attempts</a:t>
            </a:r>
          </a:p>
          <a:p>
            <a:pPr marL="0" indent="0">
              <a:buNone/>
            </a:pPr>
            <a:r>
              <a:rPr lang="en-US" sz="1600" dirty="0"/>
              <a:t> </a:t>
            </a:r>
            <a:r>
              <a:rPr lang="en-US" sz="1600" dirty="0" smtClean="0"/>
              <a:t>      from </a:t>
            </a:r>
            <a:r>
              <a:rPr lang="en-US" sz="1600" dirty="0"/>
              <a:t>SPACEXTBL group by Mission_Outcome</a:t>
            </a:r>
            <a:r>
              <a:rPr lang="en-US" sz="1600" dirty="0" smtClean="0"/>
              <a:t>;</a:t>
            </a:r>
            <a:endParaRPr lang="en-US" sz="1600" b="1" dirty="0"/>
          </a:p>
          <a:p>
            <a:pPr marL="0" indent="0">
              <a:buNone/>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r>
              <a:rPr lang="en-US" sz="1600" b="1" dirty="0"/>
              <a:t>QUERY EXPLANATION</a:t>
            </a:r>
            <a:r>
              <a:rPr lang="en-US" sz="1600" b="1" dirty="0" smtClean="0"/>
              <a:t>: </a:t>
            </a:r>
            <a:endParaRPr lang="en-US" sz="1600" dirty="0"/>
          </a:p>
          <a:p>
            <a:pPr lvl="1">
              <a:buFont typeface="Wingdings" panose="05000000000000000000" pitchFamily="2" charset="2"/>
              <a:buChar char="§"/>
            </a:pPr>
            <a:r>
              <a:rPr lang="en-US" sz="1600" dirty="0" smtClean="0"/>
              <a:t>Count Key word count the specific variable based on the condition and it give how many times it is repeated </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 As key word acts as a alias </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558" y="1631846"/>
            <a:ext cx="3162742" cy="1486108"/>
          </a:xfrm>
          <a:prstGeom prst="rect">
            <a:avLst/>
          </a:prstGeom>
        </p:spPr>
      </p:pic>
      <p:sp>
        <p:nvSpPr>
          <p:cNvPr id="5" name="Right Arrow 4"/>
          <p:cNvSpPr/>
          <p:nvPr/>
        </p:nvSpPr>
        <p:spPr>
          <a:xfrm>
            <a:off x="7404100" y="22225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587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Boosters carried </a:t>
            </a:r>
            <a:r>
              <a:rPr lang="en-US" dirty="0" smtClean="0"/>
              <a:t>maximum</a:t>
            </a:r>
            <a:r>
              <a:rPr lang="en-US" dirty="0"/>
              <a:t> </a:t>
            </a:r>
            <a:r>
              <a:rPr lang="en-US" dirty="0" smtClean="0"/>
              <a:t>payload</a:t>
            </a:r>
            <a:endParaRPr lang="en-US" dirty="0"/>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2000" b="1" dirty="0" smtClean="0"/>
              <a:t>SQL QUERY :</a:t>
            </a:r>
          </a:p>
          <a:p>
            <a:pPr marL="0" indent="0">
              <a:buNone/>
            </a:pPr>
            <a:r>
              <a:rPr lang="en-US" sz="1600" dirty="0" smtClean="0"/>
              <a:t>       sql </a:t>
            </a:r>
            <a:r>
              <a:rPr lang="en-US" sz="1600" dirty="0"/>
              <a:t>select Booster_Version from </a:t>
            </a:r>
            <a:r>
              <a:rPr lang="en-US" sz="1600" dirty="0" smtClean="0"/>
              <a:t>SPACEXTBL</a:t>
            </a:r>
          </a:p>
          <a:p>
            <a:pPr marL="0" indent="0">
              <a:buNone/>
            </a:pPr>
            <a:r>
              <a:rPr lang="en-US" sz="1600" dirty="0"/>
              <a:t> </a:t>
            </a:r>
            <a:r>
              <a:rPr lang="en-US" sz="1600" dirty="0" smtClean="0"/>
              <a:t>      </a:t>
            </a:r>
            <a:r>
              <a:rPr lang="en-US" sz="1600" dirty="0"/>
              <a:t>where PAYLOAD_MASS__KG_ = (select max(PAYLOAD_MASS__KG</a:t>
            </a:r>
            <a:r>
              <a:rPr lang="en-US" sz="1600" dirty="0" smtClean="0"/>
              <a:t>_)</a:t>
            </a:r>
          </a:p>
          <a:p>
            <a:pPr marL="0" indent="0">
              <a:buNone/>
            </a:pPr>
            <a:r>
              <a:rPr lang="en-US" sz="1600" dirty="0"/>
              <a:t> </a:t>
            </a:r>
            <a:r>
              <a:rPr lang="en-US" sz="1600" dirty="0" smtClean="0"/>
              <a:t>      </a:t>
            </a:r>
            <a:r>
              <a:rPr lang="en-US" sz="1600" dirty="0"/>
              <a:t>from SPACEXTBL) order by Booster_Version </a:t>
            </a:r>
            <a:endParaRPr lang="en-US" sz="1600" dirty="0" smtClean="0"/>
          </a:p>
          <a:p>
            <a:pPr marL="0" indent="0">
              <a:buNone/>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smtClean="0"/>
          </a:p>
          <a:p>
            <a:pPr marL="0" indent="0">
              <a:buNone/>
            </a:pPr>
            <a:endParaRPr lang="en-US" sz="1600" b="1" dirty="0" smtClean="0"/>
          </a:p>
          <a:p>
            <a:pPr marL="0" indent="0">
              <a:buNone/>
            </a:pPr>
            <a:r>
              <a:rPr lang="en-US" sz="1600" b="1" dirty="0" smtClean="0"/>
              <a:t>QUERY EXPLANATION:</a:t>
            </a:r>
          </a:p>
          <a:p>
            <a:pPr lvl="1"/>
            <a:r>
              <a:rPr lang="en-US" sz="1600" dirty="0" smtClean="0"/>
              <a:t>Here we using sub query to compare max payload mas from </a:t>
            </a:r>
            <a:r>
              <a:rPr lang="en-US" sz="1600" dirty="0"/>
              <a:t>PAYLOAD_MASS__KG_ </a:t>
            </a:r>
            <a:endParaRPr lang="en-US" sz="1600" dirty="0" smtClean="0"/>
          </a:p>
          <a:p>
            <a:pPr lvl="1"/>
            <a:endParaRPr lang="en-US" sz="1600" dirty="0" smtClean="0"/>
          </a:p>
          <a:p>
            <a:pPr lvl="1"/>
            <a:r>
              <a:rPr lang="en-US" sz="1600" dirty="0" smtClean="0"/>
              <a:t>Based on the max payload mass </a:t>
            </a:r>
          </a:p>
          <a:p>
            <a:pPr lvl="1"/>
            <a:endParaRPr lang="en-US" sz="1600" dirty="0" smtClean="0"/>
          </a:p>
          <a:p>
            <a:pPr lvl="1"/>
            <a:r>
              <a:rPr lang="en-US" sz="1600" dirty="0" smtClean="0"/>
              <a:t>Select booster versions which have a max payload mass </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575" y="1358900"/>
            <a:ext cx="1428950" cy="3238952"/>
          </a:xfrm>
          <a:prstGeom prst="rect">
            <a:avLst/>
          </a:prstGeom>
        </p:spPr>
      </p:pic>
      <p:sp>
        <p:nvSpPr>
          <p:cNvPr id="5" name="Right Arrow 4"/>
          <p:cNvSpPr/>
          <p:nvPr/>
        </p:nvSpPr>
        <p:spPr>
          <a:xfrm>
            <a:off x="8445500" y="26289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259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263525"/>
            <a:ext cx="10515600" cy="1325563"/>
          </a:xfrm>
        </p:spPr>
        <p:txBody>
          <a:bodyPr anchor="ctr">
            <a:normAutofit/>
          </a:bodyPr>
          <a:lstStyle/>
          <a:p>
            <a:r>
              <a:rPr lang="en-US" dirty="0"/>
              <a:t>2015 launch </a:t>
            </a:r>
            <a:r>
              <a:rPr lang="en-US" dirty="0" smtClean="0"/>
              <a:t>records</a:t>
            </a:r>
            <a:endParaRPr lang="en-US" dirty="0"/>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2000" b="1" dirty="0" smtClean="0"/>
              <a:t>SQL QUERY :</a:t>
            </a:r>
          </a:p>
          <a:p>
            <a:pPr marL="0" indent="0">
              <a:buNone/>
            </a:pPr>
            <a:r>
              <a:rPr lang="en-US" sz="1600" dirty="0" smtClean="0"/>
              <a:t>       sql </a:t>
            </a:r>
            <a:r>
              <a:rPr lang="en-US" sz="1600" dirty="0"/>
              <a:t>select substr(Date,4,2) as </a:t>
            </a:r>
            <a:r>
              <a:rPr lang="en-US" sz="1600" dirty="0" smtClean="0"/>
              <a:t>Date,</a:t>
            </a:r>
          </a:p>
          <a:p>
            <a:pPr marL="0" indent="0">
              <a:buNone/>
            </a:pPr>
            <a:r>
              <a:rPr lang="en-US" sz="1600" dirty="0"/>
              <a:t> </a:t>
            </a:r>
            <a:r>
              <a:rPr lang="en-US" sz="1600" dirty="0" smtClean="0"/>
              <a:t>     Landing_Outcome, Booster_Version,Launch_Site</a:t>
            </a:r>
          </a:p>
          <a:p>
            <a:pPr marL="0" indent="0">
              <a:buNone/>
            </a:pPr>
            <a:r>
              <a:rPr lang="en-US" sz="1600" dirty="0"/>
              <a:t> </a:t>
            </a:r>
            <a:r>
              <a:rPr lang="en-US" sz="1600" dirty="0" smtClean="0"/>
              <a:t>     from </a:t>
            </a:r>
            <a:r>
              <a:rPr lang="en-US" sz="1600" dirty="0"/>
              <a:t>SPACEXTBL where Landing_Outcome </a:t>
            </a:r>
            <a:endParaRPr lang="en-US" sz="1600" dirty="0" smtClean="0"/>
          </a:p>
          <a:p>
            <a:pPr marL="0" indent="0">
              <a:buNone/>
            </a:pPr>
            <a:r>
              <a:rPr lang="en-US" sz="1600" dirty="0"/>
              <a:t> </a:t>
            </a:r>
            <a:r>
              <a:rPr lang="en-US" sz="1600" dirty="0" smtClean="0"/>
              <a:t>     like </a:t>
            </a:r>
            <a:r>
              <a:rPr lang="en-US" sz="1600" dirty="0"/>
              <a:t>'Failure (drone ship)' </a:t>
            </a:r>
            <a:r>
              <a:rPr lang="en-US" sz="1600" dirty="0" smtClean="0"/>
              <a:t>and</a:t>
            </a:r>
          </a:p>
          <a:p>
            <a:pPr marL="0" indent="0">
              <a:buNone/>
            </a:pPr>
            <a:r>
              <a:rPr lang="en-US" sz="1600" dirty="0"/>
              <a:t> </a:t>
            </a:r>
            <a:r>
              <a:rPr lang="en-US" sz="1600" dirty="0" smtClean="0"/>
              <a:t>     (</a:t>
            </a:r>
            <a:r>
              <a:rPr lang="en-US" sz="1600" dirty="0"/>
              <a:t>substr(Date,7,4) = '2015</a:t>
            </a:r>
            <a:r>
              <a:rPr lang="en-US" sz="1600" dirty="0" smtClean="0"/>
              <a:t>')</a:t>
            </a: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marL="0" indent="0">
              <a:buNone/>
            </a:pPr>
            <a:r>
              <a:rPr lang="en-US" sz="1600" b="1" dirty="0" smtClean="0"/>
              <a:t>QUERY EXPLANATION:</a:t>
            </a:r>
          </a:p>
          <a:p>
            <a:pPr lvl="1">
              <a:buFont typeface="Wingdings" panose="05000000000000000000" pitchFamily="2" charset="2"/>
              <a:buChar char="§"/>
            </a:pPr>
            <a:r>
              <a:rPr lang="en-US" sz="1600" dirty="0" smtClean="0"/>
              <a:t>SUBSTR key word takes the some part of string from a string</a:t>
            </a:r>
          </a:p>
          <a:p>
            <a:pPr marL="457200" lvl="1" indent="0">
              <a:buNone/>
            </a:pPr>
            <a:r>
              <a:rPr lang="en-US" sz="1600" dirty="0" smtClean="0"/>
              <a:t> </a:t>
            </a:r>
          </a:p>
          <a:p>
            <a:pPr lvl="1">
              <a:buFont typeface="Wingdings" panose="05000000000000000000" pitchFamily="2" charset="2"/>
              <a:buChar char="§"/>
            </a:pPr>
            <a:r>
              <a:rPr lang="en-US" sz="1600" dirty="0" smtClean="0"/>
              <a:t>Using substr we take year from the total date </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Here WHERE clause takes two statements </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289" y="2793947"/>
            <a:ext cx="3658111" cy="762106"/>
          </a:xfrm>
          <a:prstGeom prst="rect">
            <a:avLst/>
          </a:prstGeom>
        </p:spPr>
      </p:pic>
      <p:sp>
        <p:nvSpPr>
          <p:cNvPr id="5" name="Right Arrow 4"/>
          <p:cNvSpPr/>
          <p:nvPr/>
        </p:nvSpPr>
        <p:spPr>
          <a:xfrm>
            <a:off x="6642100" y="28829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2595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263525"/>
            <a:ext cx="10515600" cy="1325563"/>
          </a:xfrm>
        </p:spPr>
        <p:txBody>
          <a:bodyPr anchor="ctr">
            <a:normAutofit/>
          </a:bodyPr>
          <a:lstStyle/>
          <a:p>
            <a:r>
              <a:rPr lang="en-US" sz="3600" dirty="0"/>
              <a:t>Rank success count between 2010-06-04 and 2017-03-20</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r>
              <a:rPr lang="en-US" sz="2000" b="1" dirty="0" smtClean="0"/>
              <a:t>SQL QUERY :</a:t>
            </a:r>
          </a:p>
          <a:p>
            <a:pPr marL="0" indent="0">
              <a:buNone/>
            </a:pPr>
            <a:r>
              <a:rPr lang="en-US" sz="1600" dirty="0" smtClean="0"/>
              <a:t>        sql </a:t>
            </a:r>
            <a:r>
              <a:rPr lang="en-US" sz="1600" dirty="0"/>
              <a:t>select Landing_Outcome, </a:t>
            </a:r>
            <a:endParaRPr lang="en-US" sz="1600" dirty="0" smtClean="0"/>
          </a:p>
          <a:p>
            <a:pPr marL="0" indent="0">
              <a:buNone/>
            </a:pPr>
            <a:r>
              <a:rPr lang="en-US" sz="1600" dirty="0"/>
              <a:t> </a:t>
            </a:r>
            <a:r>
              <a:rPr lang="en-US" sz="1600" dirty="0" smtClean="0"/>
              <a:t>       count</a:t>
            </a:r>
            <a:r>
              <a:rPr lang="en-US" sz="1600" dirty="0"/>
              <a:t>(*)as Rank_quantity from </a:t>
            </a:r>
            <a:r>
              <a:rPr lang="en-US" sz="1600" dirty="0" smtClean="0"/>
              <a:t>SPACEXTBL</a:t>
            </a:r>
          </a:p>
          <a:p>
            <a:pPr marL="0" indent="0">
              <a:buNone/>
            </a:pPr>
            <a:r>
              <a:rPr lang="en-US" sz="1600" dirty="0"/>
              <a:t> </a:t>
            </a:r>
            <a:r>
              <a:rPr lang="en-US" sz="1600" dirty="0" smtClean="0"/>
              <a:t>        </a:t>
            </a:r>
            <a:r>
              <a:rPr lang="en-US" sz="1600" dirty="0"/>
              <a:t>where Date between '04-06-2010' and </a:t>
            </a:r>
            <a:r>
              <a:rPr lang="en-US" sz="1600" dirty="0" smtClean="0"/>
              <a:t>'20-03-2017‘</a:t>
            </a:r>
          </a:p>
          <a:p>
            <a:pPr marL="0" indent="0">
              <a:buNone/>
            </a:pPr>
            <a:r>
              <a:rPr lang="en-US" sz="1600" dirty="0"/>
              <a:t> </a:t>
            </a:r>
            <a:r>
              <a:rPr lang="en-US" sz="1600" dirty="0" smtClean="0"/>
              <a:t>        </a:t>
            </a:r>
            <a:r>
              <a:rPr lang="en-US" sz="1600" dirty="0"/>
              <a:t>group by Landing_Outcome </a:t>
            </a:r>
            <a:endParaRPr lang="en-US" sz="1600" dirty="0" smtClean="0"/>
          </a:p>
          <a:p>
            <a:pPr marL="0" indent="0">
              <a:buNone/>
            </a:pPr>
            <a:r>
              <a:rPr lang="en-US" sz="1600" dirty="0"/>
              <a:t> </a:t>
            </a:r>
            <a:r>
              <a:rPr lang="en-US" sz="1600" dirty="0" smtClean="0"/>
              <a:t>        order </a:t>
            </a:r>
            <a:r>
              <a:rPr lang="en-US" sz="1600" dirty="0"/>
              <a:t>by Rank_quantity desc </a:t>
            </a:r>
            <a:endParaRPr lang="en-US" sz="1600" b="1" dirty="0"/>
          </a:p>
          <a:p>
            <a:pPr>
              <a:buFont typeface="Wingdings" panose="05000000000000000000" pitchFamily="2" charset="2"/>
              <a:buChar char="q"/>
            </a:pPr>
            <a:endParaRPr lang="en-US" sz="1600" b="1" dirty="0" smtClean="0"/>
          </a:p>
          <a:p>
            <a:pPr marL="0" indent="0">
              <a:buNone/>
            </a:pPr>
            <a:r>
              <a:rPr lang="en-US" sz="1600" b="1" dirty="0" smtClean="0"/>
              <a:t>QUERY EXPLANATION:</a:t>
            </a:r>
          </a:p>
          <a:p>
            <a:pPr lvl="1">
              <a:buFont typeface="Wingdings" panose="05000000000000000000" pitchFamily="2" charset="2"/>
              <a:buChar char="§"/>
            </a:pPr>
            <a:r>
              <a:rPr lang="en-US" sz="1600" dirty="0" smtClean="0"/>
              <a:t>Using </a:t>
            </a:r>
            <a:r>
              <a:rPr lang="en-US" sz="1600" b="1" i="1" dirty="0" smtClean="0"/>
              <a:t>GROUP BY </a:t>
            </a:r>
            <a:r>
              <a:rPr lang="en-US" sz="1600" dirty="0" smtClean="0"/>
              <a:t>we combine same type of data in to one group </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An </a:t>
            </a:r>
            <a:r>
              <a:rPr lang="en-US" sz="1600" b="1" i="1" dirty="0" smtClean="0"/>
              <a:t>ORDER BY </a:t>
            </a:r>
            <a:r>
              <a:rPr lang="en-US" sz="1600" dirty="0" smtClean="0"/>
              <a:t>Gives the data in a ascending order by default  </a:t>
            </a:r>
          </a:p>
          <a:p>
            <a:pPr lvl="1">
              <a:buFont typeface="Wingdings" panose="05000000000000000000" pitchFamily="2" charset="2"/>
              <a:buChar char="§"/>
            </a:pPr>
            <a:endParaRPr lang="en-US" sz="1600" dirty="0"/>
          </a:p>
          <a:p>
            <a:pPr lvl="1">
              <a:buFont typeface="Wingdings" panose="05000000000000000000" pitchFamily="2" charset="2"/>
              <a:buChar char="§"/>
            </a:pPr>
            <a:r>
              <a:rPr lang="en-US" sz="1600" b="1" i="1" dirty="0" smtClean="0"/>
              <a:t>COUNT</a:t>
            </a:r>
            <a:r>
              <a:rPr lang="en-US" sz="1600" dirty="0" smtClean="0"/>
              <a:t> counts the variable how many no of times its repeated </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1940" y="1589088"/>
            <a:ext cx="2286319" cy="2629267"/>
          </a:xfrm>
          <a:prstGeom prst="rect">
            <a:avLst/>
          </a:prstGeom>
        </p:spPr>
      </p:pic>
      <p:sp>
        <p:nvSpPr>
          <p:cNvPr id="6" name="Right Arrow 5"/>
          <p:cNvSpPr/>
          <p:nvPr/>
        </p:nvSpPr>
        <p:spPr>
          <a:xfrm>
            <a:off x="7543800" y="30226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259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12700" y="1485900"/>
            <a:ext cx="11963400" cy="4940300"/>
          </a:xfrm>
        </p:spPr>
        <p:txBody>
          <a:bodyPr>
            <a:noAutofit/>
          </a:bodyPr>
          <a:lstStyle/>
          <a:p>
            <a:pPr marL="0" indent="0" algn="ctr">
              <a:buNone/>
            </a:pPr>
            <a:endParaRPr lang="en-US" sz="5500" dirty="0" smtClean="0"/>
          </a:p>
          <a:p>
            <a:pPr marL="0" indent="0" algn="ctr">
              <a:buNone/>
            </a:pPr>
            <a:endParaRPr lang="en-US" sz="5500" dirty="0"/>
          </a:p>
          <a:p>
            <a:pPr marL="0" indent="0" algn="ctr">
              <a:buNone/>
            </a:pPr>
            <a:r>
              <a:rPr lang="en-US" sz="5500" dirty="0" smtClean="0"/>
              <a:t>Interactive map with</a:t>
            </a:r>
            <a:r>
              <a:rPr lang="en-US" sz="5500" dirty="0"/>
              <a:t> Folium</a:t>
            </a:r>
          </a:p>
        </p:txBody>
      </p:sp>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238125"/>
            <a:ext cx="10515600" cy="1325563"/>
          </a:xfrm>
        </p:spPr>
        <p:txBody>
          <a:bodyPr anchor="ctr">
            <a:normAutofit/>
          </a:bodyPr>
          <a:lstStyle/>
          <a:p>
            <a:pPr algn="ctr"/>
            <a:r>
              <a:rPr lang="en-US" sz="3600" dirty="0"/>
              <a:t>All launch sites’ location markers on a global map</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smtClean="0"/>
          </a:p>
          <a:p>
            <a:pPr marL="0" indent="0">
              <a:buNone/>
            </a:pPr>
            <a:r>
              <a:rPr lang="en-US" sz="1400" b="1" dirty="0" smtClean="0"/>
              <a:t>Explanation</a:t>
            </a:r>
            <a:r>
              <a:rPr lang="en-US" sz="1400" b="1" dirty="0"/>
              <a:t>:</a:t>
            </a:r>
            <a:endParaRPr lang="en-US" sz="1400" dirty="0"/>
          </a:p>
          <a:p>
            <a:r>
              <a:rPr lang="en-US" sz="1400" dirty="0"/>
              <a:t>•Most of Launch sites are in proximity to </a:t>
            </a:r>
            <a:r>
              <a:rPr lang="en-US" sz="1400" dirty="0" smtClean="0"/>
              <a:t>the Equator </a:t>
            </a:r>
            <a:r>
              <a:rPr lang="en-US" sz="1400" dirty="0"/>
              <a:t>line. The land is moving faster </a:t>
            </a:r>
            <a:r>
              <a:rPr lang="en-US" sz="1400" dirty="0" smtClean="0"/>
              <a:t>at the </a:t>
            </a:r>
            <a:r>
              <a:rPr lang="en-US" sz="1400" dirty="0"/>
              <a:t>equator than any other place on </a:t>
            </a:r>
            <a:r>
              <a:rPr lang="en-US" sz="1400" dirty="0" smtClean="0"/>
              <a:t>the surface </a:t>
            </a:r>
            <a:r>
              <a:rPr lang="en-US" sz="1400" dirty="0"/>
              <a:t>of the Earth. Anything on </a:t>
            </a:r>
            <a:r>
              <a:rPr lang="en-US" sz="1400" dirty="0" smtClean="0"/>
              <a:t>the surface </a:t>
            </a:r>
            <a:r>
              <a:rPr lang="en-US" sz="1400" dirty="0"/>
              <a:t>of the Earth at the equator </a:t>
            </a:r>
            <a:r>
              <a:rPr lang="en-US" sz="1400" dirty="0" smtClean="0"/>
              <a:t>is already </a:t>
            </a:r>
            <a:r>
              <a:rPr lang="en-US" sz="1400" dirty="0"/>
              <a:t>moving at 1670 km/hour. If a ship </a:t>
            </a:r>
            <a:r>
              <a:rPr lang="en-US" sz="1400" dirty="0" smtClean="0"/>
              <a:t>is launched </a:t>
            </a:r>
            <a:r>
              <a:rPr lang="en-US" sz="1400" dirty="0"/>
              <a:t>from the equator it goes up </a:t>
            </a:r>
            <a:r>
              <a:rPr lang="en-US" sz="1400" dirty="0" smtClean="0"/>
              <a:t>into space</a:t>
            </a:r>
            <a:r>
              <a:rPr lang="en-US" sz="1400" dirty="0"/>
              <a:t>, and it is also moving around </a:t>
            </a:r>
            <a:r>
              <a:rPr lang="en-US" sz="1400" dirty="0" smtClean="0"/>
              <a:t>the Earth </a:t>
            </a:r>
            <a:r>
              <a:rPr lang="en-US" sz="1400" dirty="0"/>
              <a:t>at the same speed it was </a:t>
            </a:r>
            <a:r>
              <a:rPr lang="en-US" sz="1400" dirty="0" smtClean="0"/>
              <a:t>moving before </a:t>
            </a:r>
            <a:r>
              <a:rPr lang="en-US" sz="1400" dirty="0"/>
              <a:t>launching. This is because of inertia</a:t>
            </a:r>
            <a:r>
              <a:rPr lang="en-US" sz="1400" dirty="0" smtClean="0"/>
              <a:t>. This </a:t>
            </a:r>
            <a:r>
              <a:rPr lang="en-US" sz="1400" dirty="0"/>
              <a:t>speed will help the spacecraft keep </a:t>
            </a:r>
            <a:r>
              <a:rPr lang="en-US" sz="1400" dirty="0" smtClean="0"/>
              <a:t>up a </a:t>
            </a:r>
            <a:r>
              <a:rPr lang="en-US" sz="1400" dirty="0"/>
              <a:t>good enough speed to stay in orbit</a:t>
            </a:r>
            <a:r>
              <a:rPr lang="en-US" sz="1400" dirty="0" smtClean="0"/>
              <a:t>.</a:t>
            </a:r>
          </a:p>
          <a:p>
            <a:r>
              <a:rPr lang="en-US" sz="1400" dirty="0" smtClean="0"/>
              <a:t>•</a:t>
            </a:r>
            <a:r>
              <a:rPr lang="en-US" sz="1400" dirty="0"/>
              <a:t>All launch sites are in very close </a:t>
            </a:r>
            <a:r>
              <a:rPr lang="en-US" sz="1400" dirty="0" smtClean="0"/>
              <a:t>proximity to </a:t>
            </a:r>
            <a:r>
              <a:rPr lang="en-US" sz="1400" dirty="0"/>
              <a:t>the coast, while launching </a:t>
            </a:r>
            <a:r>
              <a:rPr lang="en-US" sz="1400" dirty="0" smtClean="0"/>
              <a:t>rockets towards </a:t>
            </a:r>
            <a:r>
              <a:rPr lang="en-US" sz="1400" dirty="0"/>
              <a:t>the ocean it </a:t>
            </a:r>
            <a:r>
              <a:rPr lang="en-US" sz="1400" dirty="0" smtClean="0"/>
              <a:t>minimizes </a:t>
            </a:r>
            <a:r>
              <a:rPr lang="en-US" sz="1400" dirty="0"/>
              <a:t>the risk </a:t>
            </a:r>
            <a:r>
              <a:rPr lang="en-US" sz="1400" dirty="0" smtClean="0"/>
              <a:t>of having </a:t>
            </a:r>
            <a:r>
              <a:rPr lang="en-US" sz="1400" dirty="0"/>
              <a:t>any debris dropping or </a:t>
            </a:r>
            <a:r>
              <a:rPr lang="en-US" sz="1400" dirty="0" smtClean="0"/>
              <a:t>exploding near </a:t>
            </a:r>
            <a:r>
              <a:rPr lang="en-US" sz="1400" dirty="0"/>
              <a:t>people.</a:t>
            </a:r>
          </a:p>
          <a:p>
            <a:r>
              <a:rPr lang="en-US" sz="1400" dirty="0"/>
              <a:t/>
            </a:r>
            <a:br>
              <a:rPr lang="en-US" sz="1400" dirty="0"/>
            </a:b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360" y="1422400"/>
            <a:ext cx="9717840" cy="2603500"/>
          </a:xfrm>
          <a:prstGeom prst="rect">
            <a:avLst/>
          </a:prstGeom>
        </p:spPr>
      </p:pic>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238125"/>
            <a:ext cx="10515600" cy="1325563"/>
          </a:xfrm>
        </p:spPr>
        <p:txBody>
          <a:bodyPr/>
          <a:lstStyle/>
          <a:p>
            <a:r>
              <a:rPr lang="en-US" dirty="0" smtClean="0"/>
              <a:t>Colour-labeled launch records on the map</a:t>
            </a:r>
            <a:endParaRPr lang="en-US" dirty="0"/>
          </a:p>
        </p:txBody>
      </p:sp>
      <p:sp>
        <p:nvSpPr>
          <p:cNvPr id="6" name="Content Placeholder 5"/>
          <p:cNvSpPr>
            <a:spLocks noGrp="1"/>
          </p:cNvSpPr>
          <p:nvPr>
            <p:ph sz="half" idx="1"/>
          </p:nvPr>
        </p:nvSpPr>
        <p:spPr/>
        <p:txBody>
          <a:bodyPr>
            <a:normAutofit/>
          </a:bodyPr>
          <a:lstStyle/>
          <a:p>
            <a:pPr>
              <a:buFont typeface="Wingdings" panose="05000000000000000000" pitchFamily="2" charset="2"/>
              <a:buChar char="q"/>
            </a:pPr>
            <a:endParaRPr lang="en-US" sz="1800" b="1" dirty="0" smtClean="0"/>
          </a:p>
          <a:p>
            <a:pPr>
              <a:buFont typeface="Wingdings" panose="05000000000000000000" pitchFamily="2" charset="2"/>
              <a:buChar char="q"/>
            </a:pPr>
            <a:r>
              <a:rPr lang="en-US" sz="1800" b="1" dirty="0" smtClean="0"/>
              <a:t>Explanation</a:t>
            </a:r>
            <a:r>
              <a:rPr lang="en-US" sz="1800" b="1" dirty="0"/>
              <a:t>:</a:t>
            </a:r>
          </a:p>
          <a:p>
            <a:pPr marL="0" indent="0">
              <a:buNone/>
            </a:pPr>
            <a:r>
              <a:rPr lang="en-US" sz="1800" dirty="0"/>
              <a:t>•From the colour-labeled markers we should be able to easily identify which launch sites have relatively high success rates</a:t>
            </a:r>
            <a:r>
              <a:rPr lang="en-US" sz="1800" dirty="0" smtClean="0"/>
              <a:t>.</a:t>
            </a:r>
          </a:p>
          <a:p>
            <a:pPr marL="0" indent="0">
              <a:buNone/>
            </a:pPr>
            <a:endParaRPr lang="en-US" sz="1800" dirty="0" smtClean="0"/>
          </a:p>
          <a:p>
            <a:pPr marL="0" indent="0">
              <a:buNone/>
            </a:pPr>
            <a:r>
              <a:rPr lang="en-US" sz="1800" dirty="0" smtClean="0"/>
              <a:t>-</a:t>
            </a:r>
            <a:r>
              <a:rPr lang="en-US" sz="1800" dirty="0"/>
              <a:t>Green Marker = Successful </a:t>
            </a:r>
            <a:r>
              <a:rPr lang="en-US" sz="1800" dirty="0" smtClean="0"/>
              <a:t>Launch</a:t>
            </a:r>
          </a:p>
          <a:p>
            <a:pPr marL="0" indent="0">
              <a:buNone/>
            </a:pPr>
            <a:r>
              <a:rPr lang="en-US" sz="1800" dirty="0" smtClean="0"/>
              <a:t>-</a:t>
            </a:r>
            <a:r>
              <a:rPr lang="en-US" sz="1800" dirty="0"/>
              <a:t>Red Marker = Failed </a:t>
            </a:r>
            <a:r>
              <a:rPr lang="en-US" sz="1800" dirty="0" smtClean="0"/>
              <a:t>Launch</a:t>
            </a:r>
          </a:p>
          <a:p>
            <a:pPr marL="0" indent="0">
              <a:buNone/>
            </a:pPr>
            <a:endParaRPr lang="en-US" sz="1800" dirty="0"/>
          </a:p>
          <a:p>
            <a:pPr marL="0" indent="0">
              <a:buNone/>
            </a:pPr>
            <a:r>
              <a:rPr lang="en-US" sz="1800" dirty="0"/>
              <a:t>•Launch Site KSC LC-39A has a very high Success Rate</a:t>
            </a:r>
            <a:r>
              <a:rPr lang="en-US" sz="1800" dirty="0" smtClean="0"/>
              <a:t>.</a:t>
            </a:r>
            <a:r>
              <a:rPr lang="en-US" sz="1800" dirty="0"/>
              <a:t/>
            </a:r>
            <a:br>
              <a:rPr lang="en-US" sz="1800" dirty="0"/>
            </a:b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1400" y="3351601"/>
            <a:ext cx="3353082" cy="303675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119" y="1522165"/>
            <a:ext cx="2054482" cy="1974645"/>
          </a:xfrm>
          <a:prstGeom prst="rect">
            <a:avLst/>
          </a:prstGeom>
        </p:spPr>
      </p:pic>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212725"/>
            <a:ext cx="10515600" cy="1325563"/>
          </a:xfrm>
        </p:spPr>
        <p:txBody>
          <a:bodyPr/>
          <a:lstStyle/>
          <a:p>
            <a:r>
              <a:rPr lang="en-US" dirty="0" smtClean="0"/>
              <a:t>Distance from the launch </a:t>
            </a:r>
            <a:r>
              <a:rPr lang="en-US" dirty="0"/>
              <a:t>site CCAFS SCL 40 </a:t>
            </a:r>
            <a:r>
              <a:rPr lang="en-US" dirty="0" smtClean="0"/>
              <a:t>to its proximities</a:t>
            </a:r>
            <a:endParaRPr lang="en-US" dirty="0"/>
          </a:p>
        </p:txBody>
      </p:sp>
      <p:sp>
        <p:nvSpPr>
          <p:cNvPr id="5" name="Content Placeholder 4"/>
          <p:cNvSpPr>
            <a:spLocks noGrp="1"/>
          </p:cNvSpPr>
          <p:nvPr>
            <p:ph sz="half" idx="1"/>
          </p:nvPr>
        </p:nvSpPr>
        <p:spPr>
          <a:xfrm>
            <a:off x="838200" y="1538288"/>
            <a:ext cx="5181600" cy="4638675"/>
          </a:xfrm>
        </p:spPr>
        <p:txBody>
          <a:bodyPr>
            <a:noAutofit/>
          </a:bodyPr>
          <a:lstStyle/>
          <a:p>
            <a:r>
              <a:rPr lang="en-US" sz="1600" b="1" dirty="0"/>
              <a:t>Explanation:</a:t>
            </a:r>
            <a:endParaRPr lang="en-US" sz="1600" dirty="0"/>
          </a:p>
          <a:p>
            <a:r>
              <a:rPr lang="en-US" sz="1600" dirty="0"/>
              <a:t>•From the visual analysis of the </a:t>
            </a:r>
            <a:r>
              <a:rPr lang="en-US" sz="1600" dirty="0" smtClean="0"/>
              <a:t>launch site CCAFS SCL 40 </a:t>
            </a:r>
            <a:r>
              <a:rPr lang="en-US" sz="1600" dirty="0"/>
              <a:t>we can clearly see </a:t>
            </a:r>
            <a:r>
              <a:rPr lang="en-US" sz="1600" dirty="0" smtClean="0"/>
              <a:t>that it </a:t>
            </a:r>
            <a:r>
              <a:rPr lang="en-US" sz="1600" dirty="0"/>
              <a:t>is</a:t>
            </a:r>
            <a:r>
              <a:rPr lang="en-US" sz="1600" dirty="0" smtClean="0"/>
              <a:t>:</a:t>
            </a:r>
          </a:p>
          <a:p>
            <a:r>
              <a:rPr lang="en-US" sz="1600" dirty="0" smtClean="0"/>
              <a:t>-</a:t>
            </a:r>
            <a:r>
              <a:rPr lang="en-US" sz="1600" dirty="0"/>
              <a:t>relative close to railway (</a:t>
            </a:r>
            <a:r>
              <a:rPr lang="en-US" sz="1600" dirty="0" smtClean="0"/>
              <a:t>21.96 </a:t>
            </a:r>
            <a:r>
              <a:rPr lang="en-US" sz="1600" dirty="0"/>
              <a:t>km</a:t>
            </a:r>
            <a:r>
              <a:rPr lang="en-US" sz="1600" dirty="0" smtClean="0"/>
              <a:t>)</a:t>
            </a:r>
          </a:p>
          <a:p>
            <a:r>
              <a:rPr lang="en-US" sz="1600" dirty="0" smtClean="0"/>
              <a:t>-</a:t>
            </a:r>
            <a:r>
              <a:rPr lang="en-US" sz="1600" dirty="0"/>
              <a:t>relative close to highway (26.88 km</a:t>
            </a:r>
            <a:r>
              <a:rPr lang="en-US" sz="1600" dirty="0" smtClean="0"/>
              <a:t>)</a:t>
            </a:r>
          </a:p>
          <a:p>
            <a:r>
              <a:rPr lang="en-US" sz="1600" dirty="0" smtClean="0"/>
              <a:t>-</a:t>
            </a:r>
            <a:r>
              <a:rPr lang="en-US" sz="1600" dirty="0"/>
              <a:t>relative close to coastline (0.86 </a:t>
            </a:r>
            <a:r>
              <a:rPr lang="en-US" sz="1600" dirty="0" smtClean="0"/>
              <a:t>km)</a:t>
            </a:r>
          </a:p>
          <a:p>
            <a:r>
              <a:rPr lang="en-US" sz="1600" dirty="0" smtClean="0"/>
              <a:t>•</a:t>
            </a:r>
            <a:r>
              <a:rPr lang="en-US" sz="1600" dirty="0"/>
              <a:t>Also the launch site CCAFS SCL 40 </a:t>
            </a:r>
            <a:r>
              <a:rPr lang="en-US" sz="1600" dirty="0" smtClean="0"/>
              <a:t>is relative </a:t>
            </a:r>
            <a:r>
              <a:rPr lang="en-US" sz="1600" dirty="0"/>
              <a:t>close to its closest </a:t>
            </a:r>
            <a:r>
              <a:rPr lang="en-US" sz="1600" dirty="0" smtClean="0"/>
              <a:t>city </a:t>
            </a:r>
            <a:r>
              <a:rPr lang="en-US" sz="1600" dirty="0"/>
              <a:t>Titusville (23.2 km</a:t>
            </a:r>
            <a:r>
              <a:rPr lang="en-US" sz="1600" dirty="0" smtClean="0"/>
              <a:t>).</a:t>
            </a:r>
          </a:p>
          <a:p>
            <a:r>
              <a:rPr lang="en-US" sz="1600" dirty="0" smtClean="0"/>
              <a:t>•</a:t>
            </a:r>
            <a:r>
              <a:rPr lang="en-US" sz="1600" dirty="0"/>
              <a:t>Failed rocket with its high speed </a:t>
            </a:r>
            <a:r>
              <a:rPr lang="en-US" sz="1600" dirty="0" smtClean="0"/>
              <a:t>can cover </a:t>
            </a:r>
            <a:r>
              <a:rPr lang="en-US" sz="1600" dirty="0"/>
              <a:t>distances like 15-20 km in </a:t>
            </a:r>
            <a:r>
              <a:rPr lang="en-US" sz="1600" dirty="0" smtClean="0"/>
              <a:t>few seconds</a:t>
            </a:r>
            <a:r>
              <a:rPr lang="en-US" sz="1600" dirty="0"/>
              <a:t>. It could be </a:t>
            </a:r>
            <a:r>
              <a:rPr lang="en-US" sz="1600" dirty="0" smtClean="0"/>
              <a:t>potentially dangerous </a:t>
            </a:r>
            <a:r>
              <a:rPr lang="en-US" sz="1600" dirty="0"/>
              <a:t>to populated areas.</a:t>
            </a:r>
          </a:p>
          <a:p>
            <a:pPr marL="0" indent="0">
              <a:buNone/>
            </a:pPr>
            <a:r>
              <a:rPr lang="en-US" sz="1600" dirty="0"/>
              <a:t/>
            </a:r>
            <a:br>
              <a:rPr lang="en-US" sz="1600" dirty="0"/>
            </a:br>
            <a:endParaRPr lang="en-US" sz="16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538289"/>
            <a:ext cx="5765800" cy="4253980"/>
          </a:xfrm>
        </p:spPr>
      </p:pic>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161925"/>
            <a:ext cx="10515600" cy="1325563"/>
          </a:xfrm>
        </p:spPr>
        <p:txBody>
          <a:bodyPr anchor="ctr">
            <a:normAutofit/>
          </a:bodyPr>
          <a:lstStyle/>
          <a:p>
            <a:r>
              <a:rPr lang="en-US" sz="3600" dirty="0"/>
              <a:t>a PolyLine between a launch site to the selected coastline point</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a:buFont typeface="Wingdings" panose="05000000000000000000" pitchFamily="2" charset="2"/>
              <a:buChar char="§"/>
            </a:pPr>
            <a:r>
              <a:rPr lang="en-US" sz="1600" dirty="0"/>
              <a:t> </a:t>
            </a:r>
            <a:r>
              <a:rPr lang="en-US" sz="1600" dirty="0" smtClean="0"/>
              <a:t>the costal line distance </a:t>
            </a:r>
            <a:r>
              <a:rPr lang="en-US" sz="1600" dirty="0"/>
              <a:t>from CCAFS SCL 40 </a:t>
            </a:r>
            <a:r>
              <a:rPr lang="en-US" sz="1600" dirty="0" smtClean="0"/>
              <a:t> is 0.86 is nearly ~ 0.9</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602" y="1590365"/>
            <a:ext cx="9293998" cy="3044719"/>
          </a:xfrm>
          <a:prstGeom prst="rect">
            <a:avLst/>
          </a:prstGeom>
        </p:spPr>
      </p:pic>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lgn="ctr">
              <a:buNone/>
            </a:pPr>
            <a:endParaRPr lang="en-US" sz="6000" dirty="0"/>
          </a:p>
          <a:p>
            <a:pPr marL="0" indent="0" algn="ctr">
              <a:buNone/>
            </a:pPr>
            <a:r>
              <a:rPr lang="en-US" sz="6000" dirty="0" smtClean="0"/>
              <a:t>Build </a:t>
            </a:r>
            <a:r>
              <a:rPr lang="en-US" sz="6000" dirty="0"/>
              <a:t>a Dashboard with </a:t>
            </a:r>
            <a:r>
              <a:rPr lang="en-US" sz="6000" dirty="0" smtClean="0"/>
              <a:t>Plotly Dash</a:t>
            </a:r>
            <a:endParaRPr lang="en-US" sz="6000" dirty="0"/>
          </a:p>
        </p:txBody>
      </p:sp>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xmlns="" id="{EE158731-59BB-48A2-A901-D7C35E91BA10}"/>
              </a:ext>
            </a:extLst>
          </p:cNvPr>
          <p:cNvPicPr>
            <a:picLocks noChangeAspect="1"/>
          </p:cNvPicPr>
          <p:nvPr/>
        </p:nvPicPr>
        <p:blipFill>
          <a:blip r:embed="rId2"/>
          <a:stretch>
            <a:fillRect/>
          </a:stretch>
        </p:blipFill>
        <p:spPr>
          <a:xfrm>
            <a:off x="365697" y="1825625"/>
            <a:ext cx="3054361" cy="2873376"/>
          </a:xfrm>
          <a:prstGeom prst="rect">
            <a:avLst/>
          </a:prstGeom>
        </p:spPr>
      </p:pic>
      <p:sp>
        <p:nvSpPr>
          <p:cNvPr id="5" name="Content Placeholder 2">
            <a:extLst>
              <a:ext uri="{FF2B5EF4-FFF2-40B4-BE49-F238E27FC236}">
                <a16:creationId xmlns:a16="http://schemas.microsoft.com/office/drawing/2014/main" xmlns="" id="{DC710A13-9821-054D-8648-FB592F1CDDDF}"/>
              </a:ext>
            </a:extLst>
          </p:cNvPr>
          <p:cNvSpPr txBox="1">
            <a:spLocks/>
          </p:cNvSpPr>
          <p:nvPr/>
        </p:nvSpPr>
        <p:spPr>
          <a:xfrm>
            <a:off x="3420059" y="1435100"/>
            <a:ext cx="7933742" cy="3454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600" b="1" dirty="0" smtClean="0">
                <a:solidFill>
                  <a:schemeClr val="tx1"/>
                </a:solidFill>
                <a:latin typeface="IBM Plex Mono Text"/>
                <a:ea typeface="Open Sans" panose="020B0606030504020204" pitchFamily="34" charset="0"/>
                <a:cs typeface="Open Sans" panose="020B0606030504020204" pitchFamily="34" charset="0"/>
              </a:rPr>
              <a:t>background </a:t>
            </a:r>
            <a:r>
              <a:rPr lang="en-US" sz="1600" b="1" dirty="0">
                <a:solidFill>
                  <a:schemeClr val="tx1"/>
                </a:solidFill>
                <a:latin typeface="IBM Plex Mono Text"/>
                <a:ea typeface="Open Sans" panose="020B0606030504020204" pitchFamily="34" charset="0"/>
                <a:cs typeface="Open Sans" panose="020B0606030504020204" pitchFamily="34" charset="0"/>
              </a:rPr>
              <a:t>and context</a:t>
            </a:r>
            <a:endParaRPr lang="en-US" sz="1600" dirty="0">
              <a:solidFill>
                <a:schemeClr val="tx1"/>
              </a:solidFill>
              <a:latin typeface="IBM Plex Mono Text"/>
              <a:ea typeface="Open Sans" panose="020B0606030504020204" pitchFamily="34" charset="0"/>
              <a:cs typeface="Open Sans" panose="020B0606030504020204" pitchFamily="34" charset="0"/>
            </a:endParaRPr>
          </a:p>
          <a:p>
            <a:pPr marL="0" indent="0">
              <a:buNone/>
            </a:pPr>
            <a:r>
              <a:rPr lang="en-US" sz="1600" dirty="0">
                <a:latin typeface="IBM Plex Mono Text"/>
                <a:ea typeface="Open Sans" panose="020B0606030504020204" pitchFamily="34" charset="0"/>
                <a:cs typeface="Open Sans" panose="020B0606030504020204" pitchFamily="34" charset="0"/>
              </a:rPr>
              <a:t> </a:t>
            </a:r>
            <a:r>
              <a:rPr lang="en-US" sz="1600" dirty="0" smtClean="0">
                <a:latin typeface="IBM Plex Mono Text"/>
                <a:ea typeface="Open Sans" panose="020B0606030504020204" pitchFamily="34" charset="0"/>
                <a:cs typeface="Open Sans" panose="020B0606030504020204" pitchFamily="34" charset="0"/>
              </a:rPr>
              <a:t>SpaceX </a:t>
            </a:r>
            <a:r>
              <a:rPr lang="en-US" sz="1600" dirty="0">
                <a:latin typeface="IBM Plex Mono Text"/>
                <a:ea typeface="Open Sans" panose="020B0606030504020204" pitchFamily="34" charset="0"/>
                <a:cs typeface="Open Sans" panose="020B0606030504020204" pitchFamily="34" charset="0"/>
              </a:rPr>
              <a:t>is the most successful company of the </a:t>
            </a:r>
            <a:r>
              <a:rPr lang="en-US" sz="1600" dirty="0" smtClean="0">
                <a:latin typeface="IBM Plex Mono Text"/>
                <a:ea typeface="Open Sans" panose="020B0606030504020204" pitchFamily="34" charset="0"/>
                <a:cs typeface="Open Sans" panose="020B0606030504020204" pitchFamily="34" charset="0"/>
              </a:rPr>
              <a:t>commercial space age, making space travel affordable. The company advertises Falcon9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Based on public information and machine learning models, we are going to predict if SpaceX will reuse the first stage</a:t>
            </a:r>
          </a:p>
          <a:p>
            <a:pPr marL="0" indent="0">
              <a:buNone/>
            </a:pPr>
            <a:endParaRPr lang="en-US" sz="1600" dirty="0" smtClean="0">
              <a:latin typeface="IBM Plex Mono Text"/>
              <a:ea typeface="Open Sans" panose="020B0606030504020204" pitchFamily="34" charset="0"/>
              <a:cs typeface="Open Sans" panose="020B0606030504020204" pitchFamily="34" charset="0"/>
            </a:endParaRPr>
          </a:p>
          <a:p>
            <a:pPr marL="0" indent="0">
              <a:buNone/>
            </a:pPr>
            <a:r>
              <a:rPr lang="en-US" sz="1600" b="1" dirty="0" smtClean="0">
                <a:solidFill>
                  <a:srgbClr val="FF0000"/>
                </a:solidFill>
                <a:latin typeface="IBM Plex Mono Text"/>
                <a:ea typeface="Open Sans" panose="020B0606030504020204" pitchFamily="34" charset="0"/>
                <a:cs typeface="Open Sans" panose="020B0606030504020204" pitchFamily="34" charset="0"/>
              </a:rPr>
              <a:t>Problem Statement </a:t>
            </a:r>
            <a:r>
              <a:rPr lang="en-US" sz="1600" b="1" dirty="0" smtClean="0">
                <a:latin typeface="IBM Plex Mono Text"/>
                <a:ea typeface="Open Sans" panose="020B0606030504020204" pitchFamily="34" charset="0"/>
                <a:cs typeface="Open Sans" panose="020B0606030504020204" pitchFamily="34" charset="0"/>
              </a:rPr>
              <a:t>:  </a:t>
            </a:r>
            <a:r>
              <a:rPr lang="en-US" sz="1600" dirty="0" smtClean="0">
                <a:latin typeface="IBM Plex Mono Text"/>
                <a:ea typeface="Open Sans" panose="020B0606030504020204" pitchFamily="34" charset="0"/>
                <a:cs typeface="Open Sans" panose="020B0606030504020204" pitchFamily="34" charset="0"/>
              </a:rPr>
              <a:t>The </a:t>
            </a:r>
            <a:r>
              <a:rPr lang="en-US" sz="1600" dirty="0">
                <a:latin typeface="IBM Plex Mono Text"/>
                <a:ea typeface="Open Sans" panose="020B0606030504020204" pitchFamily="34" charset="0"/>
                <a:cs typeface="Open Sans" panose="020B0606030504020204" pitchFamily="34" charset="0"/>
              </a:rPr>
              <a:t>objective is to evaluate the viability of the new company Space Y to compete with Space X</a:t>
            </a:r>
            <a:r>
              <a:rPr lang="en-US" sz="1600" dirty="0" smtClean="0">
                <a:latin typeface="IBM Plex Mono Text"/>
                <a:ea typeface="Open Sans" panose="020B0606030504020204" pitchFamily="34" charset="0"/>
                <a:cs typeface="Open Sans" panose="020B0606030504020204" pitchFamily="34" charset="0"/>
              </a:rPr>
              <a:t>.</a:t>
            </a:r>
            <a:endParaRPr lang="en-US" sz="1600" b="1" dirty="0">
              <a:latin typeface="IBM Plex Mono Text"/>
              <a:ea typeface="Open Sans" panose="020B0606030504020204" pitchFamily="34" charset="0"/>
              <a:cs typeface="Open Sans" panose="020B0606030504020204" pitchFamily="34" charset="0"/>
            </a:endParaRPr>
          </a:p>
          <a:p>
            <a:pPr marL="0" indent="0">
              <a:buNone/>
            </a:pPr>
            <a:endParaRPr lang="en-US" sz="1600" dirty="0">
              <a:latin typeface="IBM Plex Mono Text"/>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xmlns="" id="{DC710A13-9821-054D-8648-FB592F1CDDDF}"/>
              </a:ext>
            </a:extLst>
          </p:cNvPr>
          <p:cNvSpPr txBox="1">
            <a:spLocks/>
          </p:cNvSpPr>
          <p:nvPr/>
        </p:nvSpPr>
        <p:spPr>
          <a:xfrm>
            <a:off x="516021" y="4699001"/>
            <a:ext cx="10736180" cy="1676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600" b="1" dirty="0">
                <a:solidFill>
                  <a:srgbClr val="00B050"/>
                </a:solidFill>
                <a:latin typeface="IBM Plex Mono Text"/>
                <a:ea typeface="Open Sans" panose="020B0606030504020204" pitchFamily="34" charset="0"/>
                <a:cs typeface="Open Sans" panose="020B0606030504020204" pitchFamily="34" charset="0"/>
              </a:rPr>
              <a:t>Questions to be answered</a:t>
            </a:r>
            <a:endParaRPr lang="en-US" sz="1600" dirty="0">
              <a:solidFill>
                <a:srgbClr val="00B050"/>
              </a:solidFill>
              <a:latin typeface="IBM Plex Mono Text"/>
              <a:ea typeface="Open Sans" panose="020B0606030504020204" pitchFamily="34" charset="0"/>
              <a:cs typeface="Open Sans" panose="020B0606030504020204" pitchFamily="34" charset="0"/>
            </a:endParaRPr>
          </a:p>
          <a:p>
            <a:pPr>
              <a:buFont typeface="Wingdings" panose="05000000000000000000" pitchFamily="2" charset="2"/>
              <a:buChar char="Ø"/>
            </a:pPr>
            <a:r>
              <a:rPr lang="en-US" sz="1600" dirty="0" smtClean="0">
                <a:latin typeface="IBM Plex Mono Text"/>
                <a:ea typeface="Open Sans" panose="020B0606030504020204" pitchFamily="34" charset="0"/>
                <a:cs typeface="Open Sans" panose="020B0606030504020204" pitchFamily="34" charset="0"/>
              </a:rPr>
              <a:t>How </a:t>
            </a:r>
            <a:r>
              <a:rPr lang="en-US" sz="1600" dirty="0">
                <a:latin typeface="IBM Plex Mono Text"/>
                <a:ea typeface="Open Sans" panose="020B0606030504020204" pitchFamily="34" charset="0"/>
                <a:cs typeface="Open Sans" panose="020B0606030504020204" pitchFamily="34" charset="0"/>
              </a:rPr>
              <a:t>do variables such as payload mass, launch site, number </a:t>
            </a:r>
            <a:r>
              <a:rPr lang="en-US" sz="1600" dirty="0" smtClean="0">
                <a:latin typeface="IBM Plex Mono Text"/>
                <a:ea typeface="Open Sans" panose="020B0606030504020204" pitchFamily="34" charset="0"/>
                <a:cs typeface="Open Sans" panose="020B0606030504020204" pitchFamily="34" charset="0"/>
              </a:rPr>
              <a:t>of flights</a:t>
            </a:r>
            <a:r>
              <a:rPr lang="en-US" sz="1600" dirty="0">
                <a:latin typeface="IBM Plex Mono Text"/>
                <a:ea typeface="Open Sans" panose="020B0606030504020204" pitchFamily="34" charset="0"/>
                <a:cs typeface="Open Sans" panose="020B0606030504020204" pitchFamily="34" charset="0"/>
              </a:rPr>
              <a:t>, and orbits affect the success of </a:t>
            </a:r>
            <a:r>
              <a:rPr lang="en-US" sz="1600" dirty="0" smtClean="0">
                <a:latin typeface="IBM Plex Mono Text"/>
                <a:ea typeface="Open Sans" panose="020B0606030504020204" pitchFamily="34" charset="0"/>
                <a:cs typeface="Open Sans" panose="020B0606030504020204" pitchFamily="34" charset="0"/>
              </a:rPr>
              <a:t>the first </a:t>
            </a:r>
            <a:r>
              <a:rPr lang="en-US" sz="1600" dirty="0">
                <a:latin typeface="IBM Plex Mono Text"/>
                <a:ea typeface="Open Sans" panose="020B0606030504020204" pitchFamily="34" charset="0"/>
                <a:cs typeface="Open Sans" panose="020B0606030504020204" pitchFamily="34" charset="0"/>
              </a:rPr>
              <a:t>stage landing</a:t>
            </a:r>
            <a:r>
              <a:rPr lang="en-US" sz="1600" dirty="0" smtClean="0">
                <a:latin typeface="IBM Plex Mono Text"/>
                <a:ea typeface="Open Sans" panose="020B0606030504020204" pitchFamily="34" charset="0"/>
                <a:cs typeface="Open Sans" panose="020B0606030504020204" pitchFamily="34" charset="0"/>
              </a:rPr>
              <a:t>?</a:t>
            </a:r>
          </a:p>
          <a:p>
            <a:pPr>
              <a:buFont typeface="Wingdings" panose="05000000000000000000" pitchFamily="2" charset="2"/>
              <a:buChar char="Ø"/>
            </a:pPr>
            <a:r>
              <a:rPr lang="en-US" sz="1600" dirty="0" smtClean="0">
                <a:latin typeface="IBM Plex Mono Text"/>
                <a:ea typeface="Open Sans" panose="020B0606030504020204" pitchFamily="34" charset="0"/>
                <a:cs typeface="Open Sans" panose="020B0606030504020204" pitchFamily="34" charset="0"/>
              </a:rPr>
              <a:t>Does </a:t>
            </a:r>
            <a:r>
              <a:rPr lang="en-US" sz="1600" dirty="0">
                <a:latin typeface="IBM Plex Mono Text"/>
                <a:ea typeface="Open Sans" panose="020B0606030504020204" pitchFamily="34" charset="0"/>
                <a:cs typeface="Open Sans" panose="020B0606030504020204" pitchFamily="34" charset="0"/>
              </a:rPr>
              <a:t>the rate of successful landings increase over the years</a:t>
            </a:r>
            <a:r>
              <a:rPr lang="en-US" sz="1600" dirty="0" smtClean="0">
                <a:latin typeface="IBM Plex Mono Text"/>
                <a:ea typeface="Open Sans" panose="020B0606030504020204" pitchFamily="34" charset="0"/>
                <a:cs typeface="Open Sans" panose="020B0606030504020204" pitchFamily="34" charset="0"/>
              </a:rPr>
              <a:t>? </a:t>
            </a:r>
          </a:p>
          <a:p>
            <a:pPr>
              <a:buFont typeface="Wingdings" panose="05000000000000000000" pitchFamily="2" charset="2"/>
              <a:buChar char="Ø"/>
            </a:pPr>
            <a:r>
              <a:rPr lang="en-US" sz="1600" dirty="0" smtClean="0">
                <a:latin typeface="IBM Plex Mono Text"/>
                <a:ea typeface="Open Sans" panose="020B0606030504020204" pitchFamily="34" charset="0"/>
                <a:cs typeface="Open Sans" panose="020B0606030504020204" pitchFamily="34" charset="0"/>
              </a:rPr>
              <a:t>What </a:t>
            </a:r>
            <a:r>
              <a:rPr lang="en-US" sz="1600" dirty="0">
                <a:latin typeface="IBM Plex Mono Text"/>
                <a:ea typeface="Open Sans" panose="020B0606030504020204" pitchFamily="34" charset="0"/>
                <a:cs typeface="Open Sans" panose="020B0606030504020204" pitchFamily="34" charset="0"/>
              </a:rPr>
              <a:t>is the best algorithm that can be used for binary </a:t>
            </a:r>
            <a:r>
              <a:rPr lang="en-US" sz="1600" dirty="0" smtClean="0">
                <a:latin typeface="IBM Plex Mono Text"/>
                <a:ea typeface="Open Sans" panose="020B0606030504020204" pitchFamily="34" charset="0"/>
                <a:cs typeface="Open Sans" panose="020B0606030504020204" pitchFamily="34" charset="0"/>
              </a:rPr>
              <a:t>classification in </a:t>
            </a:r>
            <a:r>
              <a:rPr lang="en-US" sz="1600" dirty="0">
                <a:latin typeface="IBM Plex Mono Text"/>
                <a:ea typeface="Open Sans" panose="020B0606030504020204" pitchFamily="34" charset="0"/>
                <a:cs typeface="Open Sans" panose="020B0606030504020204" pitchFamily="34" charset="0"/>
              </a:rPr>
              <a:t>this case</a:t>
            </a:r>
            <a:r>
              <a:rPr lang="en-US" sz="1600" dirty="0" smtClean="0">
                <a:latin typeface="IBM Plex Mono Text"/>
                <a:ea typeface="Open Sans" panose="020B0606030504020204" pitchFamily="34" charset="0"/>
                <a:cs typeface="Open Sans" panose="020B0606030504020204" pitchFamily="34" charset="0"/>
              </a:rPr>
              <a:t>?</a:t>
            </a:r>
            <a:endParaRPr lang="en-US" sz="1600" dirty="0">
              <a:latin typeface="IBM Plex Mono Tex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106236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225425"/>
            <a:ext cx="10515600" cy="1325563"/>
          </a:xfrm>
        </p:spPr>
        <p:txBody>
          <a:bodyPr anchor="ctr">
            <a:normAutofit/>
          </a:bodyPr>
          <a:lstStyle/>
          <a:p>
            <a:pPr algn="ctr"/>
            <a:r>
              <a:rPr lang="en-US" dirty="0"/>
              <a:t>Launch success count for all sites</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marL="0" indent="0">
              <a:buNone/>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marL="0" indent="0">
              <a:buNone/>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r>
              <a:rPr lang="en-US" sz="1600" b="1" dirty="0" smtClean="0"/>
              <a:t>EXPLANATION:</a:t>
            </a:r>
          </a:p>
          <a:p>
            <a:r>
              <a:rPr lang="en-US" sz="1600" dirty="0"/>
              <a:t>The chart clearly shows that from all the sites, KSC LC-39A has the </a:t>
            </a:r>
            <a:r>
              <a:rPr lang="en-US" sz="1600" dirty="0" smtClean="0"/>
              <a:t>most successful </a:t>
            </a:r>
            <a:r>
              <a:rPr lang="en-US" sz="1600" dirty="0"/>
              <a:t>launches.</a:t>
            </a:r>
          </a:p>
          <a:p>
            <a:r>
              <a:rPr lang="en-US" sz="1600" dirty="0"/>
              <a:t/>
            </a:r>
            <a:br>
              <a:rPr lang="en-US" sz="1600" dirty="0"/>
            </a:b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371599"/>
            <a:ext cx="10058400" cy="3460611"/>
          </a:xfrm>
          <a:prstGeom prst="rect">
            <a:avLst/>
          </a:prstGeom>
        </p:spPr>
      </p:pic>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212725"/>
            <a:ext cx="10515600" cy="1325563"/>
          </a:xfrm>
        </p:spPr>
        <p:txBody>
          <a:bodyPr anchor="ctr">
            <a:normAutofit/>
          </a:bodyPr>
          <a:lstStyle/>
          <a:p>
            <a:pPr algn="ctr"/>
            <a:r>
              <a:rPr lang="en-US" dirty="0"/>
              <a:t>Launch site with highest launch success ratio</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buNone/>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endParaRPr lang="en-US" sz="1600" b="1" dirty="0" smtClean="0"/>
          </a:p>
          <a:p>
            <a:pPr marL="0" indent="0">
              <a:buNone/>
            </a:pPr>
            <a:endParaRPr lang="en-US" sz="1600" b="1" dirty="0"/>
          </a:p>
          <a:p>
            <a:pPr marL="0" indent="0">
              <a:buNone/>
            </a:pPr>
            <a:endParaRPr lang="en-US" sz="1600" b="1" dirty="0"/>
          </a:p>
          <a:p>
            <a:pPr>
              <a:buFont typeface="Wingdings" panose="05000000000000000000" pitchFamily="2" charset="2"/>
              <a:buChar char="q"/>
            </a:pPr>
            <a:r>
              <a:rPr lang="en-US" sz="1600" b="1" dirty="0" smtClean="0"/>
              <a:t>EXPLANATION:</a:t>
            </a:r>
          </a:p>
          <a:p>
            <a:r>
              <a:rPr lang="en-US" sz="1600" dirty="0" smtClean="0"/>
              <a:t>using the keyword DISTINCT in the query means it will only shows the unique values in </a:t>
            </a:r>
            <a:r>
              <a:rPr lang="en-US" sz="1600" dirty="0"/>
              <a:t>KSC LC-39A has the highest launch success rate (</a:t>
            </a:r>
            <a:r>
              <a:rPr lang="en-US" sz="1600" dirty="0">
                <a:solidFill>
                  <a:srgbClr val="06D02C"/>
                </a:solidFill>
              </a:rPr>
              <a:t>76.9%) </a:t>
            </a:r>
            <a:r>
              <a:rPr lang="en-US" sz="1600" dirty="0"/>
              <a:t>with 10 successful </a:t>
            </a:r>
            <a:r>
              <a:rPr lang="en-US" sz="1600" dirty="0" smtClean="0"/>
              <a:t>and only </a:t>
            </a:r>
            <a:r>
              <a:rPr lang="en-US" sz="1600" dirty="0">
                <a:solidFill>
                  <a:srgbClr val="FF0000"/>
                </a:solidFill>
              </a:rPr>
              <a:t>3</a:t>
            </a:r>
            <a:r>
              <a:rPr lang="en-US" sz="1600" dirty="0"/>
              <a:t> failed landings.</a:t>
            </a:r>
          </a:p>
          <a:p>
            <a:r>
              <a:rPr lang="en-US" sz="1600" dirty="0"/>
              <a:t/>
            </a:r>
            <a:br>
              <a:rPr lang="en-US" sz="1600" dirty="0"/>
            </a:b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14" y="1485900"/>
            <a:ext cx="10058400" cy="3589719"/>
          </a:xfrm>
          <a:prstGeom prst="rect">
            <a:avLst/>
          </a:prstGeom>
        </p:spPr>
      </p:pic>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149225"/>
            <a:ext cx="10515600" cy="1325563"/>
          </a:xfrm>
        </p:spPr>
        <p:txBody>
          <a:bodyPr anchor="ctr">
            <a:normAutofit/>
          </a:bodyPr>
          <a:lstStyle/>
          <a:p>
            <a:pPr algn="ctr"/>
            <a:r>
              <a:rPr lang="en-US" dirty="0"/>
              <a:t>Payload Mass vs. Launch Outcome for all sites</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a:buFont typeface="Wingdings" panose="05000000000000000000" pitchFamily="2" charset="2"/>
              <a:buChar char="q"/>
            </a:pPr>
            <a:endParaRPr lang="en-US" sz="1600" b="1" dirty="0" smtClean="0"/>
          </a:p>
          <a:p>
            <a:pPr>
              <a:buFont typeface="Wingdings" panose="05000000000000000000" pitchFamily="2" charset="2"/>
              <a:buChar char="q"/>
            </a:pPr>
            <a:endParaRPr lang="en-US" sz="1600" b="1" dirty="0"/>
          </a:p>
          <a:p>
            <a:pPr>
              <a:buFont typeface="Wingdings" panose="05000000000000000000" pitchFamily="2" charset="2"/>
              <a:buChar char="q"/>
            </a:pPr>
            <a:r>
              <a:rPr lang="en-US" sz="1600" b="1" dirty="0"/>
              <a:t>Explanation:</a:t>
            </a:r>
            <a:endParaRPr lang="en-US" sz="1600" dirty="0"/>
          </a:p>
          <a:p>
            <a:pPr marL="0" indent="0">
              <a:buNone/>
            </a:pPr>
            <a:r>
              <a:rPr lang="en-US" sz="1600" dirty="0"/>
              <a:t> </a:t>
            </a:r>
            <a:r>
              <a:rPr lang="en-US" sz="1600" dirty="0" smtClean="0"/>
              <a:t>   The </a:t>
            </a:r>
            <a:r>
              <a:rPr lang="en-US" sz="1600" dirty="0"/>
              <a:t>charts </a:t>
            </a:r>
            <a:r>
              <a:rPr lang="en-US" sz="1600" dirty="0" smtClean="0"/>
              <a:t>show that</a:t>
            </a:r>
          </a:p>
          <a:p>
            <a:pPr marL="0" indent="0">
              <a:buNone/>
            </a:pPr>
            <a:r>
              <a:rPr lang="en-US" sz="1600" dirty="0" smtClean="0"/>
              <a:t>    payloads between 2000</a:t>
            </a:r>
          </a:p>
          <a:p>
            <a:pPr marL="0" indent="0">
              <a:buNone/>
            </a:pPr>
            <a:r>
              <a:rPr lang="en-US" sz="1600" dirty="0" smtClean="0"/>
              <a:t>    and </a:t>
            </a:r>
            <a:r>
              <a:rPr lang="en-US" sz="1600" dirty="0"/>
              <a:t>5500 kg </a:t>
            </a:r>
            <a:r>
              <a:rPr lang="en-US" sz="1600" dirty="0" smtClean="0"/>
              <a:t>have the</a:t>
            </a:r>
          </a:p>
          <a:p>
            <a:pPr marL="0" indent="0">
              <a:buNone/>
            </a:pPr>
            <a:r>
              <a:rPr lang="en-US" sz="1600" dirty="0" smtClean="0"/>
              <a:t>    highest success </a:t>
            </a:r>
            <a:r>
              <a:rPr lang="en-US" sz="1600" dirty="0"/>
              <a:t>rate.</a:t>
            </a:r>
          </a:p>
          <a:p>
            <a:pPr marL="0" indent="0">
              <a:buNone/>
            </a:pPr>
            <a:endParaRPr lang="en-US" sz="16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400" y="1411288"/>
            <a:ext cx="7823200" cy="24487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00" y="3898125"/>
            <a:ext cx="7941146" cy="2451876"/>
          </a:xfrm>
          <a:prstGeom prst="rect">
            <a:avLst/>
          </a:prstGeom>
        </p:spPr>
      </p:pic>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marL="0" indent="0" algn="ctr">
              <a:buNone/>
            </a:pPr>
            <a:endParaRPr lang="en-US" sz="6000" dirty="0"/>
          </a:p>
          <a:p>
            <a:pPr marL="0" indent="0" algn="ctr">
              <a:buNone/>
            </a:pPr>
            <a:r>
              <a:rPr lang="en-US" sz="6000" dirty="0" smtClean="0"/>
              <a:t>Predictive analysis</a:t>
            </a:r>
          </a:p>
          <a:p>
            <a:pPr marL="0" indent="0" algn="ctr">
              <a:buNone/>
            </a:pPr>
            <a:r>
              <a:rPr lang="en-US" sz="6000" dirty="0"/>
              <a:t>(</a:t>
            </a:r>
            <a:r>
              <a:rPr lang="en-US" sz="6000" dirty="0" smtClean="0"/>
              <a:t>Classification</a:t>
            </a:r>
            <a:r>
              <a:rPr lang="en-US" sz="6000" dirty="0"/>
              <a:t>)</a:t>
            </a:r>
          </a:p>
          <a:p>
            <a:pPr marL="0" indent="0" algn="ctr">
              <a:buNone/>
            </a:pPr>
            <a:endParaRPr lang="en-US" sz="6000" dirty="0"/>
          </a:p>
        </p:txBody>
      </p:sp>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smtClean="0"/>
              <a:t>Classi</a:t>
            </a:r>
            <a:r>
              <a:rPr lang="en-US" dirty="0"/>
              <a:t>f</a:t>
            </a:r>
            <a:r>
              <a:rPr lang="en-US" dirty="0" smtClean="0"/>
              <a:t>ication Accuracy</a:t>
            </a:r>
            <a:endParaRPr lang="en-US" dirty="0"/>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a:buFont typeface="Wingdings" panose="05000000000000000000" pitchFamily="2" charset="2"/>
              <a:buChar char="q"/>
            </a:pPr>
            <a:r>
              <a:rPr lang="en-US" sz="1600" b="1" dirty="0" smtClean="0"/>
              <a:t>Accuracy Classification </a:t>
            </a:r>
            <a:r>
              <a:rPr lang="en-US" sz="1600" b="1" dirty="0"/>
              <a:t>U</a:t>
            </a:r>
            <a:r>
              <a:rPr lang="en-US" sz="1600" b="1" dirty="0" smtClean="0"/>
              <a:t>sing </a:t>
            </a:r>
            <a:r>
              <a:rPr lang="en-US" sz="1600" b="1" dirty="0"/>
              <a:t>T</a:t>
            </a:r>
            <a:r>
              <a:rPr lang="en-US" sz="1600" b="1" dirty="0" smtClean="0"/>
              <a:t>raining Data:</a:t>
            </a:r>
          </a:p>
          <a:p>
            <a:pPr marL="0" indent="0">
              <a:buNone/>
            </a:pPr>
            <a:r>
              <a:rPr lang="en-US" sz="1600" dirty="0" smtClean="0"/>
              <a:t>     As we can see our Accuracy is </a:t>
            </a:r>
          </a:p>
          <a:p>
            <a:pPr marL="0" indent="0">
              <a:buNone/>
            </a:pPr>
            <a:r>
              <a:rPr lang="en-US" sz="1600" dirty="0"/>
              <a:t> </a:t>
            </a:r>
            <a:r>
              <a:rPr lang="en-US" sz="1600" dirty="0" smtClean="0"/>
              <a:t>    extremely close all the models have </a:t>
            </a:r>
          </a:p>
          <a:p>
            <a:pPr marL="0" indent="0">
              <a:buNone/>
            </a:pPr>
            <a:r>
              <a:rPr lang="en-US" sz="1600" dirty="0"/>
              <a:t> </a:t>
            </a:r>
            <a:r>
              <a:rPr lang="en-US" sz="1600" dirty="0" smtClean="0"/>
              <a:t>    a same accuracy on test data set is 83.33%</a:t>
            </a:r>
          </a:p>
          <a:p>
            <a:pPr marL="0" indent="0">
              <a:buNone/>
            </a:pPr>
            <a:r>
              <a:rPr lang="en-US" sz="1600" dirty="0"/>
              <a:t> </a:t>
            </a:r>
            <a:r>
              <a:rPr lang="en-US" sz="1600" dirty="0" smtClean="0"/>
              <a:t>    it should be noted the size of the sample</a:t>
            </a:r>
          </a:p>
          <a:p>
            <a:pPr marL="0" indent="0">
              <a:buNone/>
            </a:pPr>
            <a:r>
              <a:rPr lang="en-US" sz="1600" dirty="0"/>
              <a:t> </a:t>
            </a:r>
            <a:r>
              <a:rPr lang="en-US" sz="1600" dirty="0" smtClean="0"/>
              <a:t>    is small at only sample size of 18</a:t>
            </a:r>
          </a:p>
          <a:p>
            <a:pPr marL="0" indent="0">
              <a:buNone/>
            </a:pPr>
            <a:r>
              <a:rPr lang="en-US" sz="1600" dirty="0"/>
              <a:t> </a:t>
            </a:r>
            <a:r>
              <a:rPr lang="en-US" sz="1600" dirty="0" smtClean="0"/>
              <a:t>    </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037" y="3282851"/>
            <a:ext cx="5825263" cy="2736949"/>
          </a:xfrm>
          <a:prstGeom prst="rect">
            <a:avLst/>
          </a:prstGeom>
        </p:spPr>
      </p:pic>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smtClean="0"/>
              <a:t>Classi</a:t>
            </a:r>
            <a:r>
              <a:rPr lang="en-US" dirty="0"/>
              <a:t>f</a:t>
            </a:r>
            <a:r>
              <a:rPr lang="en-US" dirty="0" smtClean="0"/>
              <a:t>ication Accuracy</a:t>
            </a:r>
            <a:endParaRPr lang="en-US" dirty="0"/>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485900"/>
            <a:ext cx="10831386" cy="4940300"/>
          </a:xfrm>
        </p:spPr>
        <p:txBody>
          <a:bodyPr>
            <a:noAutofit/>
          </a:bodyPr>
          <a:lstStyle/>
          <a:p>
            <a:pPr>
              <a:buFont typeface="Wingdings" panose="05000000000000000000" pitchFamily="2" charset="2"/>
              <a:buChar char="q"/>
            </a:pPr>
            <a:r>
              <a:rPr lang="en-US" sz="1600" b="1" dirty="0"/>
              <a:t>Accuracy Classification Using Training Data</a:t>
            </a:r>
            <a:r>
              <a:rPr lang="en-US" sz="1600" b="1" dirty="0" smtClean="0"/>
              <a:t>:</a:t>
            </a:r>
          </a:p>
          <a:p>
            <a:pPr marL="0" indent="0">
              <a:buNone/>
            </a:pPr>
            <a:r>
              <a:rPr lang="en-US" sz="1600" b="1" dirty="0"/>
              <a:t> </a:t>
            </a:r>
            <a:r>
              <a:rPr lang="en-US" sz="1600" dirty="0" smtClean="0"/>
              <a:t>here we see that we show the data based on </a:t>
            </a:r>
          </a:p>
          <a:p>
            <a:pPr marL="0" indent="0">
              <a:buNone/>
            </a:pPr>
            <a:r>
              <a:rPr lang="en-US" sz="1600" b="1" dirty="0"/>
              <a:t> </a:t>
            </a:r>
            <a:r>
              <a:rPr lang="en-US" sz="1600" dirty="0" smtClean="0"/>
              <a:t>the best_score we see the small difference and</a:t>
            </a:r>
          </a:p>
          <a:p>
            <a:pPr marL="0" indent="0">
              <a:buNone/>
            </a:pPr>
            <a:r>
              <a:rPr lang="en-US" sz="1600" dirty="0" smtClean="0"/>
              <a:t> got the solution </a:t>
            </a:r>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t>Here we see that decision tree do the best</a:t>
            </a:r>
          </a:p>
          <a:p>
            <a:pPr marL="0" indent="0">
              <a:buNone/>
            </a:pPr>
            <a:r>
              <a:rPr lang="en-US" sz="1600" dirty="0" smtClean="0"/>
              <a:t>performance </a:t>
            </a:r>
          </a:p>
          <a:p>
            <a:pPr marL="0" indent="0">
              <a:buNone/>
            </a:pP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256" y="2884393"/>
            <a:ext cx="3621244" cy="217274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956" y="1589088"/>
            <a:ext cx="4794944" cy="4565301"/>
          </a:xfrm>
          <a:prstGeom prst="rect">
            <a:avLst/>
          </a:prstGeom>
        </p:spPr>
      </p:pic>
    </p:spTree>
    <p:extLst>
      <p:ext uri="{BB962C8B-B14F-4D97-AF65-F5344CB8AC3E}">
        <p14:creationId xmlns:p14="http://schemas.microsoft.com/office/powerpoint/2010/main" val="7694563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p:txBody>
          <a:bodyPr/>
          <a:lstStyle/>
          <a:p>
            <a:r>
              <a:rPr lang="en-US" dirty="0" smtClean="0"/>
              <a:t>Confusion Matrix</a:t>
            </a:r>
            <a:endParaRPr lang="en-US" dirty="0"/>
          </a:p>
        </p:txBody>
      </p:sp>
      <p:sp>
        <p:nvSpPr>
          <p:cNvPr id="7" name="Content Placeholder 6"/>
          <p:cNvSpPr>
            <a:spLocks noGrp="1"/>
          </p:cNvSpPr>
          <p:nvPr>
            <p:ph sz="half" idx="1"/>
          </p:nvPr>
        </p:nvSpPr>
        <p:spPr>
          <a:xfrm>
            <a:off x="838199" y="1825625"/>
            <a:ext cx="5770383" cy="4351338"/>
          </a:xfrm>
        </p:spPr>
        <p:txBody>
          <a:bodyPr>
            <a:normAutofit/>
          </a:bodyPr>
          <a:lstStyle/>
          <a:p>
            <a:pPr>
              <a:buFont typeface="Wingdings" panose="05000000000000000000" pitchFamily="2" charset="2"/>
              <a:buChar char="q"/>
            </a:pPr>
            <a:r>
              <a:rPr lang="en-US" sz="2000" b="1" dirty="0" smtClean="0"/>
              <a:t>EXPLANATION</a:t>
            </a:r>
            <a:r>
              <a:rPr lang="en-US" sz="2000" b="1" dirty="0"/>
              <a:t>:</a:t>
            </a:r>
          </a:p>
          <a:p>
            <a:r>
              <a:rPr lang="en-US" sz="1600" dirty="0"/>
              <a:t>Examining the confusion matrix, we </a:t>
            </a:r>
            <a:r>
              <a:rPr lang="en-US" sz="1600" dirty="0" smtClean="0"/>
              <a:t>see that </a:t>
            </a:r>
            <a:r>
              <a:rPr lang="en-US" sz="1600" dirty="0"/>
              <a:t>logistic regression can </a:t>
            </a:r>
            <a:r>
              <a:rPr lang="en-US" sz="1600" dirty="0" smtClean="0"/>
              <a:t>distinguish between </a:t>
            </a:r>
            <a:r>
              <a:rPr lang="en-US" sz="1600" dirty="0"/>
              <a:t>the different classes. We </a:t>
            </a:r>
            <a:r>
              <a:rPr lang="en-US" sz="1600" dirty="0" smtClean="0"/>
              <a:t>see that </a:t>
            </a:r>
            <a:r>
              <a:rPr lang="en-US" sz="1600" dirty="0"/>
              <a:t>the major problem is false positives.</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583" y="1617664"/>
            <a:ext cx="5583417" cy="45592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112" y="3465512"/>
            <a:ext cx="2846388" cy="2468444"/>
          </a:xfrm>
          <a:prstGeom prst="rect">
            <a:avLst/>
          </a:prstGeom>
        </p:spPr>
      </p:pic>
    </p:spTree>
    <p:extLst>
      <p:ext uri="{BB962C8B-B14F-4D97-AF65-F5344CB8AC3E}">
        <p14:creationId xmlns:p14="http://schemas.microsoft.com/office/powerpoint/2010/main" val="42009068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2"/>
          </p:nvPr>
        </p:nvSpPr>
        <p:spPr>
          <a:xfrm>
            <a:off x="4432300" y="1473200"/>
            <a:ext cx="7378699" cy="4864100"/>
          </a:xfrm>
        </p:spPr>
        <p:txBody>
          <a:bodyPr>
            <a:normAutofit lnSpcReduction="10000"/>
          </a:bodyPr>
          <a:lstStyle/>
          <a:p>
            <a:pPr>
              <a:buFont typeface="Wingdings" panose="05000000000000000000" pitchFamily="2" charset="2"/>
              <a:buChar char="§"/>
            </a:pPr>
            <a:endParaRPr lang="en-US" sz="1600" dirty="0" smtClean="0"/>
          </a:p>
          <a:p>
            <a:pPr>
              <a:buFont typeface="Wingdings" panose="05000000000000000000" pitchFamily="2" charset="2"/>
              <a:buChar char="§"/>
            </a:pPr>
            <a:r>
              <a:rPr lang="en-US" sz="1600" dirty="0" smtClean="0"/>
              <a:t>Decision </a:t>
            </a:r>
            <a:r>
              <a:rPr lang="en-US" sz="1600" dirty="0"/>
              <a:t>Tree Model is the best algorithm for this dataset</a:t>
            </a:r>
            <a:r>
              <a:rPr lang="en-US" sz="1600" dirty="0" smtClean="0"/>
              <a:t>.</a:t>
            </a:r>
          </a:p>
          <a:p>
            <a:pPr>
              <a:buFont typeface="Wingdings" panose="05000000000000000000" pitchFamily="2" charset="2"/>
              <a:buChar char="§"/>
            </a:pPr>
            <a:endParaRPr lang="en-US" sz="1600" dirty="0" smtClean="0"/>
          </a:p>
          <a:p>
            <a:pPr>
              <a:buFont typeface="Wingdings" panose="05000000000000000000" pitchFamily="2" charset="2"/>
              <a:buChar char="§"/>
            </a:pPr>
            <a:r>
              <a:rPr lang="en-US" sz="1600" dirty="0" smtClean="0"/>
              <a:t>Launches </a:t>
            </a:r>
            <a:r>
              <a:rPr lang="en-US" sz="1600" dirty="0"/>
              <a:t>with a low payload mass show better </a:t>
            </a:r>
            <a:r>
              <a:rPr lang="en-US" sz="1600" dirty="0" smtClean="0"/>
              <a:t>results than </a:t>
            </a:r>
            <a:r>
              <a:rPr lang="en-US" sz="1600" dirty="0"/>
              <a:t>launches with a larger payload mass</a:t>
            </a:r>
            <a:r>
              <a:rPr lang="en-US" sz="1600" dirty="0" smtClean="0"/>
              <a:t>.</a:t>
            </a:r>
          </a:p>
          <a:p>
            <a:pPr>
              <a:buFont typeface="Wingdings" panose="05000000000000000000" pitchFamily="2" charset="2"/>
              <a:buChar char="§"/>
            </a:pPr>
            <a:endParaRPr lang="en-US" sz="1600" dirty="0" smtClean="0"/>
          </a:p>
          <a:p>
            <a:pPr>
              <a:buFont typeface="Wingdings" panose="05000000000000000000" pitchFamily="2" charset="2"/>
              <a:buChar char="§"/>
            </a:pPr>
            <a:r>
              <a:rPr lang="en-US" sz="1600" dirty="0" smtClean="0"/>
              <a:t>Most </a:t>
            </a:r>
            <a:r>
              <a:rPr lang="en-US" sz="1600" dirty="0"/>
              <a:t>of launch sites are in proximity to the Equator </a:t>
            </a:r>
            <a:r>
              <a:rPr lang="en-US" sz="1600" dirty="0" smtClean="0"/>
              <a:t>line and </a:t>
            </a:r>
            <a:r>
              <a:rPr lang="en-US" sz="1600" dirty="0"/>
              <a:t>all the sites are in very close proximity to the coast</a:t>
            </a:r>
            <a:r>
              <a:rPr lang="en-US" sz="1600" dirty="0" smtClean="0"/>
              <a:t>.</a:t>
            </a:r>
          </a:p>
          <a:p>
            <a:pPr>
              <a:buFont typeface="Wingdings" panose="05000000000000000000" pitchFamily="2" charset="2"/>
              <a:buChar char="§"/>
            </a:pPr>
            <a:endParaRPr lang="en-US" sz="1600" dirty="0" smtClean="0"/>
          </a:p>
          <a:p>
            <a:pPr>
              <a:buFont typeface="Wingdings" panose="05000000000000000000" pitchFamily="2" charset="2"/>
              <a:buChar char="§"/>
            </a:pPr>
            <a:r>
              <a:rPr lang="en-US" sz="1600" dirty="0" smtClean="0"/>
              <a:t>The </a:t>
            </a:r>
            <a:r>
              <a:rPr lang="en-US" sz="1600" dirty="0"/>
              <a:t>success rate of launches increases over the years</a:t>
            </a:r>
            <a:r>
              <a:rPr lang="en-US" sz="1600" dirty="0" smtClean="0"/>
              <a:t>.</a:t>
            </a:r>
          </a:p>
          <a:p>
            <a:pPr>
              <a:buFont typeface="Wingdings" panose="05000000000000000000" pitchFamily="2" charset="2"/>
              <a:buChar char="§"/>
            </a:pPr>
            <a:endParaRPr lang="en-US" sz="1600" dirty="0" smtClean="0"/>
          </a:p>
          <a:p>
            <a:pPr>
              <a:buFont typeface="Wingdings" panose="05000000000000000000" pitchFamily="2" charset="2"/>
              <a:buChar char="§"/>
            </a:pPr>
            <a:r>
              <a:rPr lang="en-US" sz="1600" dirty="0" smtClean="0"/>
              <a:t>KSC </a:t>
            </a:r>
            <a:r>
              <a:rPr lang="en-US" sz="1600" dirty="0"/>
              <a:t>LC-39A has the highest success rate of the </a:t>
            </a:r>
            <a:r>
              <a:rPr lang="en-US" sz="1600" dirty="0" smtClean="0"/>
              <a:t>launches from </a:t>
            </a:r>
            <a:r>
              <a:rPr lang="en-US" sz="1600" dirty="0"/>
              <a:t>all the sites</a:t>
            </a:r>
            <a:r>
              <a:rPr lang="en-US" sz="1600" dirty="0" smtClean="0"/>
              <a:t>.</a:t>
            </a:r>
          </a:p>
          <a:p>
            <a:pPr>
              <a:buFont typeface="Wingdings" panose="05000000000000000000" pitchFamily="2" charset="2"/>
              <a:buChar char="§"/>
            </a:pPr>
            <a:endParaRPr lang="en-US" sz="1600" dirty="0" smtClean="0"/>
          </a:p>
          <a:p>
            <a:pPr>
              <a:buFont typeface="Wingdings" panose="05000000000000000000" pitchFamily="2" charset="2"/>
              <a:buChar char="§"/>
            </a:pPr>
            <a:r>
              <a:rPr lang="en-US" sz="1600" dirty="0" smtClean="0"/>
              <a:t>Orbits </a:t>
            </a:r>
            <a:r>
              <a:rPr lang="en-US" sz="1600" dirty="0"/>
              <a:t>ES-L1, GEO, HEO and SSO have 100% success rate.</a:t>
            </a:r>
          </a:p>
        </p:txBody>
      </p:sp>
      <p:pic>
        <p:nvPicPr>
          <p:cNvPr id="6" name="Content Placeholder 5">
            <a:extLst>
              <a:ext uri="{FF2B5EF4-FFF2-40B4-BE49-F238E27FC236}">
                <a16:creationId xmlns:a16="http://schemas.microsoft.com/office/drawing/2014/main" xmlns=""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2"/>
          </p:nvPr>
        </p:nvSpPr>
        <p:spPr>
          <a:xfrm>
            <a:off x="4544291" y="1825625"/>
            <a:ext cx="6809509" cy="4351338"/>
          </a:xfrm>
        </p:spPr>
        <p:txBody>
          <a:bodyPr/>
          <a:lstStyle/>
          <a:p>
            <a:r>
              <a:rPr lang="en-US" dirty="0" smtClean="0"/>
              <a:t>Special thanks to </a:t>
            </a:r>
          </a:p>
          <a:p>
            <a:r>
              <a:rPr lang="en-US" sz="1600" dirty="0" smtClean="0"/>
              <a:t>Instructors:</a:t>
            </a:r>
          </a:p>
          <a:p>
            <a:pPr lvl="1"/>
            <a:r>
              <a:rPr lang="en-US" sz="1600" dirty="0" smtClean="0"/>
              <a:t> Rav Ahuja</a:t>
            </a:r>
            <a:r>
              <a:rPr lang="en-US" sz="1600" dirty="0"/>
              <a:t>, Alex Aklson, </a:t>
            </a:r>
            <a:r>
              <a:rPr lang="en-US" sz="1600" dirty="0" smtClean="0"/>
              <a:t>Aije Egwaikhide</a:t>
            </a:r>
            <a:r>
              <a:rPr lang="en-US" sz="1600" dirty="0"/>
              <a:t>, </a:t>
            </a:r>
            <a:r>
              <a:rPr lang="en-US" sz="1600" dirty="0" smtClean="0"/>
              <a:t>Svetlana Levitan</a:t>
            </a:r>
            <a:r>
              <a:rPr lang="en-US" sz="1600" dirty="0"/>
              <a:t>, Romeo Kienzler, </a:t>
            </a:r>
            <a:r>
              <a:rPr lang="en-US" sz="1600" dirty="0" smtClean="0"/>
              <a:t>Polong Lin</a:t>
            </a:r>
            <a:r>
              <a:rPr lang="en-US" sz="1600" dirty="0"/>
              <a:t>, Joseph Santarcangelo, </a:t>
            </a:r>
            <a:r>
              <a:rPr lang="en-US" sz="1600" dirty="0" smtClean="0"/>
              <a:t>Azim Hirjani</a:t>
            </a:r>
            <a:r>
              <a:rPr lang="en-US" sz="1600" dirty="0"/>
              <a:t>, </a:t>
            </a:r>
            <a:r>
              <a:rPr lang="en-US" sz="1600" dirty="0" smtClean="0"/>
              <a:t>Hima Vasudevan</a:t>
            </a:r>
            <a:r>
              <a:rPr lang="en-US" sz="1600" dirty="0"/>
              <a:t>, </a:t>
            </a:r>
            <a:r>
              <a:rPr lang="en-US" sz="1600" dirty="0" smtClean="0"/>
              <a:t>Saishruthi Swaminathan</a:t>
            </a:r>
            <a:r>
              <a:rPr lang="en-US" sz="1600" dirty="0"/>
              <a:t>, </a:t>
            </a:r>
            <a:r>
              <a:rPr lang="en-US" sz="1600" dirty="0" smtClean="0"/>
              <a:t>Saeed Aghabozorgi</a:t>
            </a:r>
            <a:r>
              <a:rPr lang="en-US" sz="1600" dirty="0"/>
              <a:t>, Yan </a:t>
            </a:r>
            <a:r>
              <a:rPr lang="en-US" sz="1600" dirty="0" smtClean="0"/>
              <a:t>Luo</a:t>
            </a:r>
          </a:p>
          <a:p>
            <a:pPr lvl="1"/>
            <a:endParaRPr lang="en-US" sz="1600" dirty="0" smtClean="0"/>
          </a:p>
          <a:p>
            <a:pPr lvl="1"/>
            <a:r>
              <a:rPr lang="en-US" sz="1600" dirty="0" smtClean="0"/>
              <a:t>Coursera </a:t>
            </a:r>
          </a:p>
          <a:p>
            <a:pPr lvl="1"/>
            <a:endParaRPr lang="en-US" sz="1600" dirty="0" smtClean="0"/>
          </a:p>
          <a:p>
            <a:pPr lvl="1"/>
            <a:r>
              <a:rPr lang="en-US" sz="1600" dirty="0" smtClean="0"/>
              <a:t>IBM</a:t>
            </a:r>
          </a:p>
          <a:p>
            <a:endParaRPr lang="en-US" sz="1600" dirty="0"/>
          </a:p>
          <a:p>
            <a:pPr marL="0" indent="0">
              <a:buNone/>
            </a:pPr>
            <a:endParaRPr lang="en-US" dirty="0" smtClean="0"/>
          </a:p>
        </p:txBody>
      </p:sp>
      <p:pic>
        <p:nvPicPr>
          <p:cNvPr id="4" name="Content Placeholder 3">
            <a:extLst>
              <a:ext uri="{FF2B5EF4-FFF2-40B4-BE49-F238E27FC236}">
                <a16:creationId xmlns:a16="http://schemas.microsoft.com/office/drawing/2014/main" xmlns="" id="{D5D63823-FC2E-4AC2-93D5-3C2B6F315436}"/>
              </a:ext>
            </a:extLst>
          </p:cNvPr>
          <p:cNvPicPr>
            <a:picLocks noGrp="1" noChangeAspect="1"/>
          </p:cNvPicPr>
          <p:nvPr>
            <p:ph sz="half" idx="1"/>
          </p:nvPr>
        </p:nvPicPr>
        <p:blipFill>
          <a:blip r:embed="rId2"/>
          <a:stretch>
            <a:fillRect/>
          </a:stretch>
        </p:blipFill>
        <p:spPr>
          <a:xfrm>
            <a:off x="3319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3678937" y="1584324"/>
            <a:ext cx="8424164" cy="4765675"/>
          </a:xfrm>
        </p:spPr>
        <p:txBody>
          <a:bodyPr>
            <a:normAutofit/>
          </a:bodyPr>
          <a:lstStyle/>
          <a:p>
            <a:pPr>
              <a:buFont typeface="Wingdings" panose="05000000000000000000" pitchFamily="2" charset="2"/>
              <a:buChar char="Ø"/>
            </a:pPr>
            <a:r>
              <a:rPr lang="en-US" sz="1800" b="1" dirty="0">
                <a:latin typeface="Open Sans" panose="020B0606030504020204" pitchFamily="34" charset="0"/>
                <a:ea typeface="Open Sans" panose="020B0606030504020204" pitchFamily="34" charset="0"/>
                <a:cs typeface="Open Sans" panose="020B0606030504020204" pitchFamily="34" charset="0"/>
              </a:rPr>
              <a:t>Data collection methodology:</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lvl="1"/>
            <a:r>
              <a:rPr lang="en-US" sz="1800" dirty="0" smtClean="0">
                <a:latin typeface="Open Sans" panose="020B0606030504020204" pitchFamily="34" charset="0"/>
                <a:ea typeface="Open Sans" panose="020B0606030504020204" pitchFamily="34" charset="0"/>
                <a:cs typeface="Open Sans" panose="020B0606030504020204" pitchFamily="34" charset="0"/>
              </a:rPr>
              <a:t>Using Data from SpaceX </a:t>
            </a:r>
            <a:r>
              <a:rPr lang="en-US" sz="1800" dirty="0">
                <a:latin typeface="Open Sans" panose="020B0606030504020204" pitchFamily="34" charset="0"/>
                <a:ea typeface="Open Sans" panose="020B0606030504020204" pitchFamily="34" charset="0"/>
                <a:cs typeface="Open Sans" panose="020B0606030504020204" pitchFamily="34" charset="0"/>
              </a:rPr>
              <a:t>Rest </a:t>
            </a:r>
            <a:r>
              <a:rPr lang="en-US" sz="1800" dirty="0" smtClean="0">
                <a:latin typeface="Open Sans" panose="020B0606030504020204" pitchFamily="34" charset="0"/>
                <a:ea typeface="Open Sans" panose="020B0606030504020204" pitchFamily="34" charset="0"/>
                <a:cs typeface="Open Sans" panose="020B0606030504020204" pitchFamily="34" charset="0"/>
              </a:rPr>
              <a:t>API</a:t>
            </a:r>
          </a:p>
          <a:p>
            <a:pPr lvl="1"/>
            <a:r>
              <a:rPr lang="en-US" sz="1800" dirty="0" smtClean="0">
                <a:latin typeface="Open Sans" panose="020B0606030504020204" pitchFamily="34" charset="0"/>
                <a:ea typeface="Open Sans" panose="020B0606030504020204" pitchFamily="34" charset="0"/>
                <a:cs typeface="Open Sans" panose="020B0606030504020204" pitchFamily="34" charset="0"/>
              </a:rPr>
              <a:t>Using </a:t>
            </a:r>
            <a:r>
              <a:rPr lang="en-US" sz="1800" dirty="0">
                <a:latin typeface="Open Sans" panose="020B0606030504020204" pitchFamily="34" charset="0"/>
                <a:ea typeface="Open Sans" panose="020B0606030504020204" pitchFamily="34" charset="0"/>
                <a:cs typeface="Open Sans" panose="020B0606030504020204" pitchFamily="34" charset="0"/>
              </a:rPr>
              <a:t>Web Scrapping from Wikipedia</a:t>
            </a:r>
          </a:p>
          <a:p>
            <a:pPr>
              <a:buFont typeface="Wingdings" panose="05000000000000000000" pitchFamily="2" charset="2"/>
              <a:buChar char="Ø"/>
            </a:pPr>
            <a:r>
              <a:rPr lang="en-US" sz="1800" b="1" dirty="0">
                <a:latin typeface="Open Sans" panose="020B0606030504020204" pitchFamily="34" charset="0"/>
                <a:ea typeface="Open Sans" panose="020B0606030504020204" pitchFamily="34" charset="0"/>
                <a:cs typeface="Open Sans" panose="020B0606030504020204" pitchFamily="34" charset="0"/>
              </a:rPr>
              <a:t>Performed data wrangling</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lvl="1"/>
            <a:r>
              <a:rPr lang="en-US" sz="1800" dirty="0" smtClean="0">
                <a:latin typeface="Open Sans" panose="020B0606030504020204" pitchFamily="34" charset="0"/>
                <a:ea typeface="Open Sans" panose="020B0606030504020204" pitchFamily="34" charset="0"/>
                <a:cs typeface="Open Sans" panose="020B0606030504020204" pitchFamily="34" charset="0"/>
              </a:rPr>
              <a:t>Filtering </a:t>
            </a:r>
            <a:r>
              <a:rPr lang="en-US" sz="1800" dirty="0">
                <a:latin typeface="Open Sans" panose="020B0606030504020204" pitchFamily="34" charset="0"/>
                <a:ea typeface="Open Sans" panose="020B0606030504020204" pitchFamily="34" charset="0"/>
                <a:cs typeface="Open Sans" panose="020B0606030504020204" pitchFamily="34" charset="0"/>
              </a:rPr>
              <a:t>the </a:t>
            </a:r>
            <a:r>
              <a:rPr lang="en-US" sz="1800" dirty="0" smtClean="0">
                <a:latin typeface="Open Sans" panose="020B0606030504020204" pitchFamily="34" charset="0"/>
                <a:ea typeface="Open Sans" panose="020B0606030504020204" pitchFamily="34" charset="0"/>
                <a:cs typeface="Open Sans" panose="020B0606030504020204" pitchFamily="34" charset="0"/>
              </a:rPr>
              <a:t>data</a:t>
            </a:r>
          </a:p>
          <a:p>
            <a:pPr lvl="1"/>
            <a:r>
              <a:rPr lang="en-US" sz="1800" dirty="0" smtClean="0">
                <a:latin typeface="Open Sans" panose="020B0606030504020204" pitchFamily="34" charset="0"/>
                <a:ea typeface="Open Sans" panose="020B0606030504020204" pitchFamily="34" charset="0"/>
                <a:cs typeface="Open Sans" panose="020B0606030504020204" pitchFamily="34" charset="0"/>
              </a:rPr>
              <a:t>Dealing </a:t>
            </a:r>
            <a:r>
              <a:rPr lang="en-US" sz="1800" dirty="0">
                <a:latin typeface="Open Sans" panose="020B0606030504020204" pitchFamily="34" charset="0"/>
                <a:ea typeface="Open Sans" panose="020B0606030504020204" pitchFamily="34" charset="0"/>
                <a:cs typeface="Open Sans" panose="020B0606030504020204" pitchFamily="34" charset="0"/>
              </a:rPr>
              <a:t>with missing </a:t>
            </a:r>
            <a:r>
              <a:rPr lang="en-US" sz="1800" dirty="0" smtClean="0">
                <a:latin typeface="Open Sans" panose="020B0606030504020204" pitchFamily="34" charset="0"/>
                <a:ea typeface="Open Sans" panose="020B0606030504020204" pitchFamily="34" charset="0"/>
                <a:cs typeface="Open Sans" panose="020B0606030504020204" pitchFamily="34" charset="0"/>
              </a:rPr>
              <a:t>values</a:t>
            </a:r>
          </a:p>
          <a:p>
            <a:pPr lvl="1"/>
            <a:r>
              <a:rPr lang="en-US" sz="1800" dirty="0" smtClean="0">
                <a:latin typeface="Open Sans" panose="020B0606030504020204" pitchFamily="34" charset="0"/>
                <a:ea typeface="Open Sans" panose="020B0606030504020204" pitchFamily="34" charset="0"/>
                <a:cs typeface="Open Sans" panose="020B0606030504020204" pitchFamily="34" charset="0"/>
              </a:rPr>
              <a:t>Using </a:t>
            </a:r>
            <a:r>
              <a:rPr lang="en-US" sz="1800" dirty="0">
                <a:latin typeface="Open Sans" panose="020B0606030504020204" pitchFamily="34" charset="0"/>
                <a:ea typeface="Open Sans" panose="020B0606030504020204" pitchFamily="34" charset="0"/>
                <a:cs typeface="Open Sans" panose="020B0606030504020204" pitchFamily="34" charset="0"/>
              </a:rPr>
              <a:t>One Hot Encoding to prepare the data to a binary </a:t>
            </a:r>
            <a:r>
              <a:rPr lang="en-US" sz="1800" dirty="0" smtClean="0">
                <a:latin typeface="Open Sans" panose="020B0606030504020204" pitchFamily="34" charset="0"/>
                <a:ea typeface="Open Sans" panose="020B0606030504020204" pitchFamily="34" charset="0"/>
                <a:cs typeface="Open Sans" panose="020B0606030504020204" pitchFamily="34" charset="0"/>
              </a:rPr>
              <a:t>classification</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a:buFont typeface="Wingdings" panose="05000000000000000000" pitchFamily="2" charset="2"/>
              <a:buChar char="Ø"/>
            </a:pPr>
            <a:r>
              <a:rPr lang="en-US" sz="1800" b="1" dirty="0">
                <a:latin typeface="Open Sans" panose="020B0606030504020204" pitchFamily="34" charset="0"/>
                <a:ea typeface="Open Sans" panose="020B0606030504020204" pitchFamily="34" charset="0"/>
                <a:cs typeface="Open Sans" panose="020B0606030504020204" pitchFamily="34" charset="0"/>
              </a:rPr>
              <a:t>Performed exploratory data analysis (EDA) using visualization and </a:t>
            </a:r>
            <a:r>
              <a:rPr lang="en-US" sz="1800" b="1" dirty="0" smtClean="0">
                <a:latin typeface="Open Sans" panose="020B0606030504020204" pitchFamily="34" charset="0"/>
                <a:ea typeface="Open Sans" panose="020B0606030504020204" pitchFamily="34" charset="0"/>
                <a:cs typeface="Open Sans" panose="020B0606030504020204" pitchFamily="34" charset="0"/>
              </a:rPr>
              <a:t>SQL</a:t>
            </a:r>
          </a:p>
          <a:p>
            <a:pPr>
              <a:buFont typeface="Wingdings" panose="05000000000000000000" pitchFamily="2" charset="2"/>
              <a:buChar char="Ø"/>
            </a:pPr>
            <a:r>
              <a:rPr lang="en-US" sz="1800" b="1" dirty="0" smtClean="0">
                <a:latin typeface="Open Sans" panose="020B0606030504020204" pitchFamily="34" charset="0"/>
                <a:ea typeface="Open Sans" panose="020B0606030504020204" pitchFamily="34" charset="0"/>
                <a:cs typeface="Open Sans" panose="020B0606030504020204" pitchFamily="34" charset="0"/>
              </a:rPr>
              <a:t>Performed </a:t>
            </a:r>
            <a:r>
              <a:rPr lang="en-US" sz="1800" b="1" dirty="0">
                <a:latin typeface="Open Sans" panose="020B0606030504020204" pitchFamily="34" charset="0"/>
                <a:ea typeface="Open Sans" panose="020B0606030504020204" pitchFamily="34" charset="0"/>
                <a:cs typeface="Open Sans" panose="020B0606030504020204" pitchFamily="34" charset="0"/>
              </a:rPr>
              <a:t>interactive visual analytics using Folium and Plotly </a:t>
            </a:r>
            <a:r>
              <a:rPr lang="en-US" sz="1800" b="1" dirty="0" smtClean="0">
                <a:latin typeface="Open Sans" panose="020B0606030504020204" pitchFamily="34" charset="0"/>
                <a:ea typeface="Open Sans" panose="020B0606030504020204" pitchFamily="34" charset="0"/>
                <a:cs typeface="Open Sans" panose="020B0606030504020204" pitchFamily="34" charset="0"/>
              </a:rPr>
              <a:t>Dash</a:t>
            </a:r>
          </a:p>
          <a:p>
            <a:pPr>
              <a:buFont typeface="Wingdings" panose="05000000000000000000" pitchFamily="2" charset="2"/>
              <a:buChar char="Ø"/>
            </a:pPr>
            <a:r>
              <a:rPr lang="en-US" sz="1800" b="1" dirty="0" smtClean="0">
                <a:latin typeface="Open Sans" panose="020B0606030504020204" pitchFamily="34" charset="0"/>
                <a:ea typeface="Open Sans" panose="020B0606030504020204" pitchFamily="34" charset="0"/>
                <a:cs typeface="Open Sans" panose="020B0606030504020204" pitchFamily="34" charset="0"/>
              </a:rPr>
              <a:t>Performed </a:t>
            </a:r>
            <a:r>
              <a:rPr lang="en-US" sz="1800" b="1" dirty="0">
                <a:latin typeface="Open Sans" panose="020B0606030504020204" pitchFamily="34" charset="0"/>
                <a:ea typeface="Open Sans" panose="020B0606030504020204" pitchFamily="34" charset="0"/>
                <a:cs typeface="Open Sans" panose="020B0606030504020204" pitchFamily="34" charset="0"/>
              </a:rPr>
              <a:t>predictive analysis using </a:t>
            </a:r>
            <a:r>
              <a:rPr lang="en-US" sz="1800" b="1" dirty="0" smtClean="0">
                <a:latin typeface="Open Sans" panose="020B0606030504020204" pitchFamily="34" charset="0"/>
                <a:ea typeface="Open Sans" panose="020B0606030504020204" pitchFamily="34" charset="0"/>
                <a:cs typeface="Open Sans" panose="020B0606030504020204" pitchFamily="34" charset="0"/>
              </a:rPr>
              <a:t>classification </a:t>
            </a:r>
            <a:r>
              <a:rPr lang="en-US" sz="1800" b="1" dirty="0">
                <a:latin typeface="Open Sans" panose="020B0606030504020204" pitchFamily="34" charset="0"/>
                <a:ea typeface="Open Sans" panose="020B0606030504020204" pitchFamily="34" charset="0"/>
                <a:cs typeface="Open Sans" panose="020B0606030504020204" pitchFamily="34" charset="0"/>
              </a:rPr>
              <a:t>models</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lvl="1"/>
            <a:r>
              <a:rPr lang="en-US" sz="1800" dirty="0" smtClean="0">
                <a:latin typeface="Open Sans" panose="020B0606030504020204" pitchFamily="34" charset="0"/>
                <a:ea typeface="Open Sans" panose="020B0606030504020204" pitchFamily="34" charset="0"/>
                <a:cs typeface="Open Sans" panose="020B0606030504020204" pitchFamily="34" charset="0"/>
              </a:rPr>
              <a:t>Building</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smtClean="0">
                <a:latin typeface="Open Sans" panose="020B0606030504020204" pitchFamily="34" charset="0"/>
                <a:ea typeface="Open Sans" panose="020B0606030504020204" pitchFamily="34" charset="0"/>
                <a:cs typeface="Open Sans" panose="020B0606030504020204" pitchFamily="34" charset="0"/>
              </a:rPr>
              <a:t>tuning the model using GridSearchCV</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smtClean="0">
                <a:latin typeface="Open Sans" panose="020B0606030504020204" pitchFamily="34" charset="0"/>
                <a:ea typeface="Open Sans" panose="020B0606030504020204" pitchFamily="34" charset="0"/>
                <a:cs typeface="Open Sans" panose="020B0606030504020204" pitchFamily="34" charset="0"/>
              </a:rPr>
              <a:t>and evaluation of classification </a:t>
            </a:r>
            <a:r>
              <a:rPr lang="en-US" sz="1800" dirty="0">
                <a:latin typeface="Open Sans" panose="020B0606030504020204" pitchFamily="34" charset="0"/>
                <a:ea typeface="Open Sans" panose="020B0606030504020204" pitchFamily="34" charset="0"/>
                <a:cs typeface="Open Sans" panose="020B0606030504020204" pitchFamily="34" charset="0"/>
              </a:rPr>
              <a:t>models to ensure the </a:t>
            </a:r>
            <a:r>
              <a:rPr lang="en-US" sz="1800" dirty="0" smtClean="0">
                <a:latin typeface="Open Sans" panose="020B0606030504020204" pitchFamily="34" charset="0"/>
                <a:ea typeface="Open Sans" panose="020B0606030504020204" pitchFamily="34" charset="0"/>
                <a:cs typeface="Open Sans" panose="020B0606030504020204" pitchFamily="34" charset="0"/>
              </a:rPr>
              <a:t>best results</a:t>
            </a:r>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xmlns="" id="{33AE176B-DE78-4B75-AC9E-2A422E82D533}"/>
              </a:ext>
            </a:extLst>
          </p:cNvPr>
          <p:cNvPicPr>
            <a:picLocks noChangeAspect="1"/>
          </p:cNvPicPr>
          <p:nvPr/>
        </p:nvPicPr>
        <p:blipFill>
          <a:blip r:embed="rId2"/>
          <a:stretch>
            <a:fillRect/>
          </a:stretch>
        </p:blipFill>
        <p:spPr>
          <a:xfrm>
            <a:off x="484355" y="14634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Data collection</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839914" y="1690688"/>
            <a:ext cx="10831386" cy="4351338"/>
          </a:xfrm>
        </p:spPr>
        <p:txBody>
          <a:bodyPr>
            <a:normAutofit/>
          </a:bodyPr>
          <a:lstStyle/>
          <a:p>
            <a:pPr marL="0" indent="0">
              <a:buNone/>
            </a:pPr>
            <a:r>
              <a:rPr lang="en-US" sz="1800" dirty="0"/>
              <a:t>Data collection process involved a combination of API requests from SpaceX RESTAPI and Web Scraping data from a table in SpaceX’s Wikipedia entry</a:t>
            </a:r>
            <a:r>
              <a:rPr lang="en-US" sz="1800" dirty="0" smtClean="0"/>
              <a:t>.</a:t>
            </a:r>
          </a:p>
          <a:p>
            <a:pPr marL="0" indent="0" algn="just">
              <a:buNone/>
            </a:pPr>
            <a:r>
              <a:rPr lang="en-US" sz="1800" dirty="0"/>
              <a:t>We had to use both of these data collection methods in order to get </a:t>
            </a:r>
            <a:r>
              <a:rPr lang="en-US" sz="1800" dirty="0" smtClean="0"/>
              <a:t>complete information </a:t>
            </a:r>
            <a:r>
              <a:rPr lang="en-US" sz="1800" dirty="0"/>
              <a:t>about the launches for a more detailed analysis</a:t>
            </a:r>
            <a:r>
              <a:rPr lang="en-US" sz="1800" dirty="0" smtClean="0"/>
              <a:t>.</a:t>
            </a:r>
          </a:p>
          <a:p>
            <a:pPr marL="0" indent="0">
              <a:buNone/>
            </a:pPr>
            <a:endParaRPr lang="en-US" sz="1800" b="1" dirty="0"/>
          </a:p>
          <a:p>
            <a:pPr marL="0" indent="0">
              <a:buNone/>
            </a:pPr>
            <a:r>
              <a:rPr lang="en-US" sz="1800" b="1" dirty="0" smtClean="0"/>
              <a:t>   Data </a:t>
            </a:r>
            <a:r>
              <a:rPr lang="en-US" sz="1800" b="1" dirty="0"/>
              <a:t>Columns are obtained by using SpaceX REST API:</a:t>
            </a:r>
            <a:endParaRPr lang="en-US" sz="1800" dirty="0"/>
          </a:p>
          <a:p>
            <a:pPr marL="457200" lvl="1" indent="0">
              <a:buNone/>
            </a:pPr>
            <a:r>
              <a:rPr lang="en-US" sz="1800" dirty="0" smtClean="0"/>
              <a:t>FlightNumber</a:t>
            </a:r>
            <a:r>
              <a:rPr lang="en-US" sz="1800" dirty="0"/>
              <a:t>, Date, </a:t>
            </a:r>
            <a:r>
              <a:rPr lang="en-US" sz="1800" dirty="0" smtClean="0"/>
              <a:t>BoosterVersion</a:t>
            </a:r>
            <a:r>
              <a:rPr lang="en-US" sz="1800" dirty="0"/>
              <a:t>, PayloadMass, Orbit, LaunchSite</a:t>
            </a:r>
            <a:r>
              <a:rPr lang="en-US" sz="1800" dirty="0" smtClean="0"/>
              <a:t>, Outcome</a:t>
            </a:r>
            <a:r>
              <a:rPr lang="en-US" sz="1800" dirty="0"/>
              <a:t>, </a:t>
            </a:r>
            <a:r>
              <a:rPr lang="en-US" sz="1800" dirty="0" smtClean="0"/>
              <a:t>   Flights</a:t>
            </a:r>
            <a:r>
              <a:rPr lang="en-US" sz="1800" dirty="0"/>
              <a:t>, GridFins, Reused, </a:t>
            </a:r>
            <a:r>
              <a:rPr lang="en-US" sz="1800" dirty="0" smtClean="0"/>
              <a:t> Legs</a:t>
            </a:r>
            <a:r>
              <a:rPr lang="en-US" sz="1800" dirty="0"/>
              <a:t>, </a:t>
            </a:r>
            <a:r>
              <a:rPr lang="en-US" sz="1800" dirty="0" smtClean="0"/>
              <a:t>LandingPad</a:t>
            </a:r>
            <a:r>
              <a:rPr lang="en-US" sz="1800" dirty="0"/>
              <a:t>, Block, ReusedCount</a:t>
            </a:r>
            <a:r>
              <a:rPr lang="en-US" sz="1800" dirty="0" smtClean="0"/>
              <a:t>, Serial</a:t>
            </a:r>
            <a:r>
              <a:rPr lang="en-US" sz="1800" dirty="0"/>
              <a:t>, Longitude, </a:t>
            </a:r>
            <a:r>
              <a:rPr lang="en-US" sz="1800" dirty="0" smtClean="0"/>
              <a:t>Latitude</a:t>
            </a:r>
          </a:p>
          <a:p>
            <a:pPr marL="457200" lvl="1" indent="0">
              <a:buNone/>
            </a:pPr>
            <a:endParaRPr lang="en-US" sz="1800" dirty="0" smtClean="0"/>
          </a:p>
          <a:p>
            <a:pPr marL="0" indent="0">
              <a:buNone/>
            </a:pPr>
            <a:r>
              <a:rPr lang="en-US" sz="1800" b="1" dirty="0" smtClean="0"/>
              <a:t>   Data </a:t>
            </a:r>
            <a:r>
              <a:rPr lang="en-US" sz="1800" b="1" dirty="0"/>
              <a:t>Columns are obtained by using Wikipedia Web Scraping:</a:t>
            </a:r>
            <a:endParaRPr lang="en-US" sz="1800" dirty="0"/>
          </a:p>
          <a:p>
            <a:pPr marL="457200" lvl="1" indent="0">
              <a:buNone/>
            </a:pPr>
            <a:r>
              <a:rPr lang="en-US" sz="1800" dirty="0" smtClean="0"/>
              <a:t>Flight </a:t>
            </a:r>
            <a:r>
              <a:rPr lang="en-US" sz="1800" dirty="0"/>
              <a:t>No., Launch site, Payload, PayloadMass, Orbit, Customer, </a:t>
            </a:r>
            <a:r>
              <a:rPr lang="en-US" sz="1800" dirty="0" smtClean="0"/>
              <a:t>LaunchOutcome</a:t>
            </a:r>
            <a:r>
              <a:rPr lang="en-US" sz="1800" dirty="0"/>
              <a:t>, Version Booster, Booster landing, Date, Time</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957244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ight Arrow 17"/>
          <p:cNvSpPr/>
          <p:nvPr/>
        </p:nvSpPr>
        <p:spPr>
          <a:xfrm>
            <a:off x="8572500" y="2954909"/>
            <a:ext cx="342900" cy="213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Data </a:t>
            </a:r>
            <a:r>
              <a:rPr lang="en-US" dirty="0" smtClean="0"/>
              <a:t>collection – SpaceX </a:t>
            </a:r>
            <a:r>
              <a:rPr lang="en-US" dirty="0"/>
              <a:t>API</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330200" y="1690688"/>
            <a:ext cx="11341100" cy="4351338"/>
          </a:xfrm>
        </p:spPr>
        <p:txBody>
          <a:bodyPr>
            <a:normAutofit/>
          </a:bodyPr>
          <a:lstStyle/>
          <a:p>
            <a:pPr marL="0" indent="0">
              <a:buNone/>
            </a:pPr>
            <a:r>
              <a:rPr lang="en-US" sz="1800" dirty="0" smtClean="0">
                <a:solidFill>
                  <a:schemeClr val="tx1"/>
                </a:solidFill>
              </a:rPr>
              <a:t>Flow chart of data collection from API     Github </a:t>
            </a:r>
            <a:r>
              <a:rPr lang="en-US" sz="1800" dirty="0" err="1" smtClean="0">
                <a:solidFill>
                  <a:schemeClr val="tx1"/>
                </a:solidFill>
              </a:rPr>
              <a:t>url</a:t>
            </a:r>
            <a:r>
              <a:rPr lang="en-US" sz="1800" dirty="0" smtClean="0">
                <a:solidFill>
                  <a:schemeClr val="tx1"/>
                </a:solidFill>
              </a:rPr>
              <a:t> : </a:t>
            </a:r>
            <a:r>
              <a:rPr lang="en-US" sz="1600" dirty="0" smtClean="0">
                <a:solidFill>
                  <a:schemeClr val="tx1"/>
                </a:solidFill>
                <a:hlinkClick r:id="rId2"/>
              </a:rPr>
              <a:t>click here</a:t>
            </a:r>
            <a:endParaRPr lang="en-US" sz="1600" dirty="0">
              <a:solidFill>
                <a:schemeClr val="tx1"/>
              </a:solidFill>
            </a:endParaRPr>
          </a:p>
        </p:txBody>
      </p:sp>
      <p:sp>
        <p:nvSpPr>
          <p:cNvPr id="4" name="Rounded Rectangle 3"/>
          <p:cNvSpPr/>
          <p:nvPr/>
        </p:nvSpPr>
        <p:spPr>
          <a:xfrm>
            <a:off x="6108700" y="2146300"/>
            <a:ext cx="2279650" cy="173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Requesting </a:t>
            </a:r>
            <a:r>
              <a:rPr lang="en-US" sz="1600" b="1" dirty="0" smtClean="0"/>
              <a:t>needed information about the </a:t>
            </a:r>
            <a:r>
              <a:rPr lang="en-US" sz="1600" b="1" dirty="0"/>
              <a:t>launches </a:t>
            </a:r>
            <a:r>
              <a:rPr lang="en-US" sz="1600" b="1" dirty="0" smtClean="0"/>
              <a:t>from SpaceX API by applying custom </a:t>
            </a:r>
            <a:r>
              <a:rPr lang="en-US" sz="1600" b="1" dirty="0"/>
              <a:t>functions</a:t>
            </a:r>
            <a:endParaRPr lang="en-US" sz="1600" dirty="0"/>
          </a:p>
        </p:txBody>
      </p:sp>
      <p:sp>
        <p:nvSpPr>
          <p:cNvPr id="8" name="Rounded Rectangle 7"/>
          <p:cNvSpPr/>
          <p:nvPr/>
        </p:nvSpPr>
        <p:spPr>
          <a:xfrm>
            <a:off x="330200" y="2076449"/>
            <a:ext cx="2184400" cy="1792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Requesting rocket launch data from SpaceX </a:t>
            </a:r>
            <a:r>
              <a:rPr lang="en-US" sz="1600" b="1" dirty="0"/>
              <a:t>API</a:t>
            </a:r>
            <a:endParaRPr lang="en-US" sz="1600" dirty="0"/>
          </a:p>
        </p:txBody>
      </p:sp>
      <p:sp>
        <p:nvSpPr>
          <p:cNvPr id="9" name="Rounded Rectangle 8"/>
          <p:cNvSpPr/>
          <p:nvPr/>
        </p:nvSpPr>
        <p:spPr>
          <a:xfrm>
            <a:off x="3257548" y="4498975"/>
            <a:ext cx="2419351" cy="1762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Replacing </a:t>
            </a:r>
            <a:r>
              <a:rPr lang="en-US" sz="1600" b="1" dirty="0" smtClean="0"/>
              <a:t>missing values </a:t>
            </a:r>
            <a:r>
              <a:rPr lang="en-US" sz="1600" b="1" dirty="0"/>
              <a:t>of PayloadMass column </a:t>
            </a:r>
            <a:r>
              <a:rPr lang="en-US" sz="1600" b="1" dirty="0" smtClean="0"/>
              <a:t>with calculated </a:t>
            </a:r>
            <a:r>
              <a:rPr lang="en-US" sz="1600" b="1" dirty="0"/>
              <a:t>.mean()for this column</a:t>
            </a:r>
            <a:endParaRPr lang="en-US" sz="1600" dirty="0"/>
          </a:p>
        </p:txBody>
      </p:sp>
      <p:sp>
        <p:nvSpPr>
          <p:cNvPr id="10" name="Rounded Rectangle 9"/>
          <p:cNvSpPr/>
          <p:nvPr/>
        </p:nvSpPr>
        <p:spPr>
          <a:xfrm>
            <a:off x="3162300" y="2101850"/>
            <a:ext cx="2349500" cy="1746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smtClean="0"/>
          </a:p>
          <a:p>
            <a:r>
              <a:rPr lang="en-US" sz="1600" b="1" dirty="0" smtClean="0"/>
              <a:t>Decoding the response content using</a:t>
            </a:r>
            <a:r>
              <a:rPr lang="en-US" sz="1600" dirty="0"/>
              <a:t> </a:t>
            </a:r>
            <a:r>
              <a:rPr lang="en-US" sz="1600" dirty="0" smtClean="0"/>
              <a:t>.</a:t>
            </a:r>
            <a:r>
              <a:rPr lang="en-US" sz="1600" dirty="0" err="1" smtClean="0"/>
              <a:t>json</a:t>
            </a:r>
            <a:r>
              <a:rPr lang="en-US" sz="1600" dirty="0" smtClean="0"/>
              <a:t>()</a:t>
            </a:r>
            <a:r>
              <a:rPr lang="en-US" sz="1600" b="1" dirty="0"/>
              <a:t> </a:t>
            </a:r>
            <a:r>
              <a:rPr lang="en-US" sz="1600" b="1" dirty="0" smtClean="0"/>
              <a:t>and turning </a:t>
            </a:r>
            <a:r>
              <a:rPr lang="en-US" sz="1600" b="1" dirty="0"/>
              <a:t>it into </a:t>
            </a:r>
            <a:r>
              <a:rPr lang="en-US" sz="1600" b="1" dirty="0" smtClean="0"/>
              <a:t>a data frame </a:t>
            </a:r>
            <a:r>
              <a:rPr lang="en-US" sz="1600" b="1" dirty="0"/>
              <a:t>using</a:t>
            </a:r>
            <a:endParaRPr lang="en-US" sz="1600" dirty="0"/>
          </a:p>
          <a:p>
            <a:r>
              <a:rPr lang="en-US" sz="1600" dirty="0"/>
              <a:t>.</a:t>
            </a:r>
            <a:r>
              <a:rPr lang="en-US" sz="1600" dirty="0" err="1"/>
              <a:t>json_normalize</a:t>
            </a:r>
            <a:r>
              <a:rPr lang="en-US" sz="1600" dirty="0"/>
              <a:t>()</a:t>
            </a:r>
          </a:p>
          <a:p>
            <a:pPr algn="ctr"/>
            <a:endParaRPr lang="en-US" sz="1600" dirty="0"/>
          </a:p>
        </p:txBody>
      </p:sp>
      <p:sp>
        <p:nvSpPr>
          <p:cNvPr id="11" name="Rounded Rectangle 10"/>
          <p:cNvSpPr/>
          <p:nvPr/>
        </p:nvSpPr>
        <p:spPr>
          <a:xfrm>
            <a:off x="6197600" y="4470400"/>
            <a:ext cx="2279650" cy="1791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Filtering </a:t>
            </a:r>
            <a:r>
              <a:rPr lang="en-US" sz="1600" b="1" dirty="0" smtClean="0"/>
              <a:t>the data frame </a:t>
            </a:r>
            <a:r>
              <a:rPr lang="en-US" sz="1600" b="1" dirty="0"/>
              <a:t>to </a:t>
            </a:r>
            <a:r>
              <a:rPr lang="en-US" sz="1600" b="1" dirty="0" smtClean="0"/>
              <a:t>only include </a:t>
            </a:r>
            <a:r>
              <a:rPr lang="en-US" sz="1600" b="1" dirty="0"/>
              <a:t>Falcon </a:t>
            </a:r>
            <a:r>
              <a:rPr lang="en-US" sz="1600" b="1" dirty="0" smtClean="0"/>
              <a:t>9 launches</a:t>
            </a:r>
            <a:endParaRPr lang="en-US" sz="1600" dirty="0"/>
          </a:p>
        </p:txBody>
      </p:sp>
      <p:sp>
        <p:nvSpPr>
          <p:cNvPr id="12" name="Rounded Rectangle 11"/>
          <p:cNvSpPr/>
          <p:nvPr/>
        </p:nvSpPr>
        <p:spPr>
          <a:xfrm>
            <a:off x="9099550" y="2101850"/>
            <a:ext cx="2368550" cy="178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Constructing </a:t>
            </a:r>
            <a:r>
              <a:rPr lang="en-US" sz="1600" b="1" dirty="0" smtClean="0"/>
              <a:t>data we </a:t>
            </a:r>
            <a:r>
              <a:rPr lang="en-US" sz="1600" b="1" dirty="0"/>
              <a:t>have </a:t>
            </a:r>
            <a:r>
              <a:rPr lang="en-US" sz="1600" b="1" dirty="0" smtClean="0"/>
              <a:t>obtained   into </a:t>
            </a:r>
            <a:r>
              <a:rPr lang="en-US" sz="1600" b="1" dirty="0"/>
              <a:t>a dictionary</a:t>
            </a:r>
            <a:endParaRPr lang="en-US" sz="1600" dirty="0"/>
          </a:p>
        </p:txBody>
      </p:sp>
      <p:sp>
        <p:nvSpPr>
          <p:cNvPr id="13" name="Rounded Rectangle 12"/>
          <p:cNvSpPr/>
          <p:nvPr/>
        </p:nvSpPr>
        <p:spPr>
          <a:xfrm>
            <a:off x="9124950" y="4521200"/>
            <a:ext cx="2368550" cy="1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Creating a </a:t>
            </a:r>
            <a:r>
              <a:rPr lang="en-US" sz="1600" b="1" dirty="0" smtClean="0"/>
              <a:t>data frame from </a:t>
            </a:r>
            <a:r>
              <a:rPr lang="en-US" sz="1600" b="1" dirty="0"/>
              <a:t>the dictionary</a:t>
            </a:r>
            <a:endParaRPr lang="en-US" sz="1600" dirty="0"/>
          </a:p>
        </p:txBody>
      </p:sp>
      <p:sp>
        <p:nvSpPr>
          <p:cNvPr id="14" name="Rounded Rectangle 13"/>
          <p:cNvSpPr/>
          <p:nvPr/>
        </p:nvSpPr>
        <p:spPr>
          <a:xfrm>
            <a:off x="355599" y="4470400"/>
            <a:ext cx="2355849" cy="1791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Exporting the </a:t>
            </a:r>
            <a:r>
              <a:rPr lang="en-US" sz="1600" b="1" dirty="0" smtClean="0"/>
              <a:t>data to CSV</a:t>
            </a:r>
            <a:endParaRPr lang="en-US" sz="1600" dirty="0"/>
          </a:p>
        </p:txBody>
      </p:sp>
      <p:sp>
        <p:nvSpPr>
          <p:cNvPr id="15" name="Right Arrow 14"/>
          <p:cNvSpPr/>
          <p:nvPr/>
        </p:nvSpPr>
        <p:spPr>
          <a:xfrm>
            <a:off x="2616200" y="2827909"/>
            <a:ext cx="342900" cy="213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676900" y="2916809"/>
            <a:ext cx="342900" cy="213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10121900" y="4051300"/>
            <a:ext cx="225425"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a:off x="8664576" y="5057777"/>
            <a:ext cx="253997"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5400000">
            <a:off x="5794376" y="5019677"/>
            <a:ext cx="253997"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5400000">
            <a:off x="2797176" y="4943477"/>
            <a:ext cx="253997"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244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Data collection – Web scraping</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330200" y="1690688"/>
            <a:ext cx="11341100" cy="4351338"/>
          </a:xfrm>
        </p:spPr>
        <p:txBody>
          <a:bodyPr>
            <a:normAutofit/>
          </a:bodyPr>
          <a:lstStyle/>
          <a:p>
            <a:pPr marL="0" indent="0">
              <a:buNone/>
            </a:pPr>
            <a:r>
              <a:rPr lang="en-US" sz="1800" dirty="0" smtClean="0">
                <a:solidFill>
                  <a:schemeClr val="tx1"/>
                </a:solidFill>
              </a:rPr>
              <a:t>Flow chart of data collection from web scraping    Github </a:t>
            </a:r>
            <a:r>
              <a:rPr lang="en-US" sz="1800" dirty="0" err="1" smtClean="0">
                <a:solidFill>
                  <a:schemeClr val="tx1"/>
                </a:solidFill>
              </a:rPr>
              <a:t>url</a:t>
            </a:r>
            <a:r>
              <a:rPr lang="en-US" sz="1800" dirty="0" smtClean="0">
                <a:solidFill>
                  <a:schemeClr val="tx1"/>
                </a:solidFill>
              </a:rPr>
              <a:t> : </a:t>
            </a:r>
            <a:r>
              <a:rPr lang="en-US" sz="1600" dirty="0" smtClean="0">
                <a:solidFill>
                  <a:schemeClr val="tx1"/>
                </a:solidFill>
                <a:hlinkClick r:id="rId2"/>
              </a:rPr>
              <a:t>click here</a:t>
            </a:r>
            <a:endParaRPr lang="en-US" sz="1600" dirty="0">
              <a:solidFill>
                <a:schemeClr val="tx1"/>
              </a:solidFill>
            </a:endParaRPr>
          </a:p>
        </p:txBody>
      </p:sp>
      <p:sp>
        <p:nvSpPr>
          <p:cNvPr id="4" name="Rounded Rectangle 3"/>
          <p:cNvSpPr/>
          <p:nvPr/>
        </p:nvSpPr>
        <p:spPr>
          <a:xfrm>
            <a:off x="6108700" y="2146300"/>
            <a:ext cx="2279650" cy="173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Extracting all </a:t>
            </a:r>
            <a:r>
              <a:rPr lang="en-US" sz="1600" b="1" dirty="0"/>
              <a:t>column </a:t>
            </a:r>
            <a:r>
              <a:rPr lang="en-US" sz="1600" b="1" dirty="0" smtClean="0"/>
              <a:t>names from </a:t>
            </a:r>
            <a:r>
              <a:rPr lang="en-US" sz="1600" b="1" dirty="0"/>
              <a:t>the HTML </a:t>
            </a:r>
            <a:r>
              <a:rPr lang="en-US" sz="1600" b="1" dirty="0" smtClean="0"/>
              <a:t>table header</a:t>
            </a:r>
            <a:endParaRPr lang="en-US" sz="1600" dirty="0"/>
          </a:p>
        </p:txBody>
      </p:sp>
      <p:sp>
        <p:nvSpPr>
          <p:cNvPr id="8" name="Rounded Rectangle 7"/>
          <p:cNvSpPr/>
          <p:nvPr/>
        </p:nvSpPr>
        <p:spPr>
          <a:xfrm>
            <a:off x="330200" y="2076449"/>
            <a:ext cx="2184400" cy="1792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Requesting Falcon </a:t>
            </a:r>
            <a:r>
              <a:rPr lang="en-US" sz="1600" b="1" dirty="0"/>
              <a:t>9 </a:t>
            </a:r>
            <a:r>
              <a:rPr lang="en-US" sz="1600" b="1" dirty="0" smtClean="0"/>
              <a:t>launch data from Wikipedia</a:t>
            </a:r>
            <a:endParaRPr lang="en-US" sz="1600" dirty="0"/>
          </a:p>
        </p:txBody>
      </p:sp>
      <p:sp>
        <p:nvSpPr>
          <p:cNvPr id="9" name="Rounded Rectangle 8"/>
          <p:cNvSpPr/>
          <p:nvPr/>
        </p:nvSpPr>
        <p:spPr>
          <a:xfrm>
            <a:off x="3257548" y="4498975"/>
            <a:ext cx="2419351" cy="1762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Creating a </a:t>
            </a:r>
            <a:r>
              <a:rPr lang="en-US" sz="1600" b="1" dirty="0" smtClean="0"/>
              <a:t>data frame from </a:t>
            </a:r>
            <a:r>
              <a:rPr lang="en-US" sz="1600" b="1" dirty="0"/>
              <a:t>the dictionary</a:t>
            </a:r>
            <a:endParaRPr lang="en-US" sz="1600" dirty="0"/>
          </a:p>
        </p:txBody>
      </p:sp>
      <p:sp>
        <p:nvSpPr>
          <p:cNvPr id="10" name="Rounded Rectangle 9"/>
          <p:cNvSpPr/>
          <p:nvPr/>
        </p:nvSpPr>
        <p:spPr>
          <a:xfrm>
            <a:off x="3162300" y="2101850"/>
            <a:ext cx="2349500" cy="1746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Creating </a:t>
            </a:r>
            <a:r>
              <a:rPr lang="en-US" sz="1600" b="1" dirty="0" smtClean="0"/>
              <a:t>a Beautiful Soup object from </a:t>
            </a:r>
            <a:r>
              <a:rPr lang="en-US" sz="1600" b="1" dirty="0"/>
              <a:t>the </a:t>
            </a:r>
            <a:r>
              <a:rPr lang="en-US" sz="1600" b="1" dirty="0" smtClean="0"/>
              <a:t>HTML response</a:t>
            </a:r>
            <a:endParaRPr lang="en-US" sz="1600" dirty="0"/>
          </a:p>
        </p:txBody>
      </p:sp>
      <p:sp>
        <p:nvSpPr>
          <p:cNvPr id="11" name="Rounded Rectangle 10"/>
          <p:cNvSpPr/>
          <p:nvPr/>
        </p:nvSpPr>
        <p:spPr>
          <a:xfrm>
            <a:off x="6197600" y="4470400"/>
            <a:ext cx="2279650" cy="1791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Constructing </a:t>
            </a:r>
            <a:r>
              <a:rPr lang="en-US" sz="1600" b="1" dirty="0" smtClean="0"/>
              <a:t>data we </a:t>
            </a:r>
            <a:r>
              <a:rPr lang="en-US" sz="1600" b="1" dirty="0"/>
              <a:t>have </a:t>
            </a:r>
            <a:r>
              <a:rPr lang="en-US" sz="1600" b="1" dirty="0" smtClean="0"/>
              <a:t>obtained into </a:t>
            </a:r>
            <a:r>
              <a:rPr lang="en-US" sz="1600" b="1" dirty="0"/>
              <a:t>a dictionary</a:t>
            </a:r>
            <a:endParaRPr lang="en-US" sz="1600" dirty="0"/>
          </a:p>
        </p:txBody>
      </p:sp>
      <p:sp>
        <p:nvSpPr>
          <p:cNvPr id="13" name="Rounded Rectangle 12"/>
          <p:cNvSpPr/>
          <p:nvPr/>
        </p:nvSpPr>
        <p:spPr>
          <a:xfrm>
            <a:off x="9124950" y="3251200"/>
            <a:ext cx="2368550" cy="1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Collecting the </a:t>
            </a:r>
            <a:r>
              <a:rPr lang="en-US" sz="1600" b="1" dirty="0" smtClean="0"/>
              <a:t>data by parsing HTML </a:t>
            </a:r>
            <a:r>
              <a:rPr lang="en-US" sz="1600" b="1" dirty="0"/>
              <a:t>tables</a:t>
            </a:r>
            <a:endParaRPr lang="en-US" sz="1600" dirty="0"/>
          </a:p>
        </p:txBody>
      </p:sp>
      <p:sp>
        <p:nvSpPr>
          <p:cNvPr id="14" name="Rounded Rectangle 13"/>
          <p:cNvSpPr/>
          <p:nvPr/>
        </p:nvSpPr>
        <p:spPr>
          <a:xfrm>
            <a:off x="355599" y="4470400"/>
            <a:ext cx="2355849" cy="1791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Exporting the </a:t>
            </a:r>
            <a:r>
              <a:rPr lang="en-US" sz="1600" b="1" dirty="0" smtClean="0"/>
              <a:t>data to CSV</a:t>
            </a:r>
            <a:endParaRPr lang="en-US" sz="1600" dirty="0"/>
          </a:p>
        </p:txBody>
      </p:sp>
      <p:sp>
        <p:nvSpPr>
          <p:cNvPr id="15" name="Right Arrow 14"/>
          <p:cNvSpPr/>
          <p:nvPr/>
        </p:nvSpPr>
        <p:spPr>
          <a:xfrm>
            <a:off x="2616200" y="2827909"/>
            <a:ext cx="342900" cy="213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676900" y="2916809"/>
            <a:ext cx="342900" cy="213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5400000">
            <a:off x="5794376" y="5019677"/>
            <a:ext cx="253997"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5400000">
            <a:off x="2797176" y="4943477"/>
            <a:ext cx="253997"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ent Arrow 4"/>
          <p:cNvSpPr/>
          <p:nvPr/>
        </p:nvSpPr>
        <p:spPr>
          <a:xfrm rot="5400000">
            <a:off x="9227628" y="1900808"/>
            <a:ext cx="496317" cy="20542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Bent Arrow 22"/>
          <p:cNvSpPr/>
          <p:nvPr/>
        </p:nvSpPr>
        <p:spPr>
          <a:xfrm rot="10800000">
            <a:off x="8585200" y="5118101"/>
            <a:ext cx="2057400" cy="609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1281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Data </a:t>
            </a:r>
            <a:r>
              <a:rPr lang="en-US" dirty="0" smtClean="0"/>
              <a:t>wrangling       </a:t>
            </a:r>
            <a:r>
              <a:rPr lang="en-US" sz="1600" dirty="0" smtClean="0">
                <a:hlinkClick r:id="rId2"/>
              </a:rPr>
              <a:t>jupyter notebook</a:t>
            </a:r>
            <a:r>
              <a:rPr lang="en-US" sz="1600" dirty="0" smtClean="0"/>
              <a:t>: </a:t>
            </a:r>
            <a:r>
              <a:rPr lang="en-US" sz="1600" dirty="0" smtClean="0">
                <a:hlinkClick r:id="rId2"/>
              </a:rPr>
              <a:t>click here</a:t>
            </a:r>
            <a:endParaRPr lang="en-US" sz="1600" dirty="0"/>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139700" y="1422400"/>
            <a:ext cx="7810500" cy="2794000"/>
          </a:xfrm>
        </p:spPr>
        <p:txBody>
          <a:bodyPr>
            <a:normAutofit/>
          </a:bodyPr>
          <a:lstStyle/>
          <a:p>
            <a:pPr algn="just"/>
            <a:r>
              <a:rPr lang="en-US" sz="1400" dirty="0"/>
              <a:t>In the data set, there are several different cases where </a:t>
            </a:r>
            <a:r>
              <a:rPr lang="en-US" sz="1400" dirty="0" smtClean="0"/>
              <a:t>the booster </a:t>
            </a:r>
            <a:r>
              <a:rPr lang="en-US" sz="1400" dirty="0"/>
              <a:t>did not land successfully. Sometimes a landing </a:t>
            </a:r>
            <a:r>
              <a:rPr lang="en-US" sz="1400" dirty="0" smtClean="0"/>
              <a:t>was attempted </a:t>
            </a:r>
            <a:r>
              <a:rPr lang="en-US" sz="1400" dirty="0"/>
              <a:t>but failed due to an accident; for example, </a:t>
            </a:r>
            <a:r>
              <a:rPr lang="en-US" sz="1400" dirty="0" smtClean="0"/>
              <a:t>True Ocean </a:t>
            </a:r>
            <a:r>
              <a:rPr lang="en-US" sz="1400" dirty="0"/>
              <a:t>means the mission outcome was successfully </a:t>
            </a:r>
            <a:r>
              <a:rPr lang="en-US" sz="1400" dirty="0" smtClean="0"/>
              <a:t>landed to </a:t>
            </a:r>
            <a:r>
              <a:rPr lang="en-US" sz="1400" dirty="0"/>
              <a:t>a </a:t>
            </a:r>
            <a:r>
              <a:rPr lang="en-US" sz="1400" dirty="0" smtClean="0"/>
              <a:t>specific </a:t>
            </a:r>
            <a:r>
              <a:rPr lang="en-US" sz="1400" dirty="0"/>
              <a:t>region of the ocean while False Ocean </a:t>
            </a:r>
            <a:r>
              <a:rPr lang="en-US" sz="1400" dirty="0" smtClean="0"/>
              <a:t>means the </a:t>
            </a:r>
            <a:r>
              <a:rPr lang="en-US" sz="1400" dirty="0"/>
              <a:t>mission outcome was unsuccessfully landed to a </a:t>
            </a:r>
            <a:r>
              <a:rPr lang="en-US" sz="1400" dirty="0" smtClean="0"/>
              <a:t>specific region </a:t>
            </a:r>
            <a:r>
              <a:rPr lang="en-US" sz="1400" dirty="0"/>
              <a:t>of the ocean. True RTLS means the mission </a:t>
            </a:r>
            <a:r>
              <a:rPr lang="en-US" sz="1400" dirty="0" smtClean="0"/>
              <a:t>outcome was </a:t>
            </a:r>
            <a:r>
              <a:rPr lang="en-US" sz="1400" dirty="0"/>
              <a:t>successfully landed to a ground pad False RTLS </a:t>
            </a:r>
            <a:r>
              <a:rPr lang="en-US" sz="1400" dirty="0" smtClean="0"/>
              <a:t>means the </a:t>
            </a:r>
            <a:r>
              <a:rPr lang="en-US" sz="1400" dirty="0"/>
              <a:t>mission outcome was unsuccessfully landed to a </a:t>
            </a:r>
            <a:r>
              <a:rPr lang="en-US" sz="1400" dirty="0" smtClean="0"/>
              <a:t>ground pad. True </a:t>
            </a:r>
            <a:r>
              <a:rPr lang="en-US" sz="1400" dirty="0"/>
              <a:t>ASDS means the mission outcome was </a:t>
            </a:r>
            <a:r>
              <a:rPr lang="en-US" sz="1400" dirty="0" smtClean="0"/>
              <a:t>successfully landed </a:t>
            </a:r>
            <a:r>
              <a:rPr lang="en-US" sz="1400" dirty="0"/>
              <a:t>on a drone ship False ASDS means the </a:t>
            </a:r>
            <a:r>
              <a:rPr lang="en-US" sz="1400" dirty="0" smtClean="0"/>
              <a:t>mission outcome </a:t>
            </a:r>
            <a:r>
              <a:rPr lang="en-US" sz="1400" dirty="0"/>
              <a:t>was unsuccessfully landed on a </a:t>
            </a:r>
            <a:r>
              <a:rPr lang="en-US" sz="1400" dirty="0" smtClean="0"/>
              <a:t>drone ship.</a:t>
            </a:r>
          </a:p>
          <a:p>
            <a:r>
              <a:rPr lang="en-US" sz="1400" dirty="0" smtClean="0"/>
              <a:t> We </a:t>
            </a:r>
            <a:r>
              <a:rPr lang="en-US" sz="1400" dirty="0"/>
              <a:t>mainly convert those outcomes into Training Labels </a:t>
            </a:r>
            <a:r>
              <a:rPr lang="en-US" sz="1400" dirty="0" smtClean="0"/>
              <a:t>with “</a:t>
            </a:r>
            <a:r>
              <a:rPr lang="en-US" sz="1400" dirty="0"/>
              <a:t>1” means the booster successfully landed, “0” means it </a:t>
            </a:r>
            <a:r>
              <a:rPr lang="en-US" sz="1400" dirty="0" smtClean="0"/>
              <a:t>was unsuccessful</a:t>
            </a:r>
          </a:p>
        </p:txBody>
      </p:sp>
      <p:sp>
        <p:nvSpPr>
          <p:cNvPr id="4" name="Rounded Rectangle 3"/>
          <p:cNvSpPr/>
          <p:nvPr/>
        </p:nvSpPr>
        <p:spPr>
          <a:xfrm>
            <a:off x="266700" y="4254500"/>
            <a:ext cx="32131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Perform exploratory Data </a:t>
            </a:r>
            <a:r>
              <a:rPr lang="en-US" sz="1400" b="1" dirty="0" smtClean="0"/>
              <a:t>Analysis and </a:t>
            </a:r>
            <a:r>
              <a:rPr lang="en-US" sz="1400" b="1" dirty="0"/>
              <a:t>determine Training Labels</a:t>
            </a:r>
            <a:endParaRPr lang="en-US" sz="1400" dirty="0"/>
          </a:p>
        </p:txBody>
      </p:sp>
      <p:sp>
        <p:nvSpPr>
          <p:cNvPr id="5" name="Rounded Rectangle 4"/>
          <p:cNvSpPr/>
          <p:nvPr/>
        </p:nvSpPr>
        <p:spPr>
          <a:xfrm>
            <a:off x="927100" y="4959350"/>
            <a:ext cx="32131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Calculate the number of </a:t>
            </a:r>
            <a:r>
              <a:rPr lang="en-US" sz="1600" b="1" dirty="0" smtClean="0"/>
              <a:t>launches on </a:t>
            </a:r>
            <a:r>
              <a:rPr lang="en-US" sz="1600" b="1" dirty="0"/>
              <a:t>each site</a:t>
            </a:r>
            <a:endParaRPr lang="en-US" sz="1600" dirty="0"/>
          </a:p>
        </p:txBody>
      </p:sp>
      <p:sp>
        <p:nvSpPr>
          <p:cNvPr id="6" name="Rounded Rectangle 5"/>
          <p:cNvSpPr/>
          <p:nvPr/>
        </p:nvSpPr>
        <p:spPr>
          <a:xfrm>
            <a:off x="1835150" y="5657850"/>
            <a:ext cx="32131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Calculate the number and </a:t>
            </a:r>
            <a:r>
              <a:rPr lang="en-US" sz="1600" b="1" dirty="0" smtClean="0"/>
              <a:t>occurrence of </a:t>
            </a:r>
            <a:r>
              <a:rPr lang="en-US" sz="1600" b="1" dirty="0"/>
              <a:t>each orbit</a:t>
            </a:r>
            <a:endParaRPr lang="en-US" sz="1600" dirty="0"/>
          </a:p>
        </p:txBody>
      </p:sp>
      <p:sp>
        <p:nvSpPr>
          <p:cNvPr id="7" name="Rounded Rectangle 6"/>
          <p:cNvSpPr/>
          <p:nvPr/>
        </p:nvSpPr>
        <p:spPr>
          <a:xfrm>
            <a:off x="5137150" y="4254500"/>
            <a:ext cx="32131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Calculate the number and </a:t>
            </a:r>
            <a:r>
              <a:rPr lang="en-US" sz="1400" b="1" dirty="0" smtClean="0"/>
              <a:t>occurrence of </a:t>
            </a:r>
            <a:r>
              <a:rPr lang="en-US" sz="1400" b="1" dirty="0"/>
              <a:t>mission outcome per orbit </a:t>
            </a:r>
            <a:r>
              <a:rPr lang="en-US" sz="1400" b="1" dirty="0" smtClean="0"/>
              <a:t>type</a:t>
            </a:r>
            <a:endParaRPr lang="en-US" sz="1400" dirty="0"/>
          </a:p>
        </p:txBody>
      </p:sp>
      <p:sp>
        <p:nvSpPr>
          <p:cNvPr id="8" name="Rounded Rectangle 7"/>
          <p:cNvSpPr/>
          <p:nvPr/>
        </p:nvSpPr>
        <p:spPr>
          <a:xfrm>
            <a:off x="5988050" y="4978400"/>
            <a:ext cx="32131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Create a landing outcome </a:t>
            </a:r>
            <a:r>
              <a:rPr lang="en-US" sz="1600" b="1" dirty="0" smtClean="0"/>
              <a:t>label from </a:t>
            </a:r>
            <a:r>
              <a:rPr lang="en-US" sz="1600" b="1" dirty="0"/>
              <a:t>Outcome column</a:t>
            </a:r>
            <a:endParaRPr lang="en-US" sz="1600" dirty="0"/>
          </a:p>
        </p:txBody>
      </p:sp>
      <p:sp>
        <p:nvSpPr>
          <p:cNvPr id="9" name="Rounded Rectangle 8"/>
          <p:cNvSpPr/>
          <p:nvPr/>
        </p:nvSpPr>
        <p:spPr>
          <a:xfrm>
            <a:off x="6673850" y="5702300"/>
            <a:ext cx="3213100" cy="67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Exporting the </a:t>
            </a:r>
            <a:r>
              <a:rPr lang="en-US" sz="1600" b="1" dirty="0" smtClean="0"/>
              <a:t>data to CSV</a:t>
            </a:r>
            <a:endParaRPr lang="en-US" sz="1600" dirty="0"/>
          </a:p>
        </p:txBody>
      </p:sp>
      <p:sp>
        <p:nvSpPr>
          <p:cNvPr id="13" name="Bent Arrow 12"/>
          <p:cNvSpPr/>
          <p:nvPr/>
        </p:nvSpPr>
        <p:spPr>
          <a:xfrm flipV="1">
            <a:off x="368300" y="4978437"/>
            <a:ext cx="436338" cy="5696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flipV="1">
            <a:off x="1193800" y="5676937"/>
            <a:ext cx="436338" cy="5696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p:cNvSpPr/>
          <p:nvPr/>
        </p:nvSpPr>
        <p:spPr>
          <a:xfrm>
            <a:off x="4584700" y="4354262"/>
            <a:ext cx="463550" cy="12654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16200000" flipH="1" flipV="1">
            <a:off x="8488138" y="4432337"/>
            <a:ext cx="414562" cy="5696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p:cNvSpPr/>
          <p:nvPr/>
        </p:nvSpPr>
        <p:spPr>
          <a:xfrm rot="16200000" flipH="1" flipV="1">
            <a:off x="9313638" y="5168937"/>
            <a:ext cx="414562" cy="5696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9506" y="1468422"/>
            <a:ext cx="3298794" cy="2786078"/>
          </a:xfrm>
          <a:prstGeom prst="rect">
            <a:avLst/>
          </a:prstGeom>
        </p:spPr>
      </p:pic>
      <p:sp>
        <p:nvSpPr>
          <p:cNvPr id="11" name="Rectangle 10"/>
          <p:cNvSpPr/>
          <p:nvPr/>
        </p:nvSpPr>
        <p:spPr>
          <a:xfrm>
            <a:off x="9347200" y="4064000"/>
            <a:ext cx="2844800" cy="1054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Each launch aims to a dedicated orbit, and here are some common orbits</a:t>
            </a:r>
            <a:endParaRPr lang="en-US" sz="1400" dirty="0"/>
          </a:p>
        </p:txBody>
      </p:sp>
    </p:spTree>
    <p:extLst>
      <p:ext uri="{BB962C8B-B14F-4D97-AF65-F5344CB8AC3E}">
        <p14:creationId xmlns:p14="http://schemas.microsoft.com/office/powerpoint/2010/main" val="957244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f80a141d-92ca-4d3d-9308-f7e7b1d44ce8"/>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155be751-a274-42e8-93fb-f39d3b9bccc8"/>
    <ds:schemaRef ds:uri="http://purl.org/dc/dcmitype/"/>
    <ds:schemaRef ds:uri="http://purl.org/dc/te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1429</TotalTime>
  <Words>2088</Words>
  <Application>Microsoft Office PowerPoint</Application>
  <PresentationFormat>Custom</PresentationFormat>
  <Paragraphs>523</Paragraphs>
  <Slides>48</Slides>
  <Notes>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SLIDE_TEMPLATE_skill_network</vt:lpstr>
      <vt:lpstr>PowerPoint Presentation</vt:lpstr>
      <vt:lpstr>OUTLINE</vt:lpstr>
      <vt:lpstr>EXECUTIVE SUMMARY</vt:lpstr>
      <vt:lpstr>INTRODUCTION</vt:lpstr>
      <vt:lpstr>METHODOLOGY</vt:lpstr>
      <vt:lpstr>Data collection</vt:lpstr>
      <vt:lpstr>Data collection – SpaceX API</vt:lpstr>
      <vt:lpstr>Data collection – Web scraping</vt:lpstr>
      <vt:lpstr>Data wrangling       jupyter notebook: click here</vt:lpstr>
      <vt:lpstr>EDA with data visualization</vt:lpstr>
      <vt:lpstr>EDA with SQL      jupyter Notebook : click here</vt:lpstr>
      <vt:lpstr>Build an interactive map with Folium</vt:lpstr>
      <vt:lpstr>Build a Dashboard with Plotly Dash</vt:lpstr>
      <vt:lpstr>Predictive analysis (Classification)</vt:lpstr>
      <vt:lpstr>Results</vt:lpstr>
      <vt:lpstr>PowerPoint Presentation</vt:lpstr>
      <vt:lpstr>Flight Number vs. Launch Site</vt:lpstr>
      <vt:lpstr>Payload vs. Launch Site</vt:lpstr>
      <vt:lpstr>Success rate vs. Orbit type</vt:lpstr>
      <vt:lpstr>Flight Number vs. Orbit type</vt:lpstr>
      <vt:lpstr>Payload Mass vs. Orbit type</vt:lpstr>
      <vt:lpstr>Launch success yearly trend</vt:lpstr>
      <vt:lpstr>PowerPoint Presentation</vt:lpstr>
      <vt:lpstr>Unique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PowerPoint Presentation</vt:lpstr>
      <vt:lpstr>All launch sites’ location markers on a global map</vt:lpstr>
      <vt:lpstr>Colour-labeled launch records on the map</vt:lpstr>
      <vt:lpstr>Distance from the launch site CCAFS SCL 40 to its proximities</vt:lpstr>
      <vt:lpstr>a PolyLine between a launch site to the selected coastline point</vt:lpstr>
      <vt:lpstr>PowerPoint Presentation</vt:lpstr>
      <vt:lpstr>Launch success count for all sites</vt:lpstr>
      <vt:lpstr>Launch site with highest launch success ratio</vt:lpstr>
      <vt:lpstr>Payload Mass vs. Launch Outcome for all sites</vt:lpstr>
      <vt:lpstr>PowerPoint Presentation</vt:lpstr>
      <vt:lpstr>Classification Accuracy</vt:lpstr>
      <vt:lpstr>Classification Accuracy</vt:lpstr>
      <vt:lpstr>Confusion Matrix</vt:lpstr>
      <vt:lpstr>CONCLUSION</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ajay kumar nalli</cp:lastModifiedBy>
  <cp:revision>136</cp:revision>
  <dcterms:created xsi:type="dcterms:W3CDTF">2020-10-28T18:29:43Z</dcterms:created>
  <dcterms:modified xsi:type="dcterms:W3CDTF">2023-07-09T16:42:25Z</dcterms:modified>
</cp:coreProperties>
</file>