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_rels/notesSlide5.xml.rels" ContentType="application/vnd.openxmlformats-package.relationships+xml"/>
  <Override PartName="/ppt/notesSlides/_rels/notesSlide6.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81"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p:spPr>
        <p:txBody>
          <a:bodyPr lIns="0" rIns="0" tIns="0" bIns="0" anchor="b"/>
          <a:p>
            <a:pPr algn="r"/>
            <a:fld id="{64E0846D-DDBE-4FD1-85AC-776F620A1DB5}"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5320" cy="3085200"/>
          </a:xfrm>
          <a:prstGeom prst="rect">
            <a:avLst/>
          </a:prstGeom>
        </p:spPr>
      </p:sp>
      <p:sp>
        <p:nvSpPr>
          <p:cNvPr id="169" name="PlaceHolder 2"/>
          <p:cNvSpPr>
            <a:spLocks noGrp="1"/>
          </p:cNvSpPr>
          <p:nvPr>
            <p:ph type="body"/>
          </p:nvPr>
        </p:nvSpPr>
        <p:spPr>
          <a:xfrm>
            <a:off x="685800" y="4400640"/>
            <a:ext cx="5485320" cy="3599280"/>
          </a:xfrm>
          <a:prstGeom prst="rect">
            <a:avLst/>
          </a:prstGeom>
        </p:spPr>
        <p:txBody>
          <a:bodyPr lIns="0" rIns="0" tIns="0" bIns="0"/>
          <a:p>
            <a:endParaRPr b="0" lang="en-IN" sz="2000" spc="-1" strike="noStrike">
              <a:latin typeface="Arial"/>
            </a:endParaRPr>
          </a:p>
        </p:txBody>
      </p:sp>
      <p:sp>
        <p:nvSpPr>
          <p:cNvPr id="17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10575C2-2207-41DF-B5EE-3244E3D1BF9E}"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5320" cy="3085200"/>
          </a:xfrm>
          <a:prstGeom prst="rect">
            <a:avLst/>
          </a:prstGeom>
        </p:spPr>
      </p:sp>
      <p:sp>
        <p:nvSpPr>
          <p:cNvPr id="172" name="PlaceHolder 2"/>
          <p:cNvSpPr>
            <a:spLocks noGrp="1"/>
          </p:cNvSpPr>
          <p:nvPr>
            <p:ph type="body"/>
          </p:nvPr>
        </p:nvSpPr>
        <p:spPr>
          <a:xfrm>
            <a:off x="685800" y="4400640"/>
            <a:ext cx="5485320" cy="3599280"/>
          </a:xfrm>
          <a:prstGeom prst="rect">
            <a:avLst/>
          </a:prstGeom>
        </p:spPr>
        <p:txBody>
          <a:bodyPr lIns="0" rIns="0" tIns="0" bIns="0"/>
          <a:p>
            <a:endParaRPr b="0" lang="en-IN" sz="2000" spc="-1" strike="noStrike">
              <a:latin typeface="Arial"/>
            </a:endParaRPr>
          </a:p>
        </p:txBody>
      </p:sp>
      <p:sp>
        <p:nvSpPr>
          <p:cNvPr id="17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6387141-E58B-42F1-8104-32238CE0E368}"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5760" cy="378720"/>
          </a:xfrm>
          <a:prstGeom prst="rect">
            <a:avLst/>
          </a:prstGeom>
          <a:ln>
            <a:noFill/>
          </a:ln>
        </p:spPr>
      </p:pic>
      <p:pic>
        <p:nvPicPr>
          <p:cNvPr id="1" name="Picture 7" descr=""/>
          <p:cNvPicPr/>
          <p:nvPr/>
        </p:nvPicPr>
        <p:blipFill>
          <a:blip r:embed="rId3"/>
          <a:stretch/>
        </p:blipFill>
        <p:spPr>
          <a:xfrm>
            <a:off x="0" y="177840"/>
            <a:ext cx="1267200" cy="813960"/>
          </a:xfrm>
          <a:prstGeom prst="rect">
            <a:avLst/>
          </a:prstGeom>
          <a:ln>
            <a:noFill/>
          </a:ln>
        </p:spPr>
      </p:pic>
      <p:sp>
        <p:nvSpPr>
          <p:cNvPr id="2" name="PlaceHolder 1"/>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10449360" y="325800"/>
            <a:ext cx="1445760" cy="378720"/>
          </a:xfrm>
          <a:prstGeom prst="rect">
            <a:avLst/>
          </a:prstGeom>
          <a:ln>
            <a:noFill/>
          </a:ln>
        </p:spPr>
      </p:pic>
      <p:pic>
        <p:nvPicPr>
          <p:cNvPr id="41" name="Picture 7" descr=""/>
          <p:cNvPicPr/>
          <p:nvPr/>
        </p:nvPicPr>
        <p:blipFill>
          <a:blip r:embed="rId3"/>
          <a:stretch/>
        </p:blipFill>
        <p:spPr>
          <a:xfrm>
            <a:off x="0" y="177840"/>
            <a:ext cx="1267200" cy="81396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24080" y="4044600"/>
            <a:ext cx="6137640" cy="1530720"/>
          </a:xfrm>
          <a:prstGeom prst="rect">
            <a:avLst/>
          </a:prstGeom>
          <a:noFill/>
          <a:ln>
            <a:noFill/>
          </a:ln>
        </p:spPr>
        <p:style>
          <a:lnRef idx="0"/>
          <a:fillRef idx="0"/>
          <a:effectRef idx="0"/>
          <a:fontRef idx="minor"/>
        </p:style>
        <p:txBody>
          <a:bodyPr lIns="90000" rIns="90000" tIns="45000" bIns="45000">
            <a:normAutofit/>
          </a:bodyPr>
          <a:p>
            <a:pPr marL="457200" indent="-456120">
              <a:lnSpc>
                <a:spcPct val="90000"/>
              </a:lnSpc>
              <a:spcBef>
                <a:spcPts val="1001"/>
              </a:spcBef>
              <a:buClr>
                <a:srgbClr val="5b9bd5"/>
              </a:buClr>
              <a:buFont typeface="Calibri Light"/>
              <a:buAutoNum type="arabicPeriod"/>
            </a:pPr>
            <a:r>
              <a:rPr b="0" lang="en-IN" sz="1800" spc="-1" strike="noStrike">
                <a:solidFill>
                  <a:srgbClr val="5b9bd5"/>
                </a:solidFill>
                <a:latin typeface="Times New Roman"/>
                <a:ea typeface="DejaVu Sans"/>
              </a:rPr>
              <a:t>Amitava Maity</a:t>
            </a:r>
            <a:endParaRPr b="0" lang="en-IN" sz="1800" spc="-1" strike="noStrike">
              <a:latin typeface="Arial"/>
            </a:endParaRPr>
          </a:p>
          <a:p>
            <a:pPr marL="457200" indent="-456120">
              <a:lnSpc>
                <a:spcPct val="90000"/>
              </a:lnSpc>
              <a:spcBef>
                <a:spcPts val="1001"/>
              </a:spcBef>
              <a:buClr>
                <a:srgbClr val="5b9bd5"/>
              </a:buClr>
              <a:buFont typeface="Calibri Light"/>
              <a:buAutoNum type="arabicPeriod"/>
            </a:pPr>
            <a:r>
              <a:rPr b="0" lang="en-IN" sz="1800" spc="-1" strike="noStrike">
                <a:solidFill>
                  <a:srgbClr val="5b9bd5"/>
                </a:solidFill>
                <a:latin typeface="Times New Roman"/>
                <a:ea typeface="DejaVu Sans"/>
              </a:rPr>
              <a:t>Arpan Kumar Nandi</a:t>
            </a:r>
            <a:endParaRPr b="0" lang="en-IN" sz="1800" spc="-1" strike="noStrike">
              <a:latin typeface="Arial"/>
            </a:endParaRPr>
          </a:p>
          <a:p>
            <a:pPr marL="457200" indent="-456120">
              <a:lnSpc>
                <a:spcPct val="90000"/>
              </a:lnSpc>
              <a:spcBef>
                <a:spcPts val="1001"/>
              </a:spcBef>
              <a:buClr>
                <a:srgbClr val="5b9bd5"/>
              </a:buClr>
              <a:buFont typeface="Calibri Light"/>
              <a:buAutoNum type="arabicPeriod"/>
            </a:pPr>
            <a:r>
              <a:rPr b="0" lang="en-IN" sz="1800" spc="-1" strike="noStrike">
                <a:solidFill>
                  <a:srgbClr val="5b9bd5"/>
                </a:solidFill>
                <a:latin typeface="Times New Roman"/>
                <a:ea typeface="DejaVu Sans"/>
              </a:rPr>
              <a:t>Ajay Kumar </a:t>
            </a:r>
            <a:endParaRPr b="0" lang="en-IN" sz="1800" spc="-1" strike="noStrike">
              <a:latin typeface="Arial"/>
            </a:endParaRPr>
          </a:p>
          <a:p>
            <a:pPr marL="457200" indent="-456120">
              <a:lnSpc>
                <a:spcPct val="90000"/>
              </a:lnSpc>
              <a:spcBef>
                <a:spcPts val="1001"/>
              </a:spcBef>
              <a:buClr>
                <a:srgbClr val="5b9bd5"/>
              </a:buClr>
              <a:buFont typeface="Calibri Light"/>
              <a:buAutoNum type="arabicPeriod"/>
            </a:pPr>
            <a:r>
              <a:rPr b="0" lang="en-IN" sz="1800" spc="-1" strike="noStrike">
                <a:solidFill>
                  <a:srgbClr val="5b9bd5"/>
                </a:solidFill>
                <a:latin typeface="Times New Roman"/>
                <a:ea typeface="DejaVu Sans"/>
              </a:rPr>
              <a:t>Rasika Apte</a:t>
            </a:r>
            <a:endParaRPr b="0" lang="en-IN" sz="1800" spc="-1" strike="noStrike">
              <a:latin typeface="Arial"/>
            </a:endParaRPr>
          </a:p>
          <a:p>
            <a:pPr>
              <a:lnSpc>
                <a:spcPct val="90000"/>
              </a:lnSpc>
              <a:spcBef>
                <a:spcPts val="1001"/>
              </a:spcBef>
            </a:pPr>
            <a:endParaRPr b="0" lang="en-IN" sz="1800" spc="-1" strike="noStrike">
              <a:latin typeface="Arial"/>
            </a:endParaRPr>
          </a:p>
        </p:txBody>
      </p:sp>
      <p:sp>
        <p:nvSpPr>
          <p:cNvPr id="87" name="CustomShape 2"/>
          <p:cNvSpPr/>
          <p:nvPr/>
        </p:nvSpPr>
        <p:spPr>
          <a:xfrm>
            <a:off x="2782080" y="1054080"/>
            <a:ext cx="6290640" cy="2023200"/>
          </a:xfrm>
          <a:prstGeom prst="roundRect">
            <a:avLst>
              <a:gd name="adj" fmla="val 16667"/>
            </a:avLst>
          </a:prstGeom>
          <a:ln>
            <a:solidFill>
              <a:srgbClr val="5597d3"/>
            </a:solidFill>
            <a:round/>
          </a:ln>
          <a:effectLst>
            <a:outerShdw blurRad="40000" dir="5400000" dist="20160" rotWithShape="0">
              <a:srgbClr val="000000">
                <a:alpha val="38000"/>
              </a:srgbClr>
            </a:outerShdw>
          </a:effectLst>
        </p:spPr>
        <p:style>
          <a:lnRef idx="1">
            <a:schemeClr val="accent1"/>
          </a:lnRef>
          <a:fillRef idx="1003">
            <a:schemeClr val="lt1"/>
          </a:fillRef>
          <a:effectRef idx="1">
            <a:schemeClr val="accent1"/>
          </a:effectRef>
          <a:fontRef idx="minor"/>
        </p:style>
      </p:sp>
      <p:sp>
        <p:nvSpPr>
          <p:cNvPr id="88" name="CustomShape 3"/>
          <p:cNvSpPr/>
          <p:nvPr/>
        </p:nvSpPr>
        <p:spPr>
          <a:xfrm>
            <a:off x="115200" y="3336480"/>
            <a:ext cx="4319280" cy="7005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latin typeface="Calibri"/>
                <a:ea typeface="DejaVu Sans"/>
              </a:rPr>
              <a:t>Group Members:</a:t>
            </a:r>
            <a:endParaRPr b="0" lang="en-IN" sz="4000" spc="-1" strike="noStrike">
              <a:latin typeface="Arial"/>
            </a:endParaRPr>
          </a:p>
        </p:txBody>
      </p:sp>
      <p:sp>
        <p:nvSpPr>
          <p:cNvPr id="89" name="CustomShape 4"/>
          <p:cNvSpPr/>
          <p:nvPr/>
        </p:nvSpPr>
        <p:spPr>
          <a:xfrm>
            <a:off x="4136040" y="1804680"/>
            <a:ext cx="3799800" cy="517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2800" spc="-1" strike="noStrike">
                <a:solidFill>
                  <a:srgbClr val="53575c"/>
                </a:solidFill>
                <a:latin typeface="Calibri"/>
                <a:ea typeface="DejaVu Sans"/>
              </a:rPr>
              <a:t>HR Analytics– Case Study</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288800" y="551520"/>
            <a:ext cx="9312840" cy="615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IN" sz="2800" spc="-1" strike="noStrike">
                <a:solidFill>
                  <a:srgbClr val="000000"/>
                </a:solidFill>
                <a:latin typeface="Times New Roman"/>
                <a:ea typeface="DejaVu Sans"/>
              </a:rPr>
              <a:t>Model Evaluation</a:t>
            </a:r>
            <a:endParaRPr b="0" lang="en-IN" sz="2800" spc="-1" strike="noStrike">
              <a:latin typeface="Arial"/>
            </a:endParaRPr>
          </a:p>
        </p:txBody>
      </p:sp>
      <p:sp>
        <p:nvSpPr>
          <p:cNvPr id="154" name="CustomShape 2"/>
          <p:cNvSpPr/>
          <p:nvPr/>
        </p:nvSpPr>
        <p:spPr>
          <a:xfrm>
            <a:off x="264240" y="1167480"/>
            <a:ext cx="6248160" cy="5415120"/>
          </a:xfrm>
          <a:prstGeom prst="rect">
            <a:avLst/>
          </a:prstGeom>
          <a:noFill/>
          <a:ln>
            <a:noFill/>
          </a:ln>
        </p:spPr>
        <p:style>
          <a:lnRef idx="0"/>
          <a:fillRef idx="0"/>
          <a:effectRef idx="0"/>
          <a:fontRef idx="minor"/>
        </p:style>
        <p:txBody>
          <a:bodyPr lIns="90000" rIns="90000" tIns="45000" bIns="45000">
            <a:normAutofit/>
          </a:bodyPr>
          <a:p>
            <a:pPr lvl="1" marL="685800" indent="-227520">
              <a:lnSpc>
                <a:spcPct val="90000"/>
              </a:lnSpc>
              <a:spcBef>
                <a:spcPts val="499"/>
              </a:spcBef>
              <a:buClr>
                <a:srgbClr val="000000"/>
              </a:buClr>
              <a:buFont typeface="Wingdings" charset="2"/>
              <a:buChar char=""/>
            </a:pPr>
            <a:r>
              <a:rPr b="0" lang="en-IN" sz="2000" spc="-1" strike="noStrike">
                <a:solidFill>
                  <a:srgbClr val="000000"/>
                </a:solidFill>
                <a:latin typeface="Times New Roman"/>
                <a:ea typeface="DejaVu Sans"/>
              </a:rPr>
              <a:t>General Confusion Matrix: Use probability cutoff of 50%</a:t>
            </a:r>
            <a:endParaRPr b="0" lang="en-IN" sz="2000" spc="-1" strike="noStrike">
              <a:latin typeface="Arial"/>
            </a:endParaRPr>
          </a:p>
          <a:p>
            <a:pPr marL="457200">
              <a:lnSpc>
                <a:spcPct val="90000"/>
              </a:lnSpc>
              <a:spcBef>
                <a:spcPts val="499"/>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Sensitivity : 0.17225</a:t>
            </a:r>
            <a:endParaRPr b="0" lang="en-IN" sz="1800" spc="-1" strike="noStrike">
              <a:latin typeface="Arial"/>
            </a:endParaRPr>
          </a:p>
          <a:p>
            <a:pPr marL="457200">
              <a:lnSpc>
                <a:spcPct val="90000"/>
              </a:lnSpc>
              <a:spcBef>
                <a:spcPts val="499"/>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Specificity : 0.97965</a:t>
            </a:r>
            <a:endParaRPr b="0" lang="en-IN" sz="1800" spc="-1" strike="noStrike">
              <a:latin typeface="Arial"/>
            </a:endParaRPr>
          </a:p>
          <a:p>
            <a:pPr lvl="1" marL="685800" indent="-227520">
              <a:lnSpc>
                <a:spcPct val="100000"/>
              </a:lnSpc>
              <a:spcBef>
                <a:spcPts val="499"/>
              </a:spcBef>
              <a:buClr>
                <a:srgbClr val="000000"/>
              </a:buClr>
              <a:buFont typeface="Wingdings" charset="2"/>
              <a:buChar char=""/>
            </a:pPr>
            <a:r>
              <a:rPr b="0" lang="en-IN" sz="2000" spc="-1" strike="noStrike">
                <a:solidFill>
                  <a:srgbClr val="000000"/>
                </a:solidFill>
                <a:latin typeface="Times New Roman"/>
                <a:ea typeface="DejaVu Sans"/>
              </a:rPr>
              <a:t>General Confusion Matrix: Use probability cutoff of 40%</a:t>
            </a:r>
            <a:endParaRPr b="0" lang="en-IN" sz="2000" spc="-1" strike="noStrike">
              <a:latin typeface="Arial"/>
            </a:endParaRPr>
          </a:p>
          <a:p>
            <a:pPr marL="457200">
              <a:lnSpc>
                <a:spcPct val="90000"/>
              </a:lnSpc>
              <a:spcBef>
                <a:spcPts val="499"/>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Sensitivity : 0.32057         </a:t>
            </a:r>
            <a:endParaRPr b="0" lang="en-IN" sz="1800" spc="-1" strike="noStrike">
              <a:latin typeface="Arial"/>
            </a:endParaRPr>
          </a:p>
          <a:p>
            <a:pPr marL="457200">
              <a:lnSpc>
                <a:spcPct val="90000"/>
              </a:lnSpc>
              <a:spcBef>
                <a:spcPts val="499"/>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Specificity : 0.96392 </a:t>
            </a:r>
            <a:endParaRPr b="0" lang="en-IN" sz="1800" spc="-1" strike="noStrike">
              <a:latin typeface="Arial"/>
            </a:endParaRPr>
          </a:p>
          <a:p>
            <a:pPr marL="457200">
              <a:lnSpc>
                <a:spcPct val="90000"/>
              </a:lnSpc>
              <a:spcBef>
                <a:spcPts val="499"/>
              </a:spcBef>
            </a:pPr>
            <a:r>
              <a:rPr b="0" lang="en-IN" sz="1800" spc="-1" strike="noStrike">
                <a:solidFill>
                  <a:srgbClr val="000000"/>
                </a:solidFill>
                <a:latin typeface="Times New Roman"/>
                <a:ea typeface="DejaVu Sans"/>
              </a:rPr>
              <a:t>Sensitivity has been increased when we decrease the cutoff, here we are keen to calculate eventual sensitivity value because this is our objective of this case study. </a:t>
            </a:r>
            <a:endParaRPr b="0" lang="en-IN" sz="1800" spc="-1" strike="noStrike">
              <a:latin typeface="Arial"/>
            </a:endParaRPr>
          </a:p>
          <a:p>
            <a:pPr lvl="1" marL="685800" indent="-227520">
              <a:lnSpc>
                <a:spcPct val="100000"/>
              </a:lnSpc>
              <a:spcBef>
                <a:spcPts val="499"/>
              </a:spcBef>
              <a:buClr>
                <a:srgbClr val="000000"/>
              </a:buClr>
              <a:buFont typeface="Wingdings" charset="2"/>
              <a:buChar char=""/>
            </a:pPr>
            <a:r>
              <a:rPr b="0" lang="en-IN" sz="2000" spc="-1" strike="noStrike">
                <a:solidFill>
                  <a:srgbClr val="000000"/>
                </a:solidFill>
                <a:latin typeface="Times New Roman"/>
                <a:ea typeface="DejaVu Sans"/>
              </a:rPr>
              <a:t>Draw plot for sensitivity, specificity and accuracy to identify the cutoff value for this model </a:t>
            </a:r>
            <a:endParaRPr b="0" lang="en-IN" sz="2000" spc="-1" strike="noStrike">
              <a:latin typeface="Arial"/>
            </a:endParaRPr>
          </a:p>
          <a:p>
            <a:pPr marL="457200">
              <a:lnSpc>
                <a:spcPct val="90000"/>
              </a:lnSpc>
              <a:spcBef>
                <a:spcPts val="499"/>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Cuttoff = 0.1696</a:t>
            </a:r>
            <a:endParaRPr b="0" lang="en-IN" sz="1800" spc="-1" strike="noStrike">
              <a:latin typeface="Arial"/>
            </a:endParaRPr>
          </a:p>
          <a:p>
            <a:pPr marL="457200">
              <a:lnSpc>
                <a:spcPct val="90000"/>
              </a:lnSpc>
              <a:spcBef>
                <a:spcPts val="499"/>
              </a:spcBef>
            </a:pPr>
            <a:endParaRPr b="0" lang="en-IN" sz="1800" spc="-1" strike="noStrike">
              <a:latin typeface="Arial"/>
            </a:endParaRPr>
          </a:p>
        </p:txBody>
      </p:sp>
      <p:graphicFrame>
        <p:nvGraphicFramePr>
          <p:cNvPr id="155" name="Table 3"/>
          <p:cNvGraphicFramePr/>
          <p:nvPr/>
        </p:nvGraphicFramePr>
        <p:xfrm>
          <a:off x="6596280" y="1216080"/>
          <a:ext cx="5310360" cy="1287000"/>
        </p:xfrm>
        <a:graphic>
          <a:graphicData uri="http://schemas.openxmlformats.org/drawingml/2006/table">
            <a:tbl>
              <a:tblPr/>
              <a:tblGrid>
                <a:gridCol w="1828800"/>
                <a:gridCol w="1740960"/>
                <a:gridCol w="1740960"/>
              </a:tblGrid>
              <a:tr h="321840">
                <a:tc rowSpan="2">
                  <a:txBody>
                    <a:bodyPr lIns="9360" rIns="9360"/>
                    <a:p>
                      <a:pPr algn="ctr">
                        <a:lnSpc>
                          <a:spcPct val="100000"/>
                        </a:lnSpc>
                      </a:pPr>
                      <a:r>
                        <a:rPr b="1" lang="en-IN" sz="1800" spc="-1" strike="noStrike">
                          <a:solidFill>
                            <a:srgbClr val="ffffff"/>
                          </a:solidFill>
                          <a:latin typeface="Calibri"/>
                        </a:rPr>
                        <a:t>Actual</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gridSpan="2">
                  <a:txBody>
                    <a:bodyPr lIns="9360" rIns="9360"/>
                    <a:p>
                      <a:pPr algn="ctr">
                        <a:lnSpc>
                          <a:spcPct val="100000"/>
                        </a:lnSpc>
                      </a:pPr>
                      <a:r>
                        <a:rPr b="1" lang="en-IN" sz="1800" spc="-1" strike="noStrike">
                          <a:solidFill>
                            <a:srgbClr val="ffffff"/>
                          </a:solidFill>
                          <a:latin typeface="Calibri"/>
                        </a:rPr>
                        <a:t>Predicted</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hMerge="1">
                  <a:tcPr marL="90000" marR="90000">
                    <a:solidFill>
                      <a:srgbClr val="729fcf"/>
                    </a:solidFill>
                  </a:tcPr>
                </a:tc>
              </a:tr>
              <a:tr h="321840">
                <a:tc vMerge="1">
                  <a:tcPr marL="90000" marR="90000">
                    <a:solidFill>
                      <a:srgbClr val="729fcf"/>
                    </a:solidFill>
                  </a:tcPr>
                </a:tc>
                <a:tc>
                  <a:txBody>
                    <a:bodyPr lIns="9360" rIns="9360"/>
                    <a:p>
                      <a:pPr>
                        <a:lnSpc>
                          <a:spcPct val="100000"/>
                        </a:lnSpc>
                      </a:pPr>
                      <a:r>
                        <a:rPr b="0" lang="en-IN" sz="1800" spc="-1" strike="noStrike">
                          <a:solidFill>
                            <a:srgbClr val="000000"/>
                          </a:solidFill>
                          <a:latin typeface="Calibri"/>
                        </a:rPr>
                        <a:t>No</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360" rIns="9360"/>
                    <a:p>
                      <a:pPr>
                        <a:lnSpc>
                          <a:spcPct val="100000"/>
                        </a:lnSpc>
                      </a:pPr>
                      <a:r>
                        <a:rPr b="0" lang="en-IN" sz="1800" spc="-1" strike="noStrike">
                          <a:solidFill>
                            <a:srgbClr val="000000"/>
                          </a:solidFill>
                          <a:latin typeface="Calibri"/>
                        </a:rPr>
                        <a:t>Yes</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21840">
                <a:tc>
                  <a:txBody>
                    <a:bodyPr lIns="9360" rIns="9360"/>
                    <a:p>
                      <a:pPr>
                        <a:lnSpc>
                          <a:spcPct val="100000"/>
                        </a:lnSpc>
                      </a:pPr>
                      <a:r>
                        <a:rPr b="0" lang="en-IN" sz="1800" spc="-1" strike="noStrike">
                          <a:solidFill>
                            <a:srgbClr val="000000"/>
                          </a:solidFill>
                          <a:latin typeface="Calibri"/>
                        </a:rPr>
                        <a:t>No</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800" spc="-1" strike="noStrike">
                          <a:solidFill>
                            <a:srgbClr val="000000"/>
                          </a:solidFill>
                          <a:latin typeface="Calibri"/>
                        </a:rPr>
                        <a:t>1059</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800" spc="-1" strike="noStrike">
                          <a:solidFill>
                            <a:srgbClr val="000000"/>
                          </a:solidFill>
                          <a:latin typeface="Calibri"/>
                        </a:rPr>
                        <a:t>22</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21840">
                <a:tc>
                  <a:txBody>
                    <a:bodyPr lIns="9360" rIns="9360"/>
                    <a:p>
                      <a:pPr>
                        <a:lnSpc>
                          <a:spcPct val="100000"/>
                        </a:lnSpc>
                      </a:pPr>
                      <a:r>
                        <a:rPr b="0" lang="en-IN" sz="1800" spc="-1" strike="noStrike">
                          <a:solidFill>
                            <a:srgbClr val="000000"/>
                          </a:solidFill>
                          <a:latin typeface="Calibri"/>
                        </a:rPr>
                        <a:t>Yes</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360" rIns="9360"/>
                    <a:p>
                      <a:pPr algn="r">
                        <a:lnSpc>
                          <a:spcPct val="100000"/>
                        </a:lnSpc>
                      </a:pPr>
                      <a:r>
                        <a:rPr b="0" lang="en-IN" sz="1800" spc="-1" strike="noStrike">
                          <a:solidFill>
                            <a:srgbClr val="000000"/>
                          </a:solidFill>
                          <a:latin typeface="Calibri"/>
                        </a:rPr>
                        <a:t>173</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360" rIns="9360"/>
                    <a:p>
                      <a:pPr algn="r">
                        <a:lnSpc>
                          <a:spcPct val="100000"/>
                        </a:lnSpc>
                      </a:pPr>
                      <a:r>
                        <a:rPr b="0" lang="en-IN" sz="1800" spc="-1" strike="noStrike">
                          <a:solidFill>
                            <a:srgbClr val="000000"/>
                          </a:solidFill>
                          <a:latin typeface="Calibri"/>
                        </a:rPr>
                        <a:t>36</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156" name="Table 4"/>
          <p:cNvGraphicFramePr/>
          <p:nvPr/>
        </p:nvGraphicFramePr>
        <p:xfrm>
          <a:off x="6625800" y="2715120"/>
          <a:ext cx="5302800" cy="1287000"/>
        </p:xfrm>
        <a:graphic>
          <a:graphicData uri="http://schemas.openxmlformats.org/drawingml/2006/table">
            <a:tbl>
              <a:tblPr/>
              <a:tblGrid>
                <a:gridCol w="1826280"/>
                <a:gridCol w="1738440"/>
                <a:gridCol w="1738440"/>
              </a:tblGrid>
              <a:tr h="321840">
                <a:tc rowSpan="2">
                  <a:txBody>
                    <a:bodyPr lIns="9360" rIns="9360"/>
                    <a:p>
                      <a:pPr algn="ctr">
                        <a:lnSpc>
                          <a:spcPct val="100000"/>
                        </a:lnSpc>
                      </a:pPr>
                      <a:r>
                        <a:rPr b="1" lang="en-IN" sz="1800" spc="-1" strike="noStrike">
                          <a:solidFill>
                            <a:srgbClr val="ffffff"/>
                          </a:solidFill>
                          <a:latin typeface="Calibri"/>
                        </a:rPr>
                        <a:t>Actual</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gridSpan="2">
                  <a:txBody>
                    <a:bodyPr lIns="9360" rIns="9360"/>
                    <a:p>
                      <a:pPr algn="ctr">
                        <a:lnSpc>
                          <a:spcPct val="100000"/>
                        </a:lnSpc>
                      </a:pPr>
                      <a:r>
                        <a:rPr b="1" lang="en-IN" sz="1800" spc="-1" strike="noStrike">
                          <a:solidFill>
                            <a:srgbClr val="ffffff"/>
                          </a:solidFill>
                          <a:latin typeface="Calibri"/>
                        </a:rPr>
                        <a:t>Predicted</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hMerge="1">
                  <a:tcPr marL="90000" marR="90000">
                    <a:solidFill>
                      <a:srgbClr val="729fcf"/>
                    </a:solidFill>
                  </a:tcPr>
                </a:tc>
              </a:tr>
              <a:tr h="321840">
                <a:tc vMerge="1">
                  <a:tcPr marL="90000" marR="90000">
                    <a:solidFill>
                      <a:srgbClr val="729fcf"/>
                    </a:solidFill>
                  </a:tcPr>
                </a:tc>
                <a:tc>
                  <a:txBody>
                    <a:bodyPr lIns="9360" rIns="9360"/>
                    <a:p>
                      <a:pPr>
                        <a:lnSpc>
                          <a:spcPct val="100000"/>
                        </a:lnSpc>
                      </a:pPr>
                      <a:r>
                        <a:rPr b="0" lang="en-IN" sz="1800" spc="-1" strike="noStrike">
                          <a:solidFill>
                            <a:srgbClr val="000000"/>
                          </a:solidFill>
                          <a:latin typeface="Calibri"/>
                        </a:rPr>
                        <a:t>No</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360" rIns="9360"/>
                    <a:p>
                      <a:pPr>
                        <a:lnSpc>
                          <a:spcPct val="100000"/>
                        </a:lnSpc>
                      </a:pPr>
                      <a:r>
                        <a:rPr b="0" lang="en-IN" sz="1800" spc="-1" strike="noStrike">
                          <a:solidFill>
                            <a:srgbClr val="000000"/>
                          </a:solidFill>
                          <a:latin typeface="Calibri"/>
                        </a:rPr>
                        <a:t>Yes</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21840">
                <a:tc>
                  <a:txBody>
                    <a:bodyPr lIns="9360" rIns="9360"/>
                    <a:p>
                      <a:pPr>
                        <a:lnSpc>
                          <a:spcPct val="100000"/>
                        </a:lnSpc>
                      </a:pPr>
                      <a:r>
                        <a:rPr b="0" lang="en-IN" sz="1800" spc="-1" strike="noStrike">
                          <a:solidFill>
                            <a:srgbClr val="000000"/>
                          </a:solidFill>
                          <a:latin typeface="Calibri"/>
                        </a:rPr>
                        <a:t>No</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800" spc="-1" strike="noStrike">
                          <a:solidFill>
                            <a:srgbClr val="000000"/>
                          </a:solidFill>
                          <a:latin typeface="Calibri"/>
                        </a:rPr>
                        <a:t>1042</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800" spc="-1" strike="noStrike">
                          <a:solidFill>
                            <a:srgbClr val="000000"/>
                          </a:solidFill>
                          <a:latin typeface="Calibri"/>
                        </a:rPr>
                        <a:t>39</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21840">
                <a:tc>
                  <a:txBody>
                    <a:bodyPr lIns="9360" rIns="9360"/>
                    <a:p>
                      <a:pPr>
                        <a:lnSpc>
                          <a:spcPct val="100000"/>
                        </a:lnSpc>
                      </a:pPr>
                      <a:r>
                        <a:rPr b="0" lang="en-IN" sz="1800" spc="-1" strike="noStrike">
                          <a:solidFill>
                            <a:srgbClr val="000000"/>
                          </a:solidFill>
                          <a:latin typeface="Calibri"/>
                        </a:rPr>
                        <a:t>Yes</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360" rIns="9360"/>
                    <a:p>
                      <a:pPr algn="r">
                        <a:lnSpc>
                          <a:spcPct val="100000"/>
                        </a:lnSpc>
                      </a:pPr>
                      <a:r>
                        <a:rPr b="0" lang="en-IN" sz="1800" spc="-1" strike="noStrike">
                          <a:solidFill>
                            <a:srgbClr val="000000"/>
                          </a:solidFill>
                          <a:latin typeface="Calibri"/>
                        </a:rPr>
                        <a:t>142</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360" rIns="9360"/>
                    <a:p>
                      <a:pPr algn="r">
                        <a:lnSpc>
                          <a:spcPct val="100000"/>
                        </a:lnSpc>
                      </a:pPr>
                      <a:r>
                        <a:rPr b="0" lang="en-IN" sz="1800" spc="-1" strike="noStrike">
                          <a:solidFill>
                            <a:srgbClr val="000000"/>
                          </a:solidFill>
                          <a:latin typeface="Calibri"/>
                        </a:rPr>
                        <a:t>67</a:t>
                      </a:r>
                      <a:endParaRPr b="0" lang="en-IN"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57" name="CustomShape 5"/>
          <p:cNvSpPr/>
          <p:nvPr/>
        </p:nvSpPr>
        <p:spPr>
          <a:xfrm>
            <a:off x="8313840" y="2405520"/>
            <a:ext cx="1616760" cy="223920"/>
          </a:xfrm>
          <a:prstGeom prst="rect">
            <a:avLst/>
          </a:prstGeom>
          <a:ln>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IN" sz="1800" spc="-1" strike="noStrike">
                <a:solidFill>
                  <a:srgbClr val="000000"/>
                </a:solidFill>
                <a:latin typeface="Calibri"/>
                <a:ea typeface="DejaVu Sans"/>
              </a:rPr>
              <a:t>For Cutoff 50%</a:t>
            </a:r>
            <a:endParaRPr b="0" lang="en-IN" sz="1800" spc="-1" strike="noStrike">
              <a:latin typeface="Arial"/>
            </a:endParaRPr>
          </a:p>
        </p:txBody>
      </p:sp>
      <p:sp>
        <p:nvSpPr>
          <p:cNvPr id="158" name="CustomShape 6"/>
          <p:cNvSpPr/>
          <p:nvPr/>
        </p:nvSpPr>
        <p:spPr>
          <a:xfrm>
            <a:off x="8313840" y="4020840"/>
            <a:ext cx="1616760" cy="223920"/>
          </a:xfrm>
          <a:prstGeom prst="rect">
            <a:avLst/>
          </a:prstGeom>
          <a:ln>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IN" sz="1800" spc="-1" strike="noStrike">
                <a:solidFill>
                  <a:srgbClr val="000000"/>
                </a:solidFill>
                <a:latin typeface="Calibri"/>
                <a:ea typeface="DejaVu Sans"/>
              </a:rPr>
              <a:t>For Cutoff 40%</a:t>
            </a:r>
            <a:endParaRPr b="0" lang="en-IN" sz="1800" spc="-1" strike="noStrike">
              <a:latin typeface="Arial"/>
            </a:endParaRPr>
          </a:p>
        </p:txBody>
      </p:sp>
      <p:pic>
        <p:nvPicPr>
          <p:cNvPr id="159" name="Picture 18" descr=""/>
          <p:cNvPicPr/>
          <p:nvPr/>
        </p:nvPicPr>
        <p:blipFill>
          <a:blip r:embed="rId1"/>
          <a:stretch/>
        </p:blipFill>
        <p:spPr>
          <a:xfrm>
            <a:off x="6653880" y="4304880"/>
            <a:ext cx="5274360" cy="2269800"/>
          </a:xfrm>
          <a:prstGeom prst="rect">
            <a:avLst/>
          </a:prstGeom>
          <a:ln>
            <a:solidFill>
              <a:schemeClr val="accent1"/>
            </a:solidFill>
          </a:ln>
        </p:spPr>
      </p:pic>
      <p:sp>
        <p:nvSpPr>
          <p:cNvPr id="160" name="CustomShape 7"/>
          <p:cNvSpPr/>
          <p:nvPr/>
        </p:nvSpPr>
        <p:spPr>
          <a:xfrm>
            <a:off x="405000" y="1167480"/>
            <a:ext cx="11523240" cy="544896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000" spc="-1" strike="noStrike">
                <a:solidFill>
                  <a:srgbClr val="000000"/>
                </a:solidFill>
                <a:latin typeface="Times New Roman"/>
                <a:ea typeface="DejaVu Sans"/>
              </a:rPr>
              <a:t>Model Validation</a:t>
            </a:r>
            <a:endParaRPr b="0" lang="en-IN" sz="4000" spc="-1" strike="noStrike">
              <a:latin typeface="Arial"/>
            </a:endParaRPr>
          </a:p>
        </p:txBody>
      </p:sp>
      <p:sp>
        <p:nvSpPr>
          <p:cNvPr id="162" name="CustomShape 2"/>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Build final model using cutoff value of 0.1696</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marL="228600" indent="-22752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Lift and Gain</a:t>
            </a:r>
            <a:endParaRPr b="0" lang="en-IN" sz="2400" spc="-1" strike="noStrike">
              <a:latin typeface="Arial"/>
            </a:endParaRPr>
          </a:p>
          <a:p>
            <a:pPr marL="228600" indent="-22752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In lift and gain chart 5</a:t>
            </a:r>
            <a:r>
              <a:rPr b="0" lang="en-IN" sz="2400" spc="-1" strike="noStrike" baseline="30000">
                <a:solidFill>
                  <a:srgbClr val="000000"/>
                </a:solidFill>
                <a:latin typeface="Times New Roman"/>
                <a:ea typeface="DejaVu Sans"/>
              </a:rPr>
              <a:t>th</a:t>
            </a:r>
            <a:r>
              <a:rPr b="0" lang="en-IN" sz="2400" spc="-1" strike="noStrike">
                <a:solidFill>
                  <a:srgbClr val="000000"/>
                </a:solidFill>
                <a:latin typeface="Times New Roman"/>
                <a:ea typeface="DejaVu Sans"/>
              </a:rPr>
              <a:t> Decile is  having cumulative gain 83.3% which indicates that it is good model.</a:t>
            </a:r>
            <a:endParaRPr b="0" lang="en-IN" sz="2400" spc="-1" strike="noStrike">
              <a:latin typeface="Arial"/>
            </a:endParaRPr>
          </a:p>
          <a:p>
            <a:pPr marL="228600" indent="-22752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KS Statistics of this model is 46.49% that means it’s a good model</a:t>
            </a:r>
            <a:br/>
            <a:r>
              <a:rPr b="0" lang="en-IN" sz="2800" spc="-1" strike="noStrike">
                <a:solidFill>
                  <a:srgbClr val="000000"/>
                </a:solidFill>
                <a:latin typeface="Times New Roman"/>
                <a:ea typeface="DejaVu Sans"/>
              </a:rPr>
              <a:t> </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graphicFrame>
        <p:nvGraphicFramePr>
          <p:cNvPr id="163" name="Table 3"/>
          <p:cNvGraphicFramePr/>
          <p:nvPr/>
        </p:nvGraphicFramePr>
        <p:xfrm>
          <a:off x="709560" y="2421720"/>
          <a:ext cx="4297680" cy="1112040"/>
        </p:xfrm>
        <a:graphic>
          <a:graphicData uri="http://schemas.openxmlformats.org/drawingml/2006/table">
            <a:tbl>
              <a:tblPr/>
              <a:tblGrid>
                <a:gridCol w="2160000"/>
                <a:gridCol w="2138040"/>
              </a:tblGrid>
              <a:tr h="370800">
                <a:tc>
                  <a:txBody>
                    <a:bodyPr/>
                    <a:p>
                      <a:pPr>
                        <a:lnSpc>
                          <a:spcPct val="100000"/>
                        </a:lnSpc>
                      </a:pPr>
                      <a:r>
                        <a:rPr b="1" lang="en-IN" sz="1800" spc="-1" strike="noStrike">
                          <a:solidFill>
                            <a:srgbClr val="000000"/>
                          </a:solidFill>
                          <a:latin typeface="Calibri"/>
                        </a:rPr>
                        <a:t>Accuracy</a:t>
                      </a:r>
                      <a:endParaRPr b="0" lang="en-IN" sz="1800" spc="-1" strike="noStrike">
                        <a:latin typeface="Arial"/>
                      </a:endParaRPr>
                    </a:p>
                  </a:txBody>
                  <a:tcPr marL="91440" marR="91440">
                    <a:lnL w="12240">
                      <a:solidFill>
                        <a:srgbClr val="5b9bd5"/>
                      </a:solidFill>
                    </a:lnL>
                    <a:lnR w="12240">
                      <a:solidFill>
                        <a:srgbClr val="5b9bd5"/>
                      </a:solidFill>
                    </a:lnR>
                    <a:lnT w="12240">
                      <a:solidFill>
                        <a:srgbClr val="5b9bd5"/>
                      </a:solidFill>
                    </a:lnT>
                    <a:lnB w="25200">
                      <a:solidFill>
                        <a:srgbClr val="5b9bd5"/>
                      </a:solidFill>
                    </a:lnB>
                    <a:noFill/>
                  </a:tcPr>
                </a:tc>
                <a:tc>
                  <a:txBody>
                    <a:bodyPr/>
                    <a:p>
                      <a:pPr>
                        <a:lnSpc>
                          <a:spcPct val="100000"/>
                        </a:lnSpc>
                      </a:pPr>
                      <a:r>
                        <a:rPr b="1" lang="en-IN" sz="1800" spc="-1" strike="noStrike">
                          <a:solidFill>
                            <a:srgbClr val="000000"/>
                          </a:solidFill>
                          <a:latin typeface="Calibri"/>
                        </a:rPr>
                        <a:t>0.7295</a:t>
                      </a:r>
                      <a:endParaRPr b="0" lang="en-IN" sz="1800" spc="-1" strike="noStrike">
                        <a:latin typeface="Arial"/>
                      </a:endParaRPr>
                    </a:p>
                  </a:txBody>
                  <a:tcPr marL="91440" marR="91440">
                    <a:lnL w="12240">
                      <a:solidFill>
                        <a:srgbClr val="5b9bd5"/>
                      </a:solidFill>
                    </a:lnL>
                    <a:lnR w="12240">
                      <a:solidFill>
                        <a:srgbClr val="5b9bd5"/>
                      </a:solidFill>
                    </a:lnR>
                    <a:lnT w="12240">
                      <a:solidFill>
                        <a:srgbClr val="5b9bd5"/>
                      </a:solidFill>
                    </a:lnT>
                    <a:lnB w="25200">
                      <a:solidFill>
                        <a:srgbClr val="5b9bd5"/>
                      </a:solidFill>
                    </a:lnB>
                    <a:noFill/>
                  </a:tcPr>
                </a:tc>
              </a:tr>
              <a:tr h="370800">
                <a:tc>
                  <a:txBody>
                    <a:bodyPr/>
                    <a:p>
                      <a:pPr>
                        <a:lnSpc>
                          <a:spcPct val="100000"/>
                        </a:lnSpc>
                      </a:pPr>
                      <a:r>
                        <a:rPr b="0" lang="en-IN" sz="1800" spc="-1" strike="noStrike">
                          <a:solidFill>
                            <a:srgbClr val="000000"/>
                          </a:solidFill>
                          <a:latin typeface="Calibri"/>
                        </a:rPr>
                        <a:t>Sensitivity</a:t>
                      </a:r>
                      <a:endParaRPr b="0" lang="en-IN"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tc>
                  <a:txBody>
                    <a:bodyPr/>
                    <a:p>
                      <a:pPr>
                        <a:lnSpc>
                          <a:spcPct val="100000"/>
                        </a:lnSpc>
                      </a:pPr>
                      <a:r>
                        <a:rPr b="0" lang="en-IN" sz="1800" spc="-1" strike="noStrike">
                          <a:solidFill>
                            <a:srgbClr val="000000"/>
                          </a:solidFill>
                          <a:latin typeface="Calibri"/>
                        </a:rPr>
                        <a:t>0.7368</a:t>
                      </a:r>
                      <a:endParaRPr b="0" lang="en-IN"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5b9bd5">
                        <a:alpha val="20000"/>
                      </a:srgbClr>
                    </a:solidFill>
                  </a:tcPr>
                </a:tc>
              </a:tr>
              <a:tr h="370800">
                <a:tc>
                  <a:txBody>
                    <a:bodyPr/>
                    <a:p>
                      <a:pPr>
                        <a:lnSpc>
                          <a:spcPct val="100000"/>
                        </a:lnSpc>
                      </a:pPr>
                      <a:r>
                        <a:rPr b="0" lang="en-IN" sz="1800" spc="-1" strike="noStrike">
                          <a:solidFill>
                            <a:srgbClr val="000000"/>
                          </a:solidFill>
                          <a:latin typeface="Calibri"/>
                        </a:rPr>
                        <a:t>Specificity</a:t>
                      </a:r>
                      <a:endParaRPr b="0" lang="en-IN"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noFill/>
                  </a:tcPr>
                </a:tc>
                <a:tc>
                  <a:txBody>
                    <a:bodyPr/>
                    <a:p>
                      <a:pPr>
                        <a:lnSpc>
                          <a:spcPct val="100000"/>
                        </a:lnSpc>
                      </a:pPr>
                      <a:r>
                        <a:rPr b="0" lang="en-IN" sz="1800" spc="-1" strike="noStrike">
                          <a:solidFill>
                            <a:srgbClr val="000000"/>
                          </a:solidFill>
                          <a:latin typeface="Calibri"/>
                        </a:rPr>
                        <a:t>0.7280</a:t>
                      </a:r>
                      <a:endParaRPr b="0" lang="en-IN"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noFill/>
                  </a:tcPr>
                </a:tc>
              </a:tr>
            </a:tbl>
          </a:graphicData>
        </a:graphic>
      </p:graphicFrame>
      <p:sp>
        <p:nvSpPr>
          <p:cNvPr id="164" name="CustomShape 4"/>
          <p:cNvSpPr/>
          <p:nvPr/>
        </p:nvSpPr>
        <p:spPr>
          <a:xfrm>
            <a:off x="405000" y="1371600"/>
            <a:ext cx="11368800" cy="518292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000" spc="-1" strike="noStrike">
                <a:solidFill>
                  <a:srgbClr val="000000"/>
                </a:solidFill>
                <a:latin typeface="Times New Roman"/>
                <a:ea typeface="DejaVu Sans"/>
              </a:rPr>
              <a:t>Summary</a:t>
            </a:r>
            <a:endParaRPr b="0" lang="en-IN" sz="4000" spc="-1" strike="noStrike">
              <a:latin typeface="Arial"/>
            </a:endParaRPr>
          </a:p>
        </p:txBody>
      </p:sp>
      <p:sp>
        <p:nvSpPr>
          <p:cNvPr id="166" name="CustomShape 2"/>
          <p:cNvSpPr/>
          <p:nvPr/>
        </p:nvSpPr>
        <p:spPr>
          <a:xfrm>
            <a:off x="405000" y="1716120"/>
            <a:ext cx="11167560" cy="4482000"/>
          </a:xfrm>
          <a:prstGeom prst="rect">
            <a:avLst/>
          </a:prstGeom>
          <a:noFill/>
          <a:ln>
            <a:noFill/>
          </a:ln>
        </p:spPr>
        <p:style>
          <a:lnRef idx="0"/>
          <a:fillRef idx="0"/>
          <a:effectRef idx="0"/>
          <a:fontRef idx="minor"/>
        </p:style>
        <p:txBody>
          <a:bodyPr lIns="90000" rIns="90000" tIns="45000" bIns="45000">
            <a:normAutofit fontScale="40000"/>
          </a:bodyPr>
          <a:p>
            <a:pPr>
              <a:lnSpc>
                <a:spcPct val="90000"/>
              </a:lnSpc>
              <a:spcBef>
                <a:spcPts val="1001"/>
              </a:spcBef>
            </a:pPr>
            <a:r>
              <a:rPr b="0" lang="en-IN" sz="2800" spc="-1" strike="noStrike">
                <a:solidFill>
                  <a:srgbClr val="000000"/>
                </a:solidFill>
                <a:latin typeface="Times New Roman"/>
                <a:ea typeface="DejaVu Sans"/>
              </a:rPr>
              <a:t>Throughout the analysis, I have learned several important things</a:t>
            </a:r>
            <a:endParaRPr b="0" lang="en-IN" sz="2800" spc="-1" strike="noStrike">
              <a:latin typeface="Arial"/>
            </a:endParaRPr>
          </a:p>
          <a:p>
            <a:pPr marL="228600" indent="-227520">
              <a:lnSpc>
                <a:spcPct val="110000"/>
              </a:lnSpc>
              <a:spcBef>
                <a:spcPts val="1001"/>
              </a:spcBef>
              <a:buClr>
                <a:srgbClr val="000000"/>
              </a:buClr>
              <a:buFont typeface="Arial"/>
              <a:buChar char="•"/>
            </a:pPr>
            <a:r>
              <a:rPr b="0" lang="en-IN" sz="3000" spc="-1" strike="noStrike">
                <a:solidFill>
                  <a:srgbClr val="000000"/>
                </a:solidFill>
                <a:latin typeface="Times New Roman"/>
                <a:ea typeface="DejaVu Sans"/>
              </a:rPr>
              <a:t>Features such as Year Since Last Promotion, Total Working Year, Mean Hours In Office, Job Satisfaction, Environmental Satisfaction, Years with Current Manager  appear to play a role in employee attrition.</a:t>
            </a:r>
            <a:endParaRPr b="0" lang="en-IN" sz="3000" spc="-1" strike="noStrike">
              <a:latin typeface="Arial"/>
            </a:endParaRPr>
          </a:p>
          <a:p>
            <a:pPr marL="228600" indent="-227520">
              <a:lnSpc>
                <a:spcPct val="110000"/>
              </a:lnSpc>
              <a:spcBef>
                <a:spcPts val="1001"/>
              </a:spcBef>
              <a:buClr>
                <a:srgbClr val="000000"/>
              </a:buClr>
              <a:buFont typeface="Arial"/>
              <a:buChar char="•"/>
            </a:pPr>
            <a:r>
              <a:rPr b="0" lang="en-IN" sz="3000" spc="-1" strike="noStrike">
                <a:solidFill>
                  <a:srgbClr val="000000"/>
                </a:solidFill>
                <a:latin typeface="Times New Roman"/>
                <a:ea typeface="DejaVu Sans"/>
              </a:rPr>
              <a:t>There seems to be a relation between marital status and attrition</a:t>
            </a:r>
            <a:endParaRPr b="0" lang="en-IN" sz="3000" spc="-1" strike="noStrike">
              <a:latin typeface="Arial"/>
            </a:endParaRPr>
          </a:p>
          <a:p>
            <a:pPr marL="228600" indent="-227520">
              <a:lnSpc>
                <a:spcPct val="110000"/>
              </a:lnSpc>
              <a:spcBef>
                <a:spcPts val="1001"/>
              </a:spcBef>
              <a:buClr>
                <a:srgbClr val="000000"/>
              </a:buClr>
              <a:buFont typeface="Arial"/>
              <a:buChar char="•"/>
            </a:pPr>
            <a:r>
              <a:rPr b="0" lang="en-IN" sz="3000" spc="-1" strike="noStrike">
                <a:solidFill>
                  <a:srgbClr val="000000"/>
                </a:solidFill>
                <a:latin typeface="Times New Roman"/>
                <a:ea typeface="DejaVu Sans"/>
              </a:rPr>
              <a:t>There is a tension between probability threshold and the number of employees who are accurately predicted as potential churners. A high probability threshold would end in a high number of errors. The business relevance is predict attrition well, rather than non attrition hence a lower probability threshold is chosen.</a:t>
            </a:r>
            <a:endParaRPr b="0" lang="en-IN" sz="3000" spc="-1" strike="noStrike">
              <a:latin typeface="Arial"/>
            </a:endParaRPr>
          </a:p>
          <a:p>
            <a:pPr marL="228600" indent="-227520">
              <a:lnSpc>
                <a:spcPct val="110000"/>
              </a:lnSpc>
              <a:spcBef>
                <a:spcPts val="1001"/>
              </a:spcBef>
              <a:buClr>
                <a:srgbClr val="000000"/>
              </a:buClr>
              <a:buFont typeface="Arial"/>
              <a:buChar char="•"/>
            </a:pPr>
            <a:r>
              <a:rPr b="0" lang="en-IN" sz="3000" spc="-1" strike="noStrike">
                <a:solidFill>
                  <a:srgbClr val="000000"/>
                </a:solidFill>
                <a:latin typeface="Times New Roman"/>
                <a:ea typeface="DejaVu Sans"/>
              </a:rPr>
              <a:t>Model is biased towards finding the employee who are about to leave the company</a:t>
            </a:r>
            <a:endParaRPr b="0" lang="en-IN" sz="3000" spc="-1" strike="noStrike">
              <a:latin typeface="Arial"/>
            </a:endParaRPr>
          </a:p>
          <a:p>
            <a:pPr marL="228600" indent="-227520">
              <a:lnSpc>
                <a:spcPct val="110000"/>
              </a:lnSpc>
              <a:spcBef>
                <a:spcPts val="1001"/>
              </a:spcBef>
              <a:buClr>
                <a:srgbClr val="000000"/>
              </a:buClr>
              <a:buFont typeface="Arial"/>
              <a:buChar char="•"/>
            </a:pPr>
            <a:r>
              <a:rPr b="0" lang="en-IN" sz="3000" spc="-1" strike="noStrike">
                <a:solidFill>
                  <a:srgbClr val="000000"/>
                </a:solidFill>
                <a:latin typeface="Times New Roman"/>
                <a:ea typeface="DejaVu Sans"/>
              </a:rPr>
              <a:t>The confusion matrix shows that of all the people who are going to leave the company, our algorithm identifies about 72% of them accurately.</a:t>
            </a: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a:p>
            <a:pPr>
              <a:lnSpc>
                <a:spcPct val="90000"/>
              </a:lnSpc>
              <a:spcBef>
                <a:spcPts val="1001"/>
              </a:spcBef>
            </a:pPr>
            <a:endParaRPr b="0" lang="en-IN" sz="3000" spc="-1" strike="noStrike">
              <a:latin typeface="Arial"/>
            </a:endParaRPr>
          </a:p>
        </p:txBody>
      </p:sp>
      <p:sp>
        <p:nvSpPr>
          <p:cNvPr id="167" name="CustomShape 3"/>
          <p:cNvSpPr/>
          <p:nvPr/>
        </p:nvSpPr>
        <p:spPr>
          <a:xfrm>
            <a:off x="405000" y="1371600"/>
            <a:ext cx="11368800" cy="518292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136520" y="640080"/>
            <a:ext cx="9312840" cy="855000"/>
          </a:xfrm>
          <a:prstGeom prst="rect">
            <a:avLst/>
          </a:prstGeom>
          <a:noFill/>
          <a:ln>
            <a:noFill/>
          </a:ln>
        </p:spPr>
        <p:style>
          <a:lnRef idx="0"/>
          <a:fillRef idx="0"/>
          <a:effectRef idx="0"/>
          <a:fontRef idx="minor"/>
        </p:style>
      </p:sp>
      <p:sp>
        <p:nvSpPr>
          <p:cNvPr id="91" name="CustomShape 2"/>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1800" spc="-1" strike="noStrike">
                <a:solidFill>
                  <a:srgbClr val="000000"/>
                </a:solidFill>
                <a:latin typeface="Times New Roman"/>
                <a:ea typeface="DejaVu Sans"/>
              </a:rPr>
              <a:t>In this case we are required to model probability of attrition using logistic regression. The results thus obtained will be used by the management to understand what changes they should make to their workplace, in order to get most of their employees to stay.</a:t>
            </a:r>
            <a:endParaRPr b="0" lang="en-IN" sz="1800" spc="-1" strike="noStrike">
              <a:latin typeface="Arial"/>
            </a:endParaRPr>
          </a:p>
          <a:p>
            <a:pPr>
              <a:lnSpc>
                <a:spcPct val="90000"/>
              </a:lnSpc>
              <a:spcBef>
                <a:spcPts val="1001"/>
              </a:spcBef>
            </a:pPr>
            <a:r>
              <a:rPr b="1" lang="en-IN" sz="1800" spc="-1" strike="noStrike" u="sng">
                <a:solidFill>
                  <a:srgbClr val="000000"/>
                </a:solidFill>
                <a:uFillTx/>
                <a:latin typeface="Times New Roman"/>
                <a:ea typeface="DejaVu Sans"/>
              </a:rPr>
              <a:t>The following questions are among the ones they would like answered</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What proportion of our staff are leaving?</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Where is it occurring?</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Can we predict future Attrition?</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If so, how well can we predict?</a:t>
            </a:r>
            <a:endParaRPr b="0" lang="en-IN" sz="1800" spc="-1" strike="noStrike">
              <a:latin typeface="Arial"/>
            </a:endParaRPr>
          </a:p>
          <a:p>
            <a:pPr>
              <a:lnSpc>
                <a:spcPct val="90000"/>
              </a:lnSpc>
              <a:spcBef>
                <a:spcPts val="1001"/>
              </a:spcBef>
            </a:pPr>
            <a:r>
              <a:rPr b="1" lang="en-IN" sz="1800" spc="-1" strike="noStrike" u="sng">
                <a:solidFill>
                  <a:srgbClr val="000000"/>
                </a:solidFill>
                <a:uFillTx/>
                <a:latin typeface="Times New Roman"/>
                <a:ea typeface="DejaVu Sans"/>
              </a:rPr>
              <a:t>The analysis needs to be done for answering below questions : </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Identify trends in leavers' behaviour and the reasons employees change jobs/organisations </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Identify the employers' perspective on employees' reasons for leaving </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Identify retention strategies that have a positive influence on retention.</a:t>
            </a: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rmAutofit fontScale="59000"/>
          </a:bodyPr>
          <a:p>
            <a:pPr algn="ctr">
              <a:lnSpc>
                <a:spcPct val="90000"/>
              </a:lnSpc>
            </a:pPr>
            <a:r>
              <a:rPr b="0" lang="en-IN" sz="4000" spc="-1" strike="noStrike">
                <a:solidFill>
                  <a:srgbClr val="000000"/>
                </a:solidFill>
                <a:latin typeface="Times New Roman"/>
                <a:ea typeface="DejaVu Sans"/>
              </a:rPr>
              <a:t>Collect and Manage the Data</a:t>
            </a:r>
            <a:br/>
            <a:endParaRPr b="0" lang="en-IN" sz="4000" spc="-1" strike="noStrike">
              <a:latin typeface="Arial"/>
            </a:endParaRPr>
          </a:p>
        </p:txBody>
      </p:sp>
      <p:sp>
        <p:nvSpPr>
          <p:cNvPr id="93" name="CustomShape 2"/>
          <p:cNvSpPr/>
          <p:nvPr/>
        </p:nvSpPr>
        <p:spPr>
          <a:xfrm>
            <a:off x="405000" y="1855080"/>
            <a:ext cx="11167560" cy="1379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1800" spc="-1" strike="noStrike">
                <a:solidFill>
                  <a:srgbClr val="000000"/>
                </a:solidFill>
                <a:latin typeface="Times New Roman"/>
                <a:ea typeface="DejaVu Sans"/>
              </a:rPr>
              <a:t>After load the datasets, we have found that we have following information for analysis. We have good dataset for 2015, the data consist of  -</a:t>
            </a:r>
            <a:endParaRPr b="0" lang="en-IN" sz="1800" spc="-1" strike="noStrike">
              <a:latin typeface="Arial"/>
            </a:endParaRPr>
          </a:p>
          <a:p>
            <a:pPr marL="343080" indent="-342000">
              <a:lnSpc>
                <a:spcPct val="90000"/>
              </a:lnSpc>
              <a:spcBef>
                <a:spcPts val="1001"/>
              </a:spcBef>
              <a:buClr>
                <a:srgbClr val="000000"/>
              </a:buClr>
              <a:buFont typeface="Arial"/>
              <a:buAutoNum type="arabicPeriod"/>
            </a:pPr>
            <a:r>
              <a:rPr b="0" lang="en-IN" sz="1800" spc="-1" strike="noStrike">
                <a:solidFill>
                  <a:srgbClr val="000000"/>
                </a:solidFill>
                <a:latin typeface="Times New Roman"/>
                <a:ea typeface="DejaVu Sans"/>
              </a:rPr>
              <a:t>Employee daily In Out data</a:t>
            </a:r>
            <a:endParaRPr b="0" lang="en-IN" sz="1800" spc="-1" strike="noStrike">
              <a:latin typeface="Arial"/>
            </a:endParaRPr>
          </a:p>
          <a:p>
            <a:pPr marL="343080" indent="-342000">
              <a:lnSpc>
                <a:spcPct val="90000"/>
              </a:lnSpc>
              <a:spcBef>
                <a:spcPts val="1001"/>
              </a:spcBef>
              <a:buClr>
                <a:srgbClr val="000000"/>
              </a:buClr>
              <a:buFont typeface="Arial"/>
              <a:buAutoNum type="arabicPeriod"/>
            </a:pPr>
            <a:r>
              <a:rPr b="0" lang="en-IN" sz="1800" spc="-1" strike="noStrike">
                <a:solidFill>
                  <a:srgbClr val="000000"/>
                </a:solidFill>
                <a:latin typeface="Times New Roman"/>
                <a:ea typeface="DejaVu Sans"/>
              </a:rPr>
              <a:t>Employee general data, performance data and survey data</a:t>
            </a: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graphicFrame>
        <p:nvGraphicFramePr>
          <p:cNvPr id="94" name="Table 3"/>
          <p:cNvGraphicFramePr/>
          <p:nvPr/>
        </p:nvGraphicFramePr>
        <p:xfrm>
          <a:off x="738360" y="3594240"/>
          <a:ext cx="10360440" cy="2793600"/>
        </p:xfrm>
        <a:graphic>
          <a:graphicData uri="http://schemas.openxmlformats.org/drawingml/2006/table">
            <a:tbl>
              <a:tblPr/>
              <a:tblGrid>
                <a:gridCol w="3567600"/>
                <a:gridCol w="3396600"/>
                <a:gridCol w="3396600"/>
              </a:tblGrid>
              <a:tr h="253800">
                <a:tc>
                  <a:txBody>
                    <a:bodyPr lIns="9360" rIns="9360"/>
                    <a:p>
                      <a:pPr>
                        <a:lnSpc>
                          <a:spcPct val="100000"/>
                        </a:lnSpc>
                      </a:pPr>
                      <a:r>
                        <a:rPr b="0" lang="en-IN" sz="1100" spc="-1" strike="noStrike">
                          <a:solidFill>
                            <a:srgbClr val="000000"/>
                          </a:solidFill>
                          <a:latin typeface="Calibri"/>
                        </a:rPr>
                        <a:t>Attributes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Attributes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Attributes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EmployeeID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Age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Attrition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BusinessTravel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Department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DistanceFromHome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Education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EducationField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EmployeeCount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Gender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JobLevel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JobRole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MaritalStatus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MonthlyIncome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NumCompaniesWorked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Over18</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PercentSalaryHike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StandardHours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StockOptionLevel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TotalWorkingYears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TrainingTimesLastYear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YearsAtCompany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YearsSinceLastPromotion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YearsWithCurrManager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3800">
                <a:tc>
                  <a:txBody>
                    <a:bodyPr lIns="9360" rIns="9360"/>
                    <a:p>
                      <a:pPr>
                        <a:lnSpc>
                          <a:spcPct val="100000"/>
                        </a:lnSpc>
                      </a:pPr>
                      <a:r>
                        <a:rPr b="0" lang="en-IN" sz="1100" spc="-1" strike="noStrike">
                          <a:solidFill>
                            <a:srgbClr val="000000"/>
                          </a:solidFill>
                          <a:latin typeface="Calibri"/>
                        </a:rPr>
                        <a:t>EnvironmentSatisfaction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JobSatisfaction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WorkLifeBalance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55600">
                <a:tc>
                  <a:txBody>
                    <a:bodyPr lIns="9360" rIns="9360"/>
                    <a:p>
                      <a:pPr>
                        <a:lnSpc>
                          <a:spcPct val="100000"/>
                        </a:lnSpc>
                      </a:pPr>
                      <a:r>
                        <a:rPr b="0" lang="en-IN" sz="1100" spc="-1" strike="noStrike">
                          <a:solidFill>
                            <a:srgbClr val="000000"/>
                          </a:solidFill>
                          <a:latin typeface="Calibri"/>
                        </a:rPr>
                        <a:t>JobInvolvement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PerformanceRating</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MeanHoursInOffice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78360" y="1235880"/>
            <a:ext cx="11167560" cy="5473440"/>
          </a:xfrm>
          <a:prstGeom prst="rect">
            <a:avLst/>
          </a:prstGeom>
          <a:noFill/>
          <a:ln w="76320">
            <a:solidFill>
              <a:srgbClr val="000000"/>
            </a:solidFill>
            <a:miter/>
            <a:tailEnd len="med" type="triangle" w="med"/>
          </a:ln>
        </p:spPr>
        <p:style>
          <a:lnRef idx="0"/>
          <a:fillRef idx="0"/>
          <a:effectRef idx="0"/>
          <a:fontRef idx="minor"/>
        </p:style>
        <p:txBody>
          <a:bodyPr lIns="90000" rIns="90000" tIns="45000" bIns="45000">
            <a:normAutofit/>
          </a:bodyPr>
          <a:p>
            <a:pPr>
              <a:lnSpc>
                <a:spcPct val="90000"/>
              </a:lnSpc>
              <a:spcBef>
                <a:spcPts val="1001"/>
              </a:spcBef>
            </a:pPr>
            <a:r>
              <a:rPr b="0" lang="en-IN" sz="1400" spc="-1" strike="noStrike">
                <a:solidFill>
                  <a:srgbClr val="000000"/>
                </a:solidFill>
                <a:latin typeface="Calibri"/>
                <a:ea typeface="DejaVu Sans"/>
              </a:rPr>
              <a:t>  </a:t>
            </a:r>
            <a:endParaRPr b="0" lang="en-IN" sz="1400" spc="-1" strike="noStrike">
              <a:latin typeface="Arial"/>
            </a:endParaRPr>
          </a:p>
        </p:txBody>
      </p:sp>
      <p:sp>
        <p:nvSpPr>
          <p:cNvPr id="96" name="CustomShape 2"/>
          <p:cNvSpPr/>
          <p:nvPr/>
        </p:nvSpPr>
        <p:spPr>
          <a:xfrm>
            <a:off x="658800" y="201816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Load data </a:t>
            </a:r>
            <a:endParaRPr b="0" lang="en-IN" sz="1000" spc="-1" strike="noStrike">
              <a:latin typeface="Arial"/>
            </a:endParaRPr>
          </a:p>
        </p:txBody>
      </p:sp>
      <p:sp>
        <p:nvSpPr>
          <p:cNvPr id="97" name="CustomShape 3"/>
          <p:cNvSpPr/>
          <p:nvPr/>
        </p:nvSpPr>
        <p:spPr>
          <a:xfrm>
            <a:off x="3040920" y="202500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Data cleanup</a:t>
            </a:r>
            <a:endParaRPr b="0" lang="en-IN" sz="1000" spc="-1" strike="noStrike">
              <a:latin typeface="Arial"/>
            </a:endParaRPr>
          </a:p>
        </p:txBody>
      </p:sp>
      <p:sp>
        <p:nvSpPr>
          <p:cNvPr id="98" name="CustomShape 4"/>
          <p:cNvSpPr/>
          <p:nvPr/>
        </p:nvSpPr>
        <p:spPr>
          <a:xfrm>
            <a:off x="7583400" y="201276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Outlier detection for desired variable</a:t>
            </a:r>
            <a:endParaRPr b="0" lang="en-IN" sz="1000" spc="-1" strike="noStrike">
              <a:latin typeface="Arial"/>
            </a:endParaRPr>
          </a:p>
        </p:txBody>
      </p:sp>
      <p:sp>
        <p:nvSpPr>
          <p:cNvPr id="99" name="CustomShape 5"/>
          <p:cNvSpPr/>
          <p:nvPr/>
        </p:nvSpPr>
        <p:spPr>
          <a:xfrm>
            <a:off x="1497600" y="298440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Finalize columns to be  analyzed</a:t>
            </a:r>
            <a:endParaRPr b="0" lang="en-IN" sz="1000" spc="-1" strike="noStrike">
              <a:latin typeface="Arial"/>
            </a:endParaRPr>
          </a:p>
        </p:txBody>
      </p:sp>
      <p:sp>
        <p:nvSpPr>
          <p:cNvPr id="100" name="CustomShape 6"/>
          <p:cNvSpPr/>
          <p:nvPr/>
        </p:nvSpPr>
        <p:spPr>
          <a:xfrm>
            <a:off x="3930480" y="298836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Derive distribution and character of selected columns.</a:t>
            </a:r>
            <a:endParaRPr b="0" lang="en-IN" sz="1000" spc="-1" strike="noStrike">
              <a:latin typeface="Arial"/>
            </a:endParaRPr>
          </a:p>
        </p:txBody>
      </p:sp>
      <p:sp>
        <p:nvSpPr>
          <p:cNvPr id="101" name="CustomShape 7"/>
          <p:cNvSpPr/>
          <p:nvPr/>
        </p:nvSpPr>
        <p:spPr>
          <a:xfrm>
            <a:off x="6508440" y="299736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Derive decision from selected features.</a:t>
            </a:r>
            <a:endParaRPr b="0" lang="en-IN" sz="1000" spc="-1" strike="noStrike">
              <a:latin typeface="Arial"/>
            </a:endParaRPr>
          </a:p>
        </p:txBody>
      </p:sp>
      <p:sp>
        <p:nvSpPr>
          <p:cNvPr id="102" name="CustomShape 8"/>
          <p:cNvSpPr/>
          <p:nvPr/>
        </p:nvSpPr>
        <p:spPr>
          <a:xfrm>
            <a:off x="9229680" y="302112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Perform EDA</a:t>
            </a:r>
            <a:endParaRPr b="0" lang="en-IN" sz="1000" spc="-1" strike="noStrike">
              <a:latin typeface="Arial"/>
            </a:endParaRPr>
          </a:p>
        </p:txBody>
      </p:sp>
      <p:sp>
        <p:nvSpPr>
          <p:cNvPr id="103" name="CustomShape 9"/>
          <p:cNvSpPr/>
          <p:nvPr/>
        </p:nvSpPr>
        <p:spPr>
          <a:xfrm>
            <a:off x="2780280" y="408960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000" spc="-1" strike="noStrike">
                <a:solidFill>
                  <a:srgbClr val="ffffff"/>
                </a:solidFill>
                <a:latin typeface="Calibri"/>
                <a:ea typeface="DejaVu Sans"/>
              </a:rPr>
              <a:t>Build Logistic Regression Model</a:t>
            </a:r>
            <a:endParaRPr b="0" lang="en-IN" sz="1000" spc="-1" strike="noStrike">
              <a:latin typeface="Arial"/>
            </a:endParaRPr>
          </a:p>
        </p:txBody>
      </p:sp>
      <p:sp>
        <p:nvSpPr>
          <p:cNvPr id="104" name="CustomShape 10"/>
          <p:cNvSpPr/>
          <p:nvPr/>
        </p:nvSpPr>
        <p:spPr>
          <a:xfrm>
            <a:off x="5102280" y="409176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Reevaluate the model multiple time and remove insignificant variable</a:t>
            </a:r>
            <a:endParaRPr b="0" lang="en-IN" sz="1000" spc="-1" strike="noStrike">
              <a:latin typeface="Arial"/>
            </a:endParaRPr>
          </a:p>
        </p:txBody>
      </p:sp>
      <p:sp>
        <p:nvSpPr>
          <p:cNvPr id="105" name="CustomShape 11"/>
          <p:cNvSpPr/>
          <p:nvPr/>
        </p:nvSpPr>
        <p:spPr>
          <a:xfrm>
            <a:off x="7370280" y="410076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Build Final Model</a:t>
            </a:r>
            <a:endParaRPr b="0" lang="en-IN" sz="1000" spc="-1" strike="noStrike">
              <a:latin typeface="Arial"/>
            </a:endParaRPr>
          </a:p>
        </p:txBody>
      </p:sp>
      <p:sp>
        <p:nvSpPr>
          <p:cNvPr id="106" name="CustomShape 12"/>
          <p:cNvSpPr/>
          <p:nvPr/>
        </p:nvSpPr>
        <p:spPr>
          <a:xfrm>
            <a:off x="1972800" y="2301840"/>
            <a:ext cx="1067040" cy="612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07" name="CustomShape 13"/>
          <p:cNvSpPr/>
          <p:nvPr/>
        </p:nvSpPr>
        <p:spPr>
          <a:xfrm flipV="1">
            <a:off x="4354560" y="2287800"/>
            <a:ext cx="950040" cy="1944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08" name="CustomShape 14"/>
          <p:cNvSpPr/>
          <p:nvPr/>
        </p:nvSpPr>
        <p:spPr>
          <a:xfrm>
            <a:off x="2811240" y="3268440"/>
            <a:ext cx="1118160" cy="288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09" name="CustomShape 15"/>
          <p:cNvSpPr/>
          <p:nvPr/>
        </p:nvSpPr>
        <p:spPr>
          <a:xfrm>
            <a:off x="5244120" y="3272400"/>
            <a:ext cx="1263240" cy="792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10" name="CustomShape 16"/>
          <p:cNvSpPr/>
          <p:nvPr/>
        </p:nvSpPr>
        <p:spPr>
          <a:xfrm>
            <a:off x="7822080" y="3281040"/>
            <a:ext cx="1406520" cy="2268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11" name="CustomShape 17"/>
          <p:cNvSpPr/>
          <p:nvPr/>
        </p:nvSpPr>
        <p:spPr>
          <a:xfrm>
            <a:off x="4093920" y="4373280"/>
            <a:ext cx="1007280" cy="108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12" name="CustomShape 18"/>
          <p:cNvSpPr/>
          <p:nvPr/>
        </p:nvSpPr>
        <p:spPr>
          <a:xfrm>
            <a:off x="6416280" y="4375440"/>
            <a:ext cx="952920" cy="792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13" name="CustomShape 19"/>
          <p:cNvSpPr/>
          <p:nvPr/>
        </p:nvSpPr>
        <p:spPr>
          <a:xfrm>
            <a:off x="4425480" y="1591200"/>
            <a:ext cx="307332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Calibri"/>
                <a:ea typeface="DejaVu Sans"/>
              </a:rPr>
              <a:t>Data load cleanup</a:t>
            </a:r>
            <a:endParaRPr b="0" lang="en-IN" sz="1800" spc="-1" strike="noStrike">
              <a:latin typeface="Arial"/>
            </a:endParaRPr>
          </a:p>
        </p:txBody>
      </p:sp>
      <p:sp>
        <p:nvSpPr>
          <p:cNvPr id="114" name="CustomShape 20"/>
          <p:cNvSpPr/>
          <p:nvPr/>
        </p:nvSpPr>
        <p:spPr>
          <a:xfrm>
            <a:off x="2724120" y="2588400"/>
            <a:ext cx="594648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Calibri"/>
                <a:ea typeface="DejaVu Sans"/>
              </a:rPr>
              <a:t>Selecting features to be analyzed and univariate analysis</a:t>
            </a:r>
            <a:endParaRPr b="0" lang="en-IN" sz="1800" spc="-1" strike="noStrike">
              <a:latin typeface="Arial"/>
            </a:endParaRPr>
          </a:p>
        </p:txBody>
      </p:sp>
      <p:sp>
        <p:nvSpPr>
          <p:cNvPr id="115" name="CustomShape 21"/>
          <p:cNvSpPr/>
          <p:nvPr/>
        </p:nvSpPr>
        <p:spPr>
          <a:xfrm>
            <a:off x="4433040" y="3610440"/>
            <a:ext cx="271944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Calibri"/>
                <a:ea typeface="DejaVu Sans"/>
              </a:rPr>
              <a:t>Model Building</a:t>
            </a:r>
            <a:endParaRPr b="0" lang="en-IN" sz="1800" spc="-1" strike="noStrike">
              <a:latin typeface="Arial"/>
            </a:endParaRPr>
          </a:p>
        </p:txBody>
      </p:sp>
      <p:sp>
        <p:nvSpPr>
          <p:cNvPr id="116" name="CustomShape 22"/>
          <p:cNvSpPr/>
          <p:nvPr/>
        </p:nvSpPr>
        <p:spPr>
          <a:xfrm>
            <a:off x="3326040" y="4602240"/>
            <a:ext cx="4172760" cy="363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000000"/>
                </a:solidFill>
                <a:uFillTx/>
                <a:latin typeface="Calibri"/>
                <a:ea typeface="DejaVu Sans"/>
              </a:rPr>
              <a:t>Model Validation</a:t>
            </a:r>
            <a:endParaRPr b="0" lang="en-IN" sz="1800" spc="-1" strike="noStrike">
              <a:latin typeface="Arial"/>
            </a:endParaRPr>
          </a:p>
        </p:txBody>
      </p:sp>
      <p:sp>
        <p:nvSpPr>
          <p:cNvPr id="117" name="CustomShape 23"/>
          <p:cNvSpPr/>
          <p:nvPr/>
        </p:nvSpPr>
        <p:spPr>
          <a:xfrm>
            <a:off x="1229400" y="379800"/>
            <a:ext cx="9312840" cy="8550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Problem solving methodology</a:t>
            </a:r>
            <a:endParaRPr b="0" lang="en-IN" sz="2800" spc="-1" strike="noStrike">
              <a:latin typeface="Arial"/>
            </a:endParaRPr>
          </a:p>
        </p:txBody>
      </p:sp>
      <p:sp>
        <p:nvSpPr>
          <p:cNvPr id="118" name="CustomShape 24"/>
          <p:cNvSpPr/>
          <p:nvPr/>
        </p:nvSpPr>
        <p:spPr>
          <a:xfrm>
            <a:off x="882360" y="1578960"/>
            <a:ext cx="108936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Step 1:</a:t>
            </a:r>
            <a:endParaRPr b="0" lang="en-IN" sz="1800" spc="-1" strike="noStrike">
              <a:latin typeface="Arial"/>
            </a:endParaRPr>
          </a:p>
        </p:txBody>
      </p:sp>
      <p:sp>
        <p:nvSpPr>
          <p:cNvPr id="119" name="CustomShape 25"/>
          <p:cNvSpPr/>
          <p:nvPr/>
        </p:nvSpPr>
        <p:spPr>
          <a:xfrm>
            <a:off x="880920" y="2589480"/>
            <a:ext cx="108936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Step 2:</a:t>
            </a:r>
            <a:endParaRPr b="0" lang="en-IN" sz="1800" spc="-1" strike="noStrike">
              <a:latin typeface="Arial"/>
            </a:endParaRPr>
          </a:p>
        </p:txBody>
      </p:sp>
      <p:sp>
        <p:nvSpPr>
          <p:cNvPr id="120" name="CustomShape 26"/>
          <p:cNvSpPr/>
          <p:nvPr/>
        </p:nvSpPr>
        <p:spPr>
          <a:xfrm>
            <a:off x="852480" y="3574080"/>
            <a:ext cx="108936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Step 3:</a:t>
            </a:r>
            <a:endParaRPr b="0" lang="en-IN" sz="1800" spc="-1" strike="noStrike">
              <a:latin typeface="Arial"/>
            </a:endParaRPr>
          </a:p>
        </p:txBody>
      </p:sp>
      <p:sp>
        <p:nvSpPr>
          <p:cNvPr id="121" name="CustomShape 27"/>
          <p:cNvSpPr/>
          <p:nvPr/>
        </p:nvSpPr>
        <p:spPr>
          <a:xfrm>
            <a:off x="882360" y="4631760"/>
            <a:ext cx="108936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Step 4:</a:t>
            </a:r>
            <a:endParaRPr b="0" lang="en-IN" sz="1800" spc="-1" strike="noStrike">
              <a:latin typeface="Arial"/>
            </a:endParaRPr>
          </a:p>
        </p:txBody>
      </p:sp>
      <p:sp>
        <p:nvSpPr>
          <p:cNvPr id="122" name="CustomShape 28"/>
          <p:cNvSpPr/>
          <p:nvPr/>
        </p:nvSpPr>
        <p:spPr>
          <a:xfrm>
            <a:off x="5306040" y="200448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NA correction and Date formatting</a:t>
            </a:r>
            <a:endParaRPr b="0" lang="en-IN" sz="1000" spc="-1" strike="noStrike">
              <a:latin typeface="Arial"/>
            </a:endParaRPr>
          </a:p>
        </p:txBody>
      </p:sp>
      <p:sp>
        <p:nvSpPr>
          <p:cNvPr id="123" name="CustomShape 29"/>
          <p:cNvSpPr/>
          <p:nvPr/>
        </p:nvSpPr>
        <p:spPr>
          <a:xfrm>
            <a:off x="9646560" y="200448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Final dataset for analysis.</a:t>
            </a:r>
            <a:endParaRPr b="0" lang="en-IN" sz="1000" spc="-1" strike="noStrike">
              <a:latin typeface="Arial"/>
            </a:endParaRPr>
          </a:p>
        </p:txBody>
      </p:sp>
      <p:sp>
        <p:nvSpPr>
          <p:cNvPr id="124" name="CustomShape 30"/>
          <p:cNvSpPr/>
          <p:nvPr/>
        </p:nvSpPr>
        <p:spPr>
          <a:xfrm>
            <a:off x="6619680" y="2288520"/>
            <a:ext cx="962640" cy="720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25" name="CustomShape 31"/>
          <p:cNvSpPr/>
          <p:nvPr/>
        </p:nvSpPr>
        <p:spPr>
          <a:xfrm flipV="1">
            <a:off x="8897400" y="2287800"/>
            <a:ext cx="748080" cy="720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26" name="CustomShape 32"/>
          <p:cNvSpPr/>
          <p:nvPr/>
        </p:nvSpPr>
        <p:spPr>
          <a:xfrm>
            <a:off x="4240080" y="524160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Confusion Matrix</a:t>
            </a:r>
            <a:endParaRPr b="0" lang="en-IN" sz="1000" spc="-1" strike="noStrike">
              <a:latin typeface="Arial"/>
            </a:endParaRPr>
          </a:p>
        </p:txBody>
      </p:sp>
      <p:sp>
        <p:nvSpPr>
          <p:cNvPr id="127" name="CustomShape 33"/>
          <p:cNvSpPr/>
          <p:nvPr/>
        </p:nvSpPr>
        <p:spPr>
          <a:xfrm>
            <a:off x="6361200" y="523188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Calculate lift and Gain</a:t>
            </a:r>
            <a:endParaRPr b="0" lang="en-IN" sz="1000" spc="-1" strike="noStrike">
              <a:latin typeface="Arial"/>
            </a:endParaRPr>
          </a:p>
        </p:txBody>
      </p:sp>
      <p:sp>
        <p:nvSpPr>
          <p:cNvPr id="128" name="CustomShape 34"/>
          <p:cNvSpPr/>
          <p:nvPr/>
        </p:nvSpPr>
        <p:spPr>
          <a:xfrm>
            <a:off x="8525880" y="5241600"/>
            <a:ext cx="131256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Calculate KS Statistics</a:t>
            </a:r>
            <a:endParaRPr b="0" lang="en-IN" sz="1000" spc="-1" strike="noStrike">
              <a:latin typeface="Arial"/>
            </a:endParaRPr>
          </a:p>
        </p:txBody>
      </p:sp>
      <p:sp>
        <p:nvSpPr>
          <p:cNvPr id="129" name="CustomShape 35"/>
          <p:cNvSpPr/>
          <p:nvPr/>
        </p:nvSpPr>
        <p:spPr>
          <a:xfrm flipV="1">
            <a:off x="5553720" y="5514840"/>
            <a:ext cx="806400" cy="864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30" name="CustomShape 36"/>
          <p:cNvSpPr/>
          <p:nvPr/>
        </p:nvSpPr>
        <p:spPr>
          <a:xfrm>
            <a:off x="7675200" y="5515560"/>
            <a:ext cx="849600" cy="864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
        <p:nvSpPr>
          <p:cNvPr id="131" name="CustomShape 37"/>
          <p:cNvSpPr/>
          <p:nvPr/>
        </p:nvSpPr>
        <p:spPr>
          <a:xfrm>
            <a:off x="1868760" y="5231880"/>
            <a:ext cx="1575720" cy="5666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000" spc="-1" strike="noStrike">
                <a:solidFill>
                  <a:srgbClr val="ffffff"/>
                </a:solidFill>
                <a:latin typeface="Calibri"/>
                <a:ea typeface="DejaVu Sans"/>
              </a:rPr>
              <a:t>Identify ultimate cutoff value and rebuild the model using new cutoff value</a:t>
            </a:r>
            <a:endParaRPr b="0" lang="en-IN" sz="1000" spc="-1" strike="noStrike">
              <a:latin typeface="Arial"/>
            </a:endParaRPr>
          </a:p>
        </p:txBody>
      </p:sp>
      <p:sp>
        <p:nvSpPr>
          <p:cNvPr id="132" name="CustomShape 38"/>
          <p:cNvSpPr/>
          <p:nvPr/>
        </p:nvSpPr>
        <p:spPr>
          <a:xfrm flipV="1">
            <a:off x="3436920" y="5545440"/>
            <a:ext cx="806400" cy="8640"/>
          </a:xfrm>
          <a:custGeom>
            <a:avLst/>
            <a:gdLst/>
            <a:ahLst/>
            <a:rect l="l" t="t" r="r" b="b"/>
            <a:pathLst>
              <a:path w="21600" h="21600">
                <a:moveTo>
                  <a:pt x="0" y="0"/>
                </a:moveTo>
                <a:lnTo>
                  <a:pt x="21600" y="21600"/>
                </a:lnTo>
              </a:path>
            </a:pathLst>
          </a:custGeom>
          <a:noFill/>
          <a:ln w="76320">
            <a:solidFill>
              <a:schemeClr val="tx1"/>
            </a:solidFill>
            <a:round/>
            <a:tailEnd len="med" type="triangle" w="med"/>
          </a:ln>
          <a:effectLst>
            <a:outerShdw blurRad="40000" dir="5400000" dist="23040" rotWithShape="0">
              <a:srgbClr val="000000">
                <a:alpha val="35000"/>
              </a:srgbClr>
            </a:outerShdw>
          </a:effectLst>
        </p:spPr>
        <p:style>
          <a:lnRef idx="3">
            <a:schemeClr val="dk1"/>
          </a:lnRef>
          <a:fillRef idx="0">
            <a:schemeClr val="dk1"/>
          </a:fillRef>
          <a:effectRef idx="2">
            <a:schemeClr val="dk1"/>
          </a:effectRef>
          <a:fontRef idx="minor"/>
        </p:style>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IN" sz="4000" spc="-1" strike="noStrike">
                <a:solidFill>
                  <a:srgbClr val="000000"/>
                </a:solidFill>
                <a:latin typeface="Times New Roman"/>
                <a:ea typeface="DejaVu Sans"/>
              </a:rPr>
              <a:t>EDA</a:t>
            </a:r>
            <a:endParaRPr b="0" lang="en-IN" sz="4000" spc="-1" strike="noStrike">
              <a:latin typeface="Arial"/>
            </a:endParaRPr>
          </a:p>
        </p:txBody>
      </p:sp>
      <p:sp>
        <p:nvSpPr>
          <p:cNvPr id="134" name="CustomShape 2"/>
          <p:cNvSpPr/>
          <p:nvPr/>
        </p:nvSpPr>
        <p:spPr>
          <a:xfrm>
            <a:off x="405000" y="1496160"/>
            <a:ext cx="5221080" cy="4917600"/>
          </a:xfrm>
          <a:prstGeom prst="rect">
            <a:avLst/>
          </a:prstGeom>
          <a:noFill/>
          <a:ln>
            <a:noFill/>
          </a:ln>
        </p:spPr>
        <p:style>
          <a:lnRef idx="0"/>
          <a:fillRef idx="0"/>
          <a:effectRef idx="0"/>
          <a:fontRef idx="minor"/>
        </p:style>
        <p:txBody>
          <a:bodyPr lIns="90000" rIns="90000" tIns="45000" bIns="45000">
            <a:normAutofit fontScale="33000"/>
          </a:bodyPr>
          <a:p>
            <a:pPr>
              <a:lnSpc>
                <a:spcPct val="90000"/>
              </a:lnSpc>
              <a:spcBef>
                <a:spcPts val="1001"/>
              </a:spcBef>
            </a:pPr>
            <a:r>
              <a:rPr b="0" lang="en-IN" sz="2800" spc="-1" strike="noStrike" u="sng">
                <a:solidFill>
                  <a:srgbClr val="000000"/>
                </a:solidFill>
                <a:uFillTx/>
                <a:latin typeface="Times New Roman"/>
                <a:ea typeface="DejaVu Sans"/>
              </a:rPr>
              <a:t>Summary of EDA</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Male and Single employees are more prone to Attrition</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Employee with job level2 and who are having no stock options are more prone to attrition</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Employee who got comparatively lower rating are more prone to attrition</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There are some outlier in Monthly Income, NumCompaniesWorked, TotalWorkingYears, TrainingTimesLastYear, YearsAtCompany, YearsSinceLastPromotion, YearsWithCurrManager, MeanHoursInOffice fields, those need to be taken care.</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Employees who have worked in more companies and who have less experience are more prone to attrition</a:t>
            </a:r>
            <a:endParaRPr b="0" lang="en-IN" sz="2800" spc="-1" strike="noStrike">
              <a:latin typeface="Arial"/>
            </a:endParaRPr>
          </a:p>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Employees who spend more years at company are less likely to quit.</a:t>
            </a:r>
            <a:endParaRPr b="0" lang="en-IN" sz="2800" spc="-1" strike="noStrike">
              <a:latin typeface="Arial"/>
            </a:endParaRPr>
          </a:p>
        </p:txBody>
      </p:sp>
      <p:pic>
        <p:nvPicPr>
          <p:cNvPr id="135" name="Picture 6" descr=""/>
          <p:cNvPicPr/>
          <p:nvPr/>
        </p:nvPicPr>
        <p:blipFill>
          <a:blip r:embed="rId1"/>
          <a:stretch/>
        </p:blipFill>
        <p:spPr>
          <a:xfrm>
            <a:off x="5793480" y="1496160"/>
            <a:ext cx="5817960" cy="2962080"/>
          </a:xfrm>
          <a:prstGeom prst="rect">
            <a:avLst/>
          </a:prstGeom>
          <a:ln>
            <a:solidFill>
              <a:schemeClr val="accent1"/>
            </a:solidFill>
          </a:ln>
        </p:spPr>
      </p:pic>
      <p:pic>
        <p:nvPicPr>
          <p:cNvPr id="136" name="Picture 7" descr=""/>
          <p:cNvPicPr/>
          <p:nvPr/>
        </p:nvPicPr>
        <p:blipFill>
          <a:blip r:embed="rId2"/>
          <a:stretch/>
        </p:blipFill>
        <p:spPr>
          <a:xfrm>
            <a:off x="5793480" y="4459320"/>
            <a:ext cx="5817960" cy="1954440"/>
          </a:xfrm>
          <a:prstGeom prst="rect">
            <a:avLst/>
          </a:prstGeom>
          <a:ln>
            <a:solidFill>
              <a:schemeClr val="accent1"/>
            </a:solidFill>
          </a:ln>
        </p:spPr>
      </p:pic>
      <p:sp>
        <p:nvSpPr>
          <p:cNvPr id="137" name="CustomShape 3"/>
          <p:cNvSpPr/>
          <p:nvPr/>
        </p:nvSpPr>
        <p:spPr>
          <a:xfrm>
            <a:off x="405000" y="1371600"/>
            <a:ext cx="11368800" cy="518292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IN" sz="4000" spc="-1" strike="noStrike">
                <a:solidFill>
                  <a:srgbClr val="000000"/>
                </a:solidFill>
                <a:latin typeface="Times New Roman"/>
                <a:ea typeface="DejaVu Sans"/>
              </a:rPr>
              <a:t>Correlation Matrix</a:t>
            </a:r>
            <a:endParaRPr b="0" lang="en-IN" sz="4000" spc="-1" strike="noStrike">
              <a:latin typeface="Arial"/>
            </a:endParaRPr>
          </a:p>
        </p:txBody>
      </p:sp>
      <p:sp>
        <p:nvSpPr>
          <p:cNvPr id="139" name="CustomShape 2"/>
          <p:cNvSpPr/>
          <p:nvPr/>
        </p:nvSpPr>
        <p:spPr>
          <a:xfrm>
            <a:off x="405000" y="1371600"/>
            <a:ext cx="11368800" cy="518292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pic>
        <p:nvPicPr>
          <p:cNvPr id="140" name="Picture 2" descr=""/>
          <p:cNvPicPr/>
          <p:nvPr/>
        </p:nvPicPr>
        <p:blipFill>
          <a:blip r:embed="rId1"/>
          <a:stretch/>
        </p:blipFill>
        <p:spPr>
          <a:xfrm>
            <a:off x="548640" y="1496160"/>
            <a:ext cx="11098440" cy="49597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05000" y="1371600"/>
            <a:ext cx="11167560" cy="5145480"/>
          </a:xfrm>
          <a:prstGeom prst="rect">
            <a:avLst/>
          </a:prstGeom>
          <a:noFill/>
          <a:ln w="76320">
            <a:solidFill>
              <a:srgbClr val="000000"/>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marL="228600" indent="-227520">
              <a:lnSpc>
                <a:spcPct val="21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Below variables seem to be have strong correlation –</a:t>
            </a:r>
            <a:endParaRPr b="0" lang="en-IN" sz="1800" spc="-1" strike="noStrike">
              <a:latin typeface="Arial"/>
            </a:endParaRPr>
          </a:p>
          <a:p>
            <a:pPr lvl="1" marL="800280" indent="-342000">
              <a:lnSpc>
                <a:spcPct val="90000"/>
              </a:lnSpc>
              <a:spcBef>
                <a:spcPts val="499"/>
              </a:spcBef>
              <a:buClr>
                <a:srgbClr val="000000"/>
              </a:buClr>
              <a:buFont typeface="Calibri Light"/>
              <a:buAutoNum type="arabicPeriod"/>
            </a:pPr>
            <a:r>
              <a:rPr b="0" lang="en-IN" sz="1500" spc="-1" strike="noStrike">
                <a:solidFill>
                  <a:srgbClr val="000000"/>
                </a:solidFill>
                <a:latin typeface="Times New Roman"/>
                <a:ea typeface="DejaVu Sans"/>
              </a:rPr>
              <a:t>Age &amp; TotalWorkingYears</a:t>
            </a:r>
            <a:endParaRPr b="0" lang="en-IN" sz="1500" spc="-1" strike="noStrike">
              <a:latin typeface="Arial"/>
            </a:endParaRPr>
          </a:p>
          <a:p>
            <a:pPr lvl="1" marL="800280" indent="-342000">
              <a:lnSpc>
                <a:spcPct val="90000"/>
              </a:lnSpc>
              <a:spcBef>
                <a:spcPts val="499"/>
              </a:spcBef>
              <a:buClr>
                <a:srgbClr val="000000"/>
              </a:buClr>
              <a:buFont typeface="Calibri Light"/>
              <a:buAutoNum type="arabicPeriod"/>
            </a:pPr>
            <a:r>
              <a:rPr b="0" lang="en-IN" sz="1500" spc="-1" strike="noStrike">
                <a:solidFill>
                  <a:srgbClr val="000000"/>
                </a:solidFill>
                <a:latin typeface="Times New Roman"/>
                <a:ea typeface="DejaVu Sans"/>
              </a:rPr>
              <a:t>YearsAtCompany &amp; TotalWorkingYears</a:t>
            </a:r>
            <a:endParaRPr b="0" lang="en-IN" sz="1500" spc="-1" strike="noStrike">
              <a:latin typeface="Arial"/>
            </a:endParaRPr>
          </a:p>
          <a:p>
            <a:pPr lvl="1" marL="800280" indent="-342000">
              <a:lnSpc>
                <a:spcPct val="90000"/>
              </a:lnSpc>
              <a:spcBef>
                <a:spcPts val="499"/>
              </a:spcBef>
              <a:buClr>
                <a:srgbClr val="000000"/>
              </a:buClr>
              <a:buFont typeface="Calibri Light"/>
              <a:buAutoNum type="arabicPeriod"/>
            </a:pPr>
            <a:r>
              <a:rPr b="0" lang="en-IN" sz="1500" spc="-1" strike="noStrike">
                <a:solidFill>
                  <a:srgbClr val="000000"/>
                </a:solidFill>
                <a:latin typeface="Times New Roman"/>
                <a:ea typeface="DejaVu Sans"/>
              </a:rPr>
              <a:t>YearsAtCompany &amp; YearsWithCurrManager</a:t>
            </a:r>
            <a:endParaRPr b="0" lang="en-IN" sz="1500" spc="-1" strike="noStrike">
              <a:latin typeface="Arial"/>
            </a:endParaRPr>
          </a:p>
          <a:p>
            <a:pPr lvl="1" marL="800280" indent="-342000">
              <a:lnSpc>
                <a:spcPct val="90000"/>
              </a:lnSpc>
              <a:spcBef>
                <a:spcPts val="499"/>
              </a:spcBef>
              <a:buClr>
                <a:srgbClr val="000000"/>
              </a:buClr>
              <a:buFont typeface="Calibri Light"/>
              <a:buAutoNum type="arabicPeriod"/>
            </a:pPr>
            <a:r>
              <a:rPr b="0" lang="en-IN" sz="1500" spc="-1" strike="noStrike">
                <a:solidFill>
                  <a:srgbClr val="000000"/>
                </a:solidFill>
                <a:latin typeface="Times New Roman"/>
                <a:ea typeface="DejaVu Sans"/>
              </a:rPr>
              <a:t>YearsSinceLastPromotion &amp; YearsWithCurrManager</a:t>
            </a:r>
            <a:endParaRPr b="0" lang="en-IN" sz="15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Scale continues variable </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Create dummy variable from categorical variable </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Calculate percentage of attrition - 16.16%</a:t>
            </a:r>
            <a:endParaRPr b="0" lang="en-IN" sz="1800" spc="-1" strike="noStrike">
              <a:latin typeface="Arial"/>
            </a:endParaRPr>
          </a:p>
          <a:p>
            <a:pPr marL="228600" indent="-227520">
              <a:lnSpc>
                <a:spcPct val="90000"/>
              </a:lnSpc>
              <a:spcBef>
                <a:spcPts val="1001"/>
              </a:spcBef>
              <a:buClr>
                <a:srgbClr val="000000"/>
              </a:buClr>
              <a:buFont typeface="Wingdings" charset="2"/>
              <a:buChar char=""/>
            </a:pPr>
            <a:r>
              <a:rPr b="0" lang="en-IN" sz="1800" spc="-1" strike="noStrike">
                <a:solidFill>
                  <a:srgbClr val="000000"/>
                </a:solidFill>
                <a:latin typeface="Times New Roman"/>
                <a:ea typeface="DejaVu Sans"/>
              </a:rPr>
              <a:t>Split full data set into training and test data</a:t>
            </a:r>
            <a:endParaRPr b="0" lang="en-IN" sz="1800" spc="-1" strike="noStrike">
              <a:latin typeface="Arial"/>
            </a:endParaRPr>
          </a:p>
          <a:p>
            <a:pPr marL="457200">
              <a:lnSpc>
                <a:spcPct val="90000"/>
              </a:lnSpc>
              <a:spcBef>
                <a:spcPts val="499"/>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a:p>
            <a:pPr marL="457200">
              <a:lnSpc>
                <a:spcPct val="90000"/>
              </a:lnSpc>
              <a:spcBef>
                <a:spcPts val="1001"/>
              </a:spcBef>
            </a:pPr>
            <a:endParaRPr b="0" lang="en-IN" sz="1800" spc="-1" strike="noStrike">
              <a:latin typeface="Arial"/>
            </a:endParaRPr>
          </a:p>
        </p:txBody>
      </p:sp>
      <p:sp>
        <p:nvSpPr>
          <p:cNvPr id="142" name="CustomShape 2"/>
          <p:cNvSpPr/>
          <p:nvPr/>
        </p:nvSpPr>
        <p:spPr>
          <a:xfrm>
            <a:off x="1136520" y="640080"/>
            <a:ext cx="9312840" cy="6015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IN" sz="2800" spc="-1" strike="noStrike">
                <a:solidFill>
                  <a:srgbClr val="000000"/>
                </a:solidFill>
                <a:latin typeface="Times New Roman"/>
                <a:ea typeface="DejaVu Sans"/>
              </a:rPr>
              <a:t>Data Cleaning: Model Data Preparation</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136520" y="640080"/>
            <a:ext cx="9312840" cy="6015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IN" sz="2800" spc="-1" strike="noStrike">
                <a:solidFill>
                  <a:srgbClr val="000000"/>
                </a:solidFill>
                <a:latin typeface="Times New Roman"/>
                <a:ea typeface="DejaVu Sans"/>
              </a:rPr>
              <a:t>Model Building: Logistic Regression</a:t>
            </a:r>
            <a:endParaRPr b="0" lang="en-IN" sz="2800" spc="-1" strike="noStrike">
              <a:latin typeface="Arial"/>
            </a:endParaRPr>
          </a:p>
        </p:txBody>
      </p:sp>
      <p:sp>
        <p:nvSpPr>
          <p:cNvPr id="144" name="CustomShape 2"/>
          <p:cNvSpPr/>
          <p:nvPr/>
        </p:nvSpPr>
        <p:spPr>
          <a:xfrm>
            <a:off x="405000" y="1603800"/>
            <a:ext cx="11167560" cy="471168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IN" sz="2800" spc="-1" strike="noStrike">
                <a:solidFill>
                  <a:srgbClr val="000000"/>
                </a:solidFill>
                <a:latin typeface="Times New Roman"/>
                <a:ea typeface="DejaVu Sans"/>
              </a:rPr>
              <a:t>Logistic Regression :</a:t>
            </a:r>
            <a:endParaRPr b="0" lang="en-IN" sz="2800" spc="-1" strike="noStrike">
              <a:latin typeface="Arial"/>
            </a:endParaRPr>
          </a:p>
          <a:p>
            <a:pPr>
              <a:lnSpc>
                <a:spcPct val="90000"/>
              </a:lnSpc>
              <a:spcBef>
                <a:spcPts val="1001"/>
              </a:spcBef>
            </a:pPr>
            <a:r>
              <a:rPr b="0" lang="en-IN" sz="2400" spc="-1" strike="noStrike" u="sng">
                <a:solidFill>
                  <a:srgbClr val="000000"/>
                </a:solidFill>
                <a:uFillTx/>
                <a:latin typeface="Times New Roman"/>
                <a:ea typeface="DejaVu Sans"/>
              </a:rPr>
              <a:t>Initial model Model_1: Summary of the first model is given below </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br/>
            <a:r>
              <a:rPr b="0" lang="en-IN" sz="2400" spc="-1" strike="noStrike" u="sng">
                <a:solidFill>
                  <a:srgbClr val="000000"/>
                </a:solidFill>
                <a:uFillTx/>
                <a:latin typeface="Times New Roman"/>
                <a:ea typeface="DejaVu Sans"/>
              </a:rPr>
              <a:t>Model_2: Use stepAIC function and create 2</a:t>
            </a:r>
            <a:r>
              <a:rPr b="0" lang="en-IN" sz="2400" spc="-1" strike="noStrike" u="sng" baseline="30000">
                <a:solidFill>
                  <a:srgbClr val="000000"/>
                </a:solidFill>
                <a:uFillTx/>
                <a:latin typeface="Times New Roman"/>
                <a:ea typeface="DejaVu Sans"/>
              </a:rPr>
              <a:t>nd</a:t>
            </a:r>
            <a:r>
              <a:rPr b="0" lang="en-IN" sz="2400" spc="-1" strike="noStrike" u="sng">
                <a:solidFill>
                  <a:srgbClr val="000000"/>
                </a:solidFill>
                <a:uFillTx/>
                <a:latin typeface="Times New Roman"/>
                <a:ea typeface="DejaVu Sans"/>
              </a:rPr>
              <a:t> model</a:t>
            </a:r>
            <a:endParaRPr b="0" lang="en-IN" sz="2400" spc="-1" strike="noStrike">
              <a:latin typeface="Arial"/>
            </a:endParaRPr>
          </a:p>
          <a:p>
            <a:pPr>
              <a:lnSpc>
                <a:spcPct val="90000"/>
              </a:lnSpc>
              <a:spcBef>
                <a:spcPts val="1001"/>
              </a:spcBef>
            </a:pPr>
            <a:r>
              <a:rPr b="0" lang="en-IN" sz="2000" spc="-1" strike="noStrike">
                <a:solidFill>
                  <a:srgbClr val="000000"/>
                </a:solidFill>
                <a:latin typeface="Times New Roman"/>
                <a:ea typeface="DejaVu Sans"/>
              </a:rPr>
              <a:t>Insignificant variable: JobLevel.x2 is insignificant</a:t>
            </a:r>
            <a:endParaRPr b="0" lang="en-IN" sz="2000" spc="-1" strike="noStrike">
              <a:latin typeface="Arial"/>
            </a:endParaRPr>
          </a:p>
        </p:txBody>
      </p:sp>
      <p:graphicFrame>
        <p:nvGraphicFramePr>
          <p:cNvPr id="145" name="Table 3"/>
          <p:cNvGraphicFramePr/>
          <p:nvPr/>
        </p:nvGraphicFramePr>
        <p:xfrm>
          <a:off x="554400" y="2541240"/>
          <a:ext cx="5133960" cy="1166400"/>
        </p:xfrm>
        <a:graphic>
          <a:graphicData uri="http://schemas.openxmlformats.org/drawingml/2006/table">
            <a:tbl>
              <a:tblPr/>
              <a:tblGrid>
                <a:gridCol w="2535840"/>
                <a:gridCol w="2598480"/>
              </a:tblGrid>
              <a:tr h="291600">
                <a:tc>
                  <a:txBody>
                    <a:bodyPr lIns="9360" rIns="9360"/>
                    <a:p>
                      <a:pPr>
                        <a:lnSpc>
                          <a:spcPct val="100000"/>
                        </a:lnSpc>
                      </a:pPr>
                      <a:r>
                        <a:rPr b="0" lang="en-IN" sz="1100" spc="-1" strike="noStrike">
                          <a:solidFill>
                            <a:srgbClr val="000000"/>
                          </a:solidFill>
                          <a:latin typeface="Calibri"/>
                        </a:rPr>
                        <a:t>Null deviance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2661.4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91600">
                <a:tc>
                  <a:txBody>
                    <a:bodyPr lIns="9360" rIns="9360"/>
                    <a:p>
                      <a:pPr>
                        <a:lnSpc>
                          <a:spcPct val="100000"/>
                        </a:lnSpc>
                      </a:pPr>
                      <a:r>
                        <a:rPr b="0" lang="en-IN" sz="1100" spc="-1" strike="noStrike">
                          <a:solidFill>
                            <a:srgbClr val="000000"/>
                          </a:solidFill>
                          <a:latin typeface="Calibri"/>
                        </a:rPr>
                        <a:t>Residual deviance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2012.4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91600">
                <a:tc>
                  <a:txBody>
                    <a:bodyPr lIns="9360" rIns="9360"/>
                    <a:p>
                      <a:pPr>
                        <a:lnSpc>
                          <a:spcPct val="100000"/>
                        </a:lnSpc>
                      </a:pPr>
                      <a:r>
                        <a:rPr b="0" lang="en-IN" sz="1100" spc="-1" strike="noStrike">
                          <a:solidFill>
                            <a:srgbClr val="000000"/>
                          </a:solidFill>
                          <a:latin typeface="Calibri"/>
                        </a:rPr>
                        <a:t>AIC</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2124.4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91600">
                <a:tc>
                  <a:txBody>
                    <a:bodyPr lIns="9360" rIns="9360"/>
                    <a:p>
                      <a:pPr>
                        <a:lnSpc>
                          <a:spcPct val="100000"/>
                        </a:lnSpc>
                      </a:pPr>
                      <a:r>
                        <a:rPr b="0" lang="en-IN" sz="1100" spc="-1" strike="noStrike">
                          <a:solidFill>
                            <a:srgbClr val="000000"/>
                          </a:solidFill>
                          <a:latin typeface="Calibri"/>
                        </a:rPr>
                        <a:t>Coeff</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0.64001</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146" name="Table 4"/>
          <p:cNvGraphicFramePr/>
          <p:nvPr/>
        </p:nvGraphicFramePr>
        <p:xfrm>
          <a:off x="534600" y="4909680"/>
          <a:ext cx="5176080" cy="1288440"/>
        </p:xfrm>
        <a:graphic>
          <a:graphicData uri="http://schemas.openxmlformats.org/drawingml/2006/table">
            <a:tbl>
              <a:tblPr/>
              <a:tblGrid>
                <a:gridCol w="2556720"/>
                <a:gridCol w="2619720"/>
              </a:tblGrid>
              <a:tr h="322200">
                <a:tc>
                  <a:txBody>
                    <a:bodyPr lIns="9360" rIns="9360"/>
                    <a:p>
                      <a:pPr>
                        <a:lnSpc>
                          <a:spcPct val="100000"/>
                        </a:lnSpc>
                      </a:pPr>
                      <a:r>
                        <a:rPr b="0" lang="en-IN" sz="1100" spc="-1" strike="noStrike">
                          <a:solidFill>
                            <a:srgbClr val="000000"/>
                          </a:solidFill>
                          <a:latin typeface="Calibri"/>
                        </a:rPr>
                        <a:t>Null deviance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2661.4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22200">
                <a:tc>
                  <a:txBody>
                    <a:bodyPr lIns="9360" rIns="9360"/>
                    <a:p>
                      <a:pPr>
                        <a:lnSpc>
                          <a:spcPct val="100000"/>
                        </a:lnSpc>
                      </a:pPr>
                      <a:r>
                        <a:rPr b="0" lang="en-IN" sz="1100" spc="-1" strike="noStrike">
                          <a:solidFill>
                            <a:srgbClr val="000000"/>
                          </a:solidFill>
                          <a:latin typeface="Calibri"/>
                        </a:rPr>
                        <a:t>Residual deviance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2028.4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22200">
                <a:tc>
                  <a:txBody>
                    <a:bodyPr lIns="9360" rIns="9360"/>
                    <a:p>
                      <a:pPr>
                        <a:lnSpc>
                          <a:spcPct val="100000"/>
                        </a:lnSpc>
                      </a:pPr>
                      <a:r>
                        <a:rPr b="0" lang="en-IN" sz="1100" spc="-1" strike="noStrike">
                          <a:solidFill>
                            <a:srgbClr val="000000"/>
                          </a:solidFill>
                          <a:latin typeface="Calibri"/>
                        </a:rPr>
                        <a:t>AIC</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2098</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21840">
                <a:tc>
                  <a:txBody>
                    <a:bodyPr lIns="9360" rIns="9360"/>
                    <a:p>
                      <a:pPr>
                        <a:lnSpc>
                          <a:spcPct val="100000"/>
                        </a:lnSpc>
                      </a:pPr>
                      <a:r>
                        <a:rPr b="0" lang="en-IN" sz="1100" spc="-1" strike="noStrike">
                          <a:solidFill>
                            <a:srgbClr val="000000"/>
                          </a:solidFill>
                          <a:latin typeface="Calibri"/>
                        </a:rPr>
                        <a:t>Coeff</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0.75905</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147" name="CustomShape 5"/>
          <p:cNvSpPr/>
          <p:nvPr/>
        </p:nvSpPr>
        <p:spPr>
          <a:xfrm>
            <a:off x="405000" y="1371600"/>
            <a:ext cx="11368800" cy="518292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4000" spc="-1" strike="noStrike">
                <a:solidFill>
                  <a:srgbClr val="000000"/>
                </a:solidFill>
                <a:latin typeface="Times New Roman"/>
                <a:ea typeface="DejaVu Sans"/>
              </a:rPr>
              <a:t>Model Building: Logistic Regression</a:t>
            </a:r>
            <a:endParaRPr b="0" lang="en-IN" sz="4000" spc="-1" strike="noStrike">
              <a:latin typeface="Arial"/>
            </a:endParaRPr>
          </a:p>
        </p:txBody>
      </p:sp>
      <p:sp>
        <p:nvSpPr>
          <p:cNvPr id="149" name="CustomShape 2"/>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IN" sz="2400" spc="-1" strike="noStrike">
                <a:solidFill>
                  <a:srgbClr val="000000"/>
                </a:solidFill>
                <a:latin typeface="Times New Roman"/>
                <a:ea typeface="DejaVu Sans"/>
              </a:rPr>
              <a:t>After having 28 iteration we came up with our final model –</a:t>
            </a:r>
            <a:endParaRPr b="0" lang="en-IN" sz="2400" spc="-1" strike="noStrike">
              <a:latin typeface="Arial"/>
            </a:endParaRPr>
          </a:p>
          <a:p>
            <a:pPr>
              <a:lnSpc>
                <a:spcPct val="90000"/>
              </a:lnSpc>
              <a:spcBef>
                <a:spcPts val="1001"/>
              </a:spcBef>
            </a:pPr>
            <a:r>
              <a:rPr b="0" lang="en-IN" sz="2400" spc="-1" strike="noStrike">
                <a:solidFill>
                  <a:srgbClr val="000000"/>
                </a:solidFill>
                <a:latin typeface="Times New Roman"/>
                <a:ea typeface="DejaVu Sans"/>
              </a:rPr>
              <a:t>Model_28: Summary of the model is given below </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p:txBody>
      </p:sp>
      <p:graphicFrame>
        <p:nvGraphicFramePr>
          <p:cNvPr id="150" name="Table 3"/>
          <p:cNvGraphicFramePr/>
          <p:nvPr/>
        </p:nvGraphicFramePr>
        <p:xfrm>
          <a:off x="506520" y="2883960"/>
          <a:ext cx="5457600" cy="927000"/>
        </p:xfrm>
        <a:graphic>
          <a:graphicData uri="http://schemas.openxmlformats.org/drawingml/2006/table">
            <a:tbl>
              <a:tblPr/>
              <a:tblGrid>
                <a:gridCol w="2695680"/>
                <a:gridCol w="2762280"/>
              </a:tblGrid>
              <a:tr h="231840">
                <a:tc>
                  <a:txBody>
                    <a:bodyPr lIns="9360" rIns="9360"/>
                    <a:p>
                      <a:pPr>
                        <a:lnSpc>
                          <a:spcPct val="100000"/>
                        </a:lnSpc>
                      </a:pPr>
                      <a:r>
                        <a:rPr b="0" lang="en-IN" sz="1100" spc="-1" strike="noStrike">
                          <a:solidFill>
                            <a:srgbClr val="000000"/>
                          </a:solidFill>
                          <a:latin typeface="Calibri"/>
                        </a:rPr>
                        <a:t>Null deviance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2661.4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Residual deviance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2019.7</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AIC</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2239.7</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Coeff</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-2.1247</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151" name="Table 4"/>
          <p:cNvGraphicFramePr/>
          <p:nvPr/>
        </p:nvGraphicFramePr>
        <p:xfrm>
          <a:off x="506520" y="3936240"/>
          <a:ext cx="5457600" cy="2458080"/>
        </p:xfrm>
        <a:graphic>
          <a:graphicData uri="http://schemas.openxmlformats.org/drawingml/2006/table">
            <a:tbl>
              <a:tblPr/>
              <a:tblGrid>
                <a:gridCol w="1850400"/>
                <a:gridCol w="901800"/>
                <a:gridCol w="901800"/>
                <a:gridCol w="901800"/>
                <a:gridCol w="902160"/>
              </a:tblGrid>
              <a:tr h="231840">
                <a:tc>
                  <a:txBody>
                    <a:bodyPr lIns="9360" rIns="9360"/>
                    <a:p>
                      <a:pPr>
                        <a:lnSpc>
                          <a:spcPct val="100000"/>
                        </a:lnSpc>
                      </a:pPr>
                      <a:r>
                        <a:rPr b="0" lang="en-IN" sz="1100" spc="-1" strike="noStrike">
                          <a:solidFill>
                            <a:srgbClr val="000000"/>
                          </a:solidFill>
                          <a:latin typeface="Calibri"/>
                        </a:rPr>
                        <a:t>Fields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Std. Error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Z Value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P value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Star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NumCompaniesWorked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0.05768</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5.156</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2.52E-07</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TotalWorkingYears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0.08116</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-8.375</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2E-16</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YearsSinceLastPromotion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0.06774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6.672</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2.53E-11</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YearsWithCurrManager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0.08369</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-4.439</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9.05E-06</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MeanHoursInOffice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0.05135</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12.34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2E-16</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1880">
                <a:tc>
                  <a:txBody>
                    <a:bodyPr lIns="9360" rIns="9360"/>
                    <a:p>
                      <a:pPr>
                        <a:lnSpc>
                          <a:spcPct val="100000"/>
                        </a:lnSpc>
                      </a:pPr>
                      <a:r>
                        <a:rPr b="0" lang="en-IN" sz="1100" spc="-1" strike="noStrike">
                          <a:solidFill>
                            <a:srgbClr val="000000"/>
                          </a:solidFill>
                          <a:latin typeface="Calibri"/>
                        </a:rPr>
                        <a:t>BusinessTravel.xTravel_Frequently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0.12845</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5.093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3.53E-07</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MaritalStatus.xSingle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0.11105</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8.006</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1.18E-15</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EnvironmentSatisfaction.x4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0.12312</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-3.672</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0.000241</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1840">
                <a:tc>
                  <a:txBody>
                    <a:bodyPr lIns="9360" rIns="9360"/>
                    <a:p>
                      <a:pPr>
                        <a:lnSpc>
                          <a:spcPct val="100000"/>
                        </a:lnSpc>
                      </a:pPr>
                      <a:r>
                        <a:rPr b="0" lang="en-IN" sz="1100" spc="-1" strike="noStrike">
                          <a:solidFill>
                            <a:srgbClr val="000000"/>
                          </a:solidFill>
                          <a:latin typeface="Calibri"/>
                        </a:rPr>
                        <a:t>JobSatisfaction.x4</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0.12722</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-5.542</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gn="r">
                        <a:lnSpc>
                          <a:spcPct val="100000"/>
                        </a:lnSpc>
                      </a:pPr>
                      <a:r>
                        <a:rPr b="0" lang="en-IN" sz="1100" spc="-1" strike="noStrike">
                          <a:solidFill>
                            <a:srgbClr val="000000"/>
                          </a:solidFill>
                          <a:latin typeface="Calibri"/>
                        </a:rPr>
                        <a:t>2.99E-08</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a:p>
                      <a:pPr>
                        <a:lnSpc>
                          <a:spcPct val="100000"/>
                        </a:lnSpc>
                      </a:pPr>
                      <a:r>
                        <a:rPr b="0" lang="en-IN" sz="1100" spc="-1" strike="noStrike">
                          <a:solidFill>
                            <a:srgbClr val="000000"/>
                          </a:solidFill>
                          <a:latin typeface="Calibri"/>
                        </a:rPr>
                        <a: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152" name="CustomShape 5"/>
          <p:cNvSpPr/>
          <p:nvPr/>
        </p:nvSpPr>
        <p:spPr>
          <a:xfrm>
            <a:off x="405000" y="1496160"/>
            <a:ext cx="11368800" cy="5058360"/>
          </a:xfrm>
          <a:prstGeom prst="rect">
            <a:avLst/>
          </a:prstGeom>
          <a:noFill/>
          <a:ln w="76320">
            <a:solidFill>
              <a:schemeClr val="tx1"/>
            </a:solidFill>
            <a:round/>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5588</TotalTime>
  <Application>LibreOffice/6.1.2.1$Windows_x86 LibreOffice_project/65905a128db06ba48db947242809d14d3f9a93fe</Application>
  <Words>877</Words>
  <Paragraphs>321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cp:lastPrinted>2018-09-06T18:45:59Z</cp:lastPrinted>
  <dcterms:modified xsi:type="dcterms:W3CDTF">2018-11-25T23:03:38Z</dcterms:modified>
  <cp:revision>193</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