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1" r:id="rId5"/>
    <p:sldId id="312" r:id="rId6"/>
    <p:sldId id="327" r:id="rId7"/>
    <p:sldId id="328" r:id="rId8"/>
    <p:sldId id="329" r:id="rId9"/>
    <p:sldId id="257" r:id="rId10"/>
    <p:sldId id="258" r:id="rId11"/>
    <p:sldId id="259" r:id="rId12"/>
    <p:sldId id="260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87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7" pos="5922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76" userDrawn="1">
          <p15:clr>
            <a:srgbClr val="A4A3A4"/>
          </p15:clr>
        </p15:guide>
        <p15:guide id="11" pos="2468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49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4924" userDrawn="1">
          <p15:clr>
            <a:srgbClr val="A4A3A4"/>
          </p15:clr>
        </p15:guide>
        <p15:guide id="16" pos="5092" userDrawn="1">
          <p15:clr>
            <a:srgbClr val="A4A3A4"/>
          </p15:clr>
        </p15:guide>
        <p15:guide id="17" orient="horz" pos="1639" userDrawn="1">
          <p15:clr>
            <a:srgbClr val="A4A3A4"/>
          </p15:clr>
        </p15:guide>
        <p15:guide id="18" orient="horz" pos="2846" userDrawn="1">
          <p15:clr>
            <a:srgbClr val="A4A3A4"/>
          </p15:clr>
        </p15:guide>
        <p15:guide id="19" orient="horz" pos="3678" userDrawn="1">
          <p15:clr>
            <a:srgbClr val="A4A3A4"/>
          </p15:clr>
        </p15:guide>
        <p15:guide id="20" orient="horz" pos="854" userDrawn="1">
          <p15:clr>
            <a:srgbClr val="A4A3A4"/>
          </p15:clr>
        </p15:guide>
        <p15:guide id="21" orient="horz" pos="3958" userDrawn="1">
          <p15:clr>
            <a:srgbClr val="A4A3A4"/>
          </p15:clr>
        </p15:guide>
        <p15:guide id="22" pos="444" userDrawn="1">
          <p15:clr>
            <a:srgbClr val="A4A3A4"/>
          </p15:clr>
        </p15:guide>
        <p15:guide id="23" pos="7232" userDrawn="1">
          <p15:clr>
            <a:srgbClr val="A4A3A4"/>
          </p15:clr>
        </p15:guide>
        <p15:guide id="24" orient="horz" pos="1939" userDrawn="1">
          <p15:clr>
            <a:srgbClr val="A4A3A4"/>
          </p15:clr>
        </p15:guide>
        <p15:guide id="25" orient="horz" pos="2254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8" userDrawn="1">
          <p15:clr>
            <a:srgbClr val="A4A3A4"/>
          </p15:clr>
        </p15:guide>
        <p15:guide id="28" pos="4164" userDrawn="1">
          <p15:clr>
            <a:srgbClr val="A4A3A4"/>
          </p15:clr>
        </p15:guide>
        <p15:guide id="29" orient="horz" pos="2617" userDrawn="1">
          <p15:clr>
            <a:srgbClr val="A4A3A4"/>
          </p15:clr>
        </p15:guide>
        <p15:guide id="30" pos="6903" userDrawn="1">
          <p15:clr>
            <a:srgbClr val="A4A3A4"/>
          </p15:clr>
        </p15:guide>
        <p15:guide id="31" pos="3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D6D"/>
    <a:srgbClr val="D8BEB2"/>
    <a:srgbClr val="753F2D"/>
    <a:srgbClr val="5E3324"/>
    <a:srgbClr val="8A4C34"/>
    <a:srgbClr val="815550"/>
    <a:srgbClr val="A3573E"/>
    <a:srgbClr val="E7E6E6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2"/>
    <p:restoredTop sz="96327"/>
  </p:normalViewPr>
  <p:slideViewPr>
    <p:cSldViewPr snapToGrid="0" showGuides="1">
      <p:cViewPr varScale="1">
        <p:scale>
          <a:sx n="87" d="100"/>
          <a:sy n="87" d="100"/>
        </p:scale>
        <p:origin x="82" y="120"/>
      </p:cViewPr>
      <p:guideLst>
        <p:guide orient="horz" pos="1287"/>
        <p:guide pos="7368"/>
        <p:guide pos="312"/>
        <p:guide pos="5922"/>
        <p:guide pos="6168"/>
        <p:guide pos="1512"/>
        <p:guide orient="horz" pos="276"/>
        <p:guide pos="2468"/>
        <p:guide pos="2688"/>
        <p:guide pos="4493"/>
        <p:guide pos="4030"/>
        <p:guide pos="4924"/>
        <p:guide pos="5092"/>
        <p:guide orient="horz" pos="1639"/>
        <p:guide orient="horz" pos="2846"/>
        <p:guide orient="horz" pos="3678"/>
        <p:guide orient="horz" pos="854"/>
        <p:guide orient="horz" pos="3958"/>
        <p:guide pos="444"/>
        <p:guide pos="7232"/>
        <p:guide orient="horz" pos="1939"/>
        <p:guide orient="horz" pos="2254"/>
        <p:guide pos="7176"/>
        <p:guide orient="horz" pos="1708"/>
        <p:guide pos="4164"/>
        <p:guide orient="horz" pos="2617"/>
        <p:guide pos="6903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4/2/2024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8860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7635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6448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6</a:t>
            </a:fld>
            <a:endParaRPr lang="en-US" noProof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7</a:t>
            </a:fld>
            <a:endParaRPr lang="en-US" noProof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8</a:t>
            </a:fld>
            <a:endParaRPr lang="en-US" noProof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9</a:t>
            </a:fld>
            <a:endParaRPr lang="en-US" noProof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5"/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5"/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/>
            <p:cNvCxnSpPr/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>
          <a:xfrm>
            <a:off x="376844" y="1526800"/>
            <a:ext cx="11438312" cy="1776470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err="1"/>
              <a:t>RELease</a:t>
            </a:r>
            <a:r>
              <a:rPr lang="en-US" dirty="0"/>
              <a:t> 1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4516755" y="4687570"/>
            <a:ext cx="3411855" cy="1035685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Class: 	SPM01</a:t>
            </a:r>
          </a:p>
          <a:p>
            <a:r>
              <a:rPr lang="en-US" dirty="0"/>
              <a:t>Group: 	A6</a:t>
            </a:r>
          </a:p>
          <a:p>
            <a:r>
              <a:rPr lang="en-US" altLang="zh-CN" dirty="0"/>
              <a:t>Date</a:t>
            </a:r>
            <a:r>
              <a:rPr lang="zh-CN" altLang="en-US" dirty="0"/>
              <a:t>：</a:t>
            </a:r>
            <a:r>
              <a:rPr lang="en-US" altLang="zh-CN" dirty="0"/>
              <a:t>	2024.3.31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280" y="1336431"/>
            <a:ext cx="7552944" cy="830697"/>
          </a:xfrm>
        </p:spPr>
        <p:txBody>
          <a:bodyPr/>
          <a:lstStyle/>
          <a:p>
            <a:r>
              <a:rPr lang="en-US" altLang="zh-CN" sz="6000" b="1" dirty="0"/>
              <a:t>Contents</a:t>
            </a:r>
            <a:endParaRPr lang="en-US" sz="6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4713" y="2601390"/>
            <a:ext cx="7470648" cy="41789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600" b="0" dirty="0"/>
              <a:t>Product Backlog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3600" b="0" dirty="0"/>
              <a:t>Release Planning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3600" b="0" noProof="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3600" b="0" dirty="0"/>
              <a:t>Story Mapping</a:t>
            </a:r>
            <a:endParaRPr lang="en-US" altLang="zh-CN" sz="3600" b="0" noProof="0" dirty="0"/>
          </a:p>
          <a:p>
            <a:pPr lvl="1"/>
            <a:endParaRPr lang="en-US" altLang="zh-CN" sz="36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F46D7DE-7E89-BED2-8D4A-938BAC9F3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27884"/>
              </p:ext>
            </p:extLst>
          </p:nvPr>
        </p:nvGraphicFramePr>
        <p:xfrm>
          <a:off x="266608" y="855406"/>
          <a:ext cx="11450382" cy="5828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9611">
                  <a:extLst>
                    <a:ext uri="{9D8B030D-6E8A-4147-A177-3AD203B41FA5}">
                      <a16:colId xmlns:a16="http://schemas.microsoft.com/office/drawing/2014/main" val="1689226166"/>
                    </a:ext>
                  </a:extLst>
                </a:gridCol>
                <a:gridCol w="7416816">
                  <a:extLst>
                    <a:ext uri="{9D8B030D-6E8A-4147-A177-3AD203B41FA5}">
                      <a16:colId xmlns:a16="http://schemas.microsoft.com/office/drawing/2014/main" val="328605582"/>
                    </a:ext>
                  </a:extLst>
                </a:gridCol>
                <a:gridCol w="1835393">
                  <a:extLst>
                    <a:ext uri="{9D8B030D-6E8A-4147-A177-3AD203B41FA5}">
                      <a16:colId xmlns:a16="http://schemas.microsoft.com/office/drawing/2014/main" val="196847323"/>
                    </a:ext>
                  </a:extLst>
                </a:gridCol>
                <a:gridCol w="1378562">
                  <a:extLst>
                    <a:ext uri="{9D8B030D-6E8A-4147-A177-3AD203B41FA5}">
                      <a16:colId xmlns:a16="http://schemas.microsoft.com/office/drawing/2014/main" val="3855238998"/>
                    </a:ext>
                  </a:extLst>
                </a:gridCol>
              </a:tblGrid>
              <a:tr h="277736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Story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Estimation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Priority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93640"/>
                  </a:ext>
                </a:extLst>
              </a:tr>
              <a:tr h="434748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1.1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As a user, I want to find out the goods by selecting in key words so that I can find the goods I need.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86077370"/>
                  </a:ext>
                </a:extLst>
              </a:tr>
              <a:tr h="278644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1.9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As an unregistered user, I want to search for the corresponding product by keyword.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22985349"/>
                  </a:ext>
                </a:extLst>
              </a:tr>
              <a:tr h="434748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1.2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As a user, I want to filter the result by price/category/seller ratings so that I can compare different goods with others.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36016606"/>
                  </a:ext>
                </a:extLst>
              </a:tr>
              <a:tr h="652122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1.14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As a merchant, I want the ability to edit my store information, so that I can customize and update my shop name, logo, description, and other details, reflecting the unique identity and branding of my business.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30982517"/>
                  </a:ext>
                </a:extLst>
              </a:tr>
              <a:tr h="557288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1.11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As a merchant, I want to manage my products, including listing and delete them, as well as categorizing them, so that I can maintain an organized and updated inventory.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09087845"/>
                  </a:ext>
                </a:extLst>
              </a:tr>
              <a:tr h="278644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1.3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As a user, I want to add/delete the goods in shopping cart so that I can manage my cart.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913578101"/>
                  </a:ext>
                </a:extLst>
              </a:tr>
              <a:tr h="434748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1.8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As an unregistered user, I want to be able to click through to see the details of the product, such as price, style, etc.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84285640"/>
                  </a:ext>
                </a:extLst>
              </a:tr>
              <a:tr h="278644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1.4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As a user, I want to checkout cart so that I can pay for my goods.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19743064"/>
                  </a:ext>
                </a:extLst>
              </a:tr>
              <a:tr h="278644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1.5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As a user, I want to track my order’s status so that I can know when I can get my goods.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9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28862077"/>
                  </a:ext>
                </a:extLst>
              </a:tr>
              <a:tr h="557288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1.12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As a merchant, I want to manage orders, specifically the ability to view order statuses, so that I can keep track of the progress and status of each transaction.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10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660595038"/>
                  </a:ext>
                </a:extLst>
              </a:tr>
              <a:tr h="652122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1.13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As a merchant, I want to integrate logistics information, so that I can seamlessly connect with logistics companies and achieve real-time updates and queries of order shipping information, ensuring smooth delivery to my customers.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11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88360367"/>
                  </a:ext>
                </a:extLst>
              </a:tr>
              <a:tr h="434748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1.6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As a user, I want to change my address and other information so that I can manage my profile.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12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15727476"/>
                  </a:ext>
                </a:extLst>
              </a:tr>
              <a:tr h="278644"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1.10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As an unregistered user, I want to see promotions and other activities on the home page.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13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455535773"/>
                  </a:ext>
                </a:extLst>
              </a:tr>
            </a:tbl>
          </a:graphicData>
        </a:graphic>
      </p:graphicFrame>
      <p:sp>
        <p:nvSpPr>
          <p:cNvPr id="5" name="标题 4">
            <a:extLst>
              <a:ext uri="{FF2B5EF4-FFF2-40B4-BE49-F238E27FC236}">
                <a16:creationId xmlns:a16="http://schemas.microsoft.com/office/drawing/2014/main" id="{D0E22D01-7A15-6D1D-2D84-BFB75A5A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" y="141470"/>
            <a:ext cx="11051345" cy="641045"/>
          </a:xfrm>
        </p:spPr>
        <p:txBody>
          <a:bodyPr/>
          <a:lstStyle/>
          <a:p>
            <a:pPr algn="ctr"/>
            <a:r>
              <a:rPr lang="en-US" altLang="zh-CN" b="1" dirty="0"/>
              <a:t> </a:t>
            </a:r>
            <a:r>
              <a:rPr lang="en-US" altLang="zh-CN" sz="4400" b="1" cap="none" dirty="0"/>
              <a:t>Product Backlog 	 </a:t>
            </a:r>
            <a:r>
              <a:rPr lang="en-US" altLang="zh-CN" sz="4400" cap="none" dirty="0"/>
              <a:t>Release 1(MVP)</a:t>
            </a:r>
            <a:endParaRPr lang="zh-CN" alt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387638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E45CF36-4DD4-B823-3F66-BA081DDFA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45447"/>
              </p:ext>
            </p:extLst>
          </p:nvPr>
        </p:nvGraphicFramePr>
        <p:xfrm>
          <a:off x="253388" y="1308709"/>
          <a:ext cx="11648318" cy="5044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780">
                  <a:extLst>
                    <a:ext uri="{9D8B030D-6E8A-4147-A177-3AD203B41FA5}">
                      <a16:colId xmlns:a16="http://schemas.microsoft.com/office/drawing/2014/main" val="1404828067"/>
                    </a:ext>
                  </a:extLst>
                </a:gridCol>
                <a:gridCol w="7545027">
                  <a:extLst>
                    <a:ext uri="{9D8B030D-6E8A-4147-A177-3AD203B41FA5}">
                      <a16:colId xmlns:a16="http://schemas.microsoft.com/office/drawing/2014/main" val="2178927714"/>
                    </a:ext>
                  </a:extLst>
                </a:gridCol>
                <a:gridCol w="1867120">
                  <a:extLst>
                    <a:ext uri="{9D8B030D-6E8A-4147-A177-3AD203B41FA5}">
                      <a16:colId xmlns:a16="http://schemas.microsoft.com/office/drawing/2014/main" val="330896455"/>
                    </a:ext>
                  </a:extLst>
                </a:gridCol>
                <a:gridCol w="1402391">
                  <a:extLst>
                    <a:ext uri="{9D8B030D-6E8A-4147-A177-3AD203B41FA5}">
                      <a16:colId xmlns:a16="http://schemas.microsoft.com/office/drawing/2014/main" val="1126986314"/>
                    </a:ext>
                  </a:extLst>
                </a:gridCol>
              </a:tblGrid>
              <a:tr h="63056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2.1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As a user, I want to see where my delivery guy is on the route to my address.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1223168"/>
                  </a:ext>
                </a:extLst>
              </a:tr>
              <a:tr h="126113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2.5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As a merchant, I want order statistics and analysis functionality, so that I can view statistical data on orders and generate charts, enabling informed decision-making and optimization of my sales strategies.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61020831"/>
                  </a:ext>
                </a:extLst>
              </a:tr>
              <a:tr h="63056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2.2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As a user, I want to have flexible online payment options so that I can choose any method of my choice.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17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73250080"/>
                  </a:ext>
                </a:extLst>
              </a:tr>
              <a:tr h="63056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2.3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As a user, I want to view the photos and details of the goods so that I can better choose what I like.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896687956"/>
                  </a:ext>
                </a:extLst>
              </a:tr>
              <a:tr h="126113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2.6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As a merchant, I want an online customer service system, so that I can respond to customer inquiries and questions in real-time, providing exceptional customer support and satisfaction.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19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75191196"/>
                  </a:ext>
                </a:extLst>
              </a:tr>
              <a:tr h="630569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2.4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As a user, I want to chat with merchants to better know the detail of the goods.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20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1408264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EBC75C5-8F9C-B1FF-41CD-2FE4480D6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03896"/>
              </p:ext>
            </p:extLst>
          </p:nvPr>
        </p:nvGraphicFramePr>
        <p:xfrm>
          <a:off x="253388" y="877073"/>
          <a:ext cx="11648318" cy="431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7993">
                  <a:extLst>
                    <a:ext uri="{9D8B030D-6E8A-4147-A177-3AD203B41FA5}">
                      <a16:colId xmlns:a16="http://schemas.microsoft.com/office/drawing/2014/main" val="406110802"/>
                    </a:ext>
                  </a:extLst>
                </a:gridCol>
                <a:gridCol w="7541342">
                  <a:extLst>
                    <a:ext uri="{9D8B030D-6E8A-4147-A177-3AD203B41FA5}">
                      <a16:colId xmlns:a16="http://schemas.microsoft.com/office/drawing/2014/main" val="2021691689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3648629434"/>
                    </a:ext>
                  </a:extLst>
                </a:gridCol>
                <a:gridCol w="1400854">
                  <a:extLst>
                    <a:ext uri="{9D8B030D-6E8A-4147-A177-3AD203B41FA5}">
                      <a16:colId xmlns:a16="http://schemas.microsoft.com/office/drawing/2014/main" val="3341101053"/>
                    </a:ext>
                  </a:extLst>
                </a:gridCol>
              </a:tblGrid>
              <a:tr h="431636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Story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Estimation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Priority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05999"/>
                  </a:ext>
                </a:extLst>
              </a:tr>
            </a:tbl>
          </a:graphicData>
        </a:graphic>
      </p:graphicFrame>
      <p:sp>
        <p:nvSpPr>
          <p:cNvPr id="7" name="标题 4">
            <a:extLst>
              <a:ext uri="{FF2B5EF4-FFF2-40B4-BE49-F238E27FC236}">
                <a16:creationId xmlns:a16="http://schemas.microsoft.com/office/drawing/2014/main" id="{0B47CBF6-6BA8-FC5A-7341-AC10AA3E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141470"/>
            <a:ext cx="10356752" cy="641045"/>
          </a:xfrm>
        </p:spPr>
        <p:txBody>
          <a:bodyPr/>
          <a:lstStyle/>
          <a:p>
            <a:pPr algn="ctr"/>
            <a:r>
              <a:rPr lang="en-US" altLang="zh-CN" b="1" dirty="0"/>
              <a:t> </a:t>
            </a:r>
            <a:r>
              <a:rPr lang="en-US" altLang="zh-CN" sz="4400" b="1" cap="none" dirty="0"/>
              <a:t>Product Backlog 		</a:t>
            </a:r>
            <a:r>
              <a:rPr lang="en-US" altLang="zh-CN" sz="4400" cap="none" dirty="0"/>
              <a:t>Release 2</a:t>
            </a:r>
            <a:endParaRPr lang="zh-CN" alt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291799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BECE406-7725-C3A6-8B03-597AB3B2F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730898"/>
              </p:ext>
            </p:extLst>
          </p:nvPr>
        </p:nvGraphicFramePr>
        <p:xfrm>
          <a:off x="209920" y="1284024"/>
          <a:ext cx="11750039" cy="5049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060">
                  <a:extLst>
                    <a:ext uri="{9D8B030D-6E8A-4147-A177-3AD203B41FA5}">
                      <a16:colId xmlns:a16="http://schemas.microsoft.com/office/drawing/2014/main" val="3894103453"/>
                    </a:ext>
                  </a:extLst>
                </a:gridCol>
                <a:gridCol w="7610915">
                  <a:extLst>
                    <a:ext uri="{9D8B030D-6E8A-4147-A177-3AD203B41FA5}">
                      <a16:colId xmlns:a16="http://schemas.microsoft.com/office/drawing/2014/main" val="4144513132"/>
                    </a:ext>
                  </a:extLst>
                </a:gridCol>
                <a:gridCol w="1883426">
                  <a:extLst>
                    <a:ext uri="{9D8B030D-6E8A-4147-A177-3AD203B41FA5}">
                      <a16:colId xmlns:a16="http://schemas.microsoft.com/office/drawing/2014/main" val="2603528707"/>
                    </a:ext>
                  </a:extLst>
                </a:gridCol>
                <a:gridCol w="1414638">
                  <a:extLst>
                    <a:ext uri="{9D8B030D-6E8A-4147-A177-3AD203B41FA5}">
                      <a16:colId xmlns:a16="http://schemas.microsoft.com/office/drawing/2014/main" val="1335310838"/>
                    </a:ext>
                  </a:extLst>
                </a:gridCol>
              </a:tblGrid>
              <a:tr h="72141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3.2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As a user, I want to comment for what I have purchased so that I can show my opinions to the goods.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936248830"/>
                  </a:ext>
                </a:extLst>
              </a:tr>
              <a:tr h="96188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3.4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As a merchant, I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want to manage customer reviews, so that I can address any complaints or suggestions, respond to feedback, and maintain a positive reputation for my business.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22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393072212"/>
                  </a:ext>
                </a:extLst>
              </a:tr>
              <a:tr h="96188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3.5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>
                          <a:effectLst/>
                        </a:rPr>
                        <a:t>As a merchant, I want to conduct promotional activities, so that I can attract customers and increase sales through offers like coupons, discounts, and special deals.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23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39944714"/>
                  </a:ext>
                </a:extLst>
              </a:tr>
              <a:tr h="72141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3.1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As a user, I want to use coupon so that I can pay less money.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24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40194630"/>
                  </a:ext>
                </a:extLst>
              </a:tr>
              <a:tr h="72141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3.3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As a user, I want to be able to repeat my previous orders(with or without modifications) at the click of the button.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25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64687541"/>
                  </a:ext>
                </a:extLst>
              </a:tr>
              <a:tr h="96188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3.6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effectLst/>
                        </a:rPr>
                        <a:t>As a merchant, I want to establish a membership system, so that I can provide benefits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reward points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00" dirty="0">
                          <a:effectLst/>
                        </a:rPr>
                        <a:t>to my loyal customers, fostering a sense of community and rewarding repeat purchases.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26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4163990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E5BB3E1-B5D4-049B-A36F-571F2CFE9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07757"/>
              </p:ext>
            </p:extLst>
          </p:nvPr>
        </p:nvGraphicFramePr>
        <p:xfrm>
          <a:off x="209920" y="817064"/>
          <a:ext cx="11750039" cy="449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060">
                  <a:extLst>
                    <a:ext uri="{9D8B030D-6E8A-4147-A177-3AD203B41FA5}">
                      <a16:colId xmlns:a16="http://schemas.microsoft.com/office/drawing/2014/main" val="406110802"/>
                    </a:ext>
                  </a:extLst>
                </a:gridCol>
                <a:gridCol w="7610915">
                  <a:extLst>
                    <a:ext uri="{9D8B030D-6E8A-4147-A177-3AD203B41FA5}">
                      <a16:colId xmlns:a16="http://schemas.microsoft.com/office/drawing/2014/main" val="2021691689"/>
                    </a:ext>
                  </a:extLst>
                </a:gridCol>
                <a:gridCol w="1883425">
                  <a:extLst>
                    <a:ext uri="{9D8B030D-6E8A-4147-A177-3AD203B41FA5}">
                      <a16:colId xmlns:a16="http://schemas.microsoft.com/office/drawing/2014/main" val="3648629434"/>
                    </a:ext>
                  </a:extLst>
                </a:gridCol>
                <a:gridCol w="1414639">
                  <a:extLst>
                    <a:ext uri="{9D8B030D-6E8A-4147-A177-3AD203B41FA5}">
                      <a16:colId xmlns:a16="http://schemas.microsoft.com/office/drawing/2014/main" val="3341101053"/>
                    </a:ext>
                  </a:extLst>
                </a:gridCol>
              </a:tblGrid>
              <a:tr h="449268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Story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Estimation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Priority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234" marR="56234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05999"/>
                  </a:ext>
                </a:extLst>
              </a:tr>
            </a:tbl>
          </a:graphicData>
        </a:graphic>
      </p:graphicFrame>
      <p:sp>
        <p:nvSpPr>
          <p:cNvPr id="9" name="标题 4">
            <a:extLst>
              <a:ext uri="{FF2B5EF4-FFF2-40B4-BE49-F238E27FC236}">
                <a16:creationId xmlns:a16="http://schemas.microsoft.com/office/drawing/2014/main" id="{5DF02CA4-1AC4-9174-45D4-688E7FA7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141470"/>
            <a:ext cx="10356752" cy="641045"/>
          </a:xfrm>
        </p:spPr>
        <p:txBody>
          <a:bodyPr/>
          <a:lstStyle/>
          <a:p>
            <a:pPr algn="ctr"/>
            <a:r>
              <a:rPr lang="en-US" altLang="zh-CN" b="1" dirty="0"/>
              <a:t> </a:t>
            </a:r>
            <a:r>
              <a:rPr lang="en-US" altLang="zh-CN" sz="4400" b="1" cap="none" dirty="0"/>
              <a:t>Product Backlog 		</a:t>
            </a:r>
            <a:r>
              <a:rPr lang="en-US" altLang="zh-CN" sz="4400" cap="none" dirty="0"/>
              <a:t>Release 3</a:t>
            </a:r>
            <a:endParaRPr lang="zh-CN" alt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266182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55" y="877824"/>
            <a:ext cx="11588750" cy="108077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</a:pPr>
            <a:r>
              <a:rPr lang="en-US" altLang="zh-CN" sz="4400" b="1" cap="none" dirty="0">
                <a:sym typeface="+mn-ea"/>
              </a:rPr>
              <a:t>Release Planning</a:t>
            </a:r>
            <a:endParaRPr lang="en-US" altLang="zh-CN" sz="4400" b="1" cap="none" dirty="0"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/>
          </a:p>
        </p:txBody>
      </p:sp>
      <p:pic>
        <p:nvPicPr>
          <p:cNvPr id="15" name="https://img8.file.cache.docer.com/storage/1681194055828383900/1cfcd205a1cc7fa98fed1815047a4ab6.png" descr="数据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711450"/>
            <a:ext cx="3397250" cy="3397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80" y="0"/>
            <a:ext cx="697992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7</a:t>
            </a:fld>
            <a:endParaRPr lang="en-US"/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84638"/>
            <a:ext cx="12192000" cy="6673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47A26-331D-A019-103F-2A7DF24C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000" y="546084"/>
            <a:ext cx="11588750" cy="108077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</a:pPr>
            <a:r>
              <a:rPr lang="en-US" altLang="zh-CN" sz="4400" b="1" cap="none" dirty="0">
                <a:latin typeface="+mn-lt"/>
                <a:ea typeface="+mn-ea"/>
                <a:cs typeface="+mn-cs"/>
                <a:sym typeface="+mn-ea"/>
              </a:rPr>
              <a:t>Story Mapping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1E57BE-7E14-8176-C5F5-2C29598B19FF}"/>
              </a:ext>
            </a:extLst>
          </p:cNvPr>
          <p:cNvSpPr txBox="1">
            <a:spLocks/>
          </p:cNvSpPr>
          <p:nvPr/>
        </p:nvSpPr>
        <p:spPr>
          <a:xfrm>
            <a:off x="6893858" y="1235420"/>
            <a:ext cx="4984377" cy="1737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400" cap="none" dirty="0">
                <a:latin typeface="+mn-lt"/>
                <a:ea typeface="+mn-ea"/>
                <a:cs typeface="+mn-cs"/>
                <a:sym typeface="+mn-ea"/>
              </a:rPr>
              <a:t>Unregistered user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30BF9B6-E254-B51C-2D5A-843F4253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0"/>
            <a:ext cx="11588750" cy="688981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E7402-CFA1-349A-F9B2-33ED65D6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4807" y="-17408"/>
            <a:ext cx="7891976" cy="108077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</a:pPr>
            <a:r>
              <a:rPr lang="en-US" altLang="zh-CN" sz="4400" b="1" cap="none" dirty="0">
                <a:latin typeface="+mn-lt"/>
                <a:ea typeface="+mn-ea"/>
                <a:cs typeface="+mn-cs"/>
                <a:sym typeface="+mn-ea"/>
              </a:rPr>
              <a:t>Story Mapping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C65F3E-5948-F68C-987D-B4C8637365BF}"/>
              </a:ext>
            </a:extLst>
          </p:cNvPr>
          <p:cNvSpPr txBox="1">
            <a:spLocks/>
          </p:cNvSpPr>
          <p:nvPr/>
        </p:nvSpPr>
        <p:spPr>
          <a:xfrm>
            <a:off x="6585439" y="593480"/>
            <a:ext cx="6732638" cy="10807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400" cap="none" dirty="0">
                <a:latin typeface="+mn-lt"/>
                <a:ea typeface="+mn-ea"/>
                <a:cs typeface="+mn-cs"/>
                <a:sym typeface="+mn-ea"/>
              </a:rPr>
              <a:t>registered user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9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6AACD1-50F2-4C77-AA55-40D8F738E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8" y="104134"/>
            <a:ext cx="11862578" cy="67538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C2E03E-9D4D-0E39-2E2F-602658C8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525" y="104134"/>
            <a:ext cx="11588750" cy="108077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</a:pPr>
            <a:r>
              <a:rPr lang="en-US" altLang="zh-CN" sz="4400" b="1" cap="none" dirty="0">
                <a:latin typeface="+mn-lt"/>
                <a:ea typeface="+mn-ea"/>
                <a:cs typeface="+mn-cs"/>
                <a:sym typeface="+mn-ea"/>
              </a:rPr>
              <a:t>Story Mapping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3ED6D6-F329-2D76-CD05-A9B31DFC88A4}"/>
              </a:ext>
            </a:extLst>
          </p:cNvPr>
          <p:cNvSpPr txBox="1">
            <a:spLocks/>
          </p:cNvSpPr>
          <p:nvPr/>
        </p:nvSpPr>
        <p:spPr>
          <a:xfrm>
            <a:off x="4846347" y="842137"/>
            <a:ext cx="6959105" cy="10807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400" cap="none" dirty="0">
                <a:latin typeface="+mn-lt"/>
                <a:ea typeface="+mn-ea"/>
                <a:cs typeface="+mn-cs"/>
                <a:sym typeface="+mn-ea"/>
              </a:rPr>
              <a:t>merchant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U0MmY1ZDQ1Nzc1Y2QzYzhhZDkyMjU0ODM2OTczMTAifQ=="/>
</p:tagLst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1F98F7-6576-47F1-AD63-56E26C339747}">
  <ds:schemaRefs/>
</ds:datastoreItem>
</file>

<file path=customXml/itemProps2.xml><?xml version="1.0" encoding="utf-8"?>
<ds:datastoreItem xmlns:ds="http://schemas.openxmlformats.org/officeDocument/2006/customXml" ds:itemID="{5783CE7D-BFC6-4030-A335-E7F88DB66414}">
  <ds:schemaRefs/>
</ds:datastoreItem>
</file>

<file path=customXml/itemProps3.xml><?xml version="1.0" encoding="utf-8"?>
<ds:datastoreItem xmlns:ds="http://schemas.openxmlformats.org/officeDocument/2006/customXml" ds:itemID="{25B4CAA5-BE7A-46AB-97ED-63B24C46A3A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宽屏</PresentationFormat>
  <Paragraphs>151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RELease 1</vt:lpstr>
      <vt:lpstr>Contents</vt:lpstr>
      <vt:lpstr> Product Backlog   Release 1(MVP)</vt:lpstr>
      <vt:lpstr> Product Backlog   Release 2</vt:lpstr>
      <vt:lpstr> Product Backlog   Release 3</vt:lpstr>
      <vt:lpstr>Release Planning</vt:lpstr>
      <vt:lpstr>Story Mapping</vt:lpstr>
      <vt:lpstr>Story Mapping</vt:lpstr>
      <vt:lpstr>Story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created xsi:type="dcterms:W3CDTF">2022-06-28T06:29:00Z</dcterms:created>
  <dcterms:modified xsi:type="dcterms:W3CDTF">2024-04-01T16:32:07Z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20ADA069D9F34DD998430EAD93D6E8F2_12</vt:lpwstr>
  </property>
  <property fmtid="{D5CDD505-2E9C-101B-9397-08002B2CF9AE}" pid="4" name="KSOProductBuildVer">
    <vt:lpwstr>2052-12.1.0.16388</vt:lpwstr>
  </property>
</Properties>
</file>