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oppins"/>
      <p:regular r:id="rId27"/>
      <p:bold r:id="rId28"/>
      <p:italic r:id="rId29"/>
      <p:boldItalic r:id="rId30"/>
    </p:embeddedFont>
    <p:embeddedFont>
      <p:font typeface="Montserrat"/>
      <p:regular r:id="rId31"/>
      <p:bold r:id="rId32"/>
      <p:italic r:id="rId33"/>
      <p:boldItalic r:id="rId34"/>
    </p:embeddedFont>
    <p:embeddedFont>
      <p:font typeface="Montserrat Light"/>
      <p:regular r:id="rId35"/>
      <p:bold r:id="rId36"/>
      <p:italic r:id="rId37"/>
      <p:boldItalic r:id="rId38"/>
    </p:embeddedFont>
    <p:embeddedFont>
      <p:font typeface="Averag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06CC75-EB98-43E9-9027-B1BB779D9E70}">
  <a:tblStyle styleId="{1C06CC75-EB98-43E9-9027-B1BB779D9E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Poppins-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MontserratLight-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MontserratLight-italic.fntdata"/><Relationship Id="rId14" Type="http://schemas.openxmlformats.org/officeDocument/2006/relationships/slide" Target="slides/slide8.xml"/><Relationship Id="rId36" Type="http://schemas.openxmlformats.org/officeDocument/2006/relationships/font" Target="fonts/MontserratLight-bold.fntdata"/><Relationship Id="rId17" Type="http://schemas.openxmlformats.org/officeDocument/2006/relationships/slide" Target="slides/slide11.xml"/><Relationship Id="rId39" Type="http://schemas.openxmlformats.org/officeDocument/2006/relationships/font" Target="fonts/Average-regular.fntdata"/><Relationship Id="rId16" Type="http://schemas.openxmlformats.org/officeDocument/2006/relationships/slide" Target="slides/slide10.xml"/><Relationship Id="rId38" Type="http://schemas.openxmlformats.org/officeDocument/2006/relationships/font" Target="fonts/Montserrat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will be delivered to UofSC Army ROTC Cyber on October 8th, 2019 at 1500. </a:t>
            </a:r>
            <a:endParaRPr/>
          </a:p>
          <a:p>
            <a:pPr indent="0" lvl="0" marL="0" rtl="0" algn="l">
              <a:spcBef>
                <a:spcPts val="0"/>
              </a:spcBef>
              <a:spcAft>
                <a:spcPts val="0"/>
              </a:spcAft>
              <a:buNone/>
            </a:pPr>
            <a:r>
              <a:rPr lang="en"/>
              <a:t>-- Give a background of myself. Why am I semi-qualified to present to these people?</a:t>
            </a:r>
            <a:endParaRPr/>
          </a:p>
          <a:p>
            <a:pPr indent="0" lvl="0" marL="0" rtl="0" algn="l">
              <a:spcBef>
                <a:spcPts val="0"/>
              </a:spcBef>
              <a:spcAft>
                <a:spcPts val="0"/>
              </a:spcAft>
              <a:buNone/>
            </a:pPr>
            <a:r>
              <a:rPr lang="en"/>
              <a:t>-- Gauge audience experience. Remember, not all of Army Cyber is technical. So, ask some questions to gain knowledge of my audience. </a:t>
            </a:r>
            <a:endParaRPr/>
          </a:p>
          <a:p>
            <a:pPr indent="0" lvl="0" marL="0" rtl="0" algn="l">
              <a:spcBef>
                <a:spcPts val="0"/>
              </a:spcBef>
              <a:spcAft>
                <a:spcPts val="0"/>
              </a:spcAft>
              <a:buNone/>
            </a:pPr>
            <a:r>
              <a:rPr lang="en"/>
              <a:t>--Check to ensure people have heard of Virtual Machines.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301cdeab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301cdeab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 sha256sum of example.txt and how the slightest change makes an ENTIRELY new hash.</a:t>
            </a:r>
            <a:endParaRPr/>
          </a:p>
          <a:p>
            <a:pPr indent="0" lvl="0" marL="0" rtl="0" algn="l">
              <a:spcBef>
                <a:spcPts val="0"/>
              </a:spcBef>
              <a:spcAft>
                <a:spcPts val="0"/>
              </a:spcAft>
              <a:buNone/>
            </a:pPr>
            <a:r>
              <a:rPr lang="en"/>
              <a:t>Mention salting, but not heavily.</a:t>
            </a:r>
            <a:endParaRPr/>
          </a:p>
          <a:p>
            <a:pPr indent="0" lvl="0" marL="0" rtl="0" algn="l">
              <a:spcBef>
                <a:spcPts val="0"/>
              </a:spcBef>
              <a:spcAft>
                <a:spcPts val="0"/>
              </a:spcAft>
              <a:buNone/>
            </a:pPr>
            <a:r>
              <a:rPr lang="en"/>
              <a:t>Show the list of password hashes.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6301cdeab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301cdeab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at the size of a rainbow table. Make sure to use ORIGINAL passwords.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301cdeabd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301cdeab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then use ie to get entrypoints to the program, </a:t>
            </a:r>
            <a:endParaRPr/>
          </a:p>
          <a:p>
            <a:pPr indent="0" lvl="0" marL="0" rtl="0" algn="l">
              <a:spcBef>
                <a:spcPts val="0"/>
              </a:spcBef>
              <a:spcAft>
                <a:spcPts val="0"/>
              </a:spcAft>
              <a:buNone/>
            </a:pPr>
            <a:r>
              <a:rPr lang="en"/>
              <a:t>Do a $ s main, then $ pdf to analyse the main function. Look how things connect and link together.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301cdeab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301cdeab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301cdeabd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301cdeabd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Msfconsole</a:t>
            </a:r>
            <a:endParaRPr/>
          </a:p>
          <a:p>
            <a:pPr indent="0" lvl="0" marL="0" rtl="0" algn="l">
              <a:spcBef>
                <a:spcPts val="0"/>
              </a:spcBef>
              <a:spcAft>
                <a:spcPts val="0"/>
              </a:spcAft>
              <a:buNone/>
            </a:pPr>
            <a:r>
              <a:rPr lang="en"/>
              <a:t>	show exploits</a:t>
            </a:r>
            <a:endParaRPr/>
          </a:p>
          <a:p>
            <a:pPr indent="0" lvl="0" marL="0" rtl="0" algn="l">
              <a:spcBef>
                <a:spcPts val="0"/>
              </a:spcBef>
              <a:spcAft>
                <a:spcPts val="0"/>
              </a:spcAft>
              <a:buNone/>
            </a:pPr>
            <a:r>
              <a:rPr lang="en"/>
              <a:t>	Show payloads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301cdeab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301cdeab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301cdeab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301cdeab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ajstaton@staton:~$ sudo ifconfig wlp108s0 down</a:t>
            </a:r>
            <a:endParaRPr/>
          </a:p>
          <a:p>
            <a:pPr indent="0" lvl="0" marL="0" rtl="0" algn="l">
              <a:spcBef>
                <a:spcPts val="0"/>
              </a:spcBef>
              <a:spcAft>
                <a:spcPts val="0"/>
              </a:spcAft>
              <a:buNone/>
            </a:pPr>
            <a:r>
              <a:rPr lang="en"/>
              <a:t>ajstaton@staton:~$ sudo iwconfig wlp108s0 mode monitor</a:t>
            </a:r>
            <a:endParaRPr/>
          </a:p>
          <a:p>
            <a:pPr indent="0" lvl="0" marL="0" rtl="0" algn="l">
              <a:spcBef>
                <a:spcPts val="0"/>
              </a:spcBef>
              <a:spcAft>
                <a:spcPts val="0"/>
              </a:spcAft>
              <a:buNone/>
            </a:pPr>
            <a:r>
              <a:rPr lang="en"/>
              <a:t>ajstaton@staton:~$ sudo ifconfig wlp108s0 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301cdeab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301cdeab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301cdeab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301cdeab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the hexdump of the file.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301cdeab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301cdeab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1c07295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1c07295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Linux is, without the Kali --</a:t>
            </a:r>
            <a:endParaRPr/>
          </a:p>
          <a:p>
            <a:pPr indent="0" lvl="0" marL="0" rtl="0" algn="l">
              <a:spcBef>
                <a:spcPts val="0"/>
              </a:spcBef>
              <a:spcAft>
                <a:spcPts val="0"/>
              </a:spcAft>
              <a:buNone/>
            </a:pPr>
            <a:r>
              <a:rPr lang="en"/>
              <a:t>	It’s just an operating system, like Windows or OSX.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6301cdeab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6301cdeab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1c07295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1c07295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very fair question to ask. Be prepared to defend one’s position/opinion.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1c07295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1c07295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1c072955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c072955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Kali Linux is nothing special -- it is simply an operating system that comes with </a:t>
            </a:r>
            <a:r>
              <a:rPr lang="en"/>
              <a:t>pre-installed</a:t>
            </a:r>
            <a:r>
              <a:rPr lang="en"/>
              <a:t> toolkits. It is free to download.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301cdeab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301cdeab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these I can speak on more comfortably than others. By no means am I an expert on all of them.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301cdeab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301cdeab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port scanning is. Ensure to</a:t>
            </a:r>
            <a:r>
              <a:rPr lang="en">
                <a:highlight>
                  <a:srgbClr val="FFFF00"/>
                </a:highlight>
              </a:rPr>
              <a:t> describe what a port is and what an IP range</a:t>
            </a:r>
            <a:r>
              <a:rPr lang="en"/>
              <a:t> is. How it tests IP ranges and their ports. Describe what makes a port “vulnerable” (loosely, it being open). 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Show the script of scanning the ranges of ip addresses. Talk about how Intrusion Detection Systems handle these scans.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301cdeab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301cdeab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301cdeab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301cdeab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
    <p:spTree>
      <p:nvGrpSpPr>
        <p:cNvPr id="279" name="Shape 279"/>
        <p:cNvGrpSpPr/>
        <p:nvPr/>
      </p:nvGrpSpPr>
      <p:grpSpPr>
        <a:xfrm>
          <a:off x="0" y="0"/>
          <a:ext cx="0" cy="0"/>
          <a:chOff x="0" y="0"/>
          <a:chExt cx="0" cy="0"/>
        </a:xfrm>
      </p:grpSpPr>
      <p:sp>
        <p:nvSpPr>
          <p:cNvPr id="280" name="Google Shape;280;p1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307" name="Shape 307"/>
        <p:cNvGrpSpPr/>
        <p:nvPr/>
      </p:nvGrpSpPr>
      <p:grpSpPr>
        <a:xfrm>
          <a:off x="0" y="0"/>
          <a:ext cx="0" cy="0"/>
          <a:chOff x="0" y="0"/>
          <a:chExt cx="0" cy="0"/>
        </a:xfrm>
      </p:grpSpPr>
      <p:sp>
        <p:nvSpPr>
          <p:cNvPr id="308" name="Google Shape;308;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9" name="Google Shape;309;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600"/>
              </a:spcBef>
              <a:spcAft>
                <a:spcPts val="0"/>
              </a:spcAft>
              <a:buSzPts val="2800"/>
              <a:buNone/>
              <a:defRPr sz="2800"/>
            </a:lvl2pPr>
            <a:lvl3pPr lvl="2" rtl="0" algn="ctr">
              <a:lnSpc>
                <a:spcPct val="100000"/>
              </a:lnSpc>
              <a:spcBef>
                <a:spcPts val="600"/>
              </a:spcBef>
              <a:spcAft>
                <a:spcPts val="0"/>
              </a:spcAft>
              <a:buSzPts val="2800"/>
              <a:buNone/>
              <a:defRPr sz="2800"/>
            </a:lvl3pPr>
            <a:lvl4pPr lvl="3" rtl="0" algn="ctr">
              <a:lnSpc>
                <a:spcPct val="100000"/>
              </a:lnSpc>
              <a:spcBef>
                <a:spcPts val="600"/>
              </a:spcBef>
              <a:spcAft>
                <a:spcPts val="0"/>
              </a:spcAft>
              <a:buSzPts val="2800"/>
              <a:buNone/>
              <a:defRPr sz="2800"/>
            </a:lvl4pPr>
            <a:lvl5pPr lvl="4" rtl="0" algn="ctr">
              <a:lnSpc>
                <a:spcPct val="100000"/>
              </a:lnSpc>
              <a:spcBef>
                <a:spcPts val="600"/>
              </a:spcBef>
              <a:spcAft>
                <a:spcPts val="0"/>
              </a:spcAft>
              <a:buSzPts val="2800"/>
              <a:buNone/>
              <a:defRPr sz="2800"/>
            </a:lvl5pPr>
            <a:lvl6pPr lvl="5" rtl="0" algn="ctr">
              <a:lnSpc>
                <a:spcPct val="100000"/>
              </a:lnSpc>
              <a:spcBef>
                <a:spcPts val="600"/>
              </a:spcBef>
              <a:spcAft>
                <a:spcPts val="0"/>
              </a:spcAft>
              <a:buSzPts val="2800"/>
              <a:buNone/>
              <a:defRPr sz="2800"/>
            </a:lvl6pPr>
            <a:lvl7pPr lvl="6" rtl="0" algn="ctr">
              <a:lnSpc>
                <a:spcPct val="100000"/>
              </a:lnSpc>
              <a:spcBef>
                <a:spcPts val="600"/>
              </a:spcBef>
              <a:spcAft>
                <a:spcPts val="0"/>
              </a:spcAft>
              <a:buSzPts val="2800"/>
              <a:buNone/>
              <a:defRPr sz="2800"/>
            </a:lvl7pPr>
            <a:lvl8pPr lvl="7" rtl="0" algn="ctr">
              <a:lnSpc>
                <a:spcPct val="100000"/>
              </a:lnSpc>
              <a:spcBef>
                <a:spcPts val="600"/>
              </a:spcBef>
              <a:spcAft>
                <a:spcPts val="0"/>
              </a:spcAft>
              <a:buSzPts val="2800"/>
              <a:buNone/>
              <a:defRPr sz="2800"/>
            </a:lvl8pPr>
            <a:lvl9pPr lvl="8" rtl="0" algn="ctr">
              <a:lnSpc>
                <a:spcPct val="100000"/>
              </a:lnSpc>
              <a:spcBef>
                <a:spcPts val="600"/>
              </a:spcBef>
              <a:spcAft>
                <a:spcPts val="0"/>
              </a:spcAft>
              <a:buSzPts val="2800"/>
              <a:buNone/>
              <a:defRPr sz="2800"/>
            </a:lvl9pPr>
          </a:lstStyle>
          <a:p/>
        </p:txBody>
      </p:sp>
      <p:sp>
        <p:nvSpPr>
          <p:cNvPr id="310" name="Google Shape;310;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11" name="Shape 311"/>
        <p:cNvGrpSpPr/>
        <p:nvPr/>
      </p:nvGrpSpPr>
      <p:grpSpPr>
        <a:xfrm>
          <a:off x="0" y="0"/>
          <a:ext cx="0" cy="0"/>
          <a:chOff x="0" y="0"/>
          <a:chExt cx="0" cy="0"/>
        </a:xfrm>
      </p:grpSpPr>
      <p:sp>
        <p:nvSpPr>
          <p:cNvPr id="312" name="Google Shape;312;p13"/>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13" name="Google Shape;313;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4364072" y="-3213"/>
            <a:ext cx="4779928" cy="2524130"/>
            <a:chOff x="4364072" y="-3213"/>
            <a:chExt cx="4779928"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4072" y="396118"/>
              <a:ext cx="4381556" cy="520699"/>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444" y="-3213"/>
              <a:ext cx="4381556" cy="520699"/>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p:nvPr>
            <p:ph idx="1" type="body"/>
          </p:nvPr>
        </p:nvSpPr>
        <p:spPr>
          <a:xfrm>
            <a:off x="2487650" y="1218025"/>
            <a:ext cx="4168800" cy="27075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rtl="0" algn="ctr">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rtl="0" algn="ctr">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rtl="0" algn="ctr">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rtl="0" algn="ctr">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rtl="0" algn="ctr">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rtl="0" algn="ctr">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rtl="0" algn="ctr">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algn="ctr">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13" name="Google Shape;113;p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14"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41" name="Google Shape;141;p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42" name="Google Shape;142;p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43"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70" name="Google Shape;170;p6"/>
          <p:cNvSpPr txBox="1"/>
          <p:nvPr>
            <p:ph idx="1" type="body"/>
          </p:nvPr>
        </p:nvSpPr>
        <p:spPr>
          <a:xfrm>
            <a:off x="7764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1" name="Google Shape;171;p6"/>
          <p:cNvSpPr txBox="1"/>
          <p:nvPr>
            <p:ph idx="2" type="body"/>
          </p:nvPr>
        </p:nvSpPr>
        <p:spPr>
          <a:xfrm>
            <a:off x="47801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2" name="Google Shape;172;p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p:nvPr>
            <p:ph idx="1" type="body"/>
          </p:nvPr>
        </p:nvSpPr>
        <p:spPr>
          <a:xfrm>
            <a:off x="776450"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1" name="Google Shape;201;p7"/>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2" name="Google Shape;202;p7"/>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3" name="Google Shape;203;p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4"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32"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p:nvPr>
            <p:ph idx="1" type="body"/>
          </p:nvPr>
        </p:nvSpPr>
        <p:spPr>
          <a:xfrm>
            <a:off x="1288075" y="3945179"/>
            <a:ext cx="6483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259" name="Google Shape;259;p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ig emboss" type="blank">
  <p:cSld name="BLANK">
    <p:spTree>
      <p:nvGrpSpPr>
        <p:cNvPr id="260" name="Shape 260"/>
        <p:cNvGrpSpPr/>
        <p:nvPr/>
      </p:nvGrpSpPr>
      <p:grpSpPr>
        <a:xfrm>
          <a:off x="0" y="0"/>
          <a:ext cx="0" cy="0"/>
          <a:chOff x="0" y="0"/>
          <a:chExt cx="0" cy="0"/>
        </a:xfrm>
      </p:grpSpPr>
      <p:sp>
        <p:nvSpPr>
          <p:cNvPr id="261" name="Google Shape;261;p1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indent="-355600" lvl="1" marL="914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indent="-355600" lvl="2" marL="1371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indent="-355600" lvl="3" marL="1828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indent="-355600" lvl="4" marL="22860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indent="-355600" lvl="5" marL="2743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indent="-355600" lvl="6" marL="3200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indent="-355600" lvl="7" marL="3657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indent="-355600" lvl="8" marL="4114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hashes.org/leaks.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project-rainbowcrack.com/table.htm"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github.com/aj-staton/assembl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filesignatures.net/index.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www.overthewire.org" TargetMode="External"/><Relationship Id="rId4" Type="http://schemas.openxmlformats.org/officeDocument/2006/relationships/hyperlink" Target="http://www.kali.org" TargetMode="External"/><Relationship Id="rId5" Type="http://schemas.openxmlformats.org/officeDocument/2006/relationships/hyperlink" Target="http://www.kali.org" TargetMode="External"/><Relationship Id="rId6" Type="http://schemas.openxmlformats.org/officeDocument/2006/relationships/hyperlink" Target="http://www.kali.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li.org/" TargetMode="External"/><Relationship Id="rId4" Type="http://schemas.openxmlformats.org/officeDocument/2006/relationships/hyperlink" Target="http://www.offensive-securit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14"/>
          <p:cNvPicPr preferRelativeResize="0"/>
          <p:nvPr/>
        </p:nvPicPr>
        <p:blipFill>
          <a:blip r:embed="rId3">
            <a:alphaModFix/>
          </a:blip>
          <a:stretch>
            <a:fillRect/>
          </a:stretch>
        </p:blipFill>
        <p:spPr>
          <a:xfrm>
            <a:off x="-259575" y="-342250"/>
            <a:ext cx="9569798" cy="5663925"/>
          </a:xfrm>
          <a:prstGeom prst="rect">
            <a:avLst/>
          </a:prstGeom>
          <a:noFill/>
          <a:ln>
            <a:noFill/>
          </a:ln>
        </p:spPr>
      </p:pic>
      <p:sp>
        <p:nvSpPr>
          <p:cNvPr id="319" name="Google Shape;319;p14"/>
          <p:cNvSpPr txBox="1"/>
          <p:nvPr/>
        </p:nvSpPr>
        <p:spPr>
          <a:xfrm>
            <a:off x="2183700" y="3492500"/>
            <a:ext cx="47766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Austin Staton</a:t>
            </a:r>
            <a:endParaRPr>
              <a:solidFill>
                <a:srgbClr val="FFFFFF"/>
              </a:solidFill>
            </a:endParaRPr>
          </a:p>
          <a:p>
            <a:pPr indent="0" lvl="0" marL="0" rtl="0" algn="ctr">
              <a:spcBef>
                <a:spcPts val="0"/>
              </a:spcBef>
              <a:spcAft>
                <a:spcPts val="0"/>
              </a:spcAft>
              <a:buNone/>
            </a:pPr>
            <a:r>
              <a:rPr lang="en">
                <a:solidFill>
                  <a:srgbClr val="FFFFFF"/>
                </a:solidFill>
              </a:rPr>
              <a:t>Vice-President; UofSC Cybersecurity</a:t>
            </a:r>
            <a:endParaRPr>
              <a:solidFill>
                <a:srgbClr val="FFFFFF"/>
              </a:solidFill>
            </a:endParaRPr>
          </a:p>
          <a:p>
            <a:pPr indent="0" lvl="0" marL="0" rtl="0" algn="ctr">
              <a:spcBef>
                <a:spcPts val="0"/>
              </a:spcBef>
              <a:spcAft>
                <a:spcPts val="0"/>
              </a:spcAft>
              <a:buNone/>
            </a:pPr>
            <a:r>
              <a:rPr lang="en">
                <a:solidFill>
                  <a:srgbClr val="FFFFFF"/>
                </a:solidFill>
              </a:rPr>
              <a:t>October 8th, 2019</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3"/>
          <p:cNvSpPr txBox="1"/>
          <p:nvPr>
            <p:ph type="title"/>
          </p:nvPr>
        </p:nvSpPr>
        <p:spPr>
          <a:xfrm>
            <a:off x="776450" y="402700"/>
            <a:ext cx="57777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John</a:t>
            </a:r>
            <a:r>
              <a:rPr lang="en" sz="2400"/>
              <a:t>TheRipper &amp; RainbowCrack </a:t>
            </a:r>
            <a:endParaRPr sz="2400"/>
          </a:p>
        </p:txBody>
      </p:sp>
      <p:sp>
        <p:nvSpPr>
          <p:cNvPr id="372" name="Google Shape;372;p23"/>
          <p:cNvSpPr txBox="1"/>
          <p:nvPr/>
        </p:nvSpPr>
        <p:spPr>
          <a:xfrm>
            <a:off x="776450" y="1470525"/>
            <a:ext cx="7120200" cy="1304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How are passwords stored?</a:t>
            </a:r>
            <a:endParaRPr sz="2000">
              <a:latin typeface="Montserrat Light"/>
              <a:ea typeface="Montserrat Light"/>
              <a:cs typeface="Montserrat Light"/>
              <a:sym typeface="Montserrat Light"/>
            </a:endParaRPr>
          </a:p>
          <a:p>
            <a:pPr indent="0" lvl="0" marL="457200" rtl="0" algn="l">
              <a:spcBef>
                <a:spcPts val="0"/>
              </a:spcBef>
              <a:spcAft>
                <a:spcPts val="0"/>
              </a:spcAft>
              <a:buNone/>
            </a:pPr>
            <a:r>
              <a:t/>
            </a:r>
            <a:endParaRPr sz="2000">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a:latin typeface="Montserrat Light"/>
              <a:ea typeface="Montserrat Light"/>
              <a:cs typeface="Montserrat Light"/>
              <a:sym typeface="Montserrat Light"/>
            </a:endParaRPr>
          </a:p>
          <a:p>
            <a:pPr indent="0" lvl="0" marL="457200" rtl="0" algn="l">
              <a:spcBef>
                <a:spcPts val="0"/>
              </a:spcBef>
              <a:spcAft>
                <a:spcPts val="0"/>
              </a:spcAft>
              <a:buNone/>
            </a:pPr>
            <a:r>
              <a:rPr lang="en" u="sng">
                <a:hlinkClick r:id="rId3"/>
              </a:rPr>
              <a:t>https://hashes.org/leaks.php</a:t>
            </a:r>
            <a:endParaRPr>
              <a:latin typeface="Montserrat Light"/>
              <a:ea typeface="Montserrat Light"/>
              <a:cs typeface="Montserrat Light"/>
              <a:sym typeface="Montserrat Light"/>
            </a:endParaRPr>
          </a:p>
          <a:p>
            <a:pPr indent="0" lvl="0" marL="457200" rtl="0" algn="l">
              <a:spcBef>
                <a:spcPts val="0"/>
              </a:spcBef>
              <a:spcAft>
                <a:spcPts val="0"/>
              </a:spcAft>
              <a:buNone/>
            </a:pPr>
            <a:r>
              <a:t/>
            </a:r>
            <a:endParaRPr sz="2000">
              <a:latin typeface="Montserrat Light"/>
              <a:ea typeface="Montserrat Light"/>
              <a:cs typeface="Montserrat Light"/>
              <a:sym typeface="Montserrat Light"/>
            </a:endParaRPr>
          </a:p>
        </p:txBody>
      </p:sp>
      <p:sp>
        <p:nvSpPr>
          <p:cNvPr id="373" name="Google Shape;373;p23"/>
          <p:cNvSpPr/>
          <p:nvPr/>
        </p:nvSpPr>
        <p:spPr>
          <a:xfrm>
            <a:off x="3979798" y="2571753"/>
            <a:ext cx="1355700" cy="1031700"/>
          </a:xfrm>
          <a:prstGeom prst="rect">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Hashing</a:t>
            </a:r>
            <a:endParaRPr/>
          </a:p>
        </p:txBody>
      </p:sp>
      <p:sp>
        <p:nvSpPr>
          <p:cNvPr id="374" name="Google Shape;374;p23"/>
          <p:cNvSpPr/>
          <p:nvPr/>
        </p:nvSpPr>
        <p:spPr>
          <a:xfrm>
            <a:off x="2174275" y="2868903"/>
            <a:ext cx="1030200" cy="4374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SHA-256</a:t>
            </a:r>
            <a:endParaRPr/>
          </a:p>
        </p:txBody>
      </p:sp>
      <p:cxnSp>
        <p:nvCxnSpPr>
          <p:cNvPr id="375" name="Google Shape;375;p23"/>
          <p:cNvCxnSpPr>
            <a:stCxn id="374" idx="3"/>
            <a:endCxn id="373" idx="1"/>
          </p:cNvCxnSpPr>
          <p:nvPr/>
        </p:nvCxnSpPr>
        <p:spPr>
          <a:xfrm>
            <a:off x="3204475" y="3087603"/>
            <a:ext cx="775200" cy="0"/>
          </a:xfrm>
          <a:prstGeom prst="straightConnector1">
            <a:avLst/>
          </a:prstGeom>
          <a:noFill/>
          <a:ln cap="flat" cmpd="sng" w="9525">
            <a:solidFill>
              <a:srgbClr val="D9D9D9"/>
            </a:solidFill>
            <a:prstDash val="solid"/>
            <a:round/>
            <a:headEnd len="med" w="med" type="none"/>
            <a:tailEnd len="med" w="med" type="triangle"/>
          </a:ln>
        </p:spPr>
      </p:cxnSp>
      <p:sp>
        <p:nvSpPr>
          <p:cNvPr id="376" name="Google Shape;376;p23"/>
          <p:cNvSpPr/>
          <p:nvPr/>
        </p:nvSpPr>
        <p:spPr>
          <a:xfrm>
            <a:off x="4142552" y="2096930"/>
            <a:ext cx="1030200" cy="255600"/>
          </a:xfrm>
          <a:prstGeom prst="rect">
            <a:avLst/>
          </a:prstGeom>
          <a:solidFill>
            <a:srgbClr val="FF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Plaintext</a:t>
            </a:r>
            <a:endParaRPr/>
          </a:p>
        </p:txBody>
      </p:sp>
      <p:cxnSp>
        <p:nvCxnSpPr>
          <p:cNvPr id="377" name="Google Shape;377;p23"/>
          <p:cNvCxnSpPr>
            <a:stCxn id="376" idx="2"/>
            <a:endCxn id="373" idx="0"/>
          </p:cNvCxnSpPr>
          <p:nvPr/>
        </p:nvCxnSpPr>
        <p:spPr>
          <a:xfrm>
            <a:off x="4657652" y="2352530"/>
            <a:ext cx="0" cy="219300"/>
          </a:xfrm>
          <a:prstGeom prst="straightConnector1">
            <a:avLst/>
          </a:prstGeom>
          <a:noFill/>
          <a:ln cap="flat" cmpd="sng" w="9525">
            <a:solidFill>
              <a:srgbClr val="D9D9D9"/>
            </a:solidFill>
            <a:prstDash val="solid"/>
            <a:round/>
            <a:headEnd len="med" w="med" type="none"/>
            <a:tailEnd len="med" w="med" type="triangle"/>
          </a:ln>
        </p:spPr>
      </p:cxnSp>
      <p:sp>
        <p:nvSpPr>
          <p:cNvPr id="378" name="Google Shape;378;p23"/>
          <p:cNvSpPr/>
          <p:nvPr/>
        </p:nvSpPr>
        <p:spPr>
          <a:xfrm>
            <a:off x="4034705" y="3866989"/>
            <a:ext cx="1245900" cy="255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Hashtext</a:t>
            </a:r>
            <a:endParaRPr/>
          </a:p>
        </p:txBody>
      </p:sp>
      <p:cxnSp>
        <p:nvCxnSpPr>
          <p:cNvPr id="379" name="Google Shape;379;p23"/>
          <p:cNvCxnSpPr>
            <a:stCxn id="373" idx="2"/>
            <a:endCxn id="378" idx="0"/>
          </p:cNvCxnSpPr>
          <p:nvPr/>
        </p:nvCxnSpPr>
        <p:spPr>
          <a:xfrm>
            <a:off x="4657648" y="3603453"/>
            <a:ext cx="0" cy="263400"/>
          </a:xfrm>
          <a:prstGeom prst="straightConnector1">
            <a:avLst/>
          </a:prstGeom>
          <a:noFill/>
          <a:ln cap="flat" cmpd="sng" w="9525">
            <a:solidFill>
              <a:srgbClr val="D9D9D9"/>
            </a:solidFill>
            <a:prstDash val="solid"/>
            <a:round/>
            <a:headEnd len="med" w="med" type="none"/>
            <a:tailEnd len="med" w="med" type="triangle"/>
          </a:ln>
        </p:spPr>
      </p:cxnSp>
      <p:cxnSp>
        <p:nvCxnSpPr>
          <p:cNvPr id="380" name="Google Shape;380;p23"/>
          <p:cNvCxnSpPr>
            <a:stCxn id="381" idx="3"/>
            <a:endCxn id="382" idx="1"/>
          </p:cNvCxnSpPr>
          <p:nvPr/>
        </p:nvCxnSpPr>
        <p:spPr>
          <a:xfrm>
            <a:off x="5859931" y="3218778"/>
            <a:ext cx="305100" cy="0"/>
          </a:xfrm>
          <a:prstGeom prst="straightConnector1">
            <a:avLst/>
          </a:prstGeom>
          <a:noFill/>
          <a:ln cap="flat" cmpd="sng" w="9525">
            <a:solidFill>
              <a:srgbClr val="D9D9D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776450" y="402700"/>
            <a:ext cx="67221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t>JohnTheRipper &amp; RainbowCrack (cont.)</a:t>
            </a:r>
            <a:endParaRPr sz="2400"/>
          </a:p>
          <a:p>
            <a:pPr indent="0" lvl="0" marL="0" rtl="0" algn="l">
              <a:spcBef>
                <a:spcPts val="0"/>
              </a:spcBef>
              <a:spcAft>
                <a:spcPts val="0"/>
              </a:spcAft>
              <a:buNone/>
            </a:pPr>
            <a:r>
              <a:t/>
            </a:r>
            <a:endParaRPr/>
          </a:p>
        </p:txBody>
      </p:sp>
      <p:sp>
        <p:nvSpPr>
          <p:cNvPr id="388" name="Google Shape;388;p24"/>
          <p:cNvSpPr txBox="1"/>
          <p:nvPr>
            <p:ph idx="1" type="body"/>
          </p:nvPr>
        </p:nvSpPr>
        <p:spPr>
          <a:xfrm>
            <a:off x="689100" y="1259500"/>
            <a:ext cx="7591200" cy="29325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a:p>
            <a:pPr indent="457200" lvl="0" marL="0" rtl="0" algn="l">
              <a:spcBef>
                <a:spcPts val="600"/>
              </a:spcBef>
              <a:spcAft>
                <a:spcPts val="0"/>
              </a:spcAft>
              <a:buNone/>
            </a:pPr>
            <a:r>
              <a:t/>
            </a:r>
            <a:endParaRPr>
              <a:solidFill>
                <a:srgbClr val="000000"/>
              </a:solidFill>
            </a:endParaRPr>
          </a:p>
          <a:p>
            <a:pPr indent="457200" lvl="0" marL="0" rtl="0" algn="l">
              <a:spcBef>
                <a:spcPts val="600"/>
              </a:spcBef>
              <a:spcAft>
                <a:spcPts val="0"/>
              </a:spcAft>
              <a:buNone/>
            </a:pPr>
            <a:r>
              <a:t/>
            </a:r>
            <a:endParaRPr>
              <a:solidFill>
                <a:srgbClr val="000000"/>
              </a:solidFill>
            </a:endParaRPr>
          </a:p>
          <a:p>
            <a:pPr indent="457200" lvl="0" marL="0" rtl="0" algn="l">
              <a:spcBef>
                <a:spcPts val="600"/>
              </a:spcBef>
              <a:spcAft>
                <a:spcPts val="0"/>
              </a:spcAft>
              <a:buNone/>
            </a:pPr>
            <a:r>
              <a:t/>
            </a:r>
            <a:endParaRPr>
              <a:solidFill>
                <a:srgbClr val="000000"/>
              </a:solidFill>
            </a:endParaRPr>
          </a:p>
          <a:p>
            <a:pPr indent="457200" lvl="0" marL="0" rtl="0" algn="l">
              <a:spcBef>
                <a:spcPts val="600"/>
              </a:spcBef>
              <a:spcAft>
                <a:spcPts val="0"/>
              </a:spcAft>
              <a:buNone/>
            </a:pPr>
            <a:r>
              <a:t/>
            </a:r>
            <a:endParaRPr>
              <a:solidFill>
                <a:srgbClr val="000000"/>
              </a:solidFill>
            </a:endParaRPr>
          </a:p>
          <a:p>
            <a:pPr indent="45720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rPr lang="en" sz="1100" u="sng">
                <a:solidFill>
                  <a:srgbClr val="000000"/>
                </a:solidFill>
                <a:latin typeface="Arial"/>
                <a:ea typeface="Arial"/>
                <a:cs typeface="Arial"/>
                <a:sym typeface="Arial"/>
                <a:hlinkClick r:id="rId3"/>
              </a:rPr>
              <a:t>http://project-rainbowcrack.com/table.htm</a:t>
            </a:r>
            <a:endParaRPr>
              <a:solidFill>
                <a:srgbClr val="000000"/>
              </a:solidFill>
            </a:endParaRPr>
          </a:p>
          <a:p>
            <a:pPr indent="0" lvl="0" marL="0" rtl="0" algn="l">
              <a:spcBef>
                <a:spcPts val="600"/>
              </a:spcBef>
              <a:spcAft>
                <a:spcPts val="0"/>
              </a:spcAft>
              <a:buNone/>
            </a:pPr>
            <a:r>
              <a:t/>
            </a:r>
            <a:endParaRPr>
              <a:solidFill>
                <a:srgbClr val="000000"/>
              </a:solidFill>
            </a:endParaRPr>
          </a:p>
        </p:txBody>
      </p:sp>
      <p:pic>
        <p:nvPicPr>
          <p:cNvPr id="389" name="Google Shape;389;p24"/>
          <p:cNvPicPr preferRelativeResize="0"/>
          <p:nvPr/>
        </p:nvPicPr>
        <p:blipFill>
          <a:blip r:embed="rId4">
            <a:alphaModFix/>
          </a:blip>
          <a:stretch>
            <a:fillRect/>
          </a:stretch>
        </p:blipFill>
        <p:spPr>
          <a:xfrm>
            <a:off x="1999362" y="1375500"/>
            <a:ext cx="4970684" cy="293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Radare2</a:t>
            </a:r>
            <a:endParaRPr sz="2400"/>
          </a:p>
        </p:txBody>
      </p:sp>
      <p:sp>
        <p:nvSpPr>
          <p:cNvPr id="395" name="Google Shape;395;p2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000000"/>
              </a:buClr>
              <a:buSzPts val="2000"/>
              <a:buChar char="●"/>
            </a:pPr>
            <a:r>
              <a:rPr lang="en">
                <a:solidFill>
                  <a:srgbClr val="000000"/>
                </a:solidFill>
              </a:rPr>
              <a:t>What is Reverse Engineering?</a:t>
            </a:r>
            <a:endParaRPr>
              <a:solidFill>
                <a:srgbClr val="000000"/>
              </a:solidFill>
            </a:endParaRPr>
          </a:p>
          <a:p>
            <a:pPr indent="-355600" lvl="1" marL="914400" rtl="0" algn="l">
              <a:spcBef>
                <a:spcPts val="0"/>
              </a:spcBef>
              <a:spcAft>
                <a:spcPts val="0"/>
              </a:spcAft>
              <a:buClr>
                <a:srgbClr val="000000"/>
              </a:buClr>
              <a:buSzPts val="2000"/>
              <a:buChar char="○"/>
            </a:pPr>
            <a:r>
              <a:rPr lang="en">
                <a:solidFill>
                  <a:srgbClr val="000000"/>
                </a:solidFill>
              </a:rPr>
              <a:t>High-Level Languages-&gt;...-&gt;Assembly -&gt;...-&gt;Binaries</a:t>
            </a:r>
            <a:endParaRPr>
              <a:solidFill>
                <a:srgbClr val="000000"/>
              </a:solidFill>
            </a:endParaRPr>
          </a:p>
          <a:p>
            <a:pPr indent="0" lvl="0" marL="914400" rtl="0" algn="l">
              <a:spcBef>
                <a:spcPts val="600"/>
              </a:spcBef>
              <a:spcAft>
                <a:spcPts val="0"/>
              </a:spcAft>
              <a:buNone/>
            </a:pPr>
            <a:r>
              <a:t/>
            </a:r>
            <a:endParaRPr>
              <a:solidFill>
                <a:srgbClr val="000000"/>
              </a:solidFill>
            </a:endParaRPr>
          </a:p>
          <a:p>
            <a:pPr indent="-355600" lvl="0" marL="457200" rtl="0" algn="l">
              <a:spcBef>
                <a:spcPts val="600"/>
              </a:spcBef>
              <a:spcAft>
                <a:spcPts val="0"/>
              </a:spcAft>
              <a:buClr>
                <a:srgbClr val="000000"/>
              </a:buClr>
              <a:buSzPts val="2000"/>
              <a:buChar char="●"/>
            </a:pPr>
            <a:r>
              <a:rPr lang="en">
                <a:solidFill>
                  <a:srgbClr val="000000"/>
                </a:solidFill>
              </a:rPr>
              <a:t>How do we interpret these collections of numbers?</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sz="1800" u="sng">
                <a:solidFill>
                  <a:srgbClr val="000000"/>
                </a:solidFill>
                <a:latin typeface="Arial"/>
                <a:ea typeface="Arial"/>
                <a:cs typeface="Arial"/>
                <a:sym typeface="Arial"/>
                <a:hlinkClick r:id="rId3"/>
              </a:rPr>
              <a:t>https://github.com/aj-staton/assembly/</a:t>
            </a:r>
            <a:endParaRPr sz="1800">
              <a:solidFill>
                <a:srgbClr val="000000"/>
              </a:solidFill>
            </a:endParaRPr>
          </a:p>
          <a:p>
            <a:pPr indent="0" lvl="0" marL="914400" rtl="0" algn="l">
              <a:spcBef>
                <a:spcPts val="600"/>
              </a:spcBef>
              <a:spcAft>
                <a:spcPts val="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pic>
        <p:nvPicPr>
          <p:cNvPr id="400" name="Google Shape;400;p26"/>
          <p:cNvPicPr preferRelativeResize="0"/>
          <p:nvPr/>
        </p:nvPicPr>
        <p:blipFill rotWithShape="1">
          <a:blip r:embed="rId3">
            <a:alphaModFix/>
          </a:blip>
          <a:srcRect b="5647" l="32761" r="26276" t="11295"/>
          <a:stretch/>
        </p:blipFill>
        <p:spPr>
          <a:xfrm>
            <a:off x="2555375" y="205025"/>
            <a:ext cx="4033248" cy="459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7"/>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Metasploit</a:t>
            </a:r>
            <a:endParaRPr sz="2400"/>
          </a:p>
        </p:txBody>
      </p:sp>
      <p:sp>
        <p:nvSpPr>
          <p:cNvPr id="406" name="Google Shape;406;p27"/>
          <p:cNvSpPr txBox="1"/>
          <p:nvPr>
            <p:ph idx="1" type="body"/>
          </p:nvPr>
        </p:nvSpPr>
        <p:spPr>
          <a:xfrm>
            <a:off x="776450" y="1480700"/>
            <a:ext cx="75912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000000"/>
              </a:buClr>
              <a:buSzPts val="2000"/>
              <a:buChar char="●"/>
            </a:pPr>
            <a:r>
              <a:rPr lang="en">
                <a:solidFill>
                  <a:srgbClr val="000000"/>
                </a:solidFill>
              </a:rPr>
              <a:t>Metasploit is a toolkit that stores vuln</a:t>
            </a:r>
            <a:r>
              <a:rPr lang="en">
                <a:solidFill>
                  <a:srgbClr val="000000"/>
                </a:solidFill>
              </a:rPr>
              <a:t>erabilities, along with their exploits.</a:t>
            </a:r>
            <a:endParaRPr>
              <a:solidFill>
                <a:srgbClr val="000000"/>
              </a:solidFill>
            </a:endParaRPr>
          </a:p>
          <a:p>
            <a:pPr indent="0" lvl="0" marL="457200" rtl="0" algn="l">
              <a:spcBef>
                <a:spcPts val="600"/>
              </a:spcBef>
              <a:spcAft>
                <a:spcPts val="0"/>
              </a:spcAft>
              <a:buNone/>
            </a:pPr>
            <a:r>
              <a:t/>
            </a:r>
            <a:endParaRPr>
              <a:solidFill>
                <a:srgbClr val="000000"/>
              </a:solidFill>
            </a:endParaRPr>
          </a:p>
          <a:p>
            <a:pPr indent="-355600" lvl="0" marL="457200" rtl="0" algn="l">
              <a:spcBef>
                <a:spcPts val="600"/>
              </a:spcBef>
              <a:spcAft>
                <a:spcPts val="0"/>
              </a:spcAft>
              <a:buClr>
                <a:srgbClr val="000000"/>
              </a:buClr>
              <a:buSzPts val="2000"/>
              <a:buChar char="●"/>
            </a:pPr>
            <a:r>
              <a:rPr lang="en">
                <a:solidFill>
                  <a:srgbClr val="000000"/>
                </a:solidFill>
              </a:rPr>
              <a:t>Mainly used as a Penetration Testing toolkit. </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p:txBody>
      </p:sp>
      <p:pic>
        <p:nvPicPr>
          <p:cNvPr id="407" name="Google Shape;407;p27"/>
          <p:cNvPicPr preferRelativeResize="0"/>
          <p:nvPr/>
        </p:nvPicPr>
        <p:blipFill>
          <a:blip r:embed="rId3">
            <a:alphaModFix/>
          </a:blip>
          <a:stretch>
            <a:fillRect/>
          </a:stretch>
        </p:blipFill>
        <p:spPr>
          <a:xfrm>
            <a:off x="6872550" y="3037675"/>
            <a:ext cx="1829176" cy="1829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id="412" name="Google Shape;412;p28"/>
          <p:cNvPicPr preferRelativeResize="0"/>
          <p:nvPr/>
        </p:nvPicPr>
        <p:blipFill rotWithShape="1">
          <a:blip r:embed="rId3">
            <a:alphaModFix/>
          </a:blip>
          <a:srcRect b="35746" l="57301" r="2245" t="13700"/>
          <a:stretch/>
        </p:blipFill>
        <p:spPr>
          <a:xfrm>
            <a:off x="1528874" y="640675"/>
            <a:ext cx="5765952" cy="4053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9"/>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Wireshark</a:t>
            </a:r>
            <a:endParaRPr sz="2400"/>
          </a:p>
        </p:txBody>
      </p:sp>
      <p:sp>
        <p:nvSpPr>
          <p:cNvPr id="418" name="Google Shape;418;p29"/>
          <p:cNvSpPr txBox="1"/>
          <p:nvPr>
            <p:ph idx="1" type="body"/>
          </p:nvPr>
        </p:nvSpPr>
        <p:spPr>
          <a:xfrm>
            <a:off x="776450" y="1524375"/>
            <a:ext cx="37956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000000"/>
              </a:buClr>
              <a:buSzPts val="2000"/>
              <a:buChar char="●"/>
            </a:pPr>
            <a:r>
              <a:rPr lang="en">
                <a:solidFill>
                  <a:srgbClr val="000000"/>
                </a:solidFill>
              </a:rPr>
              <a:t>Monitors network traffic</a:t>
            </a:r>
            <a:endParaRPr>
              <a:solidFill>
                <a:srgbClr val="000000"/>
              </a:solidFill>
            </a:endParaRPr>
          </a:p>
          <a:p>
            <a:pPr indent="0" lvl="0" marL="457200" rtl="0" algn="l">
              <a:spcBef>
                <a:spcPts val="600"/>
              </a:spcBef>
              <a:spcAft>
                <a:spcPts val="0"/>
              </a:spcAft>
              <a:buNone/>
            </a:pPr>
            <a:r>
              <a:t/>
            </a:r>
            <a:endParaRPr>
              <a:solidFill>
                <a:srgbClr val="000000"/>
              </a:solidFill>
            </a:endParaRPr>
          </a:p>
          <a:p>
            <a:pPr indent="-355600" lvl="0" marL="457200" rtl="0" algn="l">
              <a:spcBef>
                <a:spcPts val="600"/>
              </a:spcBef>
              <a:spcAft>
                <a:spcPts val="0"/>
              </a:spcAft>
              <a:buClr>
                <a:srgbClr val="000000"/>
              </a:buClr>
              <a:buSzPts val="2000"/>
              <a:buChar char="●"/>
            </a:pPr>
            <a:r>
              <a:rPr lang="en">
                <a:solidFill>
                  <a:srgbClr val="000000"/>
                </a:solidFill>
              </a:rPr>
              <a:t>Can be used to intercept passwords, files, or other desired information </a:t>
            </a:r>
            <a:endParaRPr>
              <a:solidFill>
                <a:srgbClr val="000000"/>
              </a:solidFill>
            </a:endParaRPr>
          </a:p>
        </p:txBody>
      </p:sp>
      <p:pic>
        <p:nvPicPr>
          <p:cNvPr id="419" name="Google Shape;419;p29"/>
          <p:cNvPicPr preferRelativeResize="0"/>
          <p:nvPr/>
        </p:nvPicPr>
        <p:blipFill rotWithShape="1">
          <a:blip r:embed="rId3">
            <a:alphaModFix/>
          </a:blip>
          <a:srcRect b="0" l="49135" r="0" t="2931"/>
          <a:stretch/>
        </p:blipFill>
        <p:spPr>
          <a:xfrm>
            <a:off x="4572000" y="402700"/>
            <a:ext cx="3916775" cy="419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0"/>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Scalpel</a:t>
            </a:r>
            <a:endParaRPr sz="2400"/>
          </a:p>
        </p:txBody>
      </p:sp>
      <p:sp>
        <p:nvSpPr>
          <p:cNvPr id="425" name="Google Shape;425;p30"/>
          <p:cNvSpPr txBox="1"/>
          <p:nvPr>
            <p:ph idx="1" type="body"/>
          </p:nvPr>
        </p:nvSpPr>
        <p:spPr>
          <a:xfrm>
            <a:off x="703650" y="1259500"/>
            <a:ext cx="75912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000000"/>
              </a:buClr>
              <a:buSzPts val="2000"/>
              <a:buChar char="●"/>
            </a:pPr>
            <a:r>
              <a:rPr lang="en">
                <a:solidFill>
                  <a:srgbClr val="000000"/>
                </a:solidFill>
              </a:rPr>
              <a:t>How is data stored on a disk?</a:t>
            </a:r>
            <a:endParaRPr>
              <a:solidFill>
                <a:srgbClr val="000000"/>
              </a:solidFill>
            </a:endParaRPr>
          </a:p>
        </p:txBody>
      </p:sp>
      <p:pic>
        <p:nvPicPr>
          <p:cNvPr id="426" name="Google Shape;426;p30"/>
          <p:cNvPicPr preferRelativeResize="0"/>
          <p:nvPr/>
        </p:nvPicPr>
        <p:blipFill rotWithShape="1">
          <a:blip r:embed="rId3">
            <a:alphaModFix/>
          </a:blip>
          <a:srcRect b="47005" l="61023" r="22104" t="32639"/>
          <a:stretch/>
        </p:blipFill>
        <p:spPr>
          <a:xfrm>
            <a:off x="2432750" y="1729925"/>
            <a:ext cx="4278475" cy="290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1"/>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Scalpel (cont.)</a:t>
            </a:r>
            <a:endParaRPr sz="2400"/>
          </a:p>
        </p:txBody>
      </p:sp>
      <p:sp>
        <p:nvSpPr>
          <p:cNvPr id="432" name="Google Shape;432;p31"/>
          <p:cNvSpPr txBox="1"/>
          <p:nvPr>
            <p:ph idx="1" type="body"/>
          </p:nvPr>
        </p:nvSpPr>
        <p:spPr>
          <a:xfrm>
            <a:off x="776450" y="1524375"/>
            <a:ext cx="7591200" cy="965400"/>
          </a:xfrm>
          <a:prstGeom prst="rect">
            <a:avLst/>
          </a:prstGeom>
        </p:spPr>
        <p:txBody>
          <a:bodyPr anchorCtr="0" anchor="t" bIns="0" lIns="0" spcFirstLastPara="1" rIns="0" wrap="square" tIns="0">
            <a:noAutofit/>
          </a:bodyPr>
          <a:lstStyle/>
          <a:p>
            <a:pPr indent="-355600" lvl="0" marL="457200" rtl="0" algn="l">
              <a:lnSpc>
                <a:spcPct val="115000"/>
              </a:lnSpc>
              <a:spcBef>
                <a:spcPts val="0"/>
              </a:spcBef>
              <a:spcAft>
                <a:spcPts val="0"/>
              </a:spcAft>
              <a:buClr>
                <a:srgbClr val="000000"/>
              </a:buClr>
              <a:buSzPts val="2000"/>
              <a:buFont typeface="Montserrat"/>
              <a:buChar char="●"/>
            </a:pPr>
            <a:r>
              <a:rPr lang="en">
                <a:solidFill>
                  <a:srgbClr val="000000"/>
                </a:solidFill>
                <a:latin typeface="Montserrat"/>
                <a:ea typeface="Montserrat"/>
                <a:cs typeface="Montserrat"/>
                <a:sym typeface="Montserrat"/>
              </a:rPr>
              <a:t>File Signatures (a.k.a. “Magic Numbers”) identify the leading, and occasionally trailing, bits of a file.</a:t>
            </a:r>
            <a:endParaRPr>
              <a:solidFill>
                <a:srgbClr val="000000"/>
              </a:solidFill>
              <a:latin typeface="Montserrat"/>
              <a:ea typeface="Montserrat"/>
              <a:cs typeface="Montserrat"/>
              <a:sym typeface="Montserrat"/>
            </a:endParaRPr>
          </a:p>
          <a:p>
            <a:pPr indent="-355600" lvl="0" marL="457200" rtl="0" algn="l">
              <a:lnSpc>
                <a:spcPct val="115000"/>
              </a:lnSpc>
              <a:spcBef>
                <a:spcPts val="0"/>
              </a:spcBef>
              <a:spcAft>
                <a:spcPts val="0"/>
              </a:spcAft>
              <a:buClr>
                <a:srgbClr val="000000"/>
              </a:buClr>
              <a:buSzPts val="2000"/>
              <a:buFont typeface="Montserrat"/>
              <a:buChar char="●"/>
            </a:pPr>
            <a:r>
              <a:rPr lang="en">
                <a:solidFill>
                  <a:srgbClr val="000000"/>
                </a:solidFill>
                <a:latin typeface="Montserrat"/>
                <a:ea typeface="Montserrat"/>
                <a:cs typeface="Montserrat"/>
                <a:sym typeface="Montserrat"/>
              </a:rPr>
              <a:t>This strategy of data recovery relies on no specific file system.</a:t>
            </a:r>
            <a:endParaRPr>
              <a:solidFill>
                <a:srgbClr val="000000"/>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a:solidFill>
                <a:srgbClr val="000000"/>
              </a:solidFill>
              <a:latin typeface="Montserrat"/>
              <a:ea typeface="Montserrat"/>
              <a:cs typeface="Montserrat"/>
              <a:sym typeface="Montserrat"/>
            </a:endParaRPr>
          </a:p>
          <a:p>
            <a:pPr indent="0" lvl="0" marL="0" rtl="0" algn="l">
              <a:lnSpc>
                <a:spcPct val="100000"/>
              </a:lnSpc>
              <a:spcBef>
                <a:spcPts val="1600"/>
              </a:spcBef>
              <a:spcAft>
                <a:spcPts val="0"/>
              </a:spcAft>
              <a:buNone/>
            </a:pPr>
            <a:r>
              <a:t/>
            </a:r>
            <a:endParaRPr sz="1800">
              <a:solidFill>
                <a:srgbClr val="000000"/>
              </a:solidFill>
              <a:latin typeface="Arial"/>
              <a:ea typeface="Arial"/>
              <a:cs typeface="Arial"/>
              <a:sym typeface="Arial"/>
            </a:endParaRPr>
          </a:p>
          <a:p>
            <a:pPr indent="0" lvl="0" marL="0" rtl="0" algn="l">
              <a:spcBef>
                <a:spcPts val="600"/>
              </a:spcBef>
              <a:spcAft>
                <a:spcPts val="0"/>
              </a:spcAft>
              <a:buNone/>
            </a:pPr>
            <a:r>
              <a:t/>
            </a:r>
            <a:endParaRPr>
              <a:solidFill>
                <a:srgbClr val="000000"/>
              </a:solidFill>
            </a:endParaRPr>
          </a:p>
        </p:txBody>
      </p:sp>
      <p:graphicFrame>
        <p:nvGraphicFramePr>
          <p:cNvPr id="433" name="Google Shape;433;p31"/>
          <p:cNvGraphicFramePr/>
          <p:nvPr/>
        </p:nvGraphicFramePr>
        <p:xfrm>
          <a:off x="1070150" y="3065088"/>
          <a:ext cx="3000000" cy="3000000"/>
        </p:xfrm>
        <a:graphic>
          <a:graphicData uri="http://schemas.openxmlformats.org/drawingml/2006/table">
            <a:tbl>
              <a:tblPr>
                <a:noFill/>
                <a:tableStyleId>{1C06CC75-EB98-43E9-9027-B1BB779D9E70}</a:tableStyleId>
              </a:tblPr>
              <a:tblGrid>
                <a:gridCol w="2413000"/>
                <a:gridCol w="2413000"/>
                <a:gridCol w="2413000"/>
              </a:tblGrid>
              <a:tr h="381000">
                <a:tc>
                  <a:txBody>
                    <a:bodyPr/>
                    <a:lstStyle/>
                    <a:p>
                      <a:pPr indent="0" lvl="0" marL="0" rtl="0" algn="l">
                        <a:spcBef>
                          <a:spcPts val="0"/>
                        </a:spcBef>
                        <a:spcAft>
                          <a:spcPts val="0"/>
                        </a:spcAft>
                        <a:buNone/>
                      </a:pPr>
                      <a:r>
                        <a:rPr lang="en" sz="1800" u="sng"/>
                        <a:t>File Type</a:t>
                      </a:r>
                      <a:endParaRPr/>
                    </a:p>
                  </a:txBody>
                  <a:tcPr marT="91425" marB="91425" marR="91425" marL="91425"/>
                </a:tc>
                <a:tc>
                  <a:txBody>
                    <a:bodyPr/>
                    <a:lstStyle/>
                    <a:p>
                      <a:pPr indent="0" lvl="0" marL="0" rtl="0" algn="l">
                        <a:spcBef>
                          <a:spcPts val="0"/>
                        </a:spcBef>
                        <a:spcAft>
                          <a:spcPts val="0"/>
                        </a:spcAft>
                        <a:buNone/>
                      </a:pPr>
                      <a:r>
                        <a:rPr lang="en" sz="1800" u="sng"/>
                        <a:t>Leading Bits</a:t>
                      </a:r>
                      <a:endParaRPr/>
                    </a:p>
                  </a:txBody>
                  <a:tcPr marT="91425" marB="91425" marR="91425" marL="91425"/>
                </a:tc>
                <a:tc>
                  <a:txBody>
                    <a:bodyPr/>
                    <a:lstStyle/>
                    <a:p>
                      <a:pPr indent="0" lvl="0" marL="0" rtl="0" algn="l">
                        <a:spcBef>
                          <a:spcPts val="0"/>
                        </a:spcBef>
                        <a:spcAft>
                          <a:spcPts val="0"/>
                        </a:spcAft>
                        <a:buNone/>
                      </a:pPr>
                      <a:r>
                        <a:rPr lang="en" sz="1800" u="sng"/>
                        <a:t>Trailing Bits</a:t>
                      </a:r>
                      <a:endParaRPr/>
                    </a:p>
                  </a:txBody>
                  <a:tcPr marT="91425" marB="91425" marR="91425" marL="91425"/>
                </a:tc>
              </a:tr>
              <a:tr h="381000">
                <a:tc>
                  <a:txBody>
                    <a:bodyPr/>
                    <a:lstStyle/>
                    <a:p>
                      <a:pPr indent="0" lvl="0" marL="0" rtl="0" algn="l">
                        <a:spcBef>
                          <a:spcPts val="0"/>
                        </a:spcBef>
                        <a:spcAft>
                          <a:spcPts val="0"/>
                        </a:spcAft>
                        <a:buNone/>
                      </a:pPr>
                      <a:r>
                        <a:rPr lang="en" sz="1800"/>
                        <a:t>JPEG</a:t>
                      </a:r>
                      <a:endParaRPr/>
                    </a:p>
                  </a:txBody>
                  <a:tcPr marT="91425" marB="91425" marR="91425" marL="91425"/>
                </a:tc>
                <a:tc>
                  <a:txBody>
                    <a:bodyPr/>
                    <a:lstStyle/>
                    <a:p>
                      <a:pPr indent="0" lvl="0" marL="0" rtl="0" algn="l">
                        <a:spcBef>
                          <a:spcPts val="0"/>
                        </a:spcBef>
                        <a:spcAft>
                          <a:spcPts val="0"/>
                        </a:spcAft>
                        <a:buNone/>
                      </a:pPr>
                      <a:r>
                        <a:rPr lang="en" sz="1800"/>
                        <a:t>0xFFD8FFE3</a:t>
                      </a:r>
                      <a:endParaRPr/>
                    </a:p>
                  </a:txBody>
                  <a:tcPr marT="91425" marB="91425" marR="91425" marL="91425"/>
                </a:tc>
                <a:tc>
                  <a:txBody>
                    <a:bodyPr/>
                    <a:lstStyle/>
                    <a:p>
                      <a:pPr indent="0" lvl="0" marL="0" rtl="0" algn="l">
                        <a:spcBef>
                          <a:spcPts val="0"/>
                        </a:spcBef>
                        <a:spcAft>
                          <a:spcPts val="0"/>
                        </a:spcAft>
                        <a:buNone/>
                      </a:pPr>
                      <a:r>
                        <a:rPr lang="en" sz="1800"/>
                        <a:t>0xFFD9</a:t>
                      </a:r>
                      <a:endParaRPr sz="1800"/>
                    </a:p>
                    <a:p>
                      <a:pPr indent="0" lvl="0" marL="0" rtl="0" algn="l">
                        <a:spcBef>
                          <a:spcPts val="0"/>
                        </a:spcBef>
                        <a:spcAft>
                          <a:spcPts val="0"/>
                        </a:spcAft>
                        <a:buNone/>
                      </a:pPr>
                      <a:r>
                        <a:t/>
                      </a:r>
                      <a:endParaRPr/>
                    </a:p>
                  </a:txBody>
                  <a:tcPr marT="91425" marB="91425" marR="91425" marL="91425"/>
                </a:tc>
              </a:tr>
            </a:tbl>
          </a:graphicData>
        </a:graphic>
      </p:graphicFrame>
      <p:sp>
        <p:nvSpPr>
          <p:cNvPr id="434" name="Google Shape;434;p31"/>
          <p:cNvSpPr txBox="1"/>
          <p:nvPr/>
        </p:nvSpPr>
        <p:spPr>
          <a:xfrm>
            <a:off x="1070150" y="4535175"/>
            <a:ext cx="30000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Average"/>
                <a:ea typeface="Average"/>
                <a:cs typeface="Average"/>
                <a:sym typeface="Average"/>
                <a:hlinkClick r:id="rId3"/>
              </a:rPr>
              <a:t>https://filesignatures.net/index.php</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2"/>
          <p:cNvSpPr txBox="1"/>
          <p:nvPr>
            <p:ph type="title"/>
          </p:nvPr>
        </p:nvSpPr>
        <p:spPr>
          <a:xfrm>
            <a:off x="776450" y="214335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Questions?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5"/>
          <p:cNvSpPr txBox="1"/>
          <p:nvPr>
            <p:ph type="title"/>
          </p:nvPr>
        </p:nvSpPr>
        <p:spPr>
          <a:xfrm>
            <a:off x="176050" y="625850"/>
            <a:ext cx="8520600" cy="4001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  </a:t>
            </a:r>
            <a:r>
              <a:rPr lang="en" sz="3000"/>
              <a:t>What is </a:t>
            </a:r>
            <a:r>
              <a:rPr lang="en" sz="3000" strike="sngStrike"/>
              <a:t> Kali </a:t>
            </a:r>
            <a:r>
              <a:rPr lang="en" sz="3000"/>
              <a:t> </a:t>
            </a:r>
            <a:r>
              <a:rPr b="1" lang="en" sz="3000"/>
              <a:t>Linux</a:t>
            </a:r>
            <a:r>
              <a:rPr lang="en" sz="3000"/>
              <a:t>?</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33"/>
          <p:cNvSpPr txBox="1"/>
          <p:nvPr>
            <p:ph type="title"/>
          </p:nvPr>
        </p:nvSpPr>
        <p:spPr>
          <a:xfrm>
            <a:off x="776450" y="402700"/>
            <a:ext cx="7622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Resources</a:t>
            </a:r>
            <a:endParaRPr sz="2400"/>
          </a:p>
        </p:txBody>
      </p:sp>
      <p:sp>
        <p:nvSpPr>
          <p:cNvPr id="445" name="Google Shape;445;p33"/>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000000"/>
              </a:buClr>
              <a:buSzPts val="2000"/>
              <a:buChar char="●"/>
            </a:pPr>
            <a:r>
              <a:rPr lang="en" u="sng">
                <a:solidFill>
                  <a:srgbClr val="000000"/>
                </a:solidFill>
                <a:hlinkClick r:id="rId3"/>
              </a:rPr>
              <a:t>www.overthewire.org</a:t>
            </a:r>
            <a:r>
              <a:rPr lang="en">
                <a:solidFill>
                  <a:srgbClr val="000000"/>
                </a:solidFill>
              </a:rPr>
              <a:t> -- Bandit War Games</a:t>
            </a:r>
            <a:endParaRPr>
              <a:solidFill>
                <a:srgbClr val="000000"/>
              </a:solidFill>
            </a:endParaRPr>
          </a:p>
          <a:p>
            <a:pPr indent="-355600" lvl="0" marL="457200" rtl="0" algn="l">
              <a:spcBef>
                <a:spcPts val="0"/>
              </a:spcBef>
              <a:spcAft>
                <a:spcPts val="0"/>
              </a:spcAft>
              <a:buClr>
                <a:srgbClr val="000000"/>
              </a:buClr>
              <a:buSzPts val="2000"/>
              <a:buChar char="●"/>
            </a:pPr>
            <a:r>
              <a:rPr lang="en" u="sng">
                <a:solidFill>
                  <a:srgbClr val="000000"/>
                </a:solidFill>
                <a:hlinkClick r:id="rId4"/>
              </a:rPr>
              <a:t>www.</a:t>
            </a:r>
            <a:r>
              <a:rPr lang="en" u="sng">
                <a:solidFill>
                  <a:srgbClr val="000000"/>
                </a:solidFill>
                <a:hlinkClick r:id="rId5"/>
              </a:rPr>
              <a:t>k</a:t>
            </a:r>
            <a:r>
              <a:rPr lang="en" u="sng">
                <a:solidFill>
                  <a:srgbClr val="000000"/>
                </a:solidFill>
                <a:hlinkClick r:id="rId6"/>
              </a:rPr>
              <a:t>ali.org</a:t>
            </a:r>
            <a:r>
              <a:rPr lang="en">
                <a:solidFill>
                  <a:srgbClr val="000000"/>
                </a:solidFill>
              </a:rPr>
              <a:t>  -- Kali Linux Image Download</a:t>
            </a:r>
            <a:endParaRPr>
              <a:solidFill>
                <a:srgbClr val="000000"/>
              </a:solidFill>
            </a:endParaRPr>
          </a:p>
          <a:p>
            <a:pPr indent="0" lvl="0" marL="457200" rtl="0" algn="l">
              <a:spcBef>
                <a:spcPts val="600"/>
              </a:spcBef>
              <a:spcAft>
                <a:spcPts val="0"/>
              </a:spcAft>
              <a:buNone/>
            </a:pPr>
            <a:r>
              <a:t/>
            </a:r>
            <a:endParaRPr>
              <a:solidFill>
                <a:srgbClr val="000000"/>
              </a:solidFill>
            </a:endParaRPr>
          </a:p>
          <a:p>
            <a:pPr indent="-355600" lvl="0" marL="457200" rtl="0" algn="l">
              <a:spcBef>
                <a:spcPts val="600"/>
              </a:spcBef>
              <a:spcAft>
                <a:spcPts val="0"/>
              </a:spcAft>
              <a:buClr>
                <a:srgbClr val="000000"/>
              </a:buClr>
              <a:buSzPts val="2000"/>
              <a:buChar char="●"/>
            </a:pPr>
            <a:r>
              <a:rPr lang="en">
                <a:solidFill>
                  <a:srgbClr val="000000"/>
                </a:solidFill>
              </a:rPr>
              <a:t>UofSC Cybersecurity:</a:t>
            </a:r>
            <a:endParaRPr>
              <a:solidFill>
                <a:srgbClr val="000000"/>
              </a:solidFill>
            </a:endParaRPr>
          </a:p>
          <a:p>
            <a:pPr indent="-355600" lvl="1" marL="914400" rtl="0" algn="l">
              <a:spcBef>
                <a:spcPts val="0"/>
              </a:spcBef>
              <a:spcAft>
                <a:spcPts val="0"/>
              </a:spcAft>
              <a:buClr>
                <a:srgbClr val="000000"/>
              </a:buClr>
              <a:buSzPts val="2000"/>
              <a:buChar char="○"/>
            </a:pPr>
            <a:r>
              <a:rPr lang="en">
                <a:solidFill>
                  <a:srgbClr val="000000"/>
                </a:solidFill>
              </a:rPr>
              <a:t>Mondays at 1900 in SWGN 2A14</a:t>
            </a:r>
            <a:endParaRPr>
              <a:solidFill>
                <a:srgbClr val="000000"/>
              </a:solidFill>
            </a:endParaRPr>
          </a:p>
          <a:p>
            <a:pPr indent="0" lvl="0" marL="0" rtl="0" algn="l">
              <a:spcBef>
                <a:spcPts val="600"/>
              </a:spcBef>
              <a:spcAft>
                <a:spcPts val="0"/>
              </a:spcAft>
              <a:buNone/>
            </a:pPr>
            <a:r>
              <a:rPr lang="en">
                <a:solidFill>
                  <a:srgbClr val="000000"/>
                </a:solidFill>
              </a:rPr>
              <a:t>My Email Address:</a:t>
            </a:r>
            <a:endParaRPr>
              <a:solidFill>
                <a:srgbClr val="000000"/>
              </a:solidFill>
            </a:endParaRPr>
          </a:p>
          <a:p>
            <a:pPr indent="0" lvl="0" marL="0" rtl="0" algn="l">
              <a:spcBef>
                <a:spcPts val="600"/>
              </a:spcBef>
              <a:spcAft>
                <a:spcPts val="0"/>
              </a:spcAft>
              <a:buNone/>
            </a:pPr>
            <a:r>
              <a:rPr lang="en">
                <a:solidFill>
                  <a:srgbClr val="000000"/>
                </a:solidFill>
              </a:rPr>
              <a:t>	me@gmail.com</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6"/>
          <p:cNvSpPr txBox="1"/>
          <p:nvPr>
            <p:ph type="title"/>
          </p:nvPr>
        </p:nvSpPr>
        <p:spPr>
          <a:xfrm>
            <a:off x="490250" y="450150"/>
            <a:ext cx="6367800" cy="4090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Why do we care?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17"/>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2400">
                <a:solidFill>
                  <a:srgbClr val="000000"/>
                </a:solidFill>
              </a:rPr>
              <a:t>Wh</a:t>
            </a:r>
            <a:r>
              <a:rPr lang="en" sz="2400">
                <a:solidFill>
                  <a:srgbClr val="000000"/>
                </a:solidFill>
              </a:rPr>
              <a:t>at’s</a:t>
            </a:r>
            <a:r>
              <a:rPr b="1" lang="en" sz="2400">
                <a:solidFill>
                  <a:srgbClr val="000000"/>
                </a:solidFill>
              </a:rPr>
              <a:t> better?</a:t>
            </a:r>
            <a:endParaRPr b="1" sz="2400">
              <a:solidFill>
                <a:srgbClr val="000000"/>
              </a:solidFill>
            </a:endParaRPr>
          </a:p>
        </p:txBody>
      </p:sp>
      <p:sp>
        <p:nvSpPr>
          <p:cNvPr id="335" name="Google Shape;335;p17"/>
          <p:cNvSpPr txBox="1"/>
          <p:nvPr>
            <p:ph idx="1" type="body"/>
          </p:nvPr>
        </p:nvSpPr>
        <p:spPr>
          <a:xfrm>
            <a:off x="776450" y="1524375"/>
            <a:ext cx="3737700" cy="3077100"/>
          </a:xfrm>
          <a:prstGeom prst="rect">
            <a:avLst/>
          </a:prstGeom>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rtl="0" algn="ctr">
              <a:spcBef>
                <a:spcPts val="600"/>
              </a:spcBef>
              <a:spcAft>
                <a:spcPts val="0"/>
              </a:spcAft>
              <a:buNone/>
            </a:pPr>
            <a:r>
              <a:rPr b="1" lang="en" sz="1800" u="sng">
                <a:solidFill>
                  <a:srgbClr val="000000"/>
                </a:solidFill>
              </a:rPr>
              <a:t>Windows, OSX, etc. </a:t>
            </a:r>
            <a:endParaRPr b="1" sz="1800" u="sng">
              <a:solidFill>
                <a:srgbClr val="000000"/>
              </a:solidFill>
            </a:endParaRPr>
          </a:p>
          <a:p>
            <a:pPr indent="-342900" lvl="0" marL="457200" rtl="0" algn="l">
              <a:spcBef>
                <a:spcPts val="600"/>
              </a:spcBef>
              <a:spcAft>
                <a:spcPts val="0"/>
              </a:spcAft>
              <a:buClr>
                <a:srgbClr val="000000"/>
              </a:buClr>
              <a:buSzPts val="1800"/>
              <a:buChar char="●"/>
            </a:pPr>
            <a:r>
              <a:rPr b="1" lang="en" sz="1800">
                <a:solidFill>
                  <a:srgbClr val="000000"/>
                </a:solidFill>
              </a:rPr>
              <a:t>Proprietary software</a:t>
            </a:r>
            <a:endParaRPr b="1" sz="18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better support, but less customization</a:t>
            </a:r>
            <a:endParaRPr b="1" sz="16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Compatibility</a:t>
            </a:r>
            <a:endParaRPr b="1" sz="1800">
              <a:solidFill>
                <a:srgbClr val="000000"/>
              </a:solidFill>
            </a:endParaRPr>
          </a:p>
        </p:txBody>
      </p:sp>
      <p:sp>
        <p:nvSpPr>
          <p:cNvPr id="336" name="Google Shape;336;p17"/>
          <p:cNvSpPr txBox="1"/>
          <p:nvPr>
            <p:ph idx="2" type="body"/>
          </p:nvPr>
        </p:nvSpPr>
        <p:spPr>
          <a:xfrm>
            <a:off x="4780150" y="1524375"/>
            <a:ext cx="3857400" cy="3077100"/>
          </a:xfrm>
          <a:prstGeom prst="rect">
            <a:avLst/>
          </a:prstGeom>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rtl="0" algn="ctr">
              <a:spcBef>
                <a:spcPts val="600"/>
              </a:spcBef>
              <a:spcAft>
                <a:spcPts val="0"/>
              </a:spcAft>
              <a:buNone/>
            </a:pPr>
            <a:r>
              <a:rPr b="1" lang="en" sz="1800" u="sng">
                <a:solidFill>
                  <a:srgbClr val="000000"/>
                </a:solidFill>
              </a:rPr>
              <a:t>Linux</a:t>
            </a:r>
            <a:endParaRPr b="1" sz="1800" u="sng">
              <a:solidFill>
                <a:srgbClr val="000000"/>
              </a:solidFill>
            </a:endParaRPr>
          </a:p>
          <a:p>
            <a:pPr indent="-342900" lvl="0" marL="457200" rtl="0" algn="l">
              <a:spcBef>
                <a:spcPts val="600"/>
              </a:spcBef>
              <a:spcAft>
                <a:spcPts val="0"/>
              </a:spcAft>
              <a:buClr>
                <a:srgbClr val="000000"/>
              </a:buClr>
              <a:buSzPts val="1800"/>
              <a:buChar char="●"/>
            </a:pPr>
            <a:r>
              <a:rPr b="1" lang="en" sz="1800">
                <a:solidFill>
                  <a:srgbClr val="000000"/>
                </a:solidFill>
              </a:rPr>
              <a:t>Open Source</a:t>
            </a:r>
            <a:endParaRPr b="1" sz="1800">
              <a:solidFill>
                <a:srgbClr val="000000"/>
              </a:solidFill>
            </a:endParaRPr>
          </a:p>
          <a:p>
            <a:pPr indent="0" lvl="0" marL="0" rtl="0" algn="l">
              <a:spcBef>
                <a:spcPts val="600"/>
              </a:spcBef>
              <a:spcAft>
                <a:spcPts val="0"/>
              </a:spcAft>
              <a:buNone/>
            </a:pPr>
            <a:r>
              <a:t/>
            </a:r>
            <a:endParaRPr b="1" sz="1800">
              <a:solidFill>
                <a:srgbClr val="000000"/>
              </a:solidFill>
            </a:endParaRPr>
          </a:p>
          <a:p>
            <a:pPr indent="-342900" lvl="0" marL="457200" rtl="0" algn="l">
              <a:spcBef>
                <a:spcPts val="600"/>
              </a:spcBef>
              <a:spcAft>
                <a:spcPts val="0"/>
              </a:spcAft>
              <a:buClr>
                <a:srgbClr val="000000"/>
              </a:buClr>
              <a:buSzPts val="1800"/>
              <a:buChar char="●"/>
            </a:pPr>
            <a:r>
              <a:rPr b="1" lang="en" sz="1800">
                <a:solidFill>
                  <a:srgbClr val="000000"/>
                </a:solidFill>
              </a:rPr>
              <a:t>Performance</a:t>
            </a:r>
            <a:endParaRPr b="1" sz="1800">
              <a:solidFill>
                <a:srgbClr val="000000"/>
              </a:solidFill>
            </a:endParaRPr>
          </a:p>
          <a:p>
            <a:pPr indent="-342900" lvl="1" marL="914400" rtl="0" algn="l">
              <a:spcBef>
                <a:spcPts val="0"/>
              </a:spcBef>
              <a:spcAft>
                <a:spcPts val="0"/>
              </a:spcAft>
              <a:buClr>
                <a:srgbClr val="000000"/>
              </a:buClr>
              <a:buSzPts val="1800"/>
              <a:buChar char="○"/>
            </a:pPr>
            <a:r>
              <a:rPr b="1" lang="en" sz="1600">
                <a:solidFill>
                  <a:srgbClr val="000000"/>
                </a:solidFill>
              </a:rPr>
              <a:t>less Bloatware</a:t>
            </a:r>
            <a:endParaRPr b="1"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8"/>
          <p:cNvSpPr txBox="1"/>
          <p:nvPr>
            <p:ph type="title"/>
          </p:nvPr>
        </p:nvSpPr>
        <p:spPr>
          <a:xfrm>
            <a:off x="77640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What is </a:t>
            </a:r>
            <a:r>
              <a:rPr b="1" lang="en" sz="2400"/>
              <a:t>Kali Linux</a:t>
            </a:r>
            <a:r>
              <a:rPr lang="en" sz="2400"/>
              <a:t>?</a:t>
            </a:r>
            <a:endParaRPr sz="2400"/>
          </a:p>
        </p:txBody>
      </p:sp>
      <p:sp>
        <p:nvSpPr>
          <p:cNvPr id="342" name="Google Shape;342;p18"/>
          <p:cNvSpPr txBox="1"/>
          <p:nvPr>
            <p:ph idx="1" type="body"/>
          </p:nvPr>
        </p:nvSpPr>
        <p:spPr>
          <a:xfrm>
            <a:off x="776400" y="1259500"/>
            <a:ext cx="75912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000000"/>
              </a:buClr>
              <a:buSzPts val="2000"/>
              <a:buFont typeface="Arial"/>
              <a:buChar char="●"/>
            </a:pPr>
            <a:r>
              <a:rPr lang="en">
                <a:solidFill>
                  <a:srgbClr val="000000"/>
                </a:solidFill>
                <a:uFill>
                  <a:noFill/>
                </a:uFill>
                <a:latin typeface="Arial"/>
                <a:ea typeface="Arial"/>
                <a:cs typeface="Arial"/>
                <a:sym typeface="Arial"/>
                <a:hlinkClick r:id="rId3"/>
              </a:rPr>
              <a:t>Kali Linux</a:t>
            </a:r>
            <a:r>
              <a:rPr lang="en">
                <a:solidFill>
                  <a:srgbClr val="000000"/>
                </a:solidFill>
                <a:latin typeface="Arial"/>
                <a:ea typeface="Arial"/>
                <a:cs typeface="Arial"/>
                <a:sym typeface="Arial"/>
              </a:rPr>
              <a:t> is a Debian-based Linux distribution aimed at advanced Penetration Testing and Security Auditing. Kali contains several hundred tools which are geared towards various information security tasks, such as Penetration Testing, Security research, Computer Forensics and Reverse Engineering. Kali Linux is developed, funded and maintained by </a:t>
            </a:r>
            <a:r>
              <a:rPr lang="en">
                <a:solidFill>
                  <a:srgbClr val="000000"/>
                </a:solidFill>
                <a:uFill>
                  <a:noFill/>
                </a:uFill>
                <a:latin typeface="Arial"/>
                <a:ea typeface="Arial"/>
                <a:cs typeface="Arial"/>
                <a:sym typeface="Arial"/>
                <a:hlinkClick r:id="rId4"/>
              </a:rPr>
              <a:t>Offensive Security</a:t>
            </a:r>
            <a:r>
              <a:rPr lang="en">
                <a:solidFill>
                  <a:srgbClr val="000000"/>
                </a:solidFill>
                <a:latin typeface="Arial"/>
                <a:ea typeface="Arial"/>
                <a:cs typeface="Arial"/>
                <a:sym typeface="Arial"/>
              </a:rPr>
              <a:t>, a leading information security training company.</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9"/>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Popular Toolkits</a:t>
            </a:r>
            <a:endParaRPr sz="2400"/>
          </a:p>
        </p:txBody>
      </p:sp>
      <p:sp>
        <p:nvSpPr>
          <p:cNvPr id="348" name="Google Shape;348;p19"/>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55600" lvl="0" marL="457200" rtl="0" algn="l">
              <a:lnSpc>
                <a:spcPct val="150000"/>
              </a:lnSpc>
              <a:spcBef>
                <a:spcPts val="600"/>
              </a:spcBef>
              <a:spcAft>
                <a:spcPts val="0"/>
              </a:spcAft>
              <a:buClr>
                <a:srgbClr val="000000"/>
              </a:buClr>
              <a:buSzPts val="2000"/>
              <a:buChar char="●"/>
            </a:pPr>
            <a:r>
              <a:rPr lang="en">
                <a:solidFill>
                  <a:srgbClr val="000000"/>
                </a:solidFill>
              </a:rPr>
              <a:t>Nmap -- Port Scanning</a:t>
            </a:r>
            <a:endParaRPr>
              <a:solidFill>
                <a:srgbClr val="000000"/>
              </a:solidFill>
            </a:endParaRPr>
          </a:p>
          <a:p>
            <a:pPr indent="-355600" lvl="0" marL="457200" rtl="0" algn="l">
              <a:lnSpc>
                <a:spcPct val="150000"/>
              </a:lnSpc>
              <a:spcBef>
                <a:spcPts val="0"/>
              </a:spcBef>
              <a:spcAft>
                <a:spcPts val="0"/>
              </a:spcAft>
              <a:buClr>
                <a:srgbClr val="000000"/>
              </a:buClr>
              <a:buSzPts val="2000"/>
              <a:buChar char="●"/>
            </a:pPr>
            <a:r>
              <a:rPr lang="en">
                <a:solidFill>
                  <a:srgbClr val="000000"/>
                </a:solidFill>
              </a:rPr>
              <a:t>JohnTheRipper &amp; RainbowCrack -- Password Cracking</a:t>
            </a:r>
            <a:endParaRPr>
              <a:solidFill>
                <a:srgbClr val="000000"/>
              </a:solidFill>
            </a:endParaRPr>
          </a:p>
          <a:p>
            <a:pPr indent="-355600" lvl="0" marL="457200" rtl="0" algn="l">
              <a:lnSpc>
                <a:spcPct val="150000"/>
              </a:lnSpc>
              <a:spcBef>
                <a:spcPts val="0"/>
              </a:spcBef>
              <a:spcAft>
                <a:spcPts val="0"/>
              </a:spcAft>
              <a:buClr>
                <a:srgbClr val="000000"/>
              </a:buClr>
              <a:buSzPts val="2000"/>
              <a:buChar char="●"/>
            </a:pPr>
            <a:r>
              <a:rPr lang="en">
                <a:solidFill>
                  <a:srgbClr val="000000"/>
                </a:solidFill>
              </a:rPr>
              <a:t>Radare2 -- Reverse Engineering</a:t>
            </a:r>
            <a:endParaRPr>
              <a:solidFill>
                <a:srgbClr val="000000"/>
              </a:solidFill>
            </a:endParaRPr>
          </a:p>
          <a:p>
            <a:pPr indent="-355600" lvl="0" marL="457200" rtl="0" algn="l">
              <a:lnSpc>
                <a:spcPct val="150000"/>
              </a:lnSpc>
              <a:spcBef>
                <a:spcPts val="0"/>
              </a:spcBef>
              <a:spcAft>
                <a:spcPts val="0"/>
              </a:spcAft>
              <a:buClr>
                <a:srgbClr val="000000"/>
              </a:buClr>
              <a:buSzPts val="2000"/>
              <a:buChar char="●"/>
            </a:pPr>
            <a:r>
              <a:rPr lang="en">
                <a:solidFill>
                  <a:srgbClr val="000000"/>
                </a:solidFill>
              </a:rPr>
              <a:t>Metasploit -- Penetration Testing</a:t>
            </a:r>
            <a:endParaRPr>
              <a:solidFill>
                <a:srgbClr val="000000"/>
              </a:solidFill>
            </a:endParaRPr>
          </a:p>
          <a:p>
            <a:pPr indent="-355600" lvl="0" marL="457200" rtl="0" algn="l">
              <a:lnSpc>
                <a:spcPct val="150000"/>
              </a:lnSpc>
              <a:spcBef>
                <a:spcPts val="0"/>
              </a:spcBef>
              <a:spcAft>
                <a:spcPts val="0"/>
              </a:spcAft>
              <a:buClr>
                <a:srgbClr val="000000"/>
              </a:buClr>
              <a:buSzPts val="2000"/>
              <a:buChar char="●"/>
            </a:pPr>
            <a:r>
              <a:rPr lang="en">
                <a:solidFill>
                  <a:srgbClr val="000000"/>
                </a:solidFill>
              </a:rPr>
              <a:t>Wireshark -- Packet Sniffing</a:t>
            </a:r>
            <a:endParaRPr>
              <a:solidFill>
                <a:srgbClr val="000000"/>
              </a:solidFill>
            </a:endParaRPr>
          </a:p>
          <a:p>
            <a:pPr indent="-355600" lvl="0" marL="457200" rtl="0" algn="l">
              <a:lnSpc>
                <a:spcPct val="150000"/>
              </a:lnSpc>
              <a:spcBef>
                <a:spcPts val="0"/>
              </a:spcBef>
              <a:spcAft>
                <a:spcPts val="0"/>
              </a:spcAft>
              <a:buClr>
                <a:srgbClr val="000000"/>
              </a:buClr>
              <a:buSzPts val="2000"/>
              <a:buChar char="●"/>
            </a:pPr>
            <a:r>
              <a:rPr lang="en">
                <a:solidFill>
                  <a:srgbClr val="000000"/>
                </a:solidFill>
              </a:rPr>
              <a:t>Scalpel -- Data Recovery</a:t>
            </a:r>
            <a:endParaRPr>
              <a:solidFill>
                <a:srgbClr val="000000"/>
              </a:solidFill>
            </a:endParaRPr>
          </a:p>
          <a:p>
            <a:pPr indent="0" lvl="0" marL="457200" rtl="0" algn="l">
              <a:spcBef>
                <a:spcPts val="60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Nmap</a:t>
            </a:r>
            <a:endParaRPr sz="2400"/>
          </a:p>
        </p:txBody>
      </p:sp>
      <p:sp>
        <p:nvSpPr>
          <p:cNvPr id="354" name="Google Shape;354;p20"/>
          <p:cNvSpPr txBox="1"/>
          <p:nvPr>
            <p:ph idx="1" type="body"/>
          </p:nvPr>
        </p:nvSpPr>
        <p:spPr>
          <a:xfrm>
            <a:off x="776450" y="1524375"/>
            <a:ext cx="69495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Clr>
                <a:srgbClr val="000000"/>
              </a:buClr>
              <a:buSzPts val="2000"/>
              <a:buChar char="●"/>
            </a:pPr>
            <a:r>
              <a:rPr i="1" lang="en">
                <a:solidFill>
                  <a:srgbClr val="000000"/>
                </a:solidFill>
              </a:rPr>
              <a:t>Port Scanning </a:t>
            </a:r>
            <a:r>
              <a:rPr lang="en">
                <a:solidFill>
                  <a:srgbClr val="000000"/>
                </a:solidFill>
              </a:rPr>
              <a:t>toolkit</a:t>
            </a:r>
            <a:endParaRPr>
              <a:solidFill>
                <a:srgbClr val="000000"/>
              </a:solidFill>
            </a:endParaRPr>
          </a:p>
          <a:p>
            <a:pPr indent="0" lvl="0" marL="0" rtl="0" algn="l">
              <a:spcBef>
                <a:spcPts val="600"/>
              </a:spcBef>
              <a:spcAft>
                <a:spcPts val="0"/>
              </a:spcAft>
              <a:buNone/>
            </a:pPr>
            <a:r>
              <a:t/>
            </a:r>
            <a:endParaRPr i="1">
              <a:solidFill>
                <a:srgbClr val="000000"/>
              </a:solidFill>
            </a:endParaRPr>
          </a:p>
          <a:p>
            <a:pPr indent="-355600" lvl="0" marL="457200" rtl="0" algn="l">
              <a:spcBef>
                <a:spcPts val="600"/>
              </a:spcBef>
              <a:spcAft>
                <a:spcPts val="0"/>
              </a:spcAft>
              <a:buClr>
                <a:srgbClr val="000000"/>
              </a:buClr>
              <a:buSzPts val="2000"/>
              <a:buChar char="●"/>
            </a:pPr>
            <a:r>
              <a:rPr lang="en">
                <a:solidFill>
                  <a:srgbClr val="000000"/>
                </a:solidFill>
              </a:rPr>
              <a:t>Commonly used for reconnaissance and vulnerability discovery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1"/>
          <p:cNvSpPr txBox="1"/>
          <p:nvPr>
            <p:ph type="title"/>
          </p:nvPr>
        </p:nvSpPr>
        <p:spPr>
          <a:xfrm>
            <a:off x="776450" y="402700"/>
            <a:ext cx="35874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Nmap (cont.)</a:t>
            </a:r>
            <a:endParaRPr sz="2400"/>
          </a:p>
        </p:txBody>
      </p:sp>
      <p:pic>
        <p:nvPicPr>
          <p:cNvPr id="360" name="Google Shape;360;p21"/>
          <p:cNvPicPr preferRelativeResize="0"/>
          <p:nvPr/>
        </p:nvPicPr>
        <p:blipFill rotWithShape="1">
          <a:blip r:embed="rId3">
            <a:alphaModFix/>
          </a:blip>
          <a:srcRect b="2049" l="553" r="563" t="-2050"/>
          <a:stretch/>
        </p:blipFill>
        <p:spPr>
          <a:xfrm>
            <a:off x="1848712" y="1259506"/>
            <a:ext cx="5446575" cy="3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22"/>
          <p:cNvPicPr preferRelativeResize="0"/>
          <p:nvPr/>
        </p:nvPicPr>
        <p:blipFill rotWithShape="1">
          <a:blip r:embed="rId3">
            <a:alphaModFix/>
          </a:blip>
          <a:srcRect b="26413" l="1105" r="59962" t="8286"/>
          <a:stretch/>
        </p:blipFill>
        <p:spPr>
          <a:xfrm>
            <a:off x="3509075" y="276650"/>
            <a:ext cx="4865208" cy="4590200"/>
          </a:xfrm>
          <a:prstGeom prst="rect">
            <a:avLst/>
          </a:prstGeom>
          <a:noFill/>
          <a:ln>
            <a:noFill/>
          </a:ln>
        </p:spPr>
      </p:pic>
      <p:sp>
        <p:nvSpPr>
          <p:cNvPr id="366" name="Google Shape;366;p22"/>
          <p:cNvSpPr txBox="1"/>
          <p:nvPr/>
        </p:nvSpPr>
        <p:spPr>
          <a:xfrm>
            <a:off x="347250" y="636600"/>
            <a:ext cx="2770800" cy="12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Poppins"/>
                <a:ea typeface="Poppins"/>
                <a:cs typeface="Poppins"/>
                <a:sym typeface="Poppins"/>
              </a:rPr>
              <a:t>Nmap (cont.)</a:t>
            </a:r>
            <a:endParaRPr b="1" sz="2400">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