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622d3019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1622d30196_1_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622d30196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1622d30196_1_2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622d30196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1622d30196_1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622d30196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1622d30196_1_2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622d30196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1622d30196_1_2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622d30196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1622d30196_1_2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622d30196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1622d30196_1_2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1622d30196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1622d30196_1_2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622d30196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1622d30196_1_2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1622d30196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1622d30196_1_3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622d30196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21622d30196_1_3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622d30196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1622d30196_1_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1622d30196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21622d30196_1_3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1622d30196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1622d30196_1_3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622d30196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21622d30196_1_3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1622d30196_1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21622d30196_1_3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1622d30196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1622d30196_1_3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1622d30196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1622d30196_1_3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622d30196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21622d30196_1_3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1622d30196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1622d30196_1_3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1622d30196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1622d30196_1_4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1622d30196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21622d30196_1_4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622d30196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1622d30196_1_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1622d30196_1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21622d30196_1_4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1622d30196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21622d30196_1_4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622d30196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21622d30196_1_4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1622d30196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21622d30196_1_4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1622d30196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21622d30196_1_4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1622d30196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21622d30196_1_4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1622d30196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21622d30196_1_4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1622d30196_1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1622d30196_1_4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1622d30196_1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21622d30196_1_4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1622d30196_1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21622d30196_1_4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622d30196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1622d30196_1_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1622d30196_1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21622d30196_1_4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1622d30196_1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21622d30196_1_4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1622d30196_1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21622d30196_1_5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1622d30196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21622d30196_1_5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1622d30196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21622d30196_1_5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1622d30196_1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21622d30196_1_5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1622d30196_1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21622d30196_1_5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1622d30196_1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g21622d30196_1_5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622d3019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1622d30196_1_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622d30196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1622d30196_1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622d30196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1622d30196_1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622d30196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1622d30196_1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622d30196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1622d30196_1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764362" y="195738"/>
            <a:ext cx="7615275" cy="10353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600">
                <a:solidFill>
                  <a:srgbClr val="40404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body"/>
          </p:nvPr>
        </p:nvSpPr>
        <p:spPr>
          <a:xfrm>
            <a:off x="878681" y="1216864"/>
            <a:ext cx="7386637" cy="341995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b="0" i="0" sz="6000">
                <a:solidFill>
                  <a:srgbClr val="242424"/>
                </a:solidFill>
                <a:latin typeface="Arial"/>
                <a:ea typeface="Arial"/>
                <a:cs typeface="Arial"/>
                <a:sym typeface="Arial"/>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61" name="Google Shape;61;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lvl1pPr indent="0" lvl="0" marL="25400" marR="0" algn="l">
              <a:lnSpc>
                <a:spcPct val="104761"/>
              </a:lnSpc>
              <a:spcBef>
                <a:spcPts val="0"/>
              </a:spcBef>
              <a:buNone/>
              <a:defRPr b="0" i="0" sz="800">
                <a:solidFill>
                  <a:schemeClr val="lt1"/>
                </a:solidFill>
                <a:latin typeface="Arial"/>
                <a:ea typeface="Arial"/>
                <a:cs typeface="Arial"/>
                <a:sym typeface="Arial"/>
              </a:defRPr>
            </a:lvl1pPr>
            <a:lvl2pPr indent="0" lvl="1" marL="25400" marR="0" algn="l">
              <a:lnSpc>
                <a:spcPct val="104761"/>
              </a:lnSpc>
              <a:spcBef>
                <a:spcPts val="0"/>
              </a:spcBef>
              <a:buNone/>
              <a:defRPr b="0" i="0" sz="800">
                <a:solidFill>
                  <a:schemeClr val="lt1"/>
                </a:solidFill>
                <a:latin typeface="Arial"/>
                <a:ea typeface="Arial"/>
                <a:cs typeface="Arial"/>
                <a:sym typeface="Arial"/>
              </a:defRPr>
            </a:lvl2pPr>
            <a:lvl3pPr indent="0" lvl="2" marL="25400" marR="0" algn="l">
              <a:lnSpc>
                <a:spcPct val="104761"/>
              </a:lnSpc>
              <a:spcBef>
                <a:spcPts val="0"/>
              </a:spcBef>
              <a:buNone/>
              <a:defRPr b="0" i="0" sz="800">
                <a:solidFill>
                  <a:schemeClr val="lt1"/>
                </a:solidFill>
                <a:latin typeface="Arial"/>
                <a:ea typeface="Arial"/>
                <a:cs typeface="Arial"/>
                <a:sym typeface="Arial"/>
              </a:defRPr>
            </a:lvl3pPr>
            <a:lvl4pPr indent="0" lvl="3" marL="25400" marR="0" algn="l">
              <a:lnSpc>
                <a:spcPct val="104761"/>
              </a:lnSpc>
              <a:spcBef>
                <a:spcPts val="0"/>
              </a:spcBef>
              <a:buNone/>
              <a:defRPr b="0" i="0" sz="800">
                <a:solidFill>
                  <a:schemeClr val="lt1"/>
                </a:solidFill>
                <a:latin typeface="Arial"/>
                <a:ea typeface="Arial"/>
                <a:cs typeface="Arial"/>
                <a:sym typeface="Arial"/>
              </a:defRPr>
            </a:lvl4pPr>
            <a:lvl5pPr indent="0" lvl="4" marL="25400" marR="0" algn="l">
              <a:lnSpc>
                <a:spcPct val="104761"/>
              </a:lnSpc>
              <a:spcBef>
                <a:spcPts val="0"/>
              </a:spcBef>
              <a:buNone/>
              <a:defRPr b="0" i="0" sz="800">
                <a:solidFill>
                  <a:schemeClr val="lt1"/>
                </a:solidFill>
                <a:latin typeface="Arial"/>
                <a:ea typeface="Arial"/>
                <a:cs typeface="Arial"/>
                <a:sym typeface="Arial"/>
              </a:defRPr>
            </a:lvl5pPr>
            <a:lvl6pPr indent="0" lvl="5" marL="25400" marR="0" algn="l">
              <a:lnSpc>
                <a:spcPct val="104761"/>
              </a:lnSpc>
              <a:spcBef>
                <a:spcPts val="0"/>
              </a:spcBef>
              <a:buNone/>
              <a:defRPr b="0" i="0" sz="800">
                <a:solidFill>
                  <a:schemeClr val="lt1"/>
                </a:solidFill>
                <a:latin typeface="Arial"/>
                <a:ea typeface="Arial"/>
                <a:cs typeface="Arial"/>
                <a:sym typeface="Arial"/>
              </a:defRPr>
            </a:lvl6pPr>
            <a:lvl7pPr indent="0" lvl="6" marL="25400" marR="0" algn="l">
              <a:lnSpc>
                <a:spcPct val="104761"/>
              </a:lnSpc>
              <a:spcBef>
                <a:spcPts val="0"/>
              </a:spcBef>
              <a:buNone/>
              <a:defRPr b="0" i="0" sz="800">
                <a:solidFill>
                  <a:schemeClr val="lt1"/>
                </a:solidFill>
                <a:latin typeface="Arial"/>
                <a:ea typeface="Arial"/>
                <a:cs typeface="Arial"/>
                <a:sym typeface="Arial"/>
              </a:defRPr>
            </a:lvl7pPr>
            <a:lvl8pPr indent="0" lvl="7" marL="25400" marR="0" algn="l">
              <a:lnSpc>
                <a:spcPct val="104761"/>
              </a:lnSpc>
              <a:spcBef>
                <a:spcPts val="0"/>
              </a:spcBef>
              <a:buNone/>
              <a:defRPr b="0" i="0" sz="800">
                <a:solidFill>
                  <a:schemeClr val="lt1"/>
                </a:solidFill>
                <a:latin typeface="Arial"/>
                <a:ea typeface="Arial"/>
                <a:cs typeface="Arial"/>
                <a:sym typeface="Arial"/>
              </a:defRPr>
            </a:lvl8pPr>
            <a:lvl9pPr indent="0" lvl="8" marL="25400" marR="0" algn="l">
              <a:lnSpc>
                <a:spcPct val="104761"/>
              </a:lnSpc>
              <a:spcBef>
                <a:spcPts val="0"/>
              </a:spcBef>
              <a:buNone/>
              <a:defRPr b="0" i="0" sz="800">
                <a:solidFill>
                  <a:schemeClr val="lt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64" name="Shape 64"/>
        <p:cNvGrpSpPr/>
        <p:nvPr/>
      </p:nvGrpSpPr>
      <p:grpSpPr>
        <a:xfrm>
          <a:off x="0" y="0"/>
          <a:ext cx="0" cy="0"/>
          <a:chOff x="0" y="0"/>
          <a:chExt cx="0" cy="0"/>
        </a:xfrm>
      </p:grpSpPr>
      <p:sp>
        <p:nvSpPr>
          <p:cNvPr id="65" name="Google Shape;65;p15"/>
          <p:cNvSpPr/>
          <p:nvPr/>
        </p:nvSpPr>
        <p:spPr>
          <a:xfrm>
            <a:off x="2285" y="4800599"/>
            <a:ext cx="9141619" cy="3429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 name="Google Shape;66;p15"/>
          <p:cNvSpPr/>
          <p:nvPr/>
        </p:nvSpPr>
        <p:spPr>
          <a:xfrm>
            <a:off x="0" y="4750309"/>
            <a:ext cx="9141619" cy="48101"/>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 name="Google Shape;67;p15"/>
          <p:cNvSpPr/>
          <p:nvPr/>
        </p:nvSpPr>
        <p:spPr>
          <a:xfrm>
            <a:off x="905256" y="3257550"/>
            <a:ext cx="740664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 name="Google Shape;6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lvl1pPr indent="0" lvl="0" marL="25400" marR="0" algn="l">
              <a:lnSpc>
                <a:spcPct val="104761"/>
              </a:lnSpc>
              <a:spcBef>
                <a:spcPts val="0"/>
              </a:spcBef>
              <a:buNone/>
              <a:defRPr b="0" i="0" sz="800">
                <a:solidFill>
                  <a:schemeClr val="lt1"/>
                </a:solidFill>
                <a:latin typeface="Arial"/>
                <a:ea typeface="Arial"/>
                <a:cs typeface="Arial"/>
                <a:sym typeface="Arial"/>
              </a:defRPr>
            </a:lvl1pPr>
            <a:lvl2pPr indent="0" lvl="1" marL="25400" marR="0" algn="l">
              <a:lnSpc>
                <a:spcPct val="104761"/>
              </a:lnSpc>
              <a:spcBef>
                <a:spcPts val="0"/>
              </a:spcBef>
              <a:buNone/>
              <a:defRPr b="0" i="0" sz="800">
                <a:solidFill>
                  <a:schemeClr val="lt1"/>
                </a:solidFill>
                <a:latin typeface="Arial"/>
                <a:ea typeface="Arial"/>
                <a:cs typeface="Arial"/>
                <a:sym typeface="Arial"/>
              </a:defRPr>
            </a:lvl2pPr>
            <a:lvl3pPr indent="0" lvl="2" marL="25400" marR="0" algn="l">
              <a:lnSpc>
                <a:spcPct val="104761"/>
              </a:lnSpc>
              <a:spcBef>
                <a:spcPts val="0"/>
              </a:spcBef>
              <a:buNone/>
              <a:defRPr b="0" i="0" sz="800">
                <a:solidFill>
                  <a:schemeClr val="lt1"/>
                </a:solidFill>
                <a:latin typeface="Arial"/>
                <a:ea typeface="Arial"/>
                <a:cs typeface="Arial"/>
                <a:sym typeface="Arial"/>
              </a:defRPr>
            </a:lvl3pPr>
            <a:lvl4pPr indent="0" lvl="3" marL="25400" marR="0" algn="l">
              <a:lnSpc>
                <a:spcPct val="104761"/>
              </a:lnSpc>
              <a:spcBef>
                <a:spcPts val="0"/>
              </a:spcBef>
              <a:buNone/>
              <a:defRPr b="0" i="0" sz="800">
                <a:solidFill>
                  <a:schemeClr val="lt1"/>
                </a:solidFill>
                <a:latin typeface="Arial"/>
                <a:ea typeface="Arial"/>
                <a:cs typeface="Arial"/>
                <a:sym typeface="Arial"/>
              </a:defRPr>
            </a:lvl4pPr>
            <a:lvl5pPr indent="0" lvl="4" marL="25400" marR="0" algn="l">
              <a:lnSpc>
                <a:spcPct val="104761"/>
              </a:lnSpc>
              <a:spcBef>
                <a:spcPts val="0"/>
              </a:spcBef>
              <a:buNone/>
              <a:defRPr b="0" i="0" sz="800">
                <a:solidFill>
                  <a:schemeClr val="lt1"/>
                </a:solidFill>
                <a:latin typeface="Arial"/>
                <a:ea typeface="Arial"/>
                <a:cs typeface="Arial"/>
                <a:sym typeface="Arial"/>
              </a:defRPr>
            </a:lvl5pPr>
            <a:lvl6pPr indent="0" lvl="5" marL="25400" marR="0" algn="l">
              <a:lnSpc>
                <a:spcPct val="104761"/>
              </a:lnSpc>
              <a:spcBef>
                <a:spcPts val="0"/>
              </a:spcBef>
              <a:buNone/>
              <a:defRPr b="0" i="0" sz="800">
                <a:solidFill>
                  <a:schemeClr val="lt1"/>
                </a:solidFill>
                <a:latin typeface="Arial"/>
                <a:ea typeface="Arial"/>
                <a:cs typeface="Arial"/>
                <a:sym typeface="Arial"/>
              </a:defRPr>
            </a:lvl6pPr>
            <a:lvl7pPr indent="0" lvl="6" marL="25400" marR="0" algn="l">
              <a:lnSpc>
                <a:spcPct val="104761"/>
              </a:lnSpc>
              <a:spcBef>
                <a:spcPts val="0"/>
              </a:spcBef>
              <a:buNone/>
              <a:defRPr b="0" i="0" sz="800">
                <a:solidFill>
                  <a:schemeClr val="lt1"/>
                </a:solidFill>
                <a:latin typeface="Arial"/>
                <a:ea typeface="Arial"/>
                <a:cs typeface="Arial"/>
                <a:sym typeface="Arial"/>
              </a:defRPr>
            </a:lvl7pPr>
            <a:lvl8pPr indent="0" lvl="7" marL="25400" marR="0" algn="l">
              <a:lnSpc>
                <a:spcPct val="104761"/>
              </a:lnSpc>
              <a:spcBef>
                <a:spcPts val="0"/>
              </a:spcBef>
              <a:buNone/>
              <a:defRPr b="0" i="0" sz="800">
                <a:solidFill>
                  <a:schemeClr val="lt1"/>
                </a:solidFill>
                <a:latin typeface="Arial"/>
                <a:ea typeface="Arial"/>
                <a:cs typeface="Arial"/>
                <a:sym typeface="Arial"/>
              </a:defRPr>
            </a:lvl8pPr>
            <a:lvl9pPr indent="0" lvl="8" marL="25400" marR="0" algn="l">
              <a:lnSpc>
                <a:spcPct val="104761"/>
              </a:lnSpc>
              <a:spcBef>
                <a:spcPts val="0"/>
              </a:spcBef>
              <a:buNone/>
              <a:defRPr b="0" i="0" sz="800">
                <a:solidFill>
                  <a:schemeClr val="lt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71" name="Shape 71"/>
        <p:cNvGrpSpPr/>
        <p:nvPr/>
      </p:nvGrpSpPr>
      <p:grpSpPr>
        <a:xfrm>
          <a:off x="0" y="0"/>
          <a:ext cx="0" cy="0"/>
          <a:chOff x="0" y="0"/>
          <a:chExt cx="0" cy="0"/>
        </a:xfrm>
      </p:grpSpPr>
      <p:sp>
        <p:nvSpPr>
          <p:cNvPr id="72" name="Google Shape;72;p16"/>
          <p:cNvSpPr/>
          <p:nvPr/>
        </p:nvSpPr>
        <p:spPr>
          <a:xfrm>
            <a:off x="2285" y="4800599"/>
            <a:ext cx="9141619" cy="3429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 name="Google Shape;73;p16"/>
          <p:cNvSpPr/>
          <p:nvPr/>
        </p:nvSpPr>
        <p:spPr>
          <a:xfrm>
            <a:off x="0" y="4750309"/>
            <a:ext cx="9141619" cy="48101"/>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 name="Google Shape;74;p16"/>
          <p:cNvSpPr/>
          <p:nvPr/>
        </p:nvSpPr>
        <p:spPr>
          <a:xfrm>
            <a:off x="905256" y="3257550"/>
            <a:ext cx="740664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6"/>
          <p:cNvSpPr txBox="1"/>
          <p:nvPr>
            <p:ph type="title"/>
          </p:nvPr>
        </p:nvSpPr>
        <p:spPr>
          <a:xfrm>
            <a:off x="764362" y="195738"/>
            <a:ext cx="7615275" cy="10353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600">
                <a:solidFill>
                  <a:srgbClr val="40404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lvl1pPr indent="0" lvl="0" marL="25400" marR="0" algn="l">
              <a:lnSpc>
                <a:spcPct val="104761"/>
              </a:lnSpc>
              <a:spcBef>
                <a:spcPts val="0"/>
              </a:spcBef>
              <a:buNone/>
              <a:defRPr b="0" i="0" sz="800">
                <a:solidFill>
                  <a:schemeClr val="lt1"/>
                </a:solidFill>
                <a:latin typeface="Arial"/>
                <a:ea typeface="Arial"/>
                <a:cs typeface="Arial"/>
                <a:sym typeface="Arial"/>
              </a:defRPr>
            </a:lvl1pPr>
            <a:lvl2pPr indent="0" lvl="1" marL="25400" marR="0" algn="l">
              <a:lnSpc>
                <a:spcPct val="104761"/>
              </a:lnSpc>
              <a:spcBef>
                <a:spcPts val="0"/>
              </a:spcBef>
              <a:buNone/>
              <a:defRPr b="0" i="0" sz="800">
                <a:solidFill>
                  <a:schemeClr val="lt1"/>
                </a:solidFill>
                <a:latin typeface="Arial"/>
                <a:ea typeface="Arial"/>
                <a:cs typeface="Arial"/>
                <a:sym typeface="Arial"/>
              </a:defRPr>
            </a:lvl2pPr>
            <a:lvl3pPr indent="0" lvl="2" marL="25400" marR="0" algn="l">
              <a:lnSpc>
                <a:spcPct val="104761"/>
              </a:lnSpc>
              <a:spcBef>
                <a:spcPts val="0"/>
              </a:spcBef>
              <a:buNone/>
              <a:defRPr b="0" i="0" sz="800">
                <a:solidFill>
                  <a:schemeClr val="lt1"/>
                </a:solidFill>
                <a:latin typeface="Arial"/>
                <a:ea typeface="Arial"/>
                <a:cs typeface="Arial"/>
                <a:sym typeface="Arial"/>
              </a:defRPr>
            </a:lvl3pPr>
            <a:lvl4pPr indent="0" lvl="3" marL="25400" marR="0" algn="l">
              <a:lnSpc>
                <a:spcPct val="104761"/>
              </a:lnSpc>
              <a:spcBef>
                <a:spcPts val="0"/>
              </a:spcBef>
              <a:buNone/>
              <a:defRPr b="0" i="0" sz="800">
                <a:solidFill>
                  <a:schemeClr val="lt1"/>
                </a:solidFill>
                <a:latin typeface="Arial"/>
                <a:ea typeface="Arial"/>
                <a:cs typeface="Arial"/>
                <a:sym typeface="Arial"/>
              </a:defRPr>
            </a:lvl4pPr>
            <a:lvl5pPr indent="0" lvl="4" marL="25400" marR="0" algn="l">
              <a:lnSpc>
                <a:spcPct val="104761"/>
              </a:lnSpc>
              <a:spcBef>
                <a:spcPts val="0"/>
              </a:spcBef>
              <a:buNone/>
              <a:defRPr b="0" i="0" sz="800">
                <a:solidFill>
                  <a:schemeClr val="lt1"/>
                </a:solidFill>
                <a:latin typeface="Arial"/>
                <a:ea typeface="Arial"/>
                <a:cs typeface="Arial"/>
                <a:sym typeface="Arial"/>
              </a:defRPr>
            </a:lvl5pPr>
            <a:lvl6pPr indent="0" lvl="5" marL="25400" marR="0" algn="l">
              <a:lnSpc>
                <a:spcPct val="104761"/>
              </a:lnSpc>
              <a:spcBef>
                <a:spcPts val="0"/>
              </a:spcBef>
              <a:buNone/>
              <a:defRPr b="0" i="0" sz="800">
                <a:solidFill>
                  <a:schemeClr val="lt1"/>
                </a:solidFill>
                <a:latin typeface="Arial"/>
                <a:ea typeface="Arial"/>
                <a:cs typeface="Arial"/>
                <a:sym typeface="Arial"/>
              </a:defRPr>
            </a:lvl6pPr>
            <a:lvl7pPr indent="0" lvl="6" marL="25400" marR="0" algn="l">
              <a:lnSpc>
                <a:spcPct val="104761"/>
              </a:lnSpc>
              <a:spcBef>
                <a:spcPts val="0"/>
              </a:spcBef>
              <a:buNone/>
              <a:defRPr b="0" i="0" sz="800">
                <a:solidFill>
                  <a:schemeClr val="lt1"/>
                </a:solidFill>
                <a:latin typeface="Arial"/>
                <a:ea typeface="Arial"/>
                <a:cs typeface="Arial"/>
                <a:sym typeface="Arial"/>
              </a:defRPr>
            </a:lvl7pPr>
            <a:lvl8pPr indent="0" lvl="7" marL="25400" marR="0" algn="l">
              <a:lnSpc>
                <a:spcPct val="104761"/>
              </a:lnSpc>
              <a:spcBef>
                <a:spcPts val="0"/>
              </a:spcBef>
              <a:buNone/>
              <a:defRPr b="0" i="0" sz="800">
                <a:solidFill>
                  <a:schemeClr val="lt1"/>
                </a:solidFill>
                <a:latin typeface="Arial"/>
                <a:ea typeface="Arial"/>
                <a:cs typeface="Arial"/>
                <a:sym typeface="Arial"/>
              </a:defRPr>
            </a:lvl8pPr>
            <a:lvl9pPr indent="0" lvl="8" marL="25400" marR="0" algn="l">
              <a:lnSpc>
                <a:spcPct val="104761"/>
              </a:lnSpc>
              <a:spcBef>
                <a:spcPts val="0"/>
              </a:spcBef>
              <a:buNone/>
              <a:defRPr b="0" i="0" sz="800">
                <a:solidFill>
                  <a:schemeClr val="lt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7"/>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lvl1pPr indent="0" lvl="0" marL="25400" marR="0" algn="l">
              <a:lnSpc>
                <a:spcPct val="104761"/>
              </a:lnSpc>
              <a:spcBef>
                <a:spcPts val="0"/>
              </a:spcBef>
              <a:buNone/>
              <a:defRPr b="0" i="0" sz="800">
                <a:solidFill>
                  <a:schemeClr val="lt1"/>
                </a:solidFill>
                <a:latin typeface="Arial"/>
                <a:ea typeface="Arial"/>
                <a:cs typeface="Arial"/>
                <a:sym typeface="Arial"/>
              </a:defRPr>
            </a:lvl1pPr>
            <a:lvl2pPr indent="0" lvl="1" marL="25400" marR="0" algn="l">
              <a:lnSpc>
                <a:spcPct val="104761"/>
              </a:lnSpc>
              <a:spcBef>
                <a:spcPts val="0"/>
              </a:spcBef>
              <a:buNone/>
              <a:defRPr b="0" i="0" sz="800">
                <a:solidFill>
                  <a:schemeClr val="lt1"/>
                </a:solidFill>
                <a:latin typeface="Arial"/>
                <a:ea typeface="Arial"/>
                <a:cs typeface="Arial"/>
                <a:sym typeface="Arial"/>
              </a:defRPr>
            </a:lvl2pPr>
            <a:lvl3pPr indent="0" lvl="2" marL="25400" marR="0" algn="l">
              <a:lnSpc>
                <a:spcPct val="104761"/>
              </a:lnSpc>
              <a:spcBef>
                <a:spcPts val="0"/>
              </a:spcBef>
              <a:buNone/>
              <a:defRPr b="0" i="0" sz="800">
                <a:solidFill>
                  <a:schemeClr val="lt1"/>
                </a:solidFill>
                <a:latin typeface="Arial"/>
                <a:ea typeface="Arial"/>
                <a:cs typeface="Arial"/>
                <a:sym typeface="Arial"/>
              </a:defRPr>
            </a:lvl3pPr>
            <a:lvl4pPr indent="0" lvl="3" marL="25400" marR="0" algn="l">
              <a:lnSpc>
                <a:spcPct val="104761"/>
              </a:lnSpc>
              <a:spcBef>
                <a:spcPts val="0"/>
              </a:spcBef>
              <a:buNone/>
              <a:defRPr b="0" i="0" sz="800">
                <a:solidFill>
                  <a:schemeClr val="lt1"/>
                </a:solidFill>
                <a:latin typeface="Arial"/>
                <a:ea typeface="Arial"/>
                <a:cs typeface="Arial"/>
                <a:sym typeface="Arial"/>
              </a:defRPr>
            </a:lvl4pPr>
            <a:lvl5pPr indent="0" lvl="4" marL="25400" marR="0" algn="l">
              <a:lnSpc>
                <a:spcPct val="104761"/>
              </a:lnSpc>
              <a:spcBef>
                <a:spcPts val="0"/>
              </a:spcBef>
              <a:buNone/>
              <a:defRPr b="0" i="0" sz="800">
                <a:solidFill>
                  <a:schemeClr val="lt1"/>
                </a:solidFill>
                <a:latin typeface="Arial"/>
                <a:ea typeface="Arial"/>
                <a:cs typeface="Arial"/>
                <a:sym typeface="Arial"/>
              </a:defRPr>
            </a:lvl5pPr>
            <a:lvl6pPr indent="0" lvl="5" marL="25400" marR="0" algn="l">
              <a:lnSpc>
                <a:spcPct val="104761"/>
              </a:lnSpc>
              <a:spcBef>
                <a:spcPts val="0"/>
              </a:spcBef>
              <a:buNone/>
              <a:defRPr b="0" i="0" sz="800">
                <a:solidFill>
                  <a:schemeClr val="lt1"/>
                </a:solidFill>
                <a:latin typeface="Arial"/>
                <a:ea typeface="Arial"/>
                <a:cs typeface="Arial"/>
                <a:sym typeface="Arial"/>
              </a:defRPr>
            </a:lvl6pPr>
            <a:lvl7pPr indent="0" lvl="6" marL="25400" marR="0" algn="l">
              <a:lnSpc>
                <a:spcPct val="104761"/>
              </a:lnSpc>
              <a:spcBef>
                <a:spcPts val="0"/>
              </a:spcBef>
              <a:buNone/>
              <a:defRPr b="0" i="0" sz="800">
                <a:solidFill>
                  <a:schemeClr val="lt1"/>
                </a:solidFill>
                <a:latin typeface="Arial"/>
                <a:ea typeface="Arial"/>
                <a:cs typeface="Arial"/>
                <a:sym typeface="Arial"/>
              </a:defRPr>
            </a:lvl7pPr>
            <a:lvl8pPr indent="0" lvl="7" marL="25400" marR="0" algn="l">
              <a:lnSpc>
                <a:spcPct val="104761"/>
              </a:lnSpc>
              <a:spcBef>
                <a:spcPts val="0"/>
              </a:spcBef>
              <a:buNone/>
              <a:defRPr b="0" i="0" sz="800">
                <a:solidFill>
                  <a:schemeClr val="lt1"/>
                </a:solidFill>
                <a:latin typeface="Arial"/>
                <a:ea typeface="Arial"/>
                <a:cs typeface="Arial"/>
                <a:sym typeface="Arial"/>
              </a:defRPr>
            </a:lvl8pPr>
            <a:lvl9pPr indent="0" lvl="8" marL="25400" marR="0" algn="l">
              <a:lnSpc>
                <a:spcPct val="104761"/>
              </a:lnSpc>
              <a:spcBef>
                <a:spcPts val="0"/>
              </a:spcBef>
              <a:buNone/>
              <a:defRPr b="0" i="0" sz="800">
                <a:solidFill>
                  <a:schemeClr val="lt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5" name="Shape 85"/>
        <p:cNvGrpSpPr/>
        <p:nvPr/>
      </p:nvGrpSpPr>
      <p:grpSpPr>
        <a:xfrm>
          <a:off x="0" y="0"/>
          <a:ext cx="0" cy="0"/>
          <a:chOff x="0" y="0"/>
          <a:chExt cx="0" cy="0"/>
        </a:xfrm>
      </p:grpSpPr>
      <p:sp>
        <p:nvSpPr>
          <p:cNvPr id="86" name="Google Shape;86;p18"/>
          <p:cNvSpPr txBox="1"/>
          <p:nvPr>
            <p:ph type="title"/>
          </p:nvPr>
        </p:nvSpPr>
        <p:spPr>
          <a:xfrm>
            <a:off x="764362" y="195738"/>
            <a:ext cx="7615275" cy="10353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600">
                <a:solidFill>
                  <a:srgbClr val="40404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8" name="Google Shape;88;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9" name="Google Shape;89;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lvl1pPr indent="0" lvl="0" marL="25400" marR="0" algn="l">
              <a:lnSpc>
                <a:spcPct val="104761"/>
              </a:lnSpc>
              <a:spcBef>
                <a:spcPts val="0"/>
              </a:spcBef>
              <a:buNone/>
              <a:defRPr b="0" i="0" sz="800">
                <a:solidFill>
                  <a:schemeClr val="lt1"/>
                </a:solidFill>
                <a:latin typeface="Arial"/>
                <a:ea typeface="Arial"/>
                <a:cs typeface="Arial"/>
                <a:sym typeface="Arial"/>
              </a:defRPr>
            </a:lvl1pPr>
            <a:lvl2pPr indent="0" lvl="1" marL="25400" marR="0" algn="l">
              <a:lnSpc>
                <a:spcPct val="104761"/>
              </a:lnSpc>
              <a:spcBef>
                <a:spcPts val="0"/>
              </a:spcBef>
              <a:buNone/>
              <a:defRPr b="0" i="0" sz="800">
                <a:solidFill>
                  <a:schemeClr val="lt1"/>
                </a:solidFill>
                <a:latin typeface="Arial"/>
                <a:ea typeface="Arial"/>
                <a:cs typeface="Arial"/>
                <a:sym typeface="Arial"/>
              </a:defRPr>
            </a:lvl2pPr>
            <a:lvl3pPr indent="0" lvl="2" marL="25400" marR="0" algn="l">
              <a:lnSpc>
                <a:spcPct val="104761"/>
              </a:lnSpc>
              <a:spcBef>
                <a:spcPts val="0"/>
              </a:spcBef>
              <a:buNone/>
              <a:defRPr b="0" i="0" sz="800">
                <a:solidFill>
                  <a:schemeClr val="lt1"/>
                </a:solidFill>
                <a:latin typeface="Arial"/>
                <a:ea typeface="Arial"/>
                <a:cs typeface="Arial"/>
                <a:sym typeface="Arial"/>
              </a:defRPr>
            </a:lvl3pPr>
            <a:lvl4pPr indent="0" lvl="3" marL="25400" marR="0" algn="l">
              <a:lnSpc>
                <a:spcPct val="104761"/>
              </a:lnSpc>
              <a:spcBef>
                <a:spcPts val="0"/>
              </a:spcBef>
              <a:buNone/>
              <a:defRPr b="0" i="0" sz="800">
                <a:solidFill>
                  <a:schemeClr val="lt1"/>
                </a:solidFill>
                <a:latin typeface="Arial"/>
                <a:ea typeface="Arial"/>
                <a:cs typeface="Arial"/>
                <a:sym typeface="Arial"/>
              </a:defRPr>
            </a:lvl4pPr>
            <a:lvl5pPr indent="0" lvl="4" marL="25400" marR="0" algn="l">
              <a:lnSpc>
                <a:spcPct val="104761"/>
              </a:lnSpc>
              <a:spcBef>
                <a:spcPts val="0"/>
              </a:spcBef>
              <a:buNone/>
              <a:defRPr b="0" i="0" sz="800">
                <a:solidFill>
                  <a:schemeClr val="lt1"/>
                </a:solidFill>
                <a:latin typeface="Arial"/>
                <a:ea typeface="Arial"/>
                <a:cs typeface="Arial"/>
                <a:sym typeface="Arial"/>
              </a:defRPr>
            </a:lvl5pPr>
            <a:lvl6pPr indent="0" lvl="5" marL="25400" marR="0" algn="l">
              <a:lnSpc>
                <a:spcPct val="104761"/>
              </a:lnSpc>
              <a:spcBef>
                <a:spcPts val="0"/>
              </a:spcBef>
              <a:buNone/>
              <a:defRPr b="0" i="0" sz="800">
                <a:solidFill>
                  <a:schemeClr val="lt1"/>
                </a:solidFill>
                <a:latin typeface="Arial"/>
                <a:ea typeface="Arial"/>
                <a:cs typeface="Arial"/>
                <a:sym typeface="Arial"/>
              </a:defRPr>
            </a:lvl6pPr>
            <a:lvl7pPr indent="0" lvl="6" marL="25400" marR="0" algn="l">
              <a:lnSpc>
                <a:spcPct val="104761"/>
              </a:lnSpc>
              <a:spcBef>
                <a:spcPts val="0"/>
              </a:spcBef>
              <a:buNone/>
              <a:defRPr b="0" i="0" sz="800">
                <a:solidFill>
                  <a:schemeClr val="lt1"/>
                </a:solidFill>
                <a:latin typeface="Arial"/>
                <a:ea typeface="Arial"/>
                <a:cs typeface="Arial"/>
                <a:sym typeface="Arial"/>
              </a:defRPr>
            </a:lvl7pPr>
            <a:lvl8pPr indent="0" lvl="7" marL="25400" marR="0" algn="l">
              <a:lnSpc>
                <a:spcPct val="104761"/>
              </a:lnSpc>
              <a:spcBef>
                <a:spcPts val="0"/>
              </a:spcBef>
              <a:buNone/>
              <a:defRPr b="0" i="0" sz="800">
                <a:solidFill>
                  <a:schemeClr val="lt1"/>
                </a:solidFill>
                <a:latin typeface="Arial"/>
                <a:ea typeface="Arial"/>
                <a:cs typeface="Arial"/>
                <a:sym typeface="Arial"/>
              </a:defRPr>
            </a:lvl8pPr>
            <a:lvl9pPr indent="0" lvl="8" marL="25400" marR="0" algn="l">
              <a:lnSpc>
                <a:spcPct val="104761"/>
              </a:lnSpc>
              <a:spcBef>
                <a:spcPts val="0"/>
              </a:spcBef>
              <a:buNone/>
              <a:defRPr b="0" i="0" sz="800">
                <a:solidFill>
                  <a:schemeClr val="lt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800599"/>
            <a:ext cx="9144000" cy="342900"/>
          </a:xfrm>
          <a:custGeom>
            <a:rect b="b" l="l" r="r" t="t"/>
            <a:pathLst>
              <a:path extrusionOk="0" h="457200" w="12192000">
                <a:moveTo>
                  <a:pt x="12192000" y="0"/>
                </a:moveTo>
                <a:lnTo>
                  <a:pt x="0" y="0"/>
                </a:lnTo>
                <a:lnTo>
                  <a:pt x="0" y="457199"/>
                </a:lnTo>
                <a:lnTo>
                  <a:pt x="12192000" y="457199"/>
                </a:lnTo>
                <a:lnTo>
                  <a:pt x="12192000"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 name="Google Shape;52;p13"/>
          <p:cNvSpPr/>
          <p:nvPr/>
        </p:nvSpPr>
        <p:spPr>
          <a:xfrm>
            <a:off x="0" y="4750308"/>
            <a:ext cx="9144000" cy="50482"/>
          </a:xfrm>
          <a:custGeom>
            <a:rect b="b" l="l" r="r" t="t"/>
            <a:pathLst>
              <a:path extrusionOk="0" h="67310" w="12192000">
                <a:moveTo>
                  <a:pt x="12192000" y="0"/>
                </a:moveTo>
                <a:lnTo>
                  <a:pt x="0" y="0"/>
                </a:lnTo>
                <a:lnTo>
                  <a:pt x="0" y="66801"/>
                </a:lnTo>
                <a:lnTo>
                  <a:pt x="12192000" y="66801"/>
                </a:lnTo>
                <a:lnTo>
                  <a:pt x="1219200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 name="Google Shape;53;p13"/>
          <p:cNvSpPr txBox="1"/>
          <p:nvPr>
            <p:ph type="title"/>
          </p:nvPr>
        </p:nvSpPr>
        <p:spPr>
          <a:xfrm>
            <a:off x="764362" y="195738"/>
            <a:ext cx="7615275" cy="103536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3600" u="none" cap="none" strike="noStrike">
                <a:solidFill>
                  <a:srgbClr val="404040"/>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878681" y="1216864"/>
            <a:ext cx="7386637" cy="341995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6000" u="none" cap="none" strike="noStrike">
                <a:solidFill>
                  <a:srgbClr val="242424"/>
                </a:solidFill>
                <a:latin typeface="Arial"/>
                <a:ea typeface="Arial"/>
                <a:cs typeface="Arial"/>
                <a:sym typeface="Arial"/>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55" name="Google Shape;55;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lvl1pPr indent="0" lvl="0" marL="25400" marR="0" rtl="0" algn="l">
              <a:lnSpc>
                <a:spcPct val="104761"/>
              </a:lnSpc>
              <a:spcBef>
                <a:spcPts val="0"/>
              </a:spcBef>
              <a:buNone/>
              <a:defRPr b="0" i="0" sz="800" u="none">
                <a:solidFill>
                  <a:schemeClr val="lt1"/>
                </a:solidFill>
                <a:latin typeface="Arial"/>
                <a:ea typeface="Arial"/>
                <a:cs typeface="Arial"/>
                <a:sym typeface="Arial"/>
              </a:defRPr>
            </a:lvl1pPr>
            <a:lvl2pPr indent="0" lvl="1" marL="25400" marR="0" rtl="0" algn="l">
              <a:lnSpc>
                <a:spcPct val="104761"/>
              </a:lnSpc>
              <a:spcBef>
                <a:spcPts val="0"/>
              </a:spcBef>
              <a:buNone/>
              <a:defRPr b="0" i="0" sz="800" u="none">
                <a:solidFill>
                  <a:schemeClr val="lt1"/>
                </a:solidFill>
                <a:latin typeface="Arial"/>
                <a:ea typeface="Arial"/>
                <a:cs typeface="Arial"/>
                <a:sym typeface="Arial"/>
              </a:defRPr>
            </a:lvl2pPr>
            <a:lvl3pPr indent="0" lvl="2" marL="25400" marR="0" rtl="0" algn="l">
              <a:lnSpc>
                <a:spcPct val="104761"/>
              </a:lnSpc>
              <a:spcBef>
                <a:spcPts val="0"/>
              </a:spcBef>
              <a:buNone/>
              <a:defRPr b="0" i="0" sz="800" u="none">
                <a:solidFill>
                  <a:schemeClr val="lt1"/>
                </a:solidFill>
                <a:latin typeface="Arial"/>
                <a:ea typeface="Arial"/>
                <a:cs typeface="Arial"/>
                <a:sym typeface="Arial"/>
              </a:defRPr>
            </a:lvl3pPr>
            <a:lvl4pPr indent="0" lvl="3" marL="25400" marR="0" rtl="0" algn="l">
              <a:lnSpc>
                <a:spcPct val="104761"/>
              </a:lnSpc>
              <a:spcBef>
                <a:spcPts val="0"/>
              </a:spcBef>
              <a:buNone/>
              <a:defRPr b="0" i="0" sz="800" u="none">
                <a:solidFill>
                  <a:schemeClr val="lt1"/>
                </a:solidFill>
                <a:latin typeface="Arial"/>
                <a:ea typeface="Arial"/>
                <a:cs typeface="Arial"/>
                <a:sym typeface="Arial"/>
              </a:defRPr>
            </a:lvl4pPr>
            <a:lvl5pPr indent="0" lvl="4" marL="25400" marR="0" rtl="0" algn="l">
              <a:lnSpc>
                <a:spcPct val="104761"/>
              </a:lnSpc>
              <a:spcBef>
                <a:spcPts val="0"/>
              </a:spcBef>
              <a:buNone/>
              <a:defRPr b="0" i="0" sz="800" u="none">
                <a:solidFill>
                  <a:schemeClr val="lt1"/>
                </a:solidFill>
                <a:latin typeface="Arial"/>
                <a:ea typeface="Arial"/>
                <a:cs typeface="Arial"/>
                <a:sym typeface="Arial"/>
              </a:defRPr>
            </a:lvl5pPr>
            <a:lvl6pPr indent="0" lvl="5" marL="25400" marR="0" rtl="0" algn="l">
              <a:lnSpc>
                <a:spcPct val="104761"/>
              </a:lnSpc>
              <a:spcBef>
                <a:spcPts val="0"/>
              </a:spcBef>
              <a:buNone/>
              <a:defRPr b="0" i="0" sz="800" u="none">
                <a:solidFill>
                  <a:schemeClr val="lt1"/>
                </a:solidFill>
                <a:latin typeface="Arial"/>
                <a:ea typeface="Arial"/>
                <a:cs typeface="Arial"/>
                <a:sym typeface="Arial"/>
              </a:defRPr>
            </a:lvl6pPr>
            <a:lvl7pPr indent="0" lvl="6" marL="25400" marR="0" rtl="0" algn="l">
              <a:lnSpc>
                <a:spcPct val="104761"/>
              </a:lnSpc>
              <a:spcBef>
                <a:spcPts val="0"/>
              </a:spcBef>
              <a:buNone/>
              <a:defRPr b="0" i="0" sz="800" u="none">
                <a:solidFill>
                  <a:schemeClr val="lt1"/>
                </a:solidFill>
                <a:latin typeface="Arial"/>
                <a:ea typeface="Arial"/>
                <a:cs typeface="Arial"/>
                <a:sym typeface="Arial"/>
              </a:defRPr>
            </a:lvl7pPr>
            <a:lvl8pPr indent="0" lvl="7" marL="25400" marR="0" rtl="0" algn="l">
              <a:lnSpc>
                <a:spcPct val="104761"/>
              </a:lnSpc>
              <a:spcBef>
                <a:spcPts val="0"/>
              </a:spcBef>
              <a:buNone/>
              <a:defRPr b="0" i="0" sz="800" u="none">
                <a:solidFill>
                  <a:schemeClr val="lt1"/>
                </a:solidFill>
                <a:latin typeface="Arial"/>
                <a:ea typeface="Arial"/>
                <a:cs typeface="Arial"/>
                <a:sym typeface="Arial"/>
              </a:defRPr>
            </a:lvl8pPr>
            <a:lvl9pPr indent="0" lvl="8" marL="25400" marR="0" rtl="0" algn="l">
              <a:lnSpc>
                <a:spcPct val="104761"/>
              </a:lnSpc>
              <a:spcBef>
                <a:spcPts val="0"/>
              </a:spcBef>
              <a:buNone/>
              <a:defRPr b="0" i="0" sz="800" u="none">
                <a:solidFill>
                  <a:schemeClr val="lt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6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7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8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67.png"/><Relationship Id="rId4" Type="http://schemas.openxmlformats.org/officeDocument/2006/relationships/image" Target="../media/image65.jpg"/><Relationship Id="rId5" Type="http://schemas.openxmlformats.org/officeDocument/2006/relationships/image" Target="../media/image7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69.jp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77.png"/><Relationship Id="rId4" Type="http://schemas.openxmlformats.org/officeDocument/2006/relationships/image" Target="../media/image66.png"/><Relationship Id="rId5" Type="http://schemas.openxmlformats.org/officeDocument/2006/relationships/image" Target="../media/image7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7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7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7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hyperlink" Target="https://www.coursera.org/professional-certificates/ibm-data-science?&amp;instructo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image" Target="../media/image24.png"/><Relationship Id="rId11" Type="http://schemas.openxmlformats.org/officeDocument/2006/relationships/image" Target="../media/image2.png"/><Relationship Id="rId22" Type="http://schemas.openxmlformats.org/officeDocument/2006/relationships/image" Target="../media/image30.png"/><Relationship Id="rId10" Type="http://schemas.openxmlformats.org/officeDocument/2006/relationships/image" Target="../media/image19.png"/><Relationship Id="rId21" Type="http://schemas.openxmlformats.org/officeDocument/2006/relationships/image" Target="../media/image25.png"/><Relationship Id="rId13" Type="http://schemas.openxmlformats.org/officeDocument/2006/relationships/image" Target="../media/image8.png"/><Relationship Id="rId24" Type="http://schemas.openxmlformats.org/officeDocument/2006/relationships/hyperlink" Target="https://github.com/navassherif98/IBM_Data_Science_Professional_Certification/blob/master/10.Applied_Data_Science_Capstone/Week%201%20Introduction/Data%20Collection%20Api%20.ipynb" TargetMode="External"/><Relationship Id="rId12" Type="http://schemas.openxmlformats.org/officeDocument/2006/relationships/image" Target="../media/image6.png"/><Relationship Id="rId23"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12.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13.png"/><Relationship Id="rId16" Type="http://schemas.openxmlformats.org/officeDocument/2006/relationships/image" Target="../media/image76.png"/><Relationship Id="rId5" Type="http://schemas.openxmlformats.org/officeDocument/2006/relationships/image" Target="../media/image20.png"/><Relationship Id="rId19" Type="http://schemas.openxmlformats.org/officeDocument/2006/relationships/image" Target="../media/image45.png"/><Relationship Id="rId6" Type="http://schemas.openxmlformats.org/officeDocument/2006/relationships/image" Target="../media/image1.png"/><Relationship Id="rId18"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35.png"/><Relationship Id="rId13" Type="http://schemas.openxmlformats.org/officeDocument/2006/relationships/image" Target="../media/image42.png"/><Relationship Id="rId12" Type="http://schemas.openxmlformats.org/officeDocument/2006/relationships/image" Target="../media/image40.png"/><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28.jpg"/><Relationship Id="rId9" Type="http://schemas.openxmlformats.org/officeDocument/2006/relationships/image" Target="../media/image31.png"/><Relationship Id="rId15" Type="http://schemas.openxmlformats.org/officeDocument/2006/relationships/image" Target="../media/image41.png"/><Relationship Id="rId14" Type="http://schemas.openxmlformats.org/officeDocument/2006/relationships/image" Target="../media/image43.jpg"/><Relationship Id="rId17" Type="http://schemas.openxmlformats.org/officeDocument/2006/relationships/image" Target="../media/image50.png"/><Relationship Id="rId16" Type="http://schemas.openxmlformats.org/officeDocument/2006/relationships/image" Target="../media/image51.png"/><Relationship Id="rId5" Type="http://schemas.openxmlformats.org/officeDocument/2006/relationships/image" Target="../media/image38.png"/><Relationship Id="rId6" Type="http://schemas.openxmlformats.org/officeDocument/2006/relationships/image" Target="../media/image33.png"/><Relationship Id="rId7" Type="http://schemas.openxmlformats.org/officeDocument/2006/relationships/image" Target="../media/image32.png"/><Relationship Id="rId8"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grpSp>
        <p:nvGrpSpPr>
          <p:cNvPr id="96" name="Google Shape;96;p19"/>
          <p:cNvGrpSpPr/>
          <p:nvPr/>
        </p:nvGrpSpPr>
        <p:grpSpPr>
          <a:xfrm>
            <a:off x="0" y="4750309"/>
            <a:ext cx="9143904" cy="393190"/>
            <a:chOff x="0" y="6333745"/>
            <a:chExt cx="12191872" cy="524253"/>
          </a:xfrm>
        </p:grpSpPr>
        <p:sp>
          <p:nvSpPr>
            <p:cNvPr id="97" name="Google Shape;97;p1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99" name="Google Shape;99;p19"/>
          <p:cNvSpPr/>
          <p:nvPr/>
        </p:nvSpPr>
        <p:spPr>
          <a:xfrm>
            <a:off x="905256" y="3257550"/>
            <a:ext cx="740664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 name="Google Shape;100;p19"/>
          <p:cNvSpPr txBox="1"/>
          <p:nvPr>
            <p:ph idx="1" type="body"/>
          </p:nvPr>
        </p:nvSpPr>
        <p:spPr>
          <a:xfrm>
            <a:off x="878681" y="1216864"/>
            <a:ext cx="7386637" cy="1942024"/>
          </a:xfrm>
          <a:prstGeom prst="rect">
            <a:avLst/>
          </a:prstGeom>
          <a:noFill/>
          <a:ln>
            <a:noFill/>
          </a:ln>
        </p:spPr>
        <p:txBody>
          <a:bodyPr anchorCtr="0" anchor="t" bIns="0" lIns="0" spcFirstLastPara="1" rIns="0" wrap="square" tIns="361125">
            <a:spAutoFit/>
          </a:bodyPr>
          <a:lstStyle/>
          <a:p>
            <a:pPr indent="0" lvl="0" marL="12700" marR="0" rtl="0" algn="l">
              <a:lnSpc>
                <a:spcPct val="93181"/>
              </a:lnSpc>
              <a:spcBef>
                <a:spcPts val="0"/>
              </a:spcBef>
              <a:spcAft>
                <a:spcPts val="0"/>
              </a:spcAft>
              <a:buNone/>
            </a:pPr>
            <a:r>
              <a:rPr lang="en-GB" sz="6600">
                <a:solidFill>
                  <a:srgbClr val="000000"/>
                </a:solidFill>
                <a:latin typeface="Arial"/>
                <a:ea typeface="Arial"/>
                <a:cs typeface="Arial"/>
                <a:sym typeface="Arial"/>
              </a:rPr>
              <a:t>Data Science Capstone  Project</a:t>
            </a:r>
            <a:endParaRPr/>
          </a:p>
        </p:txBody>
      </p:sp>
      <p:sp>
        <p:nvSpPr>
          <p:cNvPr id="101" name="Google Shape;101;p19"/>
          <p:cNvSpPr txBox="1"/>
          <p:nvPr/>
        </p:nvSpPr>
        <p:spPr>
          <a:xfrm>
            <a:off x="882030" y="3225175"/>
            <a:ext cx="6671700" cy="1067400"/>
          </a:xfrm>
          <a:prstGeom prst="rect">
            <a:avLst/>
          </a:prstGeom>
          <a:noFill/>
          <a:ln>
            <a:noFill/>
          </a:ln>
        </p:spPr>
        <p:txBody>
          <a:bodyPr anchorCtr="0" anchor="t" bIns="0" lIns="0" spcFirstLastPara="1" rIns="0" wrap="square" tIns="81425">
            <a:spAutoFit/>
          </a:bodyPr>
          <a:lstStyle/>
          <a:p>
            <a:pPr indent="0" lvl="0" marL="12700" marR="0" rtl="0" algn="l">
              <a:lnSpc>
                <a:spcPct val="100000"/>
              </a:lnSpc>
              <a:spcBef>
                <a:spcPts val="0"/>
              </a:spcBef>
              <a:spcAft>
                <a:spcPts val="0"/>
              </a:spcAft>
              <a:buNone/>
            </a:pPr>
            <a:r>
              <a:rPr lang="en-GB" sz="1800">
                <a:solidFill>
                  <a:srgbClr val="616E52"/>
                </a:solidFill>
              </a:rPr>
              <a:t>Ajmal Muhammad</a:t>
            </a:r>
            <a:endParaRPr sz="18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lang="en-GB" sz="1800">
                <a:solidFill>
                  <a:srgbClr val="616E52"/>
                </a:solidFill>
              </a:rPr>
              <a:t>https://github.com/aj00786/IBM-Coursera-Course-</a:t>
            </a:r>
            <a:endParaRPr sz="1800">
              <a:solidFill>
                <a:srgbClr val="616E52"/>
              </a:solidFill>
              <a:latin typeface="Arial"/>
              <a:ea typeface="Arial"/>
              <a:cs typeface="Arial"/>
              <a:sym typeface="Arial"/>
            </a:endParaRPr>
          </a:p>
          <a:p>
            <a:pPr indent="0" lvl="0" marL="12700" marR="0" rtl="0" algn="l">
              <a:lnSpc>
                <a:spcPct val="100000"/>
              </a:lnSpc>
              <a:spcBef>
                <a:spcPts val="600"/>
              </a:spcBef>
              <a:spcAft>
                <a:spcPts val="0"/>
              </a:spcAft>
              <a:buNone/>
            </a:pPr>
            <a:r>
              <a:rPr lang="en-GB" sz="1800">
                <a:solidFill>
                  <a:srgbClr val="616E52"/>
                </a:solidFill>
              </a:rPr>
              <a:t>2023</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28"/>
          <p:cNvSpPr txBox="1"/>
          <p:nvPr>
            <p:ph type="title"/>
          </p:nvPr>
        </p:nvSpPr>
        <p:spPr>
          <a:xfrm>
            <a:off x="687476" y="461866"/>
            <a:ext cx="2766536"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Data Wrangling</a:t>
            </a:r>
            <a:endParaRPr/>
          </a:p>
        </p:txBody>
      </p:sp>
      <p:sp>
        <p:nvSpPr>
          <p:cNvPr id="264" name="Google Shape;264;p28"/>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265" name="Google Shape;265;p28"/>
          <p:cNvSpPr txBox="1"/>
          <p:nvPr>
            <p:ph idx="1" type="body"/>
          </p:nvPr>
        </p:nvSpPr>
        <p:spPr>
          <a:xfrm>
            <a:off x="350521" y="1568864"/>
            <a:ext cx="8801100" cy="3672600"/>
          </a:xfrm>
          <a:prstGeom prst="rect">
            <a:avLst/>
          </a:prstGeom>
          <a:noFill/>
          <a:ln>
            <a:noFill/>
          </a:ln>
        </p:spPr>
        <p:txBody>
          <a:bodyPr anchorCtr="0" anchor="t" bIns="0" lIns="0" spcFirstLastPara="1" rIns="0" wrap="square" tIns="121925">
            <a:spAutoFit/>
          </a:bodyPr>
          <a:lstStyle/>
          <a:p>
            <a:pPr indent="0" lvl="0" marL="12700" rtl="0" algn="l">
              <a:lnSpc>
                <a:spcPct val="100000"/>
              </a:lnSpc>
              <a:spcBef>
                <a:spcPts val="0"/>
              </a:spcBef>
              <a:spcAft>
                <a:spcPts val="0"/>
              </a:spcAft>
              <a:buNone/>
            </a:pPr>
            <a:r>
              <a:rPr lang="en-GB" sz="1500">
                <a:solidFill>
                  <a:srgbClr val="404040"/>
                </a:solidFill>
                <a:latin typeface="Arial"/>
                <a:ea typeface="Arial"/>
                <a:cs typeface="Arial"/>
                <a:sym typeface="Arial"/>
              </a:rPr>
              <a:t>Create a training label with landing outcomes where successful = 1 &amp; failure = 0.</a:t>
            </a:r>
            <a:endParaRPr sz="1500">
              <a:latin typeface="Arial"/>
              <a:ea typeface="Arial"/>
              <a:cs typeface="Arial"/>
              <a:sym typeface="Arial"/>
            </a:endParaRPr>
          </a:p>
          <a:p>
            <a:pPr indent="0" lvl="0" marL="12700" rtl="0" algn="l">
              <a:lnSpc>
                <a:spcPct val="100000"/>
              </a:lnSpc>
              <a:spcBef>
                <a:spcPts val="900"/>
              </a:spcBef>
              <a:spcAft>
                <a:spcPts val="0"/>
              </a:spcAft>
              <a:buNone/>
            </a:pPr>
            <a:r>
              <a:rPr lang="en-GB" sz="1500">
                <a:solidFill>
                  <a:srgbClr val="404040"/>
                </a:solidFill>
                <a:latin typeface="Arial"/>
                <a:ea typeface="Arial"/>
                <a:cs typeface="Arial"/>
                <a:sym typeface="Arial"/>
              </a:rPr>
              <a:t>Outcome column has two components: ‘Mission Outcome’ ‘Landing Location’</a:t>
            </a:r>
            <a:endParaRPr sz="1500">
              <a:latin typeface="Arial"/>
              <a:ea typeface="Arial"/>
              <a:cs typeface="Arial"/>
              <a:sym typeface="Arial"/>
            </a:endParaRPr>
          </a:p>
          <a:p>
            <a:pPr indent="0" lvl="0" marL="12700" marR="0" rtl="0" algn="l">
              <a:lnSpc>
                <a:spcPct val="150000"/>
              </a:lnSpc>
              <a:spcBef>
                <a:spcPts val="200"/>
              </a:spcBef>
              <a:spcAft>
                <a:spcPts val="0"/>
              </a:spcAft>
              <a:buNone/>
            </a:pPr>
            <a:r>
              <a:rPr lang="en-GB" sz="1500">
                <a:solidFill>
                  <a:srgbClr val="404040"/>
                </a:solidFill>
                <a:latin typeface="Arial"/>
                <a:ea typeface="Arial"/>
                <a:cs typeface="Arial"/>
                <a:sym typeface="Arial"/>
              </a:rPr>
              <a:t>New training label column ‘class’ with a value of 1 if ‘Mission Outcome’ is True and 0 otherwise.  </a:t>
            </a:r>
            <a:r>
              <a:rPr lang="en-GB" sz="1500" u="sng">
                <a:solidFill>
                  <a:srgbClr val="404040"/>
                </a:solidFill>
                <a:latin typeface="Arial"/>
                <a:ea typeface="Arial"/>
                <a:cs typeface="Arial"/>
                <a:sym typeface="Arial"/>
              </a:rPr>
              <a:t>Value Mapping:</a:t>
            </a:r>
            <a:endParaRPr sz="1500">
              <a:latin typeface="Arial"/>
              <a:ea typeface="Arial"/>
              <a:cs typeface="Arial"/>
              <a:sym typeface="Arial"/>
            </a:endParaRPr>
          </a:p>
          <a:p>
            <a:pPr indent="0" lvl="0" marL="12700" rtl="0" algn="l">
              <a:lnSpc>
                <a:spcPct val="100000"/>
              </a:lnSpc>
              <a:spcBef>
                <a:spcPts val="1000"/>
              </a:spcBef>
              <a:spcAft>
                <a:spcPts val="0"/>
              </a:spcAft>
              <a:buNone/>
            </a:pPr>
            <a:r>
              <a:rPr lang="en-GB" sz="1500">
                <a:solidFill>
                  <a:srgbClr val="404040"/>
                </a:solidFill>
                <a:latin typeface="Arial"/>
                <a:ea typeface="Arial"/>
                <a:cs typeface="Arial"/>
                <a:sym typeface="Arial"/>
              </a:rPr>
              <a:t>True ASDS, True RTLS, &amp; True Ocean – set to -&gt; 1</a:t>
            </a:r>
            <a:endParaRPr sz="1500">
              <a:latin typeface="Arial"/>
              <a:ea typeface="Arial"/>
              <a:cs typeface="Arial"/>
              <a:sym typeface="Arial"/>
            </a:endParaRPr>
          </a:p>
          <a:p>
            <a:pPr indent="0" lvl="0" marL="12700" rtl="0" algn="l">
              <a:lnSpc>
                <a:spcPct val="100000"/>
              </a:lnSpc>
              <a:spcBef>
                <a:spcPts val="900"/>
              </a:spcBef>
              <a:spcAft>
                <a:spcPts val="0"/>
              </a:spcAft>
              <a:buNone/>
            </a:pPr>
            <a:r>
              <a:rPr lang="en-GB" sz="1500">
                <a:solidFill>
                  <a:srgbClr val="404040"/>
                </a:solidFill>
                <a:latin typeface="Arial"/>
                <a:ea typeface="Arial"/>
                <a:cs typeface="Arial"/>
                <a:sym typeface="Arial"/>
              </a:rPr>
              <a:t>None None, False ASDS, None ASDS, False Ocean, False RTLS – set to -&gt; 0</a:t>
            </a:r>
            <a:endParaRPr sz="1500">
              <a:latin typeface="Arial"/>
              <a:ea typeface="Arial"/>
              <a:cs typeface="Arial"/>
              <a:sym typeface="Arial"/>
            </a:endParaRPr>
          </a:p>
          <a:p>
            <a:pPr indent="0" lvl="0" marL="0" rtl="0" algn="l">
              <a:lnSpc>
                <a:spcPct val="100000"/>
              </a:lnSpc>
              <a:spcBef>
                <a:spcPts val="0"/>
              </a:spcBef>
              <a:spcAft>
                <a:spcPts val="0"/>
              </a:spcAft>
              <a:buNone/>
            </a:pPr>
            <a:r>
              <a:t/>
            </a:r>
            <a:endParaRPr sz="1900">
              <a:latin typeface="Arial"/>
              <a:ea typeface="Arial"/>
              <a:cs typeface="Arial"/>
              <a:sym typeface="Arial"/>
            </a:endParaRPr>
          </a:p>
          <a:p>
            <a:pPr indent="0" lvl="0" marL="12700" marR="1422400" rtl="0" algn="l">
              <a:lnSpc>
                <a:spcPct val="148000"/>
              </a:lnSpc>
              <a:spcBef>
                <a:spcPts val="0"/>
              </a:spcBef>
              <a:spcAft>
                <a:spcPts val="0"/>
              </a:spcAft>
              <a:buNone/>
            </a:pPr>
            <a:r>
              <a:rPr lang="en-GB" sz="1500" u="sng">
                <a:solidFill>
                  <a:srgbClr val="404040"/>
                </a:solidFill>
                <a:latin typeface="Arial"/>
                <a:ea typeface="Arial"/>
                <a:cs typeface="Arial"/>
                <a:sym typeface="Arial"/>
              </a:rPr>
              <a:t>GitHub url: </a:t>
            </a:r>
            <a:r>
              <a:rPr lang="en-GB" sz="1500">
                <a:solidFill>
                  <a:srgbClr val="404040"/>
                </a:solidFill>
                <a:latin typeface="Arial"/>
                <a:ea typeface="Arial"/>
                <a:cs typeface="Arial"/>
                <a:sym typeface="Arial"/>
              </a:rPr>
              <a:t> </a:t>
            </a:r>
            <a:r>
              <a:rPr lang="en-GB" sz="1500">
                <a:solidFill>
                  <a:srgbClr val="404040"/>
                </a:solidFill>
              </a:rPr>
              <a:t>https://github.com/aj00786/IBM-Coursera-Course-/blob/main/Applied%20Data%20Science%20Capstone/10.Applied_Data_Science_Capstone/Week%201%20Introduction/Data%20wrangling%20.ipynb</a:t>
            </a:r>
            <a:endParaRPr sz="15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29"/>
          <p:cNvSpPr txBox="1"/>
          <p:nvPr>
            <p:ph type="title"/>
          </p:nvPr>
        </p:nvSpPr>
        <p:spPr>
          <a:xfrm>
            <a:off x="687476" y="407669"/>
            <a:ext cx="4900613"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EDA with Data Visualization</a:t>
            </a:r>
            <a:endParaRPr/>
          </a:p>
        </p:txBody>
      </p:sp>
      <p:sp>
        <p:nvSpPr>
          <p:cNvPr id="272" name="Google Shape;272;p29"/>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273" name="Google Shape;273;p29"/>
          <p:cNvSpPr txBox="1"/>
          <p:nvPr/>
        </p:nvSpPr>
        <p:spPr>
          <a:xfrm>
            <a:off x="882025" y="1368450"/>
            <a:ext cx="7472400" cy="3986100"/>
          </a:xfrm>
          <a:prstGeom prst="rect">
            <a:avLst/>
          </a:prstGeom>
          <a:noFill/>
          <a:ln>
            <a:noFill/>
          </a:ln>
        </p:spPr>
        <p:txBody>
          <a:bodyPr anchorCtr="0" anchor="t" bIns="0" lIns="0" spcFirstLastPara="1" rIns="0" wrap="square" tIns="31900">
            <a:spAutoFit/>
          </a:bodyPr>
          <a:lstStyle/>
          <a:p>
            <a:pPr indent="0" lvl="0" marL="12700" marR="419100" rtl="0" algn="l">
              <a:lnSpc>
                <a:spcPct val="110500"/>
              </a:lnSpc>
              <a:spcBef>
                <a:spcPts val="0"/>
              </a:spcBef>
              <a:spcAft>
                <a:spcPts val="0"/>
              </a:spcAft>
              <a:buNone/>
            </a:pPr>
            <a:r>
              <a:rPr lang="en-GB" sz="1500">
                <a:solidFill>
                  <a:srgbClr val="404040"/>
                </a:solidFill>
                <a:latin typeface="Arial"/>
                <a:ea typeface="Arial"/>
                <a:cs typeface="Arial"/>
                <a:sym typeface="Arial"/>
              </a:rPr>
              <a:t>Exploratory Data Analysis performed on variables Flight Number, Payload Mass, Launch Site,  Orbit, Class and Year.</a:t>
            </a:r>
            <a:endParaRPr sz="1500">
              <a:solidFill>
                <a:schemeClr val="dk1"/>
              </a:solidFill>
              <a:latin typeface="Arial"/>
              <a:ea typeface="Arial"/>
              <a:cs typeface="Arial"/>
              <a:sym typeface="Arial"/>
            </a:endParaRPr>
          </a:p>
          <a:p>
            <a:pPr indent="0" lvl="0" marL="12700" marR="0" rtl="0" algn="l">
              <a:lnSpc>
                <a:spcPct val="100000"/>
              </a:lnSpc>
              <a:spcBef>
                <a:spcPts val="800"/>
              </a:spcBef>
              <a:spcAft>
                <a:spcPts val="0"/>
              </a:spcAft>
              <a:buNone/>
            </a:pPr>
            <a:r>
              <a:rPr lang="en-GB" sz="1500" u="sng">
                <a:solidFill>
                  <a:srgbClr val="404040"/>
                </a:solidFill>
                <a:latin typeface="Arial"/>
                <a:ea typeface="Arial"/>
                <a:cs typeface="Arial"/>
                <a:sym typeface="Arial"/>
              </a:rPr>
              <a:t>Plots Used:</a:t>
            </a:r>
            <a:endParaRPr sz="1500">
              <a:solidFill>
                <a:schemeClr val="dk1"/>
              </a:solidFill>
              <a:latin typeface="Arial"/>
              <a:ea typeface="Arial"/>
              <a:cs typeface="Arial"/>
              <a:sym typeface="Arial"/>
            </a:endParaRPr>
          </a:p>
          <a:p>
            <a:pPr indent="0" lvl="0" marL="12700" marR="304800" rtl="0" algn="l">
              <a:lnSpc>
                <a:spcPct val="110500"/>
              </a:lnSpc>
              <a:spcBef>
                <a:spcPts val="1100"/>
              </a:spcBef>
              <a:spcAft>
                <a:spcPts val="0"/>
              </a:spcAft>
              <a:buNone/>
            </a:pPr>
            <a:r>
              <a:rPr lang="en-GB" sz="1500">
                <a:solidFill>
                  <a:srgbClr val="404040"/>
                </a:solidFill>
                <a:latin typeface="Arial"/>
                <a:ea typeface="Arial"/>
                <a:cs typeface="Arial"/>
                <a:sym typeface="Arial"/>
              </a:rPr>
              <a:t>Flight Number vs. Payload Mass, Flight Number vs. Launch Site, Payload Mass vs. Launch Site,  Orbit vs. Success Rate, Flight Number vs. Orbit, Payload vs Orbit, and Success Yearly Trend</a:t>
            </a:r>
            <a:endParaRPr sz="1500">
              <a:solidFill>
                <a:schemeClr val="dk1"/>
              </a:solidFill>
              <a:latin typeface="Arial"/>
              <a:ea typeface="Arial"/>
              <a:cs typeface="Arial"/>
              <a:sym typeface="Arial"/>
            </a:endParaRPr>
          </a:p>
          <a:p>
            <a:pPr indent="0" lvl="0" marL="12700" marR="0" rtl="0" algn="l">
              <a:lnSpc>
                <a:spcPct val="115000"/>
              </a:lnSpc>
              <a:spcBef>
                <a:spcPts val="900"/>
              </a:spcBef>
              <a:spcAft>
                <a:spcPts val="0"/>
              </a:spcAft>
              <a:buNone/>
            </a:pPr>
            <a:r>
              <a:rPr lang="en-GB" sz="1500">
                <a:solidFill>
                  <a:srgbClr val="404040"/>
                </a:solidFill>
                <a:latin typeface="Arial"/>
                <a:ea typeface="Arial"/>
                <a:cs typeface="Arial"/>
                <a:sym typeface="Arial"/>
              </a:rPr>
              <a:t>Scatter plots, line charts, and bar plots were used to compare relationships between variables to</a:t>
            </a:r>
            <a:endParaRPr sz="15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GB" sz="1500">
                <a:solidFill>
                  <a:srgbClr val="404040"/>
                </a:solidFill>
                <a:latin typeface="Arial"/>
                <a:ea typeface="Arial"/>
                <a:cs typeface="Arial"/>
                <a:sym typeface="Arial"/>
              </a:rPr>
              <a:t>decide if a relationship exists so that they could be used in training the machine learning model</a:t>
            </a:r>
            <a:endParaRPr sz="1500">
              <a:solidFill>
                <a:schemeClr val="dk1"/>
              </a:solidFill>
              <a:latin typeface="Arial"/>
              <a:ea typeface="Arial"/>
              <a:cs typeface="Arial"/>
              <a:sym typeface="Arial"/>
            </a:endParaRPr>
          </a:p>
          <a:p>
            <a:pPr indent="0" lvl="0" marL="12700" marR="0" rtl="0" algn="l">
              <a:lnSpc>
                <a:spcPct val="100000"/>
              </a:lnSpc>
              <a:spcBef>
                <a:spcPts val="800"/>
              </a:spcBef>
              <a:spcAft>
                <a:spcPts val="0"/>
              </a:spcAft>
              <a:buNone/>
            </a:pPr>
            <a:r>
              <a:rPr lang="en-GB" sz="1500" u="sng">
                <a:solidFill>
                  <a:srgbClr val="404040"/>
                </a:solidFill>
                <a:latin typeface="Arial"/>
                <a:ea typeface="Arial"/>
                <a:cs typeface="Arial"/>
                <a:sym typeface="Arial"/>
              </a:rPr>
              <a:t>GitHub url: </a:t>
            </a:r>
            <a:r>
              <a:rPr lang="en-GB" sz="1500">
                <a:solidFill>
                  <a:srgbClr val="404040"/>
                </a:solidFill>
                <a:latin typeface="Arial"/>
                <a:ea typeface="Arial"/>
                <a:cs typeface="Arial"/>
                <a:sym typeface="Arial"/>
              </a:rPr>
              <a:t> </a:t>
            </a:r>
            <a:r>
              <a:rPr lang="en-GB" sz="1500">
                <a:solidFill>
                  <a:srgbClr val="404040"/>
                </a:solidFill>
              </a:rPr>
              <a:t>https://github.com/aj00786/IBM-Coursera-Course-/blob/main/Applied%20Data%20Science%20Capstone/10.Applied_Data_Science_Capstone/Week%202%20EDA/EDA%20with%20Visualization.ipynb</a:t>
            </a:r>
            <a:endParaRPr sz="15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 name="Google Shape;279;p30"/>
          <p:cNvSpPr txBox="1"/>
          <p:nvPr>
            <p:ph type="title"/>
          </p:nvPr>
        </p:nvSpPr>
        <p:spPr>
          <a:xfrm>
            <a:off x="687476" y="407669"/>
            <a:ext cx="2434114"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EDA with SQL</a:t>
            </a:r>
            <a:endParaRPr/>
          </a:p>
        </p:txBody>
      </p:sp>
      <p:sp>
        <p:nvSpPr>
          <p:cNvPr id="280" name="Google Shape;280;p30"/>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281" name="Google Shape;281;p30"/>
          <p:cNvSpPr txBox="1"/>
          <p:nvPr/>
        </p:nvSpPr>
        <p:spPr>
          <a:xfrm>
            <a:off x="882014" y="1216864"/>
            <a:ext cx="7265700" cy="3274200"/>
          </a:xfrm>
          <a:prstGeom prst="rect">
            <a:avLst/>
          </a:prstGeom>
          <a:noFill/>
          <a:ln>
            <a:noFill/>
          </a:ln>
        </p:spPr>
        <p:txBody>
          <a:bodyPr anchorCtr="0" anchor="t" bIns="0" lIns="0" spcFirstLastPara="1" rIns="0" wrap="square" tIns="121925">
            <a:spAutoFit/>
          </a:bodyPr>
          <a:lstStyle/>
          <a:p>
            <a:pPr indent="0" lvl="0" marL="12700" marR="0" rtl="0" algn="l">
              <a:lnSpc>
                <a:spcPct val="100000"/>
              </a:lnSpc>
              <a:spcBef>
                <a:spcPts val="0"/>
              </a:spcBef>
              <a:spcAft>
                <a:spcPts val="0"/>
              </a:spcAft>
              <a:buNone/>
            </a:pPr>
            <a:r>
              <a:rPr lang="en-GB" sz="1500">
                <a:solidFill>
                  <a:srgbClr val="404040"/>
                </a:solidFill>
                <a:latin typeface="Arial"/>
                <a:ea typeface="Arial"/>
                <a:cs typeface="Arial"/>
                <a:sym typeface="Arial"/>
              </a:rPr>
              <a:t>Loaded data set into IBM DB2 Database.</a:t>
            </a:r>
            <a:endParaRPr sz="1500">
              <a:solidFill>
                <a:schemeClr val="dk1"/>
              </a:solidFill>
              <a:latin typeface="Arial"/>
              <a:ea typeface="Arial"/>
              <a:cs typeface="Arial"/>
              <a:sym typeface="Arial"/>
            </a:endParaRPr>
          </a:p>
          <a:p>
            <a:pPr indent="0" lvl="0" marL="12700" marR="0" rtl="0" algn="l">
              <a:lnSpc>
                <a:spcPct val="100000"/>
              </a:lnSpc>
              <a:spcBef>
                <a:spcPts val="900"/>
              </a:spcBef>
              <a:spcAft>
                <a:spcPts val="0"/>
              </a:spcAft>
              <a:buNone/>
            </a:pPr>
            <a:r>
              <a:rPr lang="en-GB" sz="1500">
                <a:solidFill>
                  <a:srgbClr val="404040"/>
                </a:solidFill>
                <a:latin typeface="Arial"/>
                <a:ea typeface="Arial"/>
                <a:cs typeface="Arial"/>
                <a:sym typeface="Arial"/>
              </a:rPr>
              <a:t>Queried using SQL Python integration.</a:t>
            </a:r>
            <a:endParaRPr sz="1500">
              <a:solidFill>
                <a:schemeClr val="dk1"/>
              </a:solidFill>
              <a:latin typeface="Arial"/>
              <a:ea typeface="Arial"/>
              <a:cs typeface="Arial"/>
              <a:sym typeface="Arial"/>
            </a:endParaRPr>
          </a:p>
          <a:p>
            <a:pPr indent="0" lvl="0" marL="12700" marR="0" rtl="0" algn="l">
              <a:lnSpc>
                <a:spcPct val="100000"/>
              </a:lnSpc>
              <a:spcBef>
                <a:spcPts val="1200"/>
              </a:spcBef>
              <a:spcAft>
                <a:spcPts val="0"/>
              </a:spcAft>
              <a:buNone/>
            </a:pPr>
            <a:r>
              <a:rPr lang="en-GB" sz="1500">
                <a:solidFill>
                  <a:srgbClr val="404040"/>
                </a:solidFill>
                <a:latin typeface="Arial"/>
                <a:ea typeface="Arial"/>
                <a:cs typeface="Arial"/>
                <a:sym typeface="Arial"/>
              </a:rPr>
              <a:t>Queries were made to get a better understanding of the dataset.</a:t>
            </a:r>
            <a:endParaRPr sz="1500">
              <a:solidFill>
                <a:schemeClr val="dk1"/>
              </a:solidFill>
              <a:latin typeface="Arial"/>
              <a:ea typeface="Arial"/>
              <a:cs typeface="Arial"/>
              <a:sym typeface="Arial"/>
            </a:endParaRPr>
          </a:p>
          <a:p>
            <a:pPr indent="0" lvl="0" marL="12700" marR="330200" rtl="0" algn="l">
              <a:lnSpc>
                <a:spcPct val="110000"/>
              </a:lnSpc>
              <a:spcBef>
                <a:spcPts val="1100"/>
              </a:spcBef>
              <a:spcAft>
                <a:spcPts val="0"/>
              </a:spcAft>
              <a:buNone/>
            </a:pPr>
            <a:r>
              <a:rPr lang="en-GB" sz="1500">
                <a:solidFill>
                  <a:srgbClr val="404040"/>
                </a:solidFill>
                <a:latin typeface="Arial"/>
                <a:ea typeface="Arial"/>
                <a:cs typeface="Arial"/>
                <a:sym typeface="Arial"/>
              </a:rPr>
              <a:t>Queried information about launch site names, mission outcomes, various pay load sizes of  customers and booster versions, and landing outcomes</a:t>
            </a:r>
            <a:endParaRPr sz="15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12700" marR="0" rtl="0" algn="l">
              <a:lnSpc>
                <a:spcPct val="149000"/>
              </a:lnSpc>
              <a:spcBef>
                <a:spcPts val="0"/>
              </a:spcBef>
              <a:spcAft>
                <a:spcPts val="0"/>
              </a:spcAft>
              <a:buNone/>
            </a:pPr>
            <a:r>
              <a:rPr lang="en-GB" sz="1500" u="sng">
                <a:solidFill>
                  <a:srgbClr val="404040"/>
                </a:solidFill>
                <a:latin typeface="Arial"/>
                <a:ea typeface="Arial"/>
                <a:cs typeface="Arial"/>
                <a:sym typeface="Arial"/>
              </a:rPr>
              <a:t>GitHub url: </a:t>
            </a:r>
            <a:r>
              <a:rPr lang="en-GB" sz="1500">
                <a:solidFill>
                  <a:srgbClr val="404040"/>
                </a:solidFill>
                <a:latin typeface="Arial"/>
                <a:ea typeface="Arial"/>
                <a:cs typeface="Arial"/>
                <a:sym typeface="Arial"/>
              </a:rPr>
              <a:t> </a:t>
            </a:r>
            <a:r>
              <a:rPr lang="en-GB" sz="1500">
                <a:solidFill>
                  <a:srgbClr val="404040"/>
                </a:solidFill>
              </a:rPr>
              <a:t>https://github.com/aj00786/IBM-Coursera-Course-/blob/main/Applied%20Data%20Science%20Capstone/10.Applied_Data_Science_Capstone/Week%202%20EDA/EDA%20with%20SQL.ipynb</a:t>
            </a:r>
            <a:endParaRPr sz="15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31"/>
          <p:cNvSpPr txBox="1"/>
          <p:nvPr>
            <p:ph type="title"/>
          </p:nvPr>
        </p:nvSpPr>
        <p:spPr>
          <a:xfrm>
            <a:off x="687476" y="407669"/>
            <a:ext cx="6550343"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Build an interactive map with Folium</a:t>
            </a:r>
            <a:endParaRPr/>
          </a:p>
        </p:txBody>
      </p:sp>
      <p:sp>
        <p:nvSpPr>
          <p:cNvPr id="288" name="Google Shape;288;p31"/>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289" name="Google Shape;289;p31"/>
          <p:cNvSpPr txBox="1"/>
          <p:nvPr/>
        </p:nvSpPr>
        <p:spPr>
          <a:xfrm>
            <a:off x="882014" y="1368456"/>
            <a:ext cx="7324200" cy="2805900"/>
          </a:xfrm>
          <a:prstGeom prst="rect">
            <a:avLst/>
          </a:prstGeom>
          <a:noFill/>
          <a:ln>
            <a:noFill/>
          </a:ln>
        </p:spPr>
        <p:txBody>
          <a:bodyPr anchorCtr="0" anchor="t" bIns="0" lIns="0" spcFirstLastPara="1" rIns="0" wrap="square" tIns="31900">
            <a:spAutoFit/>
          </a:bodyPr>
          <a:lstStyle/>
          <a:p>
            <a:pPr indent="0" lvl="0" marL="12700" marR="0" rtl="0" algn="l">
              <a:lnSpc>
                <a:spcPct val="110500"/>
              </a:lnSpc>
              <a:spcBef>
                <a:spcPts val="0"/>
              </a:spcBef>
              <a:spcAft>
                <a:spcPts val="0"/>
              </a:spcAft>
              <a:buNone/>
            </a:pPr>
            <a:r>
              <a:rPr lang="en-GB" sz="1500">
                <a:solidFill>
                  <a:srgbClr val="404040"/>
                </a:solidFill>
                <a:latin typeface="Arial"/>
                <a:ea typeface="Arial"/>
                <a:cs typeface="Arial"/>
                <a:sym typeface="Arial"/>
              </a:rPr>
              <a:t>Folium maps mark Launch Sites, successful and unsuccessful landings, and a proximity example  to key locations: Railway, Highway, Coast, and City.</a:t>
            </a:r>
            <a:endParaRPr sz="1500">
              <a:solidFill>
                <a:schemeClr val="dk1"/>
              </a:solidFill>
              <a:latin typeface="Arial"/>
              <a:ea typeface="Arial"/>
              <a:cs typeface="Arial"/>
              <a:sym typeface="Arial"/>
            </a:endParaRPr>
          </a:p>
          <a:p>
            <a:pPr indent="0" lvl="0" marL="12700" marR="228600" rtl="0" algn="l">
              <a:lnSpc>
                <a:spcPct val="115000"/>
              </a:lnSpc>
              <a:spcBef>
                <a:spcPts val="800"/>
              </a:spcBef>
              <a:spcAft>
                <a:spcPts val="0"/>
              </a:spcAft>
              <a:buNone/>
            </a:pPr>
            <a:r>
              <a:rPr lang="en-GB" sz="1500">
                <a:solidFill>
                  <a:srgbClr val="404040"/>
                </a:solidFill>
                <a:latin typeface="Arial"/>
                <a:ea typeface="Arial"/>
                <a:cs typeface="Arial"/>
                <a:sym typeface="Arial"/>
              </a:rPr>
              <a:t>This allows us to understand why launch sites may be located where they are. Also visualizes  successful landings relative to location.</a:t>
            </a:r>
            <a:endParaRPr sz="1500">
              <a:solidFill>
                <a:schemeClr val="dk1"/>
              </a:solidFill>
              <a:latin typeface="Arial"/>
              <a:ea typeface="Arial"/>
              <a:cs typeface="Arial"/>
              <a:sym typeface="Arial"/>
            </a:endParaRPr>
          </a:p>
          <a:p>
            <a:pPr indent="0" lvl="0" marL="12700" marR="0" rtl="0" algn="l">
              <a:lnSpc>
                <a:spcPct val="100000"/>
              </a:lnSpc>
              <a:spcBef>
                <a:spcPts val="800"/>
              </a:spcBef>
              <a:spcAft>
                <a:spcPts val="0"/>
              </a:spcAft>
              <a:buNone/>
            </a:pPr>
            <a:r>
              <a:rPr lang="en-GB" sz="1500" u="sng">
                <a:solidFill>
                  <a:srgbClr val="404040"/>
                </a:solidFill>
                <a:latin typeface="Arial"/>
                <a:ea typeface="Arial"/>
                <a:cs typeface="Arial"/>
                <a:sym typeface="Arial"/>
              </a:rPr>
              <a:t>GitHub url:</a:t>
            </a:r>
            <a:endParaRPr sz="1500">
              <a:solidFill>
                <a:schemeClr val="dk1"/>
              </a:solidFill>
              <a:latin typeface="Arial"/>
              <a:ea typeface="Arial"/>
              <a:cs typeface="Arial"/>
              <a:sym typeface="Arial"/>
            </a:endParaRPr>
          </a:p>
          <a:p>
            <a:pPr indent="0" lvl="0" marL="12700" marR="0" rtl="0" algn="l">
              <a:lnSpc>
                <a:spcPct val="150100"/>
              </a:lnSpc>
              <a:spcBef>
                <a:spcPts val="200"/>
              </a:spcBef>
              <a:spcAft>
                <a:spcPts val="0"/>
              </a:spcAft>
              <a:buNone/>
            </a:pPr>
            <a:r>
              <a:rPr lang="en-GB" sz="1500">
                <a:solidFill>
                  <a:schemeClr val="dk1"/>
                </a:solidFill>
              </a:rPr>
              <a:t>https://github.com/aj00786/IBM-Coursera-Course-/blob/main/Applied%20Data%20Science%20Capstone/10.Applied_Data_Science_Capstone/Week%203%20Interactive%20Visual%20Analytics%20and%20Dashboard/Interactive%20Visual%20Analytics%20with%20Folium.ipynb</a:t>
            </a:r>
            <a:endParaRPr sz="15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32"/>
          <p:cNvSpPr txBox="1"/>
          <p:nvPr>
            <p:ph type="title"/>
          </p:nvPr>
        </p:nvSpPr>
        <p:spPr>
          <a:xfrm>
            <a:off x="687476" y="407669"/>
            <a:ext cx="6246971"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Build a Dashboard with Plotly Dash</a:t>
            </a:r>
            <a:endParaRPr/>
          </a:p>
        </p:txBody>
      </p:sp>
      <p:sp>
        <p:nvSpPr>
          <p:cNvPr id="296" name="Google Shape;296;p32"/>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297" name="Google Shape;297;p32"/>
          <p:cNvSpPr txBox="1"/>
          <p:nvPr/>
        </p:nvSpPr>
        <p:spPr>
          <a:xfrm>
            <a:off x="457200" y="1257185"/>
            <a:ext cx="8572500" cy="3877500"/>
          </a:xfrm>
          <a:prstGeom prst="rect">
            <a:avLst/>
          </a:prstGeom>
          <a:noFill/>
          <a:ln>
            <a:noFill/>
          </a:ln>
        </p:spPr>
        <p:txBody>
          <a:bodyPr anchorCtr="0" anchor="t" bIns="0" lIns="0" spcFirstLastPara="1" rIns="0" wrap="square" tIns="114300">
            <a:spAutoFit/>
          </a:bodyPr>
          <a:lstStyle/>
          <a:p>
            <a:pPr indent="0" lvl="0" marL="12700" marR="0" rtl="0" algn="l">
              <a:lnSpc>
                <a:spcPct val="100000"/>
              </a:lnSpc>
              <a:spcBef>
                <a:spcPts val="0"/>
              </a:spcBef>
              <a:spcAft>
                <a:spcPts val="0"/>
              </a:spcAft>
              <a:buNone/>
            </a:pPr>
            <a:r>
              <a:rPr lang="en-GB" sz="1500">
                <a:solidFill>
                  <a:srgbClr val="404040"/>
                </a:solidFill>
                <a:latin typeface="Arial"/>
                <a:ea typeface="Arial"/>
                <a:cs typeface="Arial"/>
                <a:sym typeface="Arial"/>
              </a:rPr>
              <a:t>Dashboard includes a pie chart and a scatter plot.</a:t>
            </a:r>
            <a:endParaRPr sz="1500">
              <a:solidFill>
                <a:schemeClr val="dk1"/>
              </a:solidFill>
              <a:latin typeface="Arial"/>
              <a:ea typeface="Arial"/>
              <a:cs typeface="Arial"/>
              <a:sym typeface="Arial"/>
            </a:endParaRPr>
          </a:p>
          <a:p>
            <a:pPr indent="0" lvl="0" marL="12700" marR="63500" rtl="0" algn="l">
              <a:lnSpc>
                <a:spcPct val="114500"/>
              </a:lnSpc>
              <a:spcBef>
                <a:spcPts val="1000"/>
              </a:spcBef>
              <a:spcAft>
                <a:spcPts val="0"/>
              </a:spcAft>
              <a:buNone/>
            </a:pPr>
            <a:r>
              <a:rPr lang="en-GB" sz="1500">
                <a:solidFill>
                  <a:srgbClr val="404040"/>
                </a:solidFill>
                <a:latin typeface="Arial"/>
                <a:ea typeface="Arial"/>
                <a:cs typeface="Arial"/>
                <a:sym typeface="Arial"/>
              </a:rPr>
              <a:t>Pie chart can be selected to show distribution of successful landings across all launch sites and  can be selected to show individual launch site success rates.</a:t>
            </a:r>
            <a:endParaRPr sz="1500">
              <a:solidFill>
                <a:schemeClr val="dk1"/>
              </a:solidFill>
              <a:latin typeface="Arial"/>
              <a:ea typeface="Arial"/>
              <a:cs typeface="Arial"/>
              <a:sym typeface="Arial"/>
            </a:endParaRPr>
          </a:p>
          <a:p>
            <a:pPr indent="0" lvl="0" marL="12700" marR="0" rtl="0" algn="l">
              <a:lnSpc>
                <a:spcPct val="110500"/>
              </a:lnSpc>
              <a:spcBef>
                <a:spcPts val="1000"/>
              </a:spcBef>
              <a:spcAft>
                <a:spcPts val="0"/>
              </a:spcAft>
              <a:buNone/>
            </a:pPr>
            <a:r>
              <a:rPr lang="en-GB" sz="1500">
                <a:solidFill>
                  <a:srgbClr val="404040"/>
                </a:solidFill>
                <a:latin typeface="Arial"/>
                <a:ea typeface="Arial"/>
                <a:cs typeface="Arial"/>
                <a:sym typeface="Arial"/>
              </a:rPr>
              <a:t>Scatter plot takes two inputs: All sites or individual site and payload mass on a slider between 0  and 10000 kg.</a:t>
            </a:r>
            <a:endParaRPr sz="1500">
              <a:solidFill>
                <a:schemeClr val="dk1"/>
              </a:solidFill>
              <a:latin typeface="Arial"/>
              <a:ea typeface="Arial"/>
              <a:cs typeface="Arial"/>
              <a:sym typeface="Arial"/>
            </a:endParaRPr>
          </a:p>
          <a:p>
            <a:pPr indent="0" lvl="0" marL="12700" marR="0" rtl="0" algn="l">
              <a:lnSpc>
                <a:spcPct val="100000"/>
              </a:lnSpc>
              <a:spcBef>
                <a:spcPts val="800"/>
              </a:spcBef>
              <a:spcAft>
                <a:spcPts val="0"/>
              </a:spcAft>
              <a:buNone/>
            </a:pPr>
            <a:r>
              <a:rPr lang="en-GB" sz="1500">
                <a:solidFill>
                  <a:srgbClr val="404040"/>
                </a:solidFill>
                <a:latin typeface="Arial"/>
                <a:ea typeface="Arial"/>
                <a:cs typeface="Arial"/>
                <a:sym typeface="Arial"/>
              </a:rPr>
              <a:t>The pie chart is used to visualize launch site success rate.</a:t>
            </a:r>
            <a:endParaRPr sz="1500">
              <a:solidFill>
                <a:schemeClr val="dk1"/>
              </a:solidFill>
              <a:latin typeface="Arial"/>
              <a:ea typeface="Arial"/>
              <a:cs typeface="Arial"/>
              <a:sym typeface="Arial"/>
            </a:endParaRPr>
          </a:p>
          <a:p>
            <a:pPr indent="0" lvl="0" marL="12700" marR="0" rtl="0" algn="l">
              <a:lnSpc>
                <a:spcPct val="117499"/>
              </a:lnSpc>
              <a:spcBef>
                <a:spcPts val="800"/>
              </a:spcBef>
              <a:spcAft>
                <a:spcPts val="0"/>
              </a:spcAft>
              <a:buNone/>
            </a:pPr>
            <a:r>
              <a:rPr lang="en-GB" sz="1500">
                <a:solidFill>
                  <a:srgbClr val="404040"/>
                </a:solidFill>
                <a:latin typeface="Arial"/>
                <a:ea typeface="Arial"/>
                <a:cs typeface="Arial"/>
                <a:sym typeface="Arial"/>
              </a:rPr>
              <a:t>The scatter plot can help us see how success varies across launch sites, payload mass, and</a:t>
            </a:r>
            <a:endParaRPr sz="1500">
              <a:solidFill>
                <a:schemeClr val="dk1"/>
              </a:solidFill>
              <a:latin typeface="Arial"/>
              <a:ea typeface="Arial"/>
              <a:cs typeface="Arial"/>
              <a:sym typeface="Arial"/>
            </a:endParaRPr>
          </a:p>
          <a:p>
            <a:pPr indent="0" lvl="0" marL="12700" marR="0" rtl="0" algn="l">
              <a:lnSpc>
                <a:spcPct val="117499"/>
              </a:lnSpc>
              <a:spcBef>
                <a:spcPts val="0"/>
              </a:spcBef>
              <a:spcAft>
                <a:spcPts val="0"/>
              </a:spcAft>
              <a:buNone/>
            </a:pPr>
            <a:r>
              <a:rPr lang="en-GB" sz="1500">
                <a:solidFill>
                  <a:srgbClr val="404040"/>
                </a:solidFill>
                <a:latin typeface="Arial"/>
                <a:ea typeface="Arial"/>
                <a:cs typeface="Arial"/>
                <a:sym typeface="Arial"/>
              </a:rPr>
              <a:t>booster version category.</a:t>
            </a:r>
            <a:endParaRPr sz="1500">
              <a:solidFill>
                <a:schemeClr val="dk1"/>
              </a:solidFill>
              <a:latin typeface="Arial"/>
              <a:ea typeface="Arial"/>
              <a:cs typeface="Arial"/>
              <a:sym typeface="Arial"/>
            </a:endParaRPr>
          </a:p>
          <a:p>
            <a:pPr indent="0" lvl="0" marL="12700" marR="0" rtl="0" algn="l">
              <a:lnSpc>
                <a:spcPct val="100000"/>
              </a:lnSpc>
              <a:spcBef>
                <a:spcPts val="700"/>
              </a:spcBef>
              <a:spcAft>
                <a:spcPts val="0"/>
              </a:spcAft>
              <a:buNone/>
            </a:pPr>
            <a:r>
              <a:rPr lang="en-GB" sz="1500" u="sng">
                <a:solidFill>
                  <a:srgbClr val="404040"/>
                </a:solidFill>
                <a:latin typeface="Arial"/>
                <a:ea typeface="Arial"/>
                <a:cs typeface="Arial"/>
                <a:sym typeface="Arial"/>
              </a:rPr>
              <a:t>GitHub url:</a:t>
            </a:r>
            <a:endParaRPr sz="1500">
              <a:solidFill>
                <a:schemeClr val="dk1"/>
              </a:solidFill>
              <a:latin typeface="Arial"/>
              <a:ea typeface="Arial"/>
              <a:cs typeface="Arial"/>
              <a:sym typeface="Arial"/>
            </a:endParaRPr>
          </a:p>
          <a:p>
            <a:pPr indent="0" lvl="0" marL="12700" marR="1168400" rtl="0" algn="l">
              <a:lnSpc>
                <a:spcPct val="150000"/>
              </a:lnSpc>
              <a:spcBef>
                <a:spcPts val="100"/>
              </a:spcBef>
              <a:spcAft>
                <a:spcPts val="0"/>
              </a:spcAft>
              <a:buNone/>
            </a:pPr>
            <a:r>
              <a:rPr lang="en-GB" sz="1500">
                <a:solidFill>
                  <a:schemeClr val="dk1"/>
                </a:solidFill>
              </a:rPr>
              <a:t>https://github.com/aj00786/IBM-Coursera-Course-/blob/main/Applied%20Data%20Science%20Capstone/10.Applied_Data_Science_Capstone/Week%203%20Interactive%20Visual%20Analytics%20and%20Dashboard/spacex_dash_app.py</a:t>
            </a:r>
            <a:endParaRPr sz="15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33"/>
          <p:cNvSpPr txBox="1"/>
          <p:nvPr>
            <p:ph type="title"/>
          </p:nvPr>
        </p:nvSpPr>
        <p:spPr>
          <a:xfrm>
            <a:off x="687476" y="407669"/>
            <a:ext cx="5939313"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Predictive analysis (Classification)</a:t>
            </a:r>
            <a:endParaRPr/>
          </a:p>
        </p:txBody>
      </p:sp>
      <p:sp>
        <p:nvSpPr>
          <p:cNvPr id="304" name="Google Shape;304;p33"/>
          <p:cNvSpPr txBox="1"/>
          <p:nvPr/>
        </p:nvSpPr>
        <p:spPr>
          <a:xfrm>
            <a:off x="400051" y="1854232"/>
            <a:ext cx="2295900" cy="25626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500" u="sng">
                <a:solidFill>
                  <a:srgbClr val="404040"/>
                </a:solidFill>
                <a:latin typeface="Arial"/>
                <a:ea typeface="Arial"/>
                <a:cs typeface="Arial"/>
                <a:sym typeface="Arial"/>
              </a:rPr>
              <a:t>GitHub url:</a:t>
            </a:r>
            <a:endParaRPr sz="1500" u="sng">
              <a:solidFill>
                <a:srgbClr val="404040"/>
              </a:solidFill>
              <a:latin typeface="Arial"/>
              <a:ea typeface="Arial"/>
              <a:cs typeface="Arial"/>
              <a:sym typeface="Arial"/>
            </a:endParaRPr>
          </a:p>
          <a:p>
            <a:pPr indent="0" lvl="0" marL="12700" marR="0" rtl="0" algn="l">
              <a:lnSpc>
                <a:spcPct val="100000"/>
              </a:lnSpc>
              <a:spcBef>
                <a:spcPts val="100"/>
              </a:spcBef>
              <a:spcAft>
                <a:spcPts val="0"/>
              </a:spcAft>
              <a:buNone/>
            </a:pPr>
            <a:r>
              <a:rPr lang="en-GB" sz="1500">
                <a:solidFill>
                  <a:schemeClr val="dk1"/>
                </a:solidFill>
              </a:rPr>
              <a:t>https://github.com/aj00786/IBM-Coursera-Course-/blob/main/Applied%20Data%20Science%20Capstone/10.Applied_Data_Science_Capstone/Week%204%20Predictive%20Analysis%20(Classification)/Machine%20Learning%20Prediction.ipynb</a:t>
            </a:r>
            <a:endParaRPr sz="1500">
              <a:solidFill>
                <a:schemeClr val="dk1"/>
              </a:solidFill>
              <a:latin typeface="Arial"/>
              <a:ea typeface="Arial"/>
              <a:cs typeface="Arial"/>
              <a:sym typeface="Arial"/>
            </a:endParaRPr>
          </a:p>
        </p:txBody>
      </p:sp>
      <p:grpSp>
        <p:nvGrpSpPr>
          <p:cNvPr id="305" name="Google Shape;305;p33"/>
          <p:cNvGrpSpPr/>
          <p:nvPr/>
        </p:nvGrpSpPr>
        <p:grpSpPr>
          <a:xfrm>
            <a:off x="2872358" y="1456181"/>
            <a:ext cx="1442561" cy="1290447"/>
            <a:chOff x="3829811" y="1941575"/>
            <a:chExt cx="1923414" cy="1720596"/>
          </a:xfrm>
        </p:grpSpPr>
        <p:sp>
          <p:nvSpPr>
            <p:cNvPr id="306" name="Google Shape;306;p33"/>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 name="Google Shape;307;p33"/>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33"/>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9" name="Google Shape;309;p33"/>
          <p:cNvSpPr txBox="1"/>
          <p:nvPr/>
        </p:nvSpPr>
        <p:spPr>
          <a:xfrm>
            <a:off x="2999041" y="1664970"/>
            <a:ext cx="1176338" cy="21383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Split label column</a:t>
            </a:r>
            <a:endParaRPr sz="1300">
              <a:solidFill>
                <a:schemeClr val="dk1"/>
              </a:solidFill>
              <a:latin typeface="Arial"/>
              <a:ea typeface="Arial"/>
              <a:cs typeface="Arial"/>
              <a:sym typeface="Arial"/>
            </a:endParaRPr>
          </a:p>
        </p:txBody>
      </p:sp>
      <p:sp>
        <p:nvSpPr>
          <p:cNvPr id="310" name="Google Shape;310;p33"/>
          <p:cNvSpPr txBox="1"/>
          <p:nvPr/>
        </p:nvSpPr>
        <p:spPr>
          <a:xfrm>
            <a:off x="2938463" y="1842135"/>
            <a:ext cx="1292066" cy="21383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‘Class’ from dataset</a:t>
            </a:r>
            <a:endParaRPr sz="1300">
              <a:solidFill>
                <a:schemeClr val="dk1"/>
              </a:solidFill>
              <a:latin typeface="Arial"/>
              <a:ea typeface="Arial"/>
              <a:cs typeface="Arial"/>
              <a:sym typeface="Arial"/>
            </a:endParaRPr>
          </a:p>
        </p:txBody>
      </p:sp>
      <p:grpSp>
        <p:nvGrpSpPr>
          <p:cNvPr id="311" name="Google Shape;311;p33"/>
          <p:cNvGrpSpPr/>
          <p:nvPr/>
        </p:nvGrpSpPr>
        <p:grpSpPr>
          <a:xfrm>
            <a:off x="2872358" y="2537459"/>
            <a:ext cx="1442561" cy="1291590"/>
            <a:chOff x="3829811" y="3383279"/>
            <a:chExt cx="1923414" cy="1722120"/>
          </a:xfrm>
        </p:grpSpPr>
        <p:sp>
          <p:nvSpPr>
            <p:cNvPr id="312" name="Google Shape;312;p33"/>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 name="Google Shape;313;p33"/>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 name="Google Shape;314;p33"/>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15" name="Google Shape;315;p33"/>
          <p:cNvSpPr txBox="1"/>
          <p:nvPr/>
        </p:nvSpPr>
        <p:spPr>
          <a:xfrm>
            <a:off x="3008186" y="2658236"/>
            <a:ext cx="1143476" cy="21383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Fit and Transform</a:t>
            </a:r>
            <a:endParaRPr sz="1300">
              <a:solidFill>
                <a:schemeClr val="dk1"/>
              </a:solidFill>
              <a:latin typeface="Arial"/>
              <a:ea typeface="Arial"/>
              <a:cs typeface="Arial"/>
              <a:sym typeface="Arial"/>
            </a:endParaRPr>
          </a:p>
        </p:txBody>
      </p:sp>
      <p:sp>
        <p:nvSpPr>
          <p:cNvPr id="316" name="Google Shape;316;p33"/>
          <p:cNvSpPr txBox="1"/>
          <p:nvPr/>
        </p:nvSpPr>
        <p:spPr>
          <a:xfrm>
            <a:off x="3108769" y="2835212"/>
            <a:ext cx="961072" cy="21383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Features using</a:t>
            </a:r>
            <a:endParaRPr sz="1300">
              <a:solidFill>
                <a:schemeClr val="dk1"/>
              </a:solidFill>
              <a:latin typeface="Arial"/>
              <a:ea typeface="Arial"/>
              <a:cs typeface="Arial"/>
              <a:sym typeface="Arial"/>
            </a:endParaRPr>
          </a:p>
        </p:txBody>
      </p:sp>
      <p:sp>
        <p:nvSpPr>
          <p:cNvPr id="317" name="Google Shape;317;p33"/>
          <p:cNvSpPr txBox="1"/>
          <p:nvPr/>
        </p:nvSpPr>
        <p:spPr>
          <a:xfrm>
            <a:off x="3073337" y="3013520"/>
            <a:ext cx="1025843" cy="21383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Standard Scaler</a:t>
            </a:r>
            <a:endParaRPr sz="1300">
              <a:solidFill>
                <a:schemeClr val="dk1"/>
              </a:solidFill>
              <a:latin typeface="Arial"/>
              <a:ea typeface="Arial"/>
              <a:cs typeface="Arial"/>
              <a:sym typeface="Arial"/>
            </a:endParaRPr>
          </a:p>
        </p:txBody>
      </p:sp>
      <p:grpSp>
        <p:nvGrpSpPr>
          <p:cNvPr id="318" name="Google Shape;318;p33"/>
          <p:cNvGrpSpPr/>
          <p:nvPr/>
        </p:nvGrpSpPr>
        <p:grpSpPr>
          <a:xfrm>
            <a:off x="2872358" y="3619881"/>
            <a:ext cx="2207228" cy="865346"/>
            <a:chOff x="3829811" y="4826508"/>
            <a:chExt cx="2942971" cy="1153795"/>
          </a:xfrm>
        </p:grpSpPr>
        <p:sp>
          <p:nvSpPr>
            <p:cNvPr id="319" name="Google Shape;319;p33"/>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 name="Google Shape;320;p33"/>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 name="Google Shape;321;p33"/>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22" name="Google Shape;322;p33"/>
          <p:cNvSpPr txBox="1"/>
          <p:nvPr/>
        </p:nvSpPr>
        <p:spPr>
          <a:xfrm>
            <a:off x="3077909" y="3828631"/>
            <a:ext cx="1008697" cy="214313"/>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Train_test_split</a:t>
            </a:r>
            <a:endParaRPr sz="1300">
              <a:solidFill>
                <a:schemeClr val="dk1"/>
              </a:solidFill>
              <a:latin typeface="Arial"/>
              <a:ea typeface="Arial"/>
              <a:cs typeface="Arial"/>
              <a:sym typeface="Arial"/>
            </a:endParaRPr>
          </a:p>
        </p:txBody>
      </p:sp>
      <p:sp>
        <p:nvSpPr>
          <p:cNvPr id="323" name="Google Shape;323;p33"/>
          <p:cNvSpPr txBox="1"/>
          <p:nvPr/>
        </p:nvSpPr>
        <p:spPr>
          <a:xfrm>
            <a:off x="3437954" y="4006310"/>
            <a:ext cx="308610" cy="21383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data</a:t>
            </a:r>
            <a:endParaRPr sz="1300">
              <a:solidFill>
                <a:schemeClr val="dk1"/>
              </a:solidFill>
              <a:latin typeface="Arial"/>
              <a:ea typeface="Arial"/>
              <a:cs typeface="Arial"/>
              <a:sym typeface="Arial"/>
            </a:endParaRPr>
          </a:p>
        </p:txBody>
      </p:sp>
      <p:grpSp>
        <p:nvGrpSpPr>
          <p:cNvPr id="324" name="Google Shape;324;p33"/>
          <p:cNvGrpSpPr/>
          <p:nvPr/>
        </p:nvGrpSpPr>
        <p:grpSpPr>
          <a:xfrm>
            <a:off x="4791456" y="2754630"/>
            <a:ext cx="1442561" cy="1730597"/>
            <a:chOff x="6388608" y="3672840"/>
            <a:chExt cx="1923414" cy="2307463"/>
          </a:xfrm>
        </p:grpSpPr>
        <p:sp>
          <p:nvSpPr>
            <p:cNvPr id="325" name="Google Shape;325;p33"/>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 name="Google Shape;326;p33"/>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 name="Google Shape;327;p33"/>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28" name="Google Shape;328;p33"/>
          <p:cNvSpPr txBox="1"/>
          <p:nvPr/>
        </p:nvSpPr>
        <p:spPr>
          <a:xfrm>
            <a:off x="5051869" y="3740182"/>
            <a:ext cx="914876" cy="21383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GridSearchCV</a:t>
            </a:r>
            <a:endParaRPr sz="1300">
              <a:solidFill>
                <a:schemeClr val="dk1"/>
              </a:solidFill>
              <a:latin typeface="Arial"/>
              <a:ea typeface="Arial"/>
              <a:cs typeface="Arial"/>
              <a:sym typeface="Arial"/>
            </a:endParaRPr>
          </a:p>
        </p:txBody>
      </p:sp>
      <p:sp>
        <p:nvSpPr>
          <p:cNvPr id="329" name="Google Shape;329;p33"/>
          <p:cNvSpPr txBox="1"/>
          <p:nvPr/>
        </p:nvSpPr>
        <p:spPr>
          <a:xfrm>
            <a:off x="4864418" y="3912775"/>
            <a:ext cx="1299210" cy="404813"/>
          </a:xfrm>
          <a:prstGeom prst="rect">
            <a:avLst/>
          </a:prstGeom>
          <a:noFill/>
          <a:ln>
            <a:noFill/>
          </a:ln>
        </p:spPr>
        <p:txBody>
          <a:bodyPr anchorCtr="0" anchor="t" bIns="0" lIns="0" spcFirstLastPara="1" rIns="0" wrap="square" tIns="19050">
            <a:spAutoFit/>
          </a:bodyPr>
          <a:lstStyle/>
          <a:p>
            <a:pPr indent="165100" lvl="0" marL="12700" marR="0" rtl="0" algn="l">
              <a:lnSpc>
                <a:spcPct val="117647"/>
              </a:lnSpc>
              <a:spcBef>
                <a:spcPts val="0"/>
              </a:spcBef>
              <a:spcAft>
                <a:spcPts val="0"/>
              </a:spcAft>
              <a:buNone/>
            </a:pPr>
            <a:r>
              <a:rPr lang="en-GB" sz="1300">
                <a:solidFill>
                  <a:srgbClr val="FFFFFF"/>
                </a:solidFill>
                <a:latin typeface="Arial"/>
                <a:ea typeface="Arial"/>
                <a:cs typeface="Arial"/>
                <a:sym typeface="Arial"/>
              </a:rPr>
              <a:t>(cv=10) to find  optimal parameters</a:t>
            </a:r>
            <a:endParaRPr sz="1300">
              <a:solidFill>
                <a:schemeClr val="dk1"/>
              </a:solidFill>
              <a:latin typeface="Arial"/>
              <a:ea typeface="Arial"/>
              <a:cs typeface="Arial"/>
              <a:sym typeface="Arial"/>
            </a:endParaRPr>
          </a:p>
        </p:txBody>
      </p:sp>
      <p:grpSp>
        <p:nvGrpSpPr>
          <p:cNvPr id="330" name="Google Shape;330;p33"/>
          <p:cNvGrpSpPr/>
          <p:nvPr/>
        </p:nvGrpSpPr>
        <p:grpSpPr>
          <a:xfrm>
            <a:off x="4791456" y="1672208"/>
            <a:ext cx="1442561" cy="1731550"/>
            <a:chOff x="6388608" y="2229611"/>
            <a:chExt cx="1923414" cy="2308733"/>
          </a:xfrm>
        </p:grpSpPr>
        <p:sp>
          <p:nvSpPr>
            <p:cNvPr id="331" name="Google Shape;331;p33"/>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 name="Google Shape;332;p33"/>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 name="Google Shape;333;p33"/>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34" name="Google Shape;334;p33"/>
          <p:cNvSpPr txBox="1"/>
          <p:nvPr/>
        </p:nvSpPr>
        <p:spPr>
          <a:xfrm>
            <a:off x="4909946" y="2569083"/>
            <a:ext cx="1195388" cy="21383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Use GridSearchCV</a:t>
            </a:r>
            <a:endParaRPr sz="1300">
              <a:solidFill>
                <a:schemeClr val="dk1"/>
              </a:solidFill>
              <a:latin typeface="Arial"/>
              <a:ea typeface="Arial"/>
              <a:cs typeface="Arial"/>
              <a:sym typeface="Arial"/>
            </a:endParaRPr>
          </a:p>
        </p:txBody>
      </p:sp>
      <p:sp>
        <p:nvSpPr>
          <p:cNvPr id="335" name="Google Shape;335;p33"/>
          <p:cNvSpPr txBox="1"/>
          <p:nvPr/>
        </p:nvSpPr>
        <p:spPr>
          <a:xfrm>
            <a:off x="4952237" y="2745771"/>
            <a:ext cx="1112996" cy="21383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on LogReg, SVM,</a:t>
            </a:r>
            <a:endParaRPr sz="1300">
              <a:solidFill>
                <a:schemeClr val="dk1"/>
              </a:solidFill>
              <a:latin typeface="Arial"/>
              <a:ea typeface="Arial"/>
              <a:cs typeface="Arial"/>
              <a:sym typeface="Arial"/>
            </a:endParaRPr>
          </a:p>
        </p:txBody>
      </p:sp>
      <p:sp>
        <p:nvSpPr>
          <p:cNvPr id="336" name="Google Shape;336;p33"/>
          <p:cNvSpPr txBox="1"/>
          <p:nvPr/>
        </p:nvSpPr>
        <p:spPr>
          <a:xfrm>
            <a:off x="4901946" y="2924556"/>
            <a:ext cx="1202055" cy="21383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Decision Tree, and</a:t>
            </a:r>
            <a:endParaRPr sz="1300">
              <a:solidFill>
                <a:schemeClr val="dk1"/>
              </a:solidFill>
              <a:latin typeface="Arial"/>
              <a:ea typeface="Arial"/>
              <a:cs typeface="Arial"/>
              <a:sym typeface="Arial"/>
            </a:endParaRPr>
          </a:p>
        </p:txBody>
      </p:sp>
      <p:sp>
        <p:nvSpPr>
          <p:cNvPr id="337" name="Google Shape;337;p33"/>
          <p:cNvSpPr txBox="1"/>
          <p:nvPr/>
        </p:nvSpPr>
        <p:spPr>
          <a:xfrm>
            <a:off x="5096446" y="3101720"/>
            <a:ext cx="825341" cy="21383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KNN models</a:t>
            </a:r>
            <a:endParaRPr sz="1300">
              <a:solidFill>
                <a:schemeClr val="dk1"/>
              </a:solidFill>
              <a:latin typeface="Arial"/>
              <a:ea typeface="Arial"/>
              <a:cs typeface="Arial"/>
              <a:sym typeface="Arial"/>
            </a:endParaRPr>
          </a:p>
        </p:txBody>
      </p:sp>
      <p:grpSp>
        <p:nvGrpSpPr>
          <p:cNvPr id="338" name="Google Shape;338;p33"/>
          <p:cNvGrpSpPr/>
          <p:nvPr/>
        </p:nvGrpSpPr>
        <p:grpSpPr>
          <a:xfrm>
            <a:off x="4791456" y="1456181"/>
            <a:ext cx="2207228" cy="865346"/>
            <a:chOff x="6388608" y="1941575"/>
            <a:chExt cx="2942971" cy="1153795"/>
          </a:xfrm>
        </p:grpSpPr>
        <p:sp>
          <p:nvSpPr>
            <p:cNvPr id="339" name="Google Shape;339;p33"/>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 name="Google Shape;340;p33"/>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 name="Google Shape;341;p33"/>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2" name="Google Shape;342;p33"/>
          <p:cNvSpPr txBox="1"/>
          <p:nvPr/>
        </p:nvSpPr>
        <p:spPr>
          <a:xfrm>
            <a:off x="4960430" y="1664970"/>
            <a:ext cx="1091565" cy="21383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Score models on</a:t>
            </a:r>
            <a:endParaRPr sz="1300">
              <a:solidFill>
                <a:schemeClr val="dk1"/>
              </a:solidFill>
              <a:latin typeface="Arial"/>
              <a:ea typeface="Arial"/>
              <a:cs typeface="Arial"/>
              <a:sym typeface="Arial"/>
            </a:endParaRPr>
          </a:p>
        </p:txBody>
      </p:sp>
      <p:sp>
        <p:nvSpPr>
          <p:cNvPr id="343" name="Google Shape;343;p33"/>
          <p:cNvSpPr txBox="1"/>
          <p:nvPr/>
        </p:nvSpPr>
        <p:spPr>
          <a:xfrm>
            <a:off x="5104448" y="1842135"/>
            <a:ext cx="803910" cy="21383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split test set</a:t>
            </a:r>
            <a:endParaRPr sz="1300">
              <a:solidFill>
                <a:schemeClr val="dk1"/>
              </a:solidFill>
              <a:latin typeface="Arial"/>
              <a:ea typeface="Arial"/>
              <a:cs typeface="Arial"/>
              <a:sym typeface="Arial"/>
            </a:endParaRPr>
          </a:p>
        </p:txBody>
      </p:sp>
      <p:grpSp>
        <p:nvGrpSpPr>
          <p:cNvPr id="344" name="Google Shape;344;p33"/>
          <p:cNvGrpSpPr/>
          <p:nvPr/>
        </p:nvGrpSpPr>
        <p:grpSpPr>
          <a:xfrm>
            <a:off x="6709409" y="1456181"/>
            <a:ext cx="1442560" cy="1290447"/>
            <a:chOff x="8945879" y="1941575"/>
            <a:chExt cx="1923414" cy="1720596"/>
          </a:xfrm>
        </p:grpSpPr>
        <p:sp>
          <p:nvSpPr>
            <p:cNvPr id="345" name="Google Shape;345;p33"/>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 name="Google Shape;346;p33"/>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 name="Google Shape;347;p33"/>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8" name="Google Shape;348;p33"/>
          <p:cNvSpPr txBox="1"/>
          <p:nvPr/>
        </p:nvSpPr>
        <p:spPr>
          <a:xfrm>
            <a:off x="6855523" y="1664970"/>
            <a:ext cx="1139666" cy="21383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Confusion Matrix</a:t>
            </a:r>
            <a:endParaRPr sz="1300">
              <a:solidFill>
                <a:schemeClr val="dk1"/>
              </a:solidFill>
              <a:latin typeface="Arial"/>
              <a:ea typeface="Arial"/>
              <a:cs typeface="Arial"/>
              <a:sym typeface="Arial"/>
            </a:endParaRPr>
          </a:p>
        </p:txBody>
      </p:sp>
      <p:sp>
        <p:nvSpPr>
          <p:cNvPr id="349" name="Google Shape;349;p33"/>
          <p:cNvSpPr txBox="1"/>
          <p:nvPr/>
        </p:nvSpPr>
        <p:spPr>
          <a:xfrm>
            <a:off x="6974395" y="1842135"/>
            <a:ext cx="902018" cy="21383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1300">
                <a:solidFill>
                  <a:srgbClr val="FFFFFF"/>
                </a:solidFill>
                <a:latin typeface="Arial"/>
                <a:ea typeface="Arial"/>
                <a:cs typeface="Arial"/>
                <a:sym typeface="Arial"/>
              </a:rPr>
              <a:t>for all models</a:t>
            </a:r>
            <a:endParaRPr sz="1300">
              <a:solidFill>
                <a:schemeClr val="dk1"/>
              </a:solidFill>
              <a:latin typeface="Arial"/>
              <a:ea typeface="Arial"/>
              <a:cs typeface="Arial"/>
              <a:sym typeface="Arial"/>
            </a:endParaRPr>
          </a:p>
        </p:txBody>
      </p:sp>
      <p:grpSp>
        <p:nvGrpSpPr>
          <p:cNvPr id="350" name="Google Shape;350;p33"/>
          <p:cNvGrpSpPr/>
          <p:nvPr/>
        </p:nvGrpSpPr>
        <p:grpSpPr>
          <a:xfrm>
            <a:off x="6709409" y="2537459"/>
            <a:ext cx="1442560" cy="866299"/>
            <a:chOff x="8945879" y="3383279"/>
            <a:chExt cx="1923414" cy="1155065"/>
          </a:xfrm>
        </p:grpSpPr>
        <p:sp>
          <p:nvSpPr>
            <p:cNvPr id="351" name="Google Shape;351;p33"/>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 name="Google Shape;352;p33"/>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53" name="Google Shape;353;p33"/>
          <p:cNvSpPr txBox="1"/>
          <p:nvPr/>
        </p:nvSpPr>
        <p:spPr>
          <a:xfrm>
            <a:off x="6791516" y="2742343"/>
            <a:ext cx="1282065" cy="404813"/>
          </a:xfrm>
          <a:prstGeom prst="rect">
            <a:avLst/>
          </a:prstGeom>
          <a:noFill/>
          <a:ln>
            <a:noFill/>
          </a:ln>
        </p:spPr>
        <p:txBody>
          <a:bodyPr anchorCtr="0" anchor="t" bIns="0" lIns="0" spcFirstLastPara="1" rIns="0" wrap="square" tIns="19050">
            <a:spAutoFit/>
          </a:bodyPr>
          <a:lstStyle/>
          <a:p>
            <a:pPr indent="-76200" lvl="0" marL="88900" marR="0" rtl="0" algn="l">
              <a:lnSpc>
                <a:spcPct val="117647"/>
              </a:lnSpc>
              <a:spcBef>
                <a:spcPts val="0"/>
              </a:spcBef>
              <a:spcAft>
                <a:spcPts val="0"/>
              </a:spcAft>
              <a:buNone/>
            </a:pPr>
            <a:r>
              <a:rPr lang="en-GB" sz="1300">
                <a:solidFill>
                  <a:srgbClr val="FFFFFF"/>
                </a:solidFill>
                <a:latin typeface="Arial"/>
                <a:ea typeface="Arial"/>
                <a:cs typeface="Arial"/>
                <a:sym typeface="Arial"/>
              </a:rPr>
              <a:t>Barplot to compare  scores of models</a:t>
            </a:r>
            <a:endParaRPr sz="1300">
              <a:solidFill>
                <a:schemeClr val="dk1"/>
              </a:solidFill>
              <a:latin typeface="Arial"/>
              <a:ea typeface="Arial"/>
              <a:cs typeface="Arial"/>
              <a:sym typeface="Arial"/>
            </a:endParaRPr>
          </a:p>
        </p:txBody>
      </p:sp>
      <p:sp>
        <p:nvSpPr>
          <p:cNvPr id="354" name="Google Shape;354;p33"/>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Results	</a:t>
            </a:r>
            <a:endParaRPr/>
          </a:p>
        </p:txBody>
      </p:sp>
      <p:sp>
        <p:nvSpPr>
          <p:cNvPr id="360" name="Google Shape;360;p34"/>
          <p:cNvSpPr txBox="1"/>
          <p:nvPr/>
        </p:nvSpPr>
        <p:spPr>
          <a:xfrm>
            <a:off x="996125" y="3887628"/>
            <a:ext cx="6782276" cy="63674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400">
                <a:solidFill>
                  <a:srgbClr val="BB562C"/>
                </a:solidFill>
                <a:latin typeface="Arial"/>
                <a:ea typeface="Arial"/>
                <a:cs typeface="Arial"/>
                <a:sym typeface="Arial"/>
              </a:rPr>
              <a:t>This is a preview of the Plotly dashboard. The following sides will show the results of EDA with  visualization, EDA with SQL, Interactive Map with Folium, and finally the results of our model with  about 83% accuracy.</a:t>
            </a:r>
            <a:endParaRPr sz="1400">
              <a:solidFill>
                <a:schemeClr val="dk1"/>
              </a:solidFill>
              <a:latin typeface="Arial"/>
              <a:ea typeface="Arial"/>
              <a:cs typeface="Arial"/>
              <a:sym typeface="Arial"/>
            </a:endParaRPr>
          </a:p>
        </p:txBody>
      </p:sp>
      <p:sp>
        <p:nvSpPr>
          <p:cNvPr id="361" name="Google Shape;361;p34"/>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pic>
        <p:nvPicPr>
          <p:cNvPr id="362" name="Google Shape;362;p34"/>
          <p:cNvPicPr preferRelativeResize="0"/>
          <p:nvPr/>
        </p:nvPicPr>
        <p:blipFill rotWithShape="1">
          <a:blip r:embed="rId3">
            <a:alphaModFix/>
          </a:blip>
          <a:srcRect b="0" l="0" r="0" t="0"/>
          <a:stretch/>
        </p:blipFill>
        <p:spPr>
          <a:xfrm>
            <a:off x="2228850" y="1301352"/>
            <a:ext cx="4472938" cy="25160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5"/>
          <p:cNvSpPr txBox="1"/>
          <p:nvPr/>
        </p:nvSpPr>
        <p:spPr>
          <a:xfrm>
            <a:off x="882014" y="2195989"/>
            <a:ext cx="6666071" cy="84109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5400">
                <a:solidFill>
                  <a:srgbClr val="242424"/>
                </a:solidFill>
                <a:latin typeface="Arial"/>
                <a:ea typeface="Arial"/>
                <a:cs typeface="Arial"/>
                <a:sym typeface="Arial"/>
              </a:rPr>
              <a:t>E   D  A    with Visualization</a:t>
            </a:r>
            <a:endParaRPr sz="5400">
              <a:solidFill>
                <a:schemeClr val="dk1"/>
              </a:solidFill>
              <a:latin typeface="Arial"/>
              <a:ea typeface="Arial"/>
              <a:cs typeface="Arial"/>
              <a:sym typeface="Arial"/>
            </a:endParaRPr>
          </a:p>
        </p:txBody>
      </p:sp>
      <p:sp>
        <p:nvSpPr>
          <p:cNvPr id="368" name="Google Shape;368;p35"/>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369" name="Google Shape;369;p35"/>
          <p:cNvSpPr txBox="1"/>
          <p:nvPr/>
        </p:nvSpPr>
        <p:spPr>
          <a:xfrm>
            <a:off x="882014" y="3308795"/>
            <a:ext cx="5530215" cy="29337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800">
                <a:solidFill>
                  <a:srgbClr val="616E52"/>
                </a:solidFill>
                <a:latin typeface="Arial"/>
                <a:ea typeface="Arial"/>
                <a:cs typeface="Arial"/>
                <a:sym typeface="Arial"/>
              </a:rPr>
              <a:t>EXPLORATORY	DATA   ANALYSIS	WITH	SEABORN	PLOTS</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grpSp>
        <p:nvGrpSpPr>
          <p:cNvPr id="374" name="Google Shape;374;p36"/>
          <p:cNvGrpSpPr/>
          <p:nvPr/>
        </p:nvGrpSpPr>
        <p:grpSpPr>
          <a:xfrm>
            <a:off x="0" y="3686176"/>
            <a:ext cx="9141619" cy="1457227"/>
            <a:chOff x="0" y="4914901"/>
            <a:chExt cx="12188825" cy="1942969"/>
          </a:xfrm>
        </p:grpSpPr>
        <p:sp>
          <p:nvSpPr>
            <p:cNvPr id="375" name="Google Shape;375;p36"/>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 name="Google Shape;376;p36"/>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77" name="Google Shape;377;p36"/>
          <p:cNvSpPr txBox="1"/>
          <p:nvPr>
            <p:ph type="title"/>
          </p:nvPr>
        </p:nvSpPr>
        <p:spPr>
          <a:xfrm>
            <a:off x="605180" y="342328"/>
            <a:ext cx="3871913"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2700">
                <a:solidFill>
                  <a:srgbClr val="BB562C"/>
                </a:solidFill>
              </a:rPr>
              <a:t>Flight Number vs. Launch Site</a:t>
            </a:r>
            <a:endParaRPr sz="2700"/>
          </a:p>
        </p:txBody>
      </p:sp>
      <p:sp>
        <p:nvSpPr>
          <p:cNvPr id="378" name="Google Shape;378;p36"/>
          <p:cNvSpPr txBox="1"/>
          <p:nvPr/>
        </p:nvSpPr>
        <p:spPr>
          <a:xfrm>
            <a:off x="605180" y="3860063"/>
            <a:ext cx="5137785" cy="683419"/>
          </a:xfrm>
          <a:prstGeom prst="rect">
            <a:avLst/>
          </a:prstGeom>
          <a:noFill/>
          <a:ln>
            <a:noFill/>
          </a:ln>
        </p:spPr>
        <p:txBody>
          <a:bodyPr anchorCtr="0" anchor="t" bIns="0" lIns="0" spcFirstLastPara="1" rIns="0" wrap="square" tIns="10000">
            <a:spAutoFit/>
          </a:bodyPr>
          <a:lstStyle/>
          <a:p>
            <a:pPr indent="0" lvl="0" marL="12700" marR="0" rtl="0" algn="just">
              <a:lnSpc>
                <a:spcPct val="120900"/>
              </a:lnSpc>
              <a:spcBef>
                <a:spcPts val="0"/>
              </a:spcBef>
              <a:spcAft>
                <a:spcPts val="0"/>
              </a:spcAft>
              <a:buNone/>
            </a:pPr>
            <a:r>
              <a:rPr lang="en-GB" sz="1200">
                <a:solidFill>
                  <a:srgbClr val="FFFFFF"/>
                </a:solidFill>
                <a:latin typeface="Arial"/>
                <a:ea typeface="Arial"/>
                <a:cs typeface="Arial"/>
                <a:sym typeface="Arial"/>
              </a:rPr>
              <a:t>Graphic suggests an increase in success rate over time (indicated in Flight Number).  Likely a big breakthrough around flight 20 which significantly increased success rate.  CCAFS appears to be the main launch site as it has the most volume.</a:t>
            </a:r>
            <a:endParaRPr sz="1200">
              <a:solidFill>
                <a:schemeClr val="dk1"/>
              </a:solidFill>
              <a:latin typeface="Arial"/>
              <a:ea typeface="Arial"/>
              <a:cs typeface="Arial"/>
              <a:sym typeface="Arial"/>
            </a:endParaRPr>
          </a:p>
        </p:txBody>
      </p:sp>
      <p:sp>
        <p:nvSpPr>
          <p:cNvPr id="379" name="Google Shape;379;p36"/>
          <p:cNvSpPr/>
          <p:nvPr/>
        </p:nvSpPr>
        <p:spPr>
          <a:xfrm>
            <a:off x="29717" y="1224153"/>
            <a:ext cx="9075420" cy="17830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 name="Google Shape;380;p36"/>
          <p:cNvSpPr txBox="1"/>
          <p:nvPr/>
        </p:nvSpPr>
        <p:spPr>
          <a:xfrm>
            <a:off x="733425" y="3259646"/>
            <a:ext cx="4396740" cy="20193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GB" sz="1200">
                <a:solidFill>
                  <a:schemeClr val="dk1"/>
                </a:solidFill>
                <a:latin typeface="Arial"/>
                <a:ea typeface="Arial"/>
                <a:cs typeface="Arial"/>
                <a:sym typeface="Arial"/>
              </a:rPr>
              <a:t>Green indicates successful launch; Purple indicates unsuccessful launch.</a:t>
            </a:r>
            <a:endParaRPr sz="1200">
              <a:solidFill>
                <a:schemeClr val="dk1"/>
              </a:solidFill>
              <a:latin typeface="Arial"/>
              <a:ea typeface="Arial"/>
              <a:cs typeface="Arial"/>
              <a:sym typeface="Arial"/>
            </a:endParaRPr>
          </a:p>
        </p:txBody>
      </p:sp>
      <p:sp>
        <p:nvSpPr>
          <p:cNvPr id="381" name="Google Shape;381;p36"/>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5" name="Shape 385"/>
        <p:cNvGrpSpPr/>
        <p:nvPr/>
      </p:nvGrpSpPr>
      <p:grpSpPr>
        <a:xfrm>
          <a:off x="0" y="0"/>
          <a:ext cx="0" cy="0"/>
          <a:chOff x="0" y="0"/>
          <a:chExt cx="0" cy="0"/>
        </a:xfrm>
      </p:grpSpPr>
      <p:grpSp>
        <p:nvGrpSpPr>
          <p:cNvPr id="386" name="Google Shape;386;p37"/>
          <p:cNvGrpSpPr/>
          <p:nvPr/>
        </p:nvGrpSpPr>
        <p:grpSpPr>
          <a:xfrm>
            <a:off x="0" y="3686176"/>
            <a:ext cx="9141619" cy="1457227"/>
            <a:chOff x="0" y="4914901"/>
            <a:chExt cx="12188825" cy="1942969"/>
          </a:xfrm>
        </p:grpSpPr>
        <p:sp>
          <p:nvSpPr>
            <p:cNvPr id="387" name="Google Shape;387;p37"/>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8" name="Google Shape;388;p37"/>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89" name="Google Shape;389;p37"/>
          <p:cNvSpPr txBox="1"/>
          <p:nvPr>
            <p:ph type="title"/>
          </p:nvPr>
        </p:nvSpPr>
        <p:spPr>
          <a:xfrm>
            <a:off x="676960" y="379571"/>
            <a:ext cx="3018949"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2700">
                <a:solidFill>
                  <a:srgbClr val="BB562C"/>
                </a:solidFill>
              </a:rPr>
              <a:t>Payload vs. Launch Site</a:t>
            </a:r>
            <a:endParaRPr sz="2700"/>
          </a:p>
        </p:txBody>
      </p:sp>
      <p:sp>
        <p:nvSpPr>
          <p:cNvPr id="390" name="Google Shape;390;p37"/>
          <p:cNvSpPr txBox="1"/>
          <p:nvPr/>
        </p:nvSpPr>
        <p:spPr>
          <a:xfrm>
            <a:off x="676961" y="3827830"/>
            <a:ext cx="3824288" cy="462915"/>
          </a:xfrm>
          <a:prstGeom prst="rect">
            <a:avLst/>
          </a:prstGeom>
          <a:noFill/>
          <a:ln>
            <a:noFill/>
          </a:ln>
        </p:spPr>
        <p:txBody>
          <a:bodyPr anchorCtr="0" anchor="t" bIns="0" lIns="0" spcFirstLastPara="1" rIns="0" wrap="square" tIns="9525">
            <a:spAutoFit/>
          </a:bodyPr>
          <a:lstStyle/>
          <a:p>
            <a:pPr indent="0" lvl="0" marL="12700" marR="0" rtl="0" algn="l">
              <a:lnSpc>
                <a:spcPct val="121400"/>
              </a:lnSpc>
              <a:spcBef>
                <a:spcPts val="0"/>
              </a:spcBef>
              <a:spcAft>
                <a:spcPts val="0"/>
              </a:spcAft>
              <a:buNone/>
            </a:pPr>
            <a:r>
              <a:rPr lang="en-GB" sz="1200">
                <a:solidFill>
                  <a:srgbClr val="FFFFFF"/>
                </a:solidFill>
                <a:latin typeface="Arial"/>
                <a:ea typeface="Arial"/>
                <a:cs typeface="Arial"/>
                <a:sym typeface="Arial"/>
              </a:rPr>
              <a:t>Payload mass appears to fall mostly between 0-6000 kg.  Different launch sites also seem to use different payload mass.</a:t>
            </a:r>
            <a:endParaRPr sz="1200">
              <a:solidFill>
                <a:schemeClr val="dk1"/>
              </a:solidFill>
              <a:latin typeface="Arial"/>
              <a:ea typeface="Arial"/>
              <a:cs typeface="Arial"/>
              <a:sym typeface="Arial"/>
            </a:endParaRPr>
          </a:p>
        </p:txBody>
      </p:sp>
      <p:sp>
        <p:nvSpPr>
          <p:cNvPr id="391" name="Google Shape;391;p37"/>
          <p:cNvSpPr/>
          <p:nvPr/>
        </p:nvSpPr>
        <p:spPr>
          <a:xfrm>
            <a:off x="29717" y="1240154"/>
            <a:ext cx="9075420" cy="17830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2" name="Google Shape;392;p37"/>
          <p:cNvSpPr txBox="1"/>
          <p:nvPr/>
        </p:nvSpPr>
        <p:spPr>
          <a:xfrm>
            <a:off x="676960" y="3259646"/>
            <a:ext cx="4396740" cy="20193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GB" sz="1200">
                <a:solidFill>
                  <a:schemeClr val="dk1"/>
                </a:solidFill>
                <a:latin typeface="Arial"/>
                <a:ea typeface="Arial"/>
                <a:cs typeface="Arial"/>
                <a:sym typeface="Arial"/>
              </a:rPr>
              <a:t>Green indicates successful launch; Purple indicates unsuccessful launch.</a:t>
            </a:r>
            <a:endParaRPr sz="1200">
              <a:solidFill>
                <a:schemeClr val="dk1"/>
              </a:solidFill>
              <a:latin typeface="Arial"/>
              <a:ea typeface="Arial"/>
              <a:cs typeface="Arial"/>
              <a:sym typeface="Arial"/>
            </a:endParaRPr>
          </a:p>
        </p:txBody>
      </p:sp>
      <p:sp>
        <p:nvSpPr>
          <p:cNvPr id="393" name="Google Shape;393;p37"/>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Outline	</a:t>
            </a:r>
            <a:endParaRPr/>
          </a:p>
        </p:txBody>
      </p:sp>
      <p:sp>
        <p:nvSpPr>
          <p:cNvPr id="107" name="Google Shape;107;p20"/>
          <p:cNvSpPr/>
          <p:nvPr/>
        </p:nvSpPr>
        <p:spPr>
          <a:xfrm>
            <a:off x="1175004" y="1852803"/>
            <a:ext cx="2226564" cy="17282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 name="Google Shape;108;p20"/>
          <p:cNvSpPr txBox="1"/>
          <p:nvPr/>
        </p:nvSpPr>
        <p:spPr>
          <a:xfrm>
            <a:off x="4716303" y="1626317"/>
            <a:ext cx="2110740" cy="1927384"/>
          </a:xfrm>
          <a:prstGeom prst="rect">
            <a:avLst/>
          </a:prstGeom>
          <a:noFill/>
          <a:ln>
            <a:noFill/>
          </a:ln>
        </p:spPr>
        <p:txBody>
          <a:bodyPr anchorCtr="0" anchor="t" bIns="0" lIns="0" spcFirstLastPara="1" rIns="0" wrap="square" tIns="75725">
            <a:spAutoFit/>
          </a:bodyPr>
          <a:lstStyle/>
          <a:p>
            <a:pPr indent="-171450" lvl="0" marL="177800" marR="0" rtl="0" algn="l">
              <a:lnSpc>
                <a:spcPct val="100000"/>
              </a:lnSpc>
              <a:spcBef>
                <a:spcPts val="0"/>
              </a:spcBef>
              <a:spcAft>
                <a:spcPts val="0"/>
              </a:spcAft>
              <a:buClr>
                <a:srgbClr val="BB562C"/>
              </a:buClr>
              <a:buSzPts val="1700"/>
              <a:buFont typeface="Arial"/>
              <a:buChar char="•"/>
            </a:pPr>
            <a:r>
              <a:rPr lang="en-GB" sz="1700">
                <a:solidFill>
                  <a:srgbClr val="BB562C"/>
                </a:solidFill>
                <a:latin typeface="Arial"/>
                <a:ea typeface="Arial"/>
                <a:cs typeface="Arial"/>
                <a:sym typeface="Arial"/>
              </a:rPr>
              <a:t>Executive Summary (3)</a:t>
            </a:r>
            <a:endParaRPr sz="1700">
              <a:solidFill>
                <a:schemeClr val="dk1"/>
              </a:solidFill>
              <a:latin typeface="Arial"/>
              <a:ea typeface="Arial"/>
              <a:cs typeface="Arial"/>
              <a:sym typeface="Arial"/>
            </a:endParaRPr>
          </a:p>
          <a:p>
            <a:pPr indent="-171450" lvl="0" marL="1778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Introduction (4)</a:t>
            </a:r>
            <a:endParaRPr sz="1700">
              <a:solidFill>
                <a:schemeClr val="dk1"/>
              </a:solidFill>
              <a:latin typeface="Arial"/>
              <a:ea typeface="Arial"/>
              <a:cs typeface="Arial"/>
              <a:sym typeface="Arial"/>
            </a:endParaRPr>
          </a:p>
          <a:p>
            <a:pPr indent="-171450" lvl="0" marL="1778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Methodology (6)</a:t>
            </a:r>
            <a:endParaRPr sz="1700">
              <a:solidFill>
                <a:schemeClr val="dk1"/>
              </a:solidFill>
              <a:latin typeface="Arial"/>
              <a:ea typeface="Arial"/>
              <a:cs typeface="Arial"/>
              <a:sym typeface="Arial"/>
            </a:endParaRPr>
          </a:p>
          <a:p>
            <a:pPr indent="-171450" lvl="0" marL="1778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Results (16)</a:t>
            </a:r>
            <a:endParaRPr sz="1700">
              <a:solidFill>
                <a:schemeClr val="dk1"/>
              </a:solidFill>
              <a:latin typeface="Arial"/>
              <a:ea typeface="Arial"/>
              <a:cs typeface="Arial"/>
              <a:sym typeface="Arial"/>
            </a:endParaRPr>
          </a:p>
          <a:p>
            <a:pPr indent="-171450" lvl="0" marL="1778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Conclusion (46)</a:t>
            </a:r>
            <a:endParaRPr sz="1700">
              <a:solidFill>
                <a:schemeClr val="dk1"/>
              </a:solidFill>
              <a:latin typeface="Arial"/>
              <a:ea typeface="Arial"/>
              <a:cs typeface="Arial"/>
              <a:sym typeface="Arial"/>
            </a:endParaRPr>
          </a:p>
          <a:p>
            <a:pPr indent="-171450" lvl="0" marL="1778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Appendix (47)</a:t>
            </a:r>
            <a:endParaRPr sz="1700">
              <a:solidFill>
                <a:schemeClr val="dk1"/>
              </a:solidFill>
              <a:latin typeface="Arial"/>
              <a:ea typeface="Arial"/>
              <a:cs typeface="Arial"/>
              <a:sym typeface="Arial"/>
            </a:endParaRPr>
          </a:p>
        </p:txBody>
      </p:sp>
      <p:sp>
        <p:nvSpPr>
          <p:cNvPr id="109" name="Google Shape;109;p20"/>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GB" sz="800">
                <a:solidFill>
                  <a:srgbClr val="FFFFFF"/>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7" name="Shape 397"/>
        <p:cNvGrpSpPr/>
        <p:nvPr/>
      </p:nvGrpSpPr>
      <p:grpSpPr>
        <a:xfrm>
          <a:off x="0" y="0"/>
          <a:ext cx="0" cy="0"/>
          <a:chOff x="0" y="0"/>
          <a:chExt cx="0" cy="0"/>
        </a:xfrm>
      </p:grpSpPr>
      <p:grpSp>
        <p:nvGrpSpPr>
          <p:cNvPr id="398" name="Google Shape;398;p38"/>
          <p:cNvGrpSpPr/>
          <p:nvPr/>
        </p:nvGrpSpPr>
        <p:grpSpPr>
          <a:xfrm>
            <a:off x="0" y="3686176"/>
            <a:ext cx="9141619" cy="1457227"/>
            <a:chOff x="0" y="4914901"/>
            <a:chExt cx="12188825" cy="1942969"/>
          </a:xfrm>
        </p:grpSpPr>
        <p:sp>
          <p:nvSpPr>
            <p:cNvPr id="399" name="Google Shape;399;p3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0" name="Google Shape;400;p3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01" name="Google Shape;401;p38"/>
          <p:cNvSpPr txBox="1"/>
          <p:nvPr>
            <p:ph type="title"/>
          </p:nvPr>
        </p:nvSpPr>
        <p:spPr>
          <a:xfrm>
            <a:off x="542543" y="366522"/>
            <a:ext cx="3430429"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2700">
                <a:solidFill>
                  <a:srgbClr val="BB562C"/>
                </a:solidFill>
              </a:rPr>
              <a:t>Success rate vs. Orbit type</a:t>
            </a:r>
            <a:endParaRPr sz="2700"/>
          </a:p>
        </p:txBody>
      </p:sp>
      <p:sp>
        <p:nvSpPr>
          <p:cNvPr id="402" name="Google Shape;402;p38"/>
          <p:cNvSpPr txBox="1"/>
          <p:nvPr/>
        </p:nvSpPr>
        <p:spPr>
          <a:xfrm>
            <a:off x="883386" y="3686384"/>
            <a:ext cx="4876800" cy="1124903"/>
          </a:xfrm>
          <a:prstGeom prst="rect">
            <a:avLst/>
          </a:prstGeom>
          <a:noFill/>
          <a:ln>
            <a:noFill/>
          </a:ln>
        </p:spPr>
        <p:txBody>
          <a:bodyPr anchorCtr="0" anchor="t" bIns="0" lIns="0" spcFirstLastPara="1" rIns="0" wrap="square" tIns="9525">
            <a:spAutoFit/>
          </a:bodyPr>
          <a:lstStyle/>
          <a:p>
            <a:pPr indent="0" lvl="0" marL="12700" marR="0" rtl="0" algn="l">
              <a:lnSpc>
                <a:spcPct val="120800"/>
              </a:lnSpc>
              <a:spcBef>
                <a:spcPts val="0"/>
              </a:spcBef>
              <a:spcAft>
                <a:spcPts val="0"/>
              </a:spcAft>
              <a:buNone/>
            </a:pPr>
            <a:r>
              <a:rPr lang="en-GB" sz="1200">
                <a:solidFill>
                  <a:srgbClr val="FFFFFF"/>
                </a:solidFill>
                <a:latin typeface="Arial"/>
                <a:ea typeface="Arial"/>
                <a:cs typeface="Arial"/>
                <a:sym typeface="Arial"/>
              </a:rPr>
              <a:t>ES-L1 (1), GEO (1), HEO (1) have 100% success rate (sample sizes in parenthesis)  SSO (5) has 100% success rate</a:t>
            </a:r>
            <a:endParaRPr sz="1200">
              <a:solidFill>
                <a:schemeClr val="dk1"/>
              </a:solidFill>
              <a:latin typeface="Arial"/>
              <a:ea typeface="Arial"/>
              <a:cs typeface="Arial"/>
              <a:sym typeface="Arial"/>
            </a:endParaRPr>
          </a:p>
          <a:p>
            <a:pPr indent="0" lvl="0" marL="12700" marR="0" rtl="0" algn="l">
              <a:lnSpc>
                <a:spcPct val="100000"/>
              </a:lnSpc>
              <a:spcBef>
                <a:spcPts val="200"/>
              </a:spcBef>
              <a:spcAft>
                <a:spcPts val="0"/>
              </a:spcAft>
              <a:buNone/>
            </a:pPr>
            <a:r>
              <a:rPr lang="en-GB" sz="1200">
                <a:solidFill>
                  <a:srgbClr val="FFFFFF"/>
                </a:solidFill>
                <a:latin typeface="Arial"/>
                <a:ea typeface="Arial"/>
                <a:cs typeface="Arial"/>
                <a:sym typeface="Arial"/>
              </a:rPr>
              <a:t>VLEO (14) has decent success rate and attempts</a:t>
            </a:r>
            <a:endParaRPr sz="1200">
              <a:solidFill>
                <a:schemeClr val="dk1"/>
              </a:solidFill>
              <a:latin typeface="Arial"/>
              <a:ea typeface="Arial"/>
              <a:cs typeface="Arial"/>
              <a:sym typeface="Arial"/>
            </a:endParaRPr>
          </a:p>
          <a:p>
            <a:pPr indent="0" lvl="0" marL="12700" marR="0" rtl="0" algn="l">
              <a:lnSpc>
                <a:spcPct val="100000"/>
              </a:lnSpc>
              <a:spcBef>
                <a:spcPts val="300"/>
              </a:spcBef>
              <a:spcAft>
                <a:spcPts val="0"/>
              </a:spcAft>
              <a:buNone/>
            </a:pPr>
            <a:r>
              <a:rPr lang="en-GB" sz="1200">
                <a:solidFill>
                  <a:srgbClr val="FFFFFF"/>
                </a:solidFill>
                <a:latin typeface="Arial"/>
                <a:ea typeface="Arial"/>
                <a:cs typeface="Arial"/>
                <a:sym typeface="Arial"/>
              </a:rPr>
              <a:t>SO (1) has 0% success rate</a:t>
            </a:r>
            <a:endParaRPr sz="1200">
              <a:solidFill>
                <a:schemeClr val="dk1"/>
              </a:solidFill>
              <a:latin typeface="Arial"/>
              <a:ea typeface="Arial"/>
              <a:cs typeface="Arial"/>
              <a:sym typeface="Arial"/>
            </a:endParaRPr>
          </a:p>
          <a:p>
            <a:pPr indent="0" lvl="0" marL="12700" marR="0" rtl="0" algn="l">
              <a:lnSpc>
                <a:spcPct val="100000"/>
              </a:lnSpc>
              <a:spcBef>
                <a:spcPts val="400"/>
              </a:spcBef>
              <a:spcAft>
                <a:spcPts val="0"/>
              </a:spcAft>
              <a:buNone/>
            </a:pPr>
            <a:r>
              <a:rPr lang="en-GB" sz="1200">
                <a:solidFill>
                  <a:srgbClr val="FFFFFF"/>
                </a:solidFill>
                <a:latin typeface="Arial"/>
                <a:ea typeface="Arial"/>
                <a:cs typeface="Arial"/>
                <a:sym typeface="Arial"/>
              </a:rPr>
              <a:t>GTO (27) has the around 50% success rate but largest sample</a:t>
            </a:r>
            <a:endParaRPr sz="1200">
              <a:solidFill>
                <a:schemeClr val="dk1"/>
              </a:solidFill>
              <a:latin typeface="Arial"/>
              <a:ea typeface="Arial"/>
              <a:cs typeface="Arial"/>
              <a:sym typeface="Arial"/>
            </a:endParaRPr>
          </a:p>
        </p:txBody>
      </p:sp>
      <p:sp>
        <p:nvSpPr>
          <p:cNvPr id="403" name="Google Shape;403;p38"/>
          <p:cNvSpPr/>
          <p:nvPr/>
        </p:nvSpPr>
        <p:spPr>
          <a:xfrm>
            <a:off x="1740788" y="889254"/>
            <a:ext cx="4072508" cy="26357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4" name="Google Shape;404;p38"/>
          <p:cNvSpPr txBox="1"/>
          <p:nvPr/>
        </p:nvSpPr>
        <p:spPr>
          <a:xfrm>
            <a:off x="6302597" y="2540698"/>
            <a:ext cx="1634490" cy="84248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400">
                <a:solidFill>
                  <a:schemeClr val="dk1"/>
                </a:solidFill>
                <a:latin typeface="Arial"/>
                <a:ea typeface="Arial"/>
                <a:cs typeface="Arial"/>
                <a:sym typeface="Arial"/>
              </a:rPr>
              <a:t>Success Rate Scale with  0 as 0%</a:t>
            </a:r>
            <a:endParaRPr sz="1400">
              <a:solidFill>
                <a:schemeClr val="dk1"/>
              </a:solidFill>
              <a:latin typeface="Arial"/>
              <a:ea typeface="Arial"/>
              <a:cs typeface="Arial"/>
              <a:sym typeface="Arial"/>
            </a:endParaRPr>
          </a:p>
          <a:p>
            <a:pPr indent="0" lvl="0" marL="12700" marR="889000" rtl="0" algn="l">
              <a:lnSpc>
                <a:spcPct val="100000"/>
              </a:lnSpc>
              <a:spcBef>
                <a:spcPts val="0"/>
              </a:spcBef>
              <a:spcAft>
                <a:spcPts val="0"/>
              </a:spcAft>
              <a:buNone/>
            </a:pPr>
            <a:r>
              <a:rPr lang="en-GB" sz="1400">
                <a:solidFill>
                  <a:schemeClr val="dk1"/>
                </a:solidFill>
                <a:latin typeface="Arial"/>
                <a:ea typeface="Arial"/>
                <a:cs typeface="Arial"/>
                <a:sym typeface="Arial"/>
              </a:rPr>
              <a:t>0.6 as 60%  1 as 100%</a:t>
            </a:r>
            <a:endParaRPr sz="1400">
              <a:solidFill>
                <a:schemeClr val="dk1"/>
              </a:solidFill>
              <a:latin typeface="Arial"/>
              <a:ea typeface="Arial"/>
              <a:cs typeface="Arial"/>
              <a:sym typeface="Arial"/>
            </a:endParaRPr>
          </a:p>
        </p:txBody>
      </p:sp>
      <p:sp>
        <p:nvSpPr>
          <p:cNvPr id="405" name="Google Shape;405;p38"/>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9" name="Shape 409"/>
        <p:cNvGrpSpPr/>
        <p:nvPr/>
      </p:nvGrpSpPr>
      <p:grpSpPr>
        <a:xfrm>
          <a:off x="0" y="0"/>
          <a:ext cx="0" cy="0"/>
          <a:chOff x="0" y="0"/>
          <a:chExt cx="0" cy="0"/>
        </a:xfrm>
      </p:grpSpPr>
      <p:grpSp>
        <p:nvGrpSpPr>
          <p:cNvPr id="410" name="Google Shape;410;p39"/>
          <p:cNvGrpSpPr/>
          <p:nvPr/>
        </p:nvGrpSpPr>
        <p:grpSpPr>
          <a:xfrm>
            <a:off x="0" y="3686176"/>
            <a:ext cx="9141619" cy="1457227"/>
            <a:chOff x="0" y="4914901"/>
            <a:chExt cx="12188825" cy="1942969"/>
          </a:xfrm>
        </p:grpSpPr>
        <p:sp>
          <p:nvSpPr>
            <p:cNvPr id="411" name="Google Shape;411;p3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2" name="Google Shape;412;p3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13" name="Google Shape;413;p39"/>
          <p:cNvSpPr txBox="1"/>
          <p:nvPr>
            <p:ph type="title"/>
          </p:nvPr>
        </p:nvSpPr>
        <p:spPr>
          <a:xfrm>
            <a:off x="676961" y="481965"/>
            <a:ext cx="3706177"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2700">
                <a:solidFill>
                  <a:srgbClr val="BB562C"/>
                </a:solidFill>
              </a:rPr>
              <a:t>Flight Number vs. Orbit type</a:t>
            </a:r>
            <a:endParaRPr sz="2700"/>
          </a:p>
        </p:txBody>
      </p:sp>
      <p:sp>
        <p:nvSpPr>
          <p:cNvPr id="414" name="Google Shape;414;p39"/>
          <p:cNvSpPr txBox="1"/>
          <p:nvPr/>
        </p:nvSpPr>
        <p:spPr>
          <a:xfrm>
            <a:off x="838581" y="3752964"/>
            <a:ext cx="6480334" cy="905351"/>
          </a:xfrm>
          <a:prstGeom prst="rect">
            <a:avLst/>
          </a:prstGeom>
          <a:noFill/>
          <a:ln>
            <a:noFill/>
          </a:ln>
        </p:spPr>
        <p:txBody>
          <a:bodyPr anchorCtr="0" anchor="t" bIns="0" lIns="0" spcFirstLastPara="1" rIns="0" wrap="square" tIns="9525">
            <a:spAutoFit/>
          </a:bodyPr>
          <a:lstStyle/>
          <a:p>
            <a:pPr indent="0" lvl="0" marL="12700" marR="2959100" rtl="0" algn="l">
              <a:lnSpc>
                <a:spcPct val="121200"/>
              </a:lnSpc>
              <a:spcBef>
                <a:spcPts val="0"/>
              </a:spcBef>
              <a:spcAft>
                <a:spcPts val="0"/>
              </a:spcAft>
              <a:buNone/>
            </a:pPr>
            <a:r>
              <a:rPr lang="en-GB" sz="1200">
                <a:solidFill>
                  <a:srgbClr val="FFFFFF"/>
                </a:solidFill>
                <a:latin typeface="Arial"/>
                <a:ea typeface="Arial"/>
                <a:cs typeface="Arial"/>
                <a:sym typeface="Arial"/>
              </a:rPr>
              <a:t>Launch Orbit preferences changed over Flight Number.  Launch Outcome seems to correlate with this preference.</a:t>
            </a:r>
            <a:endParaRPr sz="1200">
              <a:solidFill>
                <a:schemeClr val="dk1"/>
              </a:solidFill>
              <a:latin typeface="Arial"/>
              <a:ea typeface="Arial"/>
              <a:cs typeface="Arial"/>
              <a:sym typeface="Arial"/>
            </a:endParaRPr>
          </a:p>
          <a:p>
            <a:pPr indent="0" lvl="0" marL="12700" marR="0" rtl="0" algn="l">
              <a:lnSpc>
                <a:spcPct val="145625"/>
              </a:lnSpc>
              <a:spcBef>
                <a:spcPts val="100"/>
              </a:spcBef>
              <a:spcAft>
                <a:spcPts val="0"/>
              </a:spcAft>
              <a:buNone/>
            </a:pPr>
            <a:r>
              <a:rPr lang="en-GB" sz="1200">
                <a:solidFill>
                  <a:srgbClr val="FFFFFF"/>
                </a:solidFill>
                <a:latin typeface="Arial"/>
                <a:ea typeface="Arial"/>
                <a:cs typeface="Arial"/>
                <a:sym typeface="Arial"/>
              </a:rPr>
              <a:t>SpaceX started with LEO orbits which saw moderate success LEO and returned to VLEO in recent launches  SpaceX appears to perform better in lower orbits or Sun-synchronous orbits</a:t>
            </a:r>
            <a:endParaRPr sz="1200">
              <a:solidFill>
                <a:schemeClr val="dk1"/>
              </a:solidFill>
              <a:latin typeface="Arial"/>
              <a:ea typeface="Arial"/>
              <a:cs typeface="Arial"/>
              <a:sym typeface="Arial"/>
            </a:endParaRPr>
          </a:p>
        </p:txBody>
      </p:sp>
      <p:sp>
        <p:nvSpPr>
          <p:cNvPr id="415" name="Google Shape;415;p39"/>
          <p:cNvSpPr/>
          <p:nvPr/>
        </p:nvSpPr>
        <p:spPr>
          <a:xfrm>
            <a:off x="34289" y="1233296"/>
            <a:ext cx="9070848" cy="1781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6" name="Google Shape;416;p39"/>
          <p:cNvSpPr txBox="1"/>
          <p:nvPr/>
        </p:nvSpPr>
        <p:spPr>
          <a:xfrm>
            <a:off x="676960" y="3259646"/>
            <a:ext cx="4396740" cy="20193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GB" sz="1200">
                <a:solidFill>
                  <a:schemeClr val="dk1"/>
                </a:solidFill>
                <a:latin typeface="Arial"/>
                <a:ea typeface="Arial"/>
                <a:cs typeface="Arial"/>
                <a:sym typeface="Arial"/>
              </a:rPr>
              <a:t>Green indicates successful launch; Purple indicates unsuccessful launch.</a:t>
            </a:r>
            <a:endParaRPr sz="1200">
              <a:solidFill>
                <a:schemeClr val="dk1"/>
              </a:solidFill>
              <a:latin typeface="Arial"/>
              <a:ea typeface="Arial"/>
              <a:cs typeface="Arial"/>
              <a:sym typeface="Arial"/>
            </a:endParaRPr>
          </a:p>
        </p:txBody>
      </p:sp>
      <p:sp>
        <p:nvSpPr>
          <p:cNvPr id="417" name="Google Shape;417;p39"/>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1" name="Shape 421"/>
        <p:cNvGrpSpPr/>
        <p:nvPr/>
      </p:nvGrpSpPr>
      <p:grpSpPr>
        <a:xfrm>
          <a:off x="0" y="0"/>
          <a:ext cx="0" cy="0"/>
          <a:chOff x="0" y="0"/>
          <a:chExt cx="0" cy="0"/>
        </a:xfrm>
      </p:grpSpPr>
      <p:grpSp>
        <p:nvGrpSpPr>
          <p:cNvPr id="422" name="Google Shape;422;p40"/>
          <p:cNvGrpSpPr/>
          <p:nvPr/>
        </p:nvGrpSpPr>
        <p:grpSpPr>
          <a:xfrm>
            <a:off x="0" y="3686176"/>
            <a:ext cx="9141619" cy="1457227"/>
            <a:chOff x="0" y="4914901"/>
            <a:chExt cx="12188825" cy="1942969"/>
          </a:xfrm>
        </p:grpSpPr>
        <p:sp>
          <p:nvSpPr>
            <p:cNvPr id="423" name="Google Shape;423;p4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4" name="Google Shape;424;p4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25" name="Google Shape;425;p40"/>
          <p:cNvSpPr txBox="1"/>
          <p:nvPr>
            <p:ph type="title"/>
          </p:nvPr>
        </p:nvSpPr>
        <p:spPr>
          <a:xfrm>
            <a:off x="838581" y="606742"/>
            <a:ext cx="2853214"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2700">
                <a:solidFill>
                  <a:srgbClr val="BB562C"/>
                </a:solidFill>
              </a:rPr>
              <a:t>Payload vs. Orbit type</a:t>
            </a:r>
            <a:endParaRPr sz="2700"/>
          </a:p>
        </p:txBody>
      </p:sp>
      <p:sp>
        <p:nvSpPr>
          <p:cNvPr id="426" name="Google Shape;426;p40"/>
          <p:cNvSpPr txBox="1"/>
          <p:nvPr/>
        </p:nvSpPr>
        <p:spPr>
          <a:xfrm>
            <a:off x="838581" y="3783139"/>
            <a:ext cx="5992177" cy="682466"/>
          </a:xfrm>
          <a:prstGeom prst="rect">
            <a:avLst/>
          </a:prstGeom>
          <a:noFill/>
          <a:ln>
            <a:noFill/>
          </a:ln>
        </p:spPr>
        <p:txBody>
          <a:bodyPr anchorCtr="0" anchor="t" bIns="0" lIns="0" spcFirstLastPara="1" rIns="0" wrap="square" tIns="47150">
            <a:spAutoFit/>
          </a:bodyPr>
          <a:lstStyle/>
          <a:p>
            <a:pPr indent="0" lvl="0" marL="12700" marR="0" rtl="0" algn="l">
              <a:lnSpc>
                <a:spcPct val="100000"/>
              </a:lnSpc>
              <a:spcBef>
                <a:spcPts val="0"/>
              </a:spcBef>
              <a:spcAft>
                <a:spcPts val="0"/>
              </a:spcAft>
              <a:buNone/>
            </a:pPr>
            <a:r>
              <a:rPr lang="en-GB" sz="1200">
                <a:solidFill>
                  <a:srgbClr val="FFFFFF"/>
                </a:solidFill>
                <a:latin typeface="Arial"/>
                <a:ea typeface="Arial"/>
                <a:cs typeface="Arial"/>
                <a:sym typeface="Arial"/>
              </a:rPr>
              <a:t>Payload mass seems to correlate with orbit</a:t>
            </a:r>
            <a:endParaRPr sz="1200">
              <a:solidFill>
                <a:schemeClr val="dk1"/>
              </a:solidFill>
              <a:latin typeface="Arial"/>
              <a:ea typeface="Arial"/>
              <a:cs typeface="Arial"/>
              <a:sym typeface="Arial"/>
            </a:endParaRPr>
          </a:p>
          <a:p>
            <a:pPr indent="0" lvl="0" marL="12700" marR="0" rtl="0" algn="l">
              <a:lnSpc>
                <a:spcPct val="100000"/>
              </a:lnSpc>
              <a:spcBef>
                <a:spcPts val="300"/>
              </a:spcBef>
              <a:spcAft>
                <a:spcPts val="0"/>
              </a:spcAft>
              <a:buNone/>
            </a:pPr>
            <a:r>
              <a:rPr lang="en-GB" sz="1200">
                <a:solidFill>
                  <a:srgbClr val="FFFFFF"/>
                </a:solidFill>
                <a:latin typeface="Arial"/>
                <a:ea typeface="Arial"/>
                <a:cs typeface="Arial"/>
                <a:sym typeface="Arial"/>
              </a:rPr>
              <a:t>LEO and SSO seem to have relatively low payload mass</a:t>
            </a:r>
            <a:endParaRPr sz="1200">
              <a:solidFill>
                <a:schemeClr val="dk1"/>
              </a:solidFill>
              <a:latin typeface="Arial"/>
              <a:ea typeface="Arial"/>
              <a:cs typeface="Arial"/>
              <a:sym typeface="Arial"/>
            </a:endParaRPr>
          </a:p>
          <a:p>
            <a:pPr indent="0" lvl="0" marL="12700" marR="0" rtl="0" algn="l">
              <a:lnSpc>
                <a:spcPct val="100000"/>
              </a:lnSpc>
              <a:spcBef>
                <a:spcPts val="300"/>
              </a:spcBef>
              <a:spcAft>
                <a:spcPts val="0"/>
              </a:spcAft>
              <a:buNone/>
            </a:pPr>
            <a:r>
              <a:rPr lang="en-GB" sz="1200">
                <a:solidFill>
                  <a:srgbClr val="FFFFFF"/>
                </a:solidFill>
                <a:latin typeface="Arial"/>
                <a:ea typeface="Arial"/>
                <a:cs typeface="Arial"/>
                <a:sym typeface="Arial"/>
              </a:rPr>
              <a:t>The other most successful orbit VLEO only has payload mass values in the higher end of the range</a:t>
            </a:r>
            <a:endParaRPr sz="1200">
              <a:solidFill>
                <a:schemeClr val="dk1"/>
              </a:solidFill>
              <a:latin typeface="Arial"/>
              <a:ea typeface="Arial"/>
              <a:cs typeface="Arial"/>
              <a:sym typeface="Arial"/>
            </a:endParaRPr>
          </a:p>
        </p:txBody>
      </p:sp>
      <p:sp>
        <p:nvSpPr>
          <p:cNvPr id="427" name="Google Shape;427;p40"/>
          <p:cNvSpPr/>
          <p:nvPr/>
        </p:nvSpPr>
        <p:spPr>
          <a:xfrm>
            <a:off x="34289" y="1211579"/>
            <a:ext cx="9070848" cy="1781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8" name="Google Shape;428;p40"/>
          <p:cNvSpPr txBox="1"/>
          <p:nvPr/>
        </p:nvSpPr>
        <p:spPr>
          <a:xfrm>
            <a:off x="676960" y="3259646"/>
            <a:ext cx="4396740" cy="20193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GB" sz="1200">
                <a:solidFill>
                  <a:schemeClr val="dk1"/>
                </a:solidFill>
                <a:latin typeface="Arial"/>
                <a:ea typeface="Arial"/>
                <a:cs typeface="Arial"/>
                <a:sym typeface="Arial"/>
              </a:rPr>
              <a:t>Green indicates successful launch; Purple indicates unsuccessful launch.</a:t>
            </a:r>
            <a:endParaRPr sz="1200">
              <a:solidFill>
                <a:schemeClr val="dk1"/>
              </a:solidFill>
              <a:latin typeface="Arial"/>
              <a:ea typeface="Arial"/>
              <a:cs typeface="Arial"/>
              <a:sym typeface="Arial"/>
            </a:endParaRPr>
          </a:p>
        </p:txBody>
      </p:sp>
      <p:sp>
        <p:nvSpPr>
          <p:cNvPr id="429" name="Google Shape;429;p40"/>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3" name="Shape 433"/>
        <p:cNvGrpSpPr/>
        <p:nvPr/>
      </p:nvGrpSpPr>
      <p:grpSpPr>
        <a:xfrm>
          <a:off x="0" y="0"/>
          <a:ext cx="0" cy="0"/>
          <a:chOff x="0" y="0"/>
          <a:chExt cx="0" cy="0"/>
        </a:xfrm>
      </p:grpSpPr>
      <p:grpSp>
        <p:nvGrpSpPr>
          <p:cNvPr id="434" name="Google Shape;434;p41"/>
          <p:cNvGrpSpPr/>
          <p:nvPr/>
        </p:nvGrpSpPr>
        <p:grpSpPr>
          <a:xfrm>
            <a:off x="0" y="3686176"/>
            <a:ext cx="9141619" cy="1457227"/>
            <a:chOff x="0" y="4914901"/>
            <a:chExt cx="12188825" cy="1942969"/>
          </a:xfrm>
        </p:grpSpPr>
        <p:sp>
          <p:nvSpPr>
            <p:cNvPr id="435" name="Google Shape;435;p41"/>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6" name="Google Shape;436;p41"/>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37" name="Google Shape;437;p41"/>
          <p:cNvSpPr txBox="1"/>
          <p:nvPr>
            <p:ph type="title"/>
          </p:nvPr>
        </p:nvSpPr>
        <p:spPr>
          <a:xfrm>
            <a:off x="882014" y="377761"/>
            <a:ext cx="3695700" cy="43053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2700">
                <a:solidFill>
                  <a:srgbClr val="BB562C"/>
                </a:solidFill>
              </a:rPr>
              <a:t>Launch Success Yearly Trend</a:t>
            </a:r>
            <a:endParaRPr sz="2700"/>
          </a:p>
        </p:txBody>
      </p:sp>
      <p:sp>
        <p:nvSpPr>
          <p:cNvPr id="438" name="Google Shape;438;p41"/>
          <p:cNvSpPr txBox="1"/>
          <p:nvPr/>
        </p:nvSpPr>
        <p:spPr>
          <a:xfrm>
            <a:off x="882014" y="3773483"/>
            <a:ext cx="4483418" cy="462439"/>
          </a:xfrm>
          <a:prstGeom prst="rect">
            <a:avLst/>
          </a:prstGeom>
          <a:noFill/>
          <a:ln>
            <a:noFill/>
          </a:ln>
        </p:spPr>
        <p:txBody>
          <a:bodyPr anchorCtr="0" anchor="t" bIns="0" lIns="0" spcFirstLastPara="1" rIns="0" wrap="square" tIns="48100">
            <a:spAutoFit/>
          </a:bodyPr>
          <a:lstStyle/>
          <a:p>
            <a:pPr indent="0" lvl="0" marL="12700" marR="0" rtl="0" algn="l">
              <a:lnSpc>
                <a:spcPct val="100000"/>
              </a:lnSpc>
              <a:spcBef>
                <a:spcPts val="0"/>
              </a:spcBef>
              <a:spcAft>
                <a:spcPts val="0"/>
              </a:spcAft>
              <a:buNone/>
            </a:pPr>
            <a:r>
              <a:rPr lang="en-GB" sz="1200">
                <a:solidFill>
                  <a:srgbClr val="FFFFFF"/>
                </a:solidFill>
                <a:latin typeface="Arial"/>
                <a:ea typeface="Arial"/>
                <a:cs typeface="Arial"/>
                <a:sym typeface="Arial"/>
              </a:rPr>
              <a:t>Success generally increases over time since 2013 with a slight dip in 2018</a:t>
            </a:r>
            <a:endParaRPr sz="1200">
              <a:solidFill>
                <a:schemeClr val="dk1"/>
              </a:solidFill>
              <a:latin typeface="Arial"/>
              <a:ea typeface="Arial"/>
              <a:cs typeface="Arial"/>
              <a:sym typeface="Arial"/>
            </a:endParaRPr>
          </a:p>
          <a:p>
            <a:pPr indent="0" lvl="0" marL="12700" marR="0" rtl="0" algn="l">
              <a:lnSpc>
                <a:spcPct val="100000"/>
              </a:lnSpc>
              <a:spcBef>
                <a:spcPts val="300"/>
              </a:spcBef>
              <a:spcAft>
                <a:spcPts val="0"/>
              </a:spcAft>
              <a:buNone/>
            </a:pPr>
            <a:r>
              <a:rPr lang="en-GB" sz="1200">
                <a:solidFill>
                  <a:srgbClr val="FFFFFF"/>
                </a:solidFill>
                <a:latin typeface="Arial"/>
                <a:ea typeface="Arial"/>
                <a:cs typeface="Arial"/>
                <a:sym typeface="Arial"/>
              </a:rPr>
              <a:t>Success in recent years at around 80%</a:t>
            </a:r>
            <a:endParaRPr sz="1200">
              <a:solidFill>
                <a:schemeClr val="dk1"/>
              </a:solidFill>
              <a:latin typeface="Arial"/>
              <a:ea typeface="Arial"/>
              <a:cs typeface="Arial"/>
              <a:sym typeface="Arial"/>
            </a:endParaRPr>
          </a:p>
        </p:txBody>
      </p:sp>
      <p:sp>
        <p:nvSpPr>
          <p:cNvPr id="439" name="Google Shape;439;p41"/>
          <p:cNvSpPr/>
          <p:nvPr/>
        </p:nvSpPr>
        <p:spPr>
          <a:xfrm>
            <a:off x="1923669" y="1113281"/>
            <a:ext cx="3424428" cy="22871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0" name="Google Shape;440;p41"/>
          <p:cNvSpPr txBox="1"/>
          <p:nvPr/>
        </p:nvSpPr>
        <p:spPr>
          <a:xfrm>
            <a:off x="5563933" y="2062543"/>
            <a:ext cx="1480661" cy="38481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GB" sz="1200">
                <a:solidFill>
                  <a:schemeClr val="dk1"/>
                </a:solidFill>
                <a:latin typeface="Arial"/>
                <a:ea typeface="Arial"/>
                <a:cs typeface="Arial"/>
                <a:sym typeface="Arial"/>
              </a:rPr>
              <a:t>95% confidence interval  (light blue shading)</a:t>
            </a:r>
            <a:endParaRPr sz="1200">
              <a:solidFill>
                <a:schemeClr val="dk1"/>
              </a:solidFill>
              <a:latin typeface="Arial"/>
              <a:ea typeface="Arial"/>
              <a:cs typeface="Arial"/>
              <a:sym typeface="Arial"/>
            </a:endParaRPr>
          </a:p>
        </p:txBody>
      </p:sp>
      <p:sp>
        <p:nvSpPr>
          <p:cNvPr id="441" name="Google Shape;441;p41"/>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txBox="1"/>
          <p:nvPr/>
        </p:nvSpPr>
        <p:spPr>
          <a:xfrm>
            <a:off x="882014" y="2195989"/>
            <a:ext cx="4069556" cy="933926"/>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6000">
                <a:solidFill>
                  <a:srgbClr val="242424"/>
                </a:solidFill>
                <a:latin typeface="Arial"/>
                <a:ea typeface="Arial"/>
                <a:cs typeface="Arial"/>
                <a:sym typeface="Arial"/>
              </a:rPr>
              <a:t>EDA with SQL</a:t>
            </a:r>
            <a:endParaRPr sz="6000">
              <a:solidFill>
                <a:schemeClr val="dk1"/>
              </a:solidFill>
              <a:latin typeface="Arial"/>
              <a:ea typeface="Arial"/>
              <a:cs typeface="Arial"/>
              <a:sym typeface="Arial"/>
            </a:endParaRPr>
          </a:p>
        </p:txBody>
      </p:sp>
      <p:sp>
        <p:nvSpPr>
          <p:cNvPr id="447" name="Google Shape;447;p42"/>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448" name="Google Shape;448;p42"/>
          <p:cNvSpPr txBox="1"/>
          <p:nvPr/>
        </p:nvSpPr>
        <p:spPr>
          <a:xfrm>
            <a:off x="882014" y="3166391"/>
            <a:ext cx="4730115" cy="783431"/>
          </a:xfrm>
          <a:prstGeom prst="rect">
            <a:avLst/>
          </a:prstGeom>
          <a:noFill/>
          <a:ln>
            <a:noFill/>
          </a:ln>
        </p:spPr>
        <p:txBody>
          <a:bodyPr anchorCtr="0" anchor="t" bIns="0" lIns="0" spcFirstLastPara="1" rIns="0" wrap="square" tIns="117150">
            <a:spAutoFit/>
          </a:bodyPr>
          <a:lstStyle/>
          <a:p>
            <a:pPr indent="0" lvl="0" marL="12700" marR="0" rtl="0" algn="l">
              <a:lnSpc>
                <a:spcPct val="100000"/>
              </a:lnSpc>
              <a:spcBef>
                <a:spcPts val="0"/>
              </a:spcBef>
              <a:spcAft>
                <a:spcPts val="0"/>
              </a:spcAft>
              <a:buNone/>
            </a:pPr>
            <a:r>
              <a:rPr lang="en-GB" sz="1800">
                <a:solidFill>
                  <a:srgbClr val="616E52"/>
                </a:solidFill>
                <a:latin typeface="Arial"/>
                <a:ea typeface="Arial"/>
                <a:cs typeface="Arial"/>
                <a:sym typeface="Arial"/>
              </a:rPr>
              <a:t>EXPLORATORY	DATA  ANALYSIS	WITH	SQL	DB2</a:t>
            </a:r>
            <a:endParaRPr sz="1800">
              <a:solidFill>
                <a:schemeClr val="dk1"/>
              </a:solidFill>
              <a:latin typeface="Arial"/>
              <a:ea typeface="Arial"/>
              <a:cs typeface="Arial"/>
              <a:sym typeface="Arial"/>
            </a:endParaRPr>
          </a:p>
          <a:p>
            <a:pPr indent="0" lvl="0" marL="12700" marR="0" rtl="0" algn="l">
              <a:lnSpc>
                <a:spcPct val="100000"/>
              </a:lnSpc>
              <a:spcBef>
                <a:spcPts val="800"/>
              </a:spcBef>
              <a:spcAft>
                <a:spcPts val="0"/>
              </a:spcAft>
              <a:buNone/>
            </a:pPr>
            <a:r>
              <a:rPr lang="en-GB" sz="1800">
                <a:solidFill>
                  <a:srgbClr val="616E52"/>
                </a:solidFill>
                <a:latin typeface="Arial"/>
                <a:ea typeface="Arial"/>
                <a:cs typeface="Arial"/>
                <a:sym typeface="Arial"/>
              </a:rPr>
              <a:t>INTEGRATED	IN	PYTHON	WITH	SQLALCHEMY</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4" name="Google Shape;454;p43"/>
          <p:cNvSpPr txBox="1"/>
          <p:nvPr>
            <p:ph type="title"/>
          </p:nvPr>
        </p:nvSpPr>
        <p:spPr>
          <a:xfrm>
            <a:off x="687476" y="407669"/>
            <a:ext cx="3886200"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All Launch Site Names</a:t>
            </a:r>
            <a:endParaRPr/>
          </a:p>
        </p:txBody>
      </p:sp>
      <p:sp>
        <p:nvSpPr>
          <p:cNvPr id="455" name="Google Shape;455;p43"/>
          <p:cNvSpPr txBox="1"/>
          <p:nvPr/>
        </p:nvSpPr>
        <p:spPr>
          <a:xfrm>
            <a:off x="3544061" y="1358150"/>
            <a:ext cx="4631055" cy="1894999"/>
          </a:xfrm>
          <a:prstGeom prst="rect">
            <a:avLst/>
          </a:prstGeom>
          <a:noFill/>
          <a:ln>
            <a:noFill/>
          </a:ln>
        </p:spPr>
        <p:txBody>
          <a:bodyPr anchorCtr="0" anchor="t" bIns="0" lIns="0" spcFirstLastPara="1" rIns="0" wrap="square" tIns="123825">
            <a:spAutoFit/>
          </a:bodyPr>
          <a:lstStyle/>
          <a:p>
            <a:pPr indent="0" lvl="0" marL="12700" marR="0" rtl="0" algn="l">
              <a:lnSpc>
                <a:spcPct val="100000"/>
              </a:lnSpc>
              <a:spcBef>
                <a:spcPts val="0"/>
              </a:spcBef>
              <a:spcAft>
                <a:spcPts val="0"/>
              </a:spcAft>
              <a:buNone/>
            </a:pPr>
            <a:r>
              <a:rPr lang="en-GB" sz="1500">
                <a:solidFill>
                  <a:srgbClr val="404040"/>
                </a:solidFill>
                <a:latin typeface="Arial"/>
                <a:ea typeface="Arial"/>
                <a:cs typeface="Arial"/>
                <a:sym typeface="Arial"/>
              </a:rPr>
              <a:t>Query unique launch site names from database.</a:t>
            </a:r>
            <a:endParaRPr sz="1500">
              <a:solidFill>
                <a:schemeClr val="dk1"/>
              </a:solidFill>
              <a:latin typeface="Arial"/>
              <a:ea typeface="Arial"/>
              <a:cs typeface="Arial"/>
              <a:sym typeface="Arial"/>
            </a:endParaRPr>
          </a:p>
          <a:p>
            <a:pPr indent="0" lvl="0" marL="12700" marR="0" rtl="0" algn="l">
              <a:lnSpc>
                <a:spcPct val="115000"/>
              </a:lnSpc>
              <a:spcBef>
                <a:spcPts val="900"/>
              </a:spcBef>
              <a:spcAft>
                <a:spcPts val="0"/>
              </a:spcAft>
              <a:buNone/>
            </a:pPr>
            <a:r>
              <a:rPr lang="en-GB" sz="1500">
                <a:solidFill>
                  <a:srgbClr val="404040"/>
                </a:solidFill>
                <a:latin typeface="Arial"/>
                <a:ea typeface="Arial"/>
                <a:cs typeface="Arial"/>
                <a:sym typeface="Arial"/>
              </a:rPr>
              <a:t>CCAFS SLC-40 and CCAFSSLC-40 likely all represent the same</a:t>
            </a:r>
            <a:endParaRPr sz="15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GB" sz="1500">
                <a:solidFill>
                  <a:srgbClr val="404040"/>
                </a:solidFill>
                <a:latin typeface="Arial"/>
                <a:ea typeface="Arial"/>
                <a:cs typeface="Arial"/>
                <a:sym typeface="Arial"/>
              </a:rPr>
              <a:t>launch site with data entry errors.</a:t>
            </a:r>
            <a:endParaRPr sz="1500">
              <a:solidFill>
                <a:schemeClr val="dk1"/>
              </a:solidFill>
              <a:latin typeface="Arial"/>
              <a:ea typeface="Arial"/>
              <a:cs typeface="Arial"/>
              <a:sym typeface="Arial"/>
            </a:endParaRPr>
          </a:p>
          <a:p>
            <a:pPr indent="0" lvl="0" marL="12700" marR="1587500" rtl="0" algn="l">
              <a:lnSpc>
                <a:spcPct val="141500"/>
              </a:lnSpc>
              <a:spcBef>
                <a:spcPts val="100"/>
              </a:spcBef>
              <a:spcAft>
                <a:spcPts val="0"/>
              </a:spcAft>
              <a:buNone/>
            </a:pPr>
            <a:r>
              <a:rPr lang="en-GB" sz="1500">
                <a:solidFill>
                  <a:srgbClr val="404040"/>
                </a:solidFill>
                <a:latin typeface="Arial"/>
                <a:ea typeface="Arial"/>
                <a:cs typeface="Arial"/>
                <a:sym typeface="Arial"/>
              </a:rPr>
              <a:t>CCAFS LC-40 was the previous name.  Likely only 3 unique launch_site values:  CCAFS SLC-40, KSC LC-39A, VAFB SLC-4E</a:t>
            </a:r>
            <a:endParaRPr sz="1500">
              <a:solidFill>
                <a:schemeClr val="dk1"/>
              </a:solidFill>
              <a:latin typeface="Arial"/>
              <a:ea typeface="Arial"/>
              <a:cs typeface="Arial"/>
              <a:sym typeface="Arial"/>
            </a:endParaRPr>
          </a:p>
        </p:txBody>
      </p:sp>
      <p:sp>
        <p:nvSpPr>
          <p:cNvPr id="456" name="Google Shape;456;p43"/>
          <p:cNvSpPr/>
          <p:nvPr/>
        </p:nvSpPr>
        <p:spPr>
          <a:xfrm>
            <a:off x="886968" y="1507616"/>
            <a:ext cx="2415159" cy="20722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7" name="Google Shape;457;p43"/>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3" name="Google Shape;463;p44"/>
          <p:cNvSpPr txBox="1"/>
          <p:nvPr>
            <p:ph type="title"/>
          </p:nvPr>
        </p:nvSpPr>
        <p:spPr>
          <a:xfrm>
            <a:off x="759028" y="629183"/>
            <a:ext cx="7122319" cy="56816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Launch Site Names Beginning with `CCA`</a:t>
            </a:r>
            <a:endParaRPr/>
          </a:p>
        </p:txBody>
      </p:sp>
      <p:sp>
        <p:nvSpPr>
          <p:cNvPr id="464" name="Google Shape;464;p44"/>
          <p:cNvSpPr txBox="1"/>
          <p:nvPr/>
        </p:nvSpPr>
        <p:spPr>
          <a:xfrm>
            <a:off x="7006208" y="1851755"/>
            <a:ext cx="1378267" cy="1071563"/>
          </a:xfrm>
          <a:prstGeom prst="rect">
            <a:avLst/>
          </a:prstGeom>
          <a:noFill/>
          <a:ln>
            <a:noFill/>
          </a:ln>
        </p:spPr>
        <p:txBody>
          <a:bodyPr anchorCtr="0" anchor="t" bIns="0" lIns="0" spcFirstLastPara="1" rIns="0" wrap="square" tIns="35725">
            <a:spAutoFit/>
          </a:bodyPr>
          <a:lstStyle/>
          <a:p>
            <a:pPr indent="0" lvl="0" marL="12700" marR="0" rtl="0" algn="l">
              <a:lnSpc>
                <a:spcPct val="108000"/>
              </a:lnSpc>
              <a:spcBef>
                <a:spcPts val="0"/>
              </a:spcBef>
              <a:spcAft>
                <a:spcPts val="0"/>
              </a:spcAft>
              <a:buNone/>
            </a:pPr>
            <a:r>
              <a:rPr lang="en-GB" sz="1500">
                <a:solidFill>
                  <a:srgbClr val="404040"/>
                </a:solidFill>
                <a:latin typeface="Arial"/>
                <a:ea typeface="Arial"/>
                <a:cs typeface="Arial"/>
                <a:sym typeface="Arial"/>
              </a:rPr>
              <a:t>First five entries  in database with  Launch Site name  beginning with  CCA.</a:t>
            </a:r>
            <a:endParaRPr sz="1500">
              <a:solidFill>
                <a:schemeClr val="dk1"/>
              </a:solidFill>
              <a:latin typeface="Arial"/>
              <a:ea typeface="Arial"/>
              <a:cs typeface="Arial"/>
              <a:sym typeface="Arial"/>
            </a:endParaRPr>
          </a:p>
        </p:txBody>
      </p:sp>
      <p:sp>
        <p:nvSpPr>
          <p:cNvPr id="465" name="Google Shape;465;p44"/>
          <p:cNvSpPr/>
          <p:nvPr/>
        </p:nvSpPr>
        <p:spPr>
          <a:xfrm>
            <a:off x="654939" y="1389887"/>
            <a:ext cx="6204204" cy="24985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6" name="Google Shape;466;p44"/>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2" name="Google Shape;472;p45"/>
          <p:cNvSpPr txBox="1"/>
          <p:nvPr>
            <p:ph type="title"/>
          </p:nvPr>
        </p:nvSpPr>
        <p:spPr>
          <a:xfrm>
            <a:off x="687476" y="407669"/>
            <a:ext cx="5353526"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Total Payload Mass from NASA</a:t>
            </a:r>
            <a:endParaRPr/>
          </a:p>
        </p:txBody>
      </p:sp>
      <p:sp>
        <p:nvSpPr>
          <p:cNvPr id="473" name="Google Shape;473;p45"/>
          <p:cNvSpPr txBox="1"/>
          <p:nvPr/>
        </p:nvSpPr>
        <p:spPr>
          <a:xfrm>
            <a:off x="5803106" y="1664970"/>
            <a:ext cx="2616994" cy="1822609"/>
          </a:xfrm>
          <a:prstGeom prst="rect">
            <a:avLst/>
          </a:prstGeom>
          <a:noFill/>
          <a:ln>
            <a:noFill/>
          </a:ln>
        </p:spPr>
        <p:txBody>
          <a:bodyPr anchorCtr="0" anchor="t" bIns="0" lIns="0" spcFirstLastPara="1" rIns="0" wrap="square" tIns="35725">
            <a:spAutoFit/>
          </a:bodyPr>
          <a:lstStyle/>
          <a:p>
            <a:pPr indent="0" lvl="0" marL="12700" marR="0" rtl="0" algn="l">
              <a:lnSpc>
                <a:spcPct val="108000"/>
              </a:lnSpc>
              <a:spcBef>
                <a:spcPts val="0"/>
              </a:spcBef>
              <a:spcAft>
                <a:spcPts val="0"/>
              </a:spcAft>
              <a:buNone/>
            </a:pPr>
            <a:r>
              <a:rPr lang="en-GB" sz="1500">
                <a:solidFill>
                  <a:srgbClr val="404040"/>
                </a:solidFill>
                <a:latin typeface="Arial"/>
                <a:ea typeface="Arial"/>
                <a:cs typeface="Arial"/>
                <a:sym typeface="Arial"/>
              </a:rPr>
              <a:t>This query sums the total payload  mass in kg where NASA was the  customer.</a:t>
            </a:r>
            <a:endParaRPr sz="1500">
              <a:solidFill>
                <a:schemeClr val="dk1"/>
              </a:solidFill>
              <a:latin typeface="Arial"/>
              <a:ea typeface="Arial"/>
              <a:cs typeface="Arial"/>
              <a:sym typeface="Arial"/>
            </a:endParaRPr>
          </a:p>
          <a:p>
            <a:pPr indent="0" lvl="0" marL="12700" marR="0" rtl="0" algn="l">
              <a:lnSpc>
                <a:spcPct val="90000"/>
              </a:lnSpc>
              <a:spcBef>
                <a:spcPts val="1000"/>
              </a:spcBef>
              <a:spcAft>
                <a:spcPts val="0"/>
              </a:spcAft>
              <a:buNone/>
            </a:pPr>
            <a:r>
              <a:rPr lang="en-GB" sz="1500">
                <a:solidFill>
                  <a:srgbClr val="404040"/>
                </a:solidFill>
                <a:latin typeface="Arial"/>
                <a:ea typeface="Arial"/>
                <a:cs typeface="Arial"/>
                <a:sym typeface="Arial"/>
              </a:rPr>
              <a:t>CRS stands for Commercial  Resupply Services which indicates  that these payloads were sent to  the International Space Station  (ISS).</a:t>
            </a:r>
            <a:endParaRPr sz="1500">
              <a:solidFill>
                <a:schemeClr val="dk1"/>
              </a:solidFill>
              <a:latin typeface="Arial"/>
              <a:ea typeface="Arial"/>
              <a:cs typeface="Arial"/>
              <a:sym typeface="Arial"/>
            </a:endParaRPr>
          </a:p>
        </p:txBody>
      </p:sp>
      <p:sp>
        <p:nvSpPr>
          <p:cNvPr id="474" name="Google Shape;474;p45"/>
          <p:cNvSpPr/>
          <p:nvPr/>
        </p:nvSpPr>
        <p:spPr>
          <a:xfrm>
            <a:off x="955547" y="1697354"/>
            <a:ext cx="4265676" cy="1915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5" name="Google Shape;475;p45"/>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1" name="Google Shape;481;p46"/>
          <p:cNvSpPr txBox="1"/>
          <p:nvPr>
            <p:ph type="title"/>
          </p:nvPr>
        </p:nvSpPr>
        <p:spPr>
          <a:xfrm>
            <a:off x="687476" y="407669"/>
            <a:ext cx="5791676"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Average Payload Mass by F9 v1.1</a:t>
            </a:r>
            <a:endParaRPr/>
          </a:p>
        </p:txBody>
      </p:sp>
      <p:sp>
        <p:nvSpPr>
          <p:cNvPr id="482" name="Google Shape;482;p46"/>
          <p:cNvSpPr txBox="1"/>
          <p:nvPr/>
        </p:nvSpPr>
        <p:spPr>
          <a:xfrm>
            <a:off x="6218873" y="1545431"/>
            <a:ext cx="2042636" cy="1639729"/>
          </a:xfrm>
          <a:prstGeom prst="rect">
            <a:avLst/>
          </a:prstGeom>
          <a:noFill/>
          <a:ln>
            <a:noFill/>
          </a:ln>
        </p:spPr>
        <p:txBody>
          <a:bodyPr anchorCtr="0" anchor="t" bIns="0" lIns="0" spcFirstLastPara="1" rIns="0" wrap="square" tIns="28575">
            <a:spAutoFit/>
          </a:bodyPr>
          <a:lstStyle/>
          <a:p>
            <a:pPr indent="0" lvl="0" marL="12700" marR="127000" rtl="0" algn="l">
              <a:lnSpc>
                <a:spcPct val="91700"/>
              </a:lnSpc>
              <a:spcBef>
                <a:spcPts val="0"/>
              </a:spcBef>
              <a:spcAft>
                <a:spcPts val="0"/>
              </a:spcAft>
              <a:buNone/>
            </a:pPr>
            <a:r>
              <a:rPr lang="en-GB" sz="1500">
                <a:solidFill>
                  <a:srgbClr val="404040"/>
                </a:solidFill>
                <a:latin typeface="Arial"/>
                <a:ea typeface="Arial"/>
                <a:cs typeface="Arial"/>
                <a:sym typeface="Arial"/>
              </a:rPr>
              <a:t>This query calculates the  average payload mass or  launches which used  booster version F9 v1.1</a:t>
            </a:r>
            <a:endParaRPr sz="1500">
              <a:solidFill>
                <a:schemeClr val="dk1"/>
              </a:solidFill>
              <a:latin typeface="Arial"/>
              <a:ea typeface="Arial"/>
              <a:cs typeface="Arial"/>
              <a:sym typeface="Arial"/>
            </a:endParaRPr>
          </a:p>
          <a:p>
            <a:pPr indent="0" lvl="0" marL="12700" marR="0" rtl="0" algn="l">
              <a:lnSpc>
                <a:spcPct val="91800"/>
              </a:lnSpc>
              <a:spcBef>
                <a:spcPts val="1100"/>
              </a:spcBef>
              <a:spcAft>
                <a:spcPts val="0"/>
              </a:spcAft>
              <a:buNone/>
            </a:pPr>
            <a:r>
              <a:rPr lang="en-GB" sz="1500">
                <a:solidFill>
                  <a:srgbClr val="404040"/>
                </a:solidFill>
                <a:latin typeface="Arial"/>
                <a:ea typeface="Arial"/>
                <a:cs typeface="Arial"/>
                <a:sym typeface="Arial"/>
              </a:rPr>
              <a:t>Average payload mass of  F9 1.1 is on the low end of  our payload mass range</a:t>
            </a:r>
            <a:endParaRPr sz="1500">
              <a:solidFill>
                <a:schemeClr val="dk1"/>
              </a:solidFill>
              <a:latin typeface="Arial"/>
              <a:ea typeface="Arial"/>
              <a:cs typeface="Arial"/>
              <a:sym typeface="Arial"/>
            </a:endParaRPr>
          </a:p>
        </p:txBody>
      </p:sp>
      <p:sp>
        <p:nvSpPr>
          <p:cNvPr id="483" name="Google Shape;483;p46"/>
          <p:cNvSpPr/>
          <p:nvPr/>
        </p:nvSpPr>
        <p:spPr>
          <a:xfrm>
            <a:off x="906399" y="1595628"/>
            <a:ext cx="4773168" cy="215226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4" name="Google Shape;484;p46"/>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7"/>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0" name="Google Shape;490;p47"/>
          <p:cNvSpPr txBox="1"/>
          <p:nvPr>
            <p:ph type="title"/>
          </p:nvPr>
        </p:nvSpPr>
        <p:spPr>
          <a:xfrm>
            <a:off x="687476" y="407669"/>
            <a:ext cx="7241381"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First Successful Ground Pad Landing Date</a:t>
            </a:r>
            <a:endParaRPr/>
          </a:p>
        </p:txBody>
      </p:sp>
      <p:sp>
        <p:nvSpPr>
          <p:cNvPr id="491" name="Google Shape;491;p47"/>
          <p:cNvSpPr txBox="1"/>
          <p:nvPr/>
        </p:nvSpPr>
        <p:spPr>
          <a:xfrm>
            <a:off x="5640800" y="1629347"/>
            <a:ext cx="2429827" cy="1773555"/>
          </a:xfrm>
          <a:prstGeom prst="rect">
            <a:avLst/>
          </a:prstGeom>
          <a:noFill/>
          <a:ln>
            <a:noFill/>
          </a:ln>
        </p:spPr>
        <p:txBody>
          <a:bodyPr anchorCtr="0" anchor="t" bIns="0" lIns="0" spcFirstLastPara="1" rIns="0" wrap="square" tIns="28575">
            <a:spAutoFit/>
          </a:bodyPr>
          <a:lstStyle/>
          <a:p>
            <a:pPr indent="0" lvl="0" marL="12700" marR="101600" rtl="0" algn="l">
              <a:lnSpc>
                <a:spcPct val="91800"/>
              </a:lnSpc>
              <a:spcBef>
                <a:spcPts val="0"/>
              </a:spcBef>
              <a:spcAft>
                <a:spcPts val="0"/>
              </a:spcAft>
              <a:buNone/>
            </a:pPr>
            <a:r>
              <a:rPr lang="en-GB" sz="1500">
                <a:solidFill>
                  <a:srgbClr val="404040"/>
                </a:solidFill>
                <a:latin typeface="Arial"/>
                <a:ea typeface="Arial"/>
                <a:cs typeface="Arial"/>
                <a:sym typeface="Arial"/>
              </a:rPr>
              <a:t>This query returns the first  successful ground pad landing  date.</a:t>
            </a:r>
            <a:endParaRPr sz="1500">
              <a:solidFill>
                <a:schemeClr val="dk1"/>
              </a:solidFill>
              <a:latin typeface="Arial"/>
              <a:ea typeface="Arial"/>
              <a:cs typeface="Arial"/>
              <a:sym typeface="Arial"/>
            </a:endParaRPr>
          </a:p>
          <a:p>
            <a:pPr indent="0" lvl="0" marL="12700" marR="0" rtl="0" algn="l">
              <a:lnSpc>
                <a:spcPct val="115000"/>
              </a:lnSpc>
              <a:spcBef>
                <a:spcPts val="900"/>
              </a:spcBef>
              <a:spcAft>
                <a:spcPts val="0"/>
              </a:spcAft>
              <a:buNone/>
            </a:pPr>
            <a:r>
              <a:rPr lang="en-GB" sz="1500">
                <a:solidFill>
                  <a:srgbClr val="404040"/>
                </a:solidFill>
                <a:latin typeface="Arial"/>
                <a:ea typeface="Arial"/>
                <a:cs typeface="Arial"/>
                <a:sym typeface="Arial"/>
              </a:rPr>
              <a:t>First ground pad landing wasn’t</a:t>
            </a:r>
            <a:endParaRPr sz="15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GB" sz="1500">
                <a:solidFill>
                  <a:srgbClr val="404040"/>
                </a:solidFill>
                <a:latin typeface="Arial"/>
                <a:ea typeface="Arial"/>
                <a:cs typeface="Arial"/>
                <a:sym typeface="Arial"/>
              </a:rPr>
              <a:t>until the end of 2015.</a:t>
            </a:r>
            <a:endParaRPr sz="1500">
              <a:solidFill>
                <a:schemeClr val="dk1"/>
              </a:solidFill>
              <a:latin typeface="Arial"/>
              <a:ea typeface="Arial"/>
              <a:cs typeface="Arial"/>
              <a:sym typeface="Arial"/>
            </a:endParaRPr>
          </a:p>
          <a:p>
            <a:pPr indent="0" lvl="0" marL="12700" marR="0" rtl="0" algn="l">
              <a:lnSpc>
                <a:spcPct val="115250"/>
              </a:lnSpc>
              <a:spcBef>
                <a:spcPts val="900"/>
              </a:spcBef>
              <a:spcAft>
                <a:spcPts val="0"/>
              </a:spcAft>
              <a:buNone/>
            </a:pPr>
            <a:r>
              <a:rPr lang="en-GB" sz="1500">
                <a:solidFill>
                  <a:srgbClr val="404040"/>
                </a:solidFill>
                <a:latin typeface="Arial"/>
                <a:ea typeface="Arial"/>
                <a:cs typeface="Arial"/>
                <a:sym typeface="Arial"/>
              </a:rPr>
              <a:t>Successful landings in general</a:t>
            </a:r>
            <a:endParaRPr sz="1500">
              <a:solidFill>
                <a:schemeClr val="dk1"/>
              </a:solidFill>
              <a:latin typeface="Arial"/>
              <a:ea typeface="Arial"/>
              <a:cs typeface="Arial"/>
              <a:sym typeface="Arial"/>
            </a:endParaRPr>
          </a:p>
          <a:p>
            <a:pPr indent="0" lvl="0" marL="12700" marR="0" rtl="0" algn="l">
              <a:lnSpc>
                <a:spcPct val="115250"/>
              </a:lnSpc>
              <a:spcBef>
                <a:spcPts val="0"/>
              </a:spcBef>
              <a:spcAft>
                <a:spcPts val="0"/>
              </a:spcAft>
              <a:buNone/>
            </a:pPr>
            <a:r>
              <a:rPr lang="en-GB" sz="1500">
                <a:solidFill>
                  <a:srgbClr val="404040"/>
                </a:solidFill>
                <a:latin typeface="Arial"/>
                <a:ea typeface="Arial"/>
                <a:cs typeface="Arial"/>
                <a:sym typeface="Arial"/>
              </a:rPr>
              <a:t>appear starting 2014.</a:t>
            </a:r>
            <a:endParaRPr sz="1500">
              <a:solidFill>
                <a:schemeClr val="dk1"/>
              </a:solidFill>
              <a:latin typeface="Arial"/>
              <a:ea typeface="Arial"/>
              <a:cs typeface="Arial"/>
              <a:sym typeface="Arial"/>
            </a:endParaRPr>
          </a:p>
        </p:txBody>
      </p:sp>
      <p:sp>
        <p:nvSpPr>
          <p:cNvPr id="492" name="Google Shape;492;p47"/>
          <p:cNvSpPr/>
          <p:nvPr/>
        </p:nvSpPr>
        <p:spPr>
          <a:xfrm>
            <a:off x="865250" y="1667637"/>
            <a:ext cx="4335399" cy="21454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3" name="Google Shape;493;p47"/>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Executive Summary	</a:t>
            </a:r>
            <a:endParaRPr/>
          </a:p>
        </p:txBody>
      </p:sp>
      <p:sp>
        <p:nvSpPr>
          <p:cNvPr id="115" name="Google Shape;115;p21"/>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GB" sz="800">
                <a:solidFill>
                  <a:srgbClr val="FFFFFF"/>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116" name="Google Shape;116;p21"/>
          <p:cNvSpPr txBox="1"/>
          <p:nvPr/>
        </p:nvSpPr>
        <p:spPr>
          <a:xfrm>
            <a:off x="765200" y="1665160"/>
            <a:ext cx="7623334" cy="2729389"/>
          </a:xfrm>
          <a:prstGeom prst="rect">
            <a:avLst/>
          </a:prstGeom>
          <a:noFill/>
          <a:ln>
            <a:noFill/>
          </a:ln>
        </p:spPr>
        <p:txBody>
          <a:bodyPr anchorCtr="0" anchor="t" bIns="0" lIns="0" spcFirstLastPara="1" rIns="0" wrap="square" tIns="34275">
            <a:spAutoFit/>
          </a:bodyPr>
          <a:lstStyle/>
          <a:p>
            <a:pPr indent="-171450" lvl="0" marL="177800" marR="101600" rtl="0" algn="l">
              <a:lnSpc>
                <a:spcPct val="90000"/>
              </a:lnSpc>
              <a:spcBef>
                <a:spcPts val="0"/>
              </a:spcBef>
              <a:spcAft>
                <a:spcPts val="0"/>
              </a:spcAft>
              <a:buClr>
                <a:srgbClr val="BB562C"/>
              </a:buClr>
              <a:buSzPts val="1700"/>
              <a:buFont typeface="Arial"/>
              <a:buChar char="•"/>
            </a:pPr>
            <a:r>
              <a:rPr lang="en-GB" sz="1700">
                <a:solidFill>
                  <a:srgbClr val="BB562C"/>
                </a:solidFill>
                <a:latin typeface="Arial"/>
                <a:ea typeface="Arial"/>
                <a:cs typeface="Arial"/>
                <a:sym typeface="Arial"/>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17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BB562C"/>
              </a:buClr>
              <a:buSzPts val="1700"/>
              <a:buFont typeface="Arial"/>
              <a:buNone/>
            </a:pPr>
            <a:r>
              <a:t/>
            </a:r>
            <a:endParaRPr sz="1700">
              <a:solidFill>
                <a:schemeClr val="dk1"/>
              </a:solidFill>
              <a:latin typeface="Arial"/>
              <a:ea typeface="Arial"/>
              <a:cs typeface="Arial"/>
              <a:sym typeface="Arial"/>
            </a:endParaRPr>
          </a:p>
          <a:p>
            <a:pPr indent="-171450" lvl="0" marL="177800" marR="0" rtl="0" algn="l">
              <a:lnSpc>
                <a:spcPct val="90900"/>
              </a:lnSpc>
              <a:spcBef>
                <a:spcPts val="1200"/>
              </a:spcBef>
              <a:spcAft>
                <a:spcPts val="0"/>
              </a:spcAft>
              <a:buClr>
                <a:srgbClr val="BB562C"/>
              </a:buClr>
              <a:buSzPts val="1700"/>
              <a:buFont typeface="Arial"/>
              <a:buChar char="•"/>
            </a:pPr>
            <a:r>
              <a:rPr lang="en-GB" sz="1700">
                <a:solidFill>
                  <a:srgbClr val="BB562C"/>
                </a:solidFill>
                <a:latin typeface="Arial"/>
                <a:ea typeface="Arial"/>
                <a:cs typeface="Arial"/>
                <a:sym typeface="Arial"/>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17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8"/>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9" name="Google Shape;499;p48"/>
          <p:cNvSpPr txBox="1"/>
          <p:nvPr>
            <p:ph type="title"/>
          </p:nvPr>
        </p:nvSpPr>
        <p:spPr>
          <a:xfrm>
            <a:off x="687476" y="276701"/>
            <a:ext cx="6828949" cy="929640"/>
          </a:xfrm>
          <a:prstGeom prst="rect">
            <a:avLst/>
          </a:prstGeom>
          <a:noFill/>
          <a:ln>
            <a:noFill/>
          </a:ln>
        </p:spPr>
        <p:txBody>
          <a:bodyPr anchorCtr="0" anchor="t" bIns="0" lIns="0" spcFirstLastPara="1" rIns="0" wrap="square" tIns="83350">
            <a:spAutoFit/>
          </a:bodyPr>
          <a:lstStyle/>
          <a:p>
            <a:pPr indent="0" lvl="0" marL="12700" marR="0" rtl="0" algn="l">
              <a:lnSpc>
                <a:spcPct val="102325"/>
              </a:lnSpc>
              <a:spcBef>
                <a:spcPts val="0"/>
              </a:spcBef>
              <a:spcAft>
                <a:spcPts val="0"/>
              </a:spcAft>
              <a:buNone/>
            </a:pPr>
            <a:r>
              <a:rPr lang="en-GB" sz="3200"/>
              <a:t>Successful Drone Ship Landing with Payload  Between 4000 and 6000</a:t>
            </a:r>
            <a:endParaRPr sz="3200"/>
          </a:p>
        </p:txBody>
      </p:sp>
      <p:sp>
        <p:nvSpPr>
          <p:cNvPr id="500" name="Google Shape;500;p48"/>
          <p:cNvSpPr txBox="1"/>
          <p:nvPr/>
        </p:nvSpPr>
        <p:spPr>
          <a:xfrm>
            <a:off x="5928169" y="1972628"/>
            <a:ext cx="2340769" cy="1087279"/>
          </a:xfrm>
          <a:prstGeom prst="rect">
            <a:avLst/>
          </a:prstGeom>
          <a:noFill/>
          <a:ln>
            <a:noFill/>
          </a:ln>
        </p:spPr>
        <p:txBody>
          <a:bodyPr anchorCtr="0" anchor="t" bIns="0" lIns="0" spcFirstLastPara="1" rIns="0" wrap="square" tIns="28575">
            <a:spAutoFit/>
          </a:bodyPr>
          <a:lstStyle/>
          <a:p>
            <a:pPr indent="0" lvl="0" marL="12700" marR="0" rtl="0" algn="l">
              <a:lnSpc>
                <a:spcPct val="91700"/>
              </a:lnSpc>
              <a:spcBef>
                <a:spcPts val="0"/>
              </a:spcBef>
              <a:spcAft>
                <a:spcPts val="0"/>
              </a:spcAft>
              <a:buNone/>
            </a:pPr>
            <a:r>
              <a:rPr lang="en-GB" sz="1500">
                <a:solidFill>
                  <a:srgbClr val="404040"/>
                </a:solidFill>
                <a:latin typeface="Arial"/>
                <a:ea typeface="Arial"/>
                <a:cs typeface="Arial"/>
                <a:sym typeface="Arial"/>
              </a:rPr>
              <a:t>This query returns the four  booster versions that had  successful drone ship landings  and a payload mass between  4000 and 6000 noninclusively.</a:t>
            </a:r>
            <a:endParaRPr sz="1500">
              <a:solidFill>
                <a:schemeClr val="dk1"/>
              </a:solidFill>
              <a:latin typeface="Arial"/>
              <a:ea typeface="Arial"/>
              <a:cs typeface="Arial"/>
              <a:sym typeface="Arial"/>
            </a:endParaRPr>
          </a:p>
        </p:txBody>
      </p:sp>
      <p:sp>
        <p:nvSpPr>
          <p:cNvPr id="501" name="Google Shape;501;p48"/>
          <p:cNvSpPr/>
          <p:nvPr/>
        </p:nvSpPr>
        <p:spPr>
          <a:xfrm>
            <a:off x="628650" y="1637919"/>
            <a:ext cx="5165217" cy="19785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2" name="Google Shape;502;p48"/>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49"/>
          <p:cNvSpPr txBox="1"/>
          <p:nvPr>
            <p:ph type="title"/>
          </p:nvPr>
        </p:nvSpPr>
        <p:spPr>
          <a:xfrm>
            <a:off x="714679" y="563594"/>
            <a:ext cx="6982778"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Total Number of Each Mission Outcome</a:t>
            </a:r>
            <a:endParaRPr/>
          </a:p>
        </p:txBody>
      </p:sp>
      <p:sp>
        <p:nvSpPr>
          <p:cNvPr id="509" name="Google Shape;509;p49"/>
          <p:cNvSpPr txBox="1"/>
          <p:nvPr/>
        </p:nvSpPr>
        <p:spPr>
          <a:xfrm>
            <a:off x="5408771" y="1523237"/>
            <a:ext cx="2787015" cy="2534603"/>
          </a:xfrm>
          <a:prstGeom prst="rect">
            <a:avLst/>
          </a:prstGeom>
          <a:noFill/>
          <a:ln>
            <a:noFill/>
          </a:ln>
        </p:spPr>
        <p:txBody>
          <a:bodyPr anchorCtr="0" anchor="t" bIns="0" lIns="0" spcFirstLastPara="1" rIns="0" wrap="square" tIns="10000">
            <a:spAutoFit/>
          </a:bodyPr>
          <a:lstStyle/>
          <a:p>
            <a:pPr indent="0" lvl="0" marL="12700" marR="0" rtl="0" algn="l">
              <a:lnSpc>
                <a:spcPct val="115250"/>
              </a:lnSpc>
              <a:spcBef>
                <a:spcPts val="0"/>
              </a:spcBef>
              <a:spcAft>
                <a:spcPts val="0"/>
              </a:spcAft>
              <a:buNone/>
            </a:pPr>
            <a:r>
              <a:rPr lang="en-GB" sz="1500">
                <a:solidFill>
                  <a:srgbClr val="404040"/>
                </a:solidFill>
                <a:latin typeface="Arial"/>
                <a:ea typeface="Arial"/>
                <a:cs typeface="Arial"/>
                <a:sym typeface="Arial"/>
              </a:rPr>
              <a:t>This query returns a count of each</a:t>
            </a:r>
            <a:endParaRPr sz="1500">
              <a:solidFill>
                <a:schemeClr val="dk1"/>
              </a:solidFill>
              <a:latin typeface="Arial"/>
              <a:ea typeface="Arial"/>
              <a:cs typeface="Arial"/>
              <a:sym typeface="Arial"/>
            </a:endParaRPr>
          </a:p>
          <a:p>
            <a:pPr indent="0" lvl="0" marL="12700" marR="0" rtl="0" algn="l">
              <a:lnSpc>
                <a:spcPct val="115250"/>
              </a:lnSpc>
              <a:spcBef>
                <a:spcPts val="0"/>
              </a:spcBef>
              <a:spcAft>
                <a:spcPts val="0"/>
              </a:spcAft>
              <a:buNone/>
            </a:pPr>
            <a:r>
              <a:rPr lang="en-GB" sz="1500">
                <a:solidFill>
                  <a:srgbClr val="404040"/>
                </a:solidFill>
                <a:latin typeface="Arial"/>
                <a:ea typeface="Arial"/>
                <a:cs typeface="Arial"/>
                <a:sym typeface="Arial"/>
              </a:rPr>
              <a:t>mission outcome.</a:t>
            </a:r>
            <a:endParaRPr sz="1500">
              <a:solidFill>
                <a:schemeClr val="dk1"/>
              </a:solidFill>
              <a:latin typeface="Arial"/>
              <a:ea typeface="Arial"/>
              <a:cs typeface="Arial"/>
              <a:sym typeface="Arial"/>
            </a:endParaRPr>
          </a:p>
          <a:p>
            <a:pPr indent="0" lvl="0" marL="12700" marR="63500" rtl="0" algn="l">
              <a:lnSpc>
                <a:spcPct val="110000"/>
              </a:lnSpc>
              <a:spcBef>
                <a:spcPts val="1100"/>
              </a:spcBef>
              <a:spcAft>
                <a:spcPts val="0"/>
              </a:spcAft>
              <a:buNone/>
            </a:pPr>
            <a:r>
              <a:rPr lang="en-GB" sz="1500">
                <a:solidFill>
                  <a:srgbClr val="404040"/>
                </a:solidFill>
                <a:latin typeface="Arial"/>
                <a:ea typeface="Arial"/>
                <a:cs typeface="Arial"/>
                <a:sym typeface="Arial"/>
              </a:rPr>
              <a:t>SpaceX appears to achieve its  mission outcome nearly 99% of the  time.</a:t>
            </a:r>
            <a:endParaRPr sz="1500">
              <a:solidFill>
                <a:schemeClr val="dk1"/>
              </a:solidFill>
              <a:latin typeface="Arial"/>
              <a:ea typeface="Arial"/>
              <a:cs typeface="Arial"/>
              <a:sym typeface="Arial"/>
            </a:endParaRPr>
          </a:p>
          <a:p>
            <a:pPr indent="0" lvl="0" marL="12700" marR="0" rtl="0" algn="l">
              <a:lnSpc>
                <a:spcPct val="115250"/>
              </a:lnSpc>
              <a:spcBef>
                <a:spcPts val="900"/>
              </a:spcBef>
              <a:spcAft>
                <a:spcPts val="0"/>
              </a:spcAft>
              <a:buNone/>
            </a:pPr>
            <a:r>
              <a:rPr lang="en-GB" sz="1500">
                <a:solidFill>
                  <a:srgbClr val="404040"/>
                </a:solidFill>
                <a:latin typeface="Arial"/>
                <a:ea typeface="Arial"/>
                <a:cs typeface="Arial"/>
                <a:sym typeface="Arial"/>
              </a:rPr>
              <a:t>This means that most of the landing</a:t>
            </a:r>
            <a:endParaRPr sz="1500">
              <a:solidFill>
                <a:schemeClr val="dk1"/>
              </a:solidFill>
              <a:latin typeface="Arial"/>
              <a:ea typeface="Arial"/>
              <a:cs typeface="Arial"/>
              <a:sym typeface="Arial"/>
            </a:endParaRPr>
          </a:p>
          <a:p>
            <a:pPr indent="0" lvl="0" marL="12700" marR="0" rtl="0" algn="l">
              <a:lnSpc>
                <a:spcPct val="115250"/>
              </a:lnSpc>
              <a:spcBef>
                <a:spcPts val="0"/>
              </a:spcBef>
              <a:spcAft>
                <a:spcPts val="0"/>
              </a:spcAft>
              <a:buNone/>
            </a:pPr>
            <a:r>
              <a:rPr lang="en-GB" sz="1500">
                <a:solidFill>
                  <a:srgbClr val="404040"/>
                </a:solidFill>
                <a:latin typeface="Arial"/>
                <a:ea typeface="Arial"/>
                <a:cs typeface="Arial"/>
                <a:sym typeface="Arial"/>
              </a:rPr>
              <a:t>failures are intended.</a:t>
            </a:r>
            <a:endParaRPr sz="1500">
              <a:solidFill>
                <a:schemeClr val="dk1"/>
              </a:solidFill>
              <a:latin typeface="Arial"/>
              <a:ea typeface="Arial"/>
              <a:cs typeface="Arial"/>
              <a:sym typeface="Arial"/>
            </a:endParaRPr>
          </a:p>
          <a:p>
            <a:pPr indent="0" lvl="0" marL="12700" marR="254000" rtl="0" algn="l">
              <a:lnSpc>
                <a:spcPct val="110000"/>
              </a:lnSpc>
              <a:spcBef>
                <a:spcPts val="1100"/>
              </a:spcBef>
              <a:spcAft>
                <a:spcPts val="0"/>
              </a:spcAft>
              <a:buNone/>
            </a:pPr>
            <a:r>
              <a:rPr lang="en-GB" sz="1500">
                <a:solidFill>
                  <a:srgbClr val="404040"/>
                </a:solidFill>
                <a:latin typeface="Arial"/>
                <a:ea typeface="Arial"/>
                <a:cs typeface="Arial"/>
                <a:sym typeface="Arial"/>
              </a:rPr>
              <a:t>Interestingly, one launch has an  unclear payload status and  unfortunately one failed in flight.</a:t>
            </a:r>
            <a:endParaRPr sz="1500">
              <a:solidFill>
                <a:schemeClr val="dk1"/>
              </a:solidFill>
              <a:latin typeface="Arial"/>
              <a:ea typeface="Arial"/>
              <a:cs typeface="Arial"/>
              <a:sym typeface="Arial"/>
            </a:endParaRPr>
          </a:p>
        </p:txBody>
      </p:sp>
      <p:sp>
        <p:nvSpPr>
          <p:cNvPr id="510" name="Google Shape;510;p49"/>
          <p:cNvSpPr/>
          <p:nvPr/>
        </p:nvSpPr>
        <p:spPr>
          <a:xfrm>
            <a:off x="966977" y="1520190"/>
            <a:ext cx="3854196" cy="25808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49"/>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0"/>
          <p:cNvSpPr/>
          <p:nvPr/>
        </p:nvSpPr>
        <p:spPr>
          <a:xfrm>
            <a:off x="628650" y="1316736"/>
            <a:ext cx="4358258" cy="36644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7" name="Google Shape;517;p50"/>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8" name="Google Shape;518;p50"/>
          <p:cNvSpPr txBox="1"/>
          <p:nvPr>
            <p:ph type="title"/>
          </p:nvPr>
        </p:nvSpPr>
        <p:spPr>
          <a:xfrm>
            <a:off x="687476" y="617791"/>
            <a:ext cx="7078980"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Boosters that Carried Maximum Payload</a:t>
            </a:r>
            <a:endParaRPr/>
          </a:p>
        </p:txBody>
      </p:sp>
      <p:sp>
        <p:nvSpPr>
          <p:cNvPr id="519" name="Google Shape;519;p50"/>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520" name="Google Shape;520;p50"/>
          <p:cNvSpPr txBox="1"/>
          <p:nvPr/>
        </p:nvSpPr>
        <p:spPr>
          <a:xfrm>
            <a:off x="5240084" y="1579207"/>
            <a:ext cx="3387090" cy="1765935"/>
          </a:xfrm>
          <a:prstGeom prst="rect">
            <a:avLst/>
          </a:prstGeom>
          <a:noFill/>
          <a:ln>
            <a:noFill/>
          </a:ln>
        </p:spPr>
        <p:txBody>
          <a:bodyPr anchorCtr="0" anchor="t" bIns="0" lIns="0" spcFirstLastPara="1" rIns="0" wrap="square" tIns="32375">
            <a:spAutoFit/>
          </a:bodyPr>
          <a:lstStyle/>
          <a:p>
            <a:pPr indent="0" lvl="0" marL="12700" marR="0" rtl="0" algn="l">
              <a:lnSpc>
                <a:spcPct val="90100"/>
              </a:lnSpc>
              <a:spcBef>
                <a:spcPts val="0"/>
              </a:spcBef>
              <a:spcAft>
                <a:spcPts val="0"/>
              </a:spcAft>
              <a:buNone/>
            </a:pPr>
            <a:r>
              <a:rPr lang="en-GB" sz="1500">
                <a:solidFill>
                  <a:srgbClr val="404040"/>
                </a:solidFill>
                <a:latin typeface="Arial"/>
                <a:ea typeface="Arial"/>
                <a:cs typeface="Arial"/>
                <a:sym typeface="Arial"/>
              </a:rPr>
              <a:t>This query returns the booster versions that  carried the highest payload mass of 15600  kg.</a:t>
            </a:r>
            <a:endParaRPr sz="1500">
              <a:solidFill>
                <a:schemeClr val="dk1"/>
              </a:solidFill>
              <a:latin typeface="Arial"/>
              <a:ea typeface="Arial"/>
              <a:cs typeface="Arial"/>
              <a:sym typeface="Arial"/>
            </a:endParaRPr>
          </a:p>
          <a:p>
            <a:pPr indent="0" lvl="0" marL="12700" marR="50800" rtl="0" algn="l">
              <a:lnSpc>
                <a:spcPct val="110000"/>
              </a:lnSpc>
              <a:spcBef>
                <a:spcPts val="1100"/>
              </a:spcBef>
              <a:spcAft>
                <a:spcPts val="0"/>
              </a:spcAft>
              <a:buNone/>
            </a:pPr>
            <a:r>
              <a:rPr lang="en-GB" sz="1500">
                <a:solidFill>
                  <a:srgbClr val="404040"/>
                </a:solidFill>
                <a:latin typeface="Arial"/>
                <a:ea typeface="Arial"/>
                <a:cs typeface="Arial"/>
                <a:sym typeface="Arial"/>
              </a:rPr>
              <a:t>These booster versions are very similar and  all are of the F9 B5 B10xx.x variety.</a:t>
            </a:r>
            <a:endParaRPr sz="1500">
              <a:solidFill>
                <a:schemeClr val="dk1"/>
              </a:solidFill>
              <a:latin typeface="Arial"/>
              <a:ea typeface="Arial"/>
              <a:cs typeface="Arial"/>
              <a:sym typeface="Arial"/>
            </a:endParaRPr>
          </a:p>
          <a:p>
            <a:pPr indent="0" lvl="0" marL="12700" marR="25400" rtl="0" algn="l">
              <a:lnSpc>
                <a:spcPct val="110500"/>
              </a:lnSpc>
              <a:spcBef>
                <a:spcPts val="1000"/>
              </a:spcBef>
              <a:spcAft>
                <a:spcPts val="0"/>
              </a:spcAft>
              <a:buNone/>
            </a:pPr>
            <a:r>
              <a:rPr lang="en-GB" sz="1500">
                <a:solidFill>
                  <a:srgbClr val="404040"/>
                </a:solidFill>
                <a:latin typeface="Arial"/>
                <a:ea typeface="Arial"/>
                <a:cs typeface="Arial"/>
                <a:sym typeface="Arial"/>
              </a:rPr>
              <a:t>This likely indicates payload mass correlates  with the booster version that is used.</a:t>
            </a:r>
            <a:endParaRPr sz="15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6" name="Google Shape;526;p51"/>
          <p:cNvSpPr txBox="1"/>
          <p:nvPr>
            <p:ph type="title"/>
          </p:nvPr>
        </p:nvSpPr>
        <p:spPr>
          <a:xfrm>
            <a:off x="701192" y="563785"/>
            <a:ext cx="7038023"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2015 Failed Drone Ship Landing Records</a:t>
            </a:r>
            <a:endParaRPr/>
          </a:p>
        </p:txBody>
      </p:sp>
      <p:sp>
        <p:nvSpPr>
          <p:cNvPr id="527" name="Google Shape;527;p51"/>
          <p:cNvSpPr txBox="1"/>
          <p:nvPr/>
        </p:nvSpPr>
        <p:spPr>
          <a:xfrm>
            <a:off x="5688520" y="1943671"/>
            <a:ext cx="2987516" cy="1414463"/>
          </a:xfrm>
          <a:prstGeom prst="rect">
            <a:avLst/>
          </a:prstGeom>
          <a:noFill/>
          <a:ln>
            <a:noFill/>
          </a:ln>
        </p:spPr>
        <p:txBody>
          <a:bodyPr anchorCtr="0" anchor="t" bIns="0" lIns="0" spcFirstLastPara="1" rIns="0" wrap="square" tIns="32375">
            <a:spAutoFit/>
          </a:bodyPr>
          <a:lstStyle/>
          <a:p>
            <a:pPr indent="0" lvl="0" marL="12700" marR="0" rtl="0" algn="l">
              <a:lnSpc>
                <a:spcPct val="90000"/>
              </a:lnSpc>
              <a:spcBef>
                <a:spcPts val="0"/>
              </a:spcBef>
              <a:spcAft>
                <a:spcPts val="0"/>
              </a:spcAft>
              <a:buNone/>
            </a:pPr>
            <a:r>
              <a:rPr lang="en-GB" sz="1500">
                <a:solidFill>
                  <a:srgbClr val="404040"/>
                </a:solidFill>
                <a:latin typeface="Arial"/>
                <a:ea typeface="Arial"/>
                <a:cs typeface="Arial"/>
                <a:sym typeface="Arial"/>
              </a:rPr>
              <a:t>This query returns the Month, Landing  Outcome, Booster Version, Payload  Mass (kg), and Launch site of 2015  launches where stage 1 failed to land  on a drone ship.</a:t>
            </a:r>
            <a:endParaRPr sz="1500">
              <a:solidFill>
                <a:schemeClr val="dk1"/>
              </a:solidFill>
              <a:latin typeface="Arial"/>
              <a:ea typeface="Arial"/>
              <a:cs typeface="Arial"/>
              <a:sym typeface="Arial"/>
            </a:endParaRPr>
          </a:p>
          <a:p>
            <a:pPr indent="0" lvl="0" marL="12700" marR="0" rtl="0" algn="l">
              <a:lnSpc>
                <a:spcPct val="100000"/>
              </a:lnSpc>
              <a:spcBef>
                <a:spcPts val="900"/>
              </a:spcBef>
              <a:spcAft>
                <a:spcPts val="0"/>
              </a:spcAft>
              <a:buNone/>
            </a:pPr>
            <a:r>
              <a:rPr lang="en-GB" sz="1500">
                <a:solidFill>
                  <a:srgbClr val="404040"/>
                </a:solidFill>
                <a:latin typeface="Arial"/>
                <a:ea typeface="Arial"/>
                <a:cs typeface="Arial"/>
                <a:sym typeface="Arial"/>
              </a:rPr>
              <a:t>There were two such occurrences.</a:t>
            </a:r>
            <a:endParaRPr sz="1500">
              <a:solidFill>
                <a:schemeClr val="dk1"/>
              </a:solidFill>
              <a:latin typeface="Arial"/>
              <a:ea typeface="Arial"/>
              <a:cs typeface="Arial"/>
              <a:sym typeface="Arial"/>
            </a:endParaRPr>
          </a:p>
        </p:txBody>
      </p:sp>
      <p:sp>
        <p:nvSpPr>
          <p:cNvPr id="528" name="Google Shape;528;p51"/>
          <p:cNvSpPr/>
          <p:nvPr/>
        </p:nvSpPr>
        <p:spPr>
          <a:xfrm>
            <a:off x="101727" y="1972817"/>
            <a:ext cx="5479542" cy="15579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9" name="Google Shape;529;p51"/>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2"/>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5" name="Google Shape;535;p52"/>
          <p:cNvSpPr txBox="1"/>
          <p:nvPr>
            <p:ph type="title"/>
          </p:nvPr>
        </p:nvSpPr>
        <p:spPr>
          <a:xfrm>
            <a:off x="687476" y="255842"/>
            <a:ext cx="6008846" cy="929640"/>
          </a:xfrm>
          <a:prstGeom prst="rect">
            <a:avLst/>
          </a:prstGeom>
          <a:noFill/>
          <a:ln>
            <a:noFill/>
          </a:ln>
        </p:spPr>
        <p:txBody>
          <a:bodyPr anchorCtr="0" anchor="t" bIns="0" lIns="0" spcFirstLastPara="1" rIns="0" wrap="square" tIns="83350">
            <a:spAutoFit/>
          </a:bodyPr>
          <a:lstStyle/>
          <a:p>
            <a:pPr indent="0" lvl="0" marL="12700" marR="0" rtl="0" algn="l">
              <a:lnSpc>
                <a:spcPct val="102325"/>
              </a:lnSpc>
              <a:spcBef>
                <a:spcPts val="0"/>
              </a:spcBef>
              <a:spcAft>
                <a:spcPts val="0"/>
              </a:spcAft>
              <a:buNone/>
            </a:pPr>
            <a:r>
              <a:rPr lang="en-GB" sz="3200"/>
              <a:t>Ranking Counts of Successful Landings  Between 2010-06-04 and 2017-03-20</a:t>
            </a:r>
            <a:endParaRPr sz="3200"/>
          </a:p>
        </p:txBody>
      </p:sp>
      <p:sp>
        <p:nvSpPr>
          <p:cNvPr id="536" name="Google Shape;536;p52"/>
          <p:cNvSpPr txBox="1"/>
          <p:nvPr/>
        </p:nvSpPr>
        <p:spPr>
          <a:xfrm>
            <a:off x="5192458" y="1692592"/>
            <a:ext cx="3530918" cy="1973580"/>
          </a:xfrm>
          <a:prstGeom prst="rect">
            <a:avLst/>
          </a:prstGeom>
          <a:noFill/>
          <a:ln>
            <a:noFill/>
          </a:ln>
        </p:spPr>
        <p:txBody>
          <a:bodyPr anchorCtr="0" anchor="t" bIns="0" lIns="0" spcFirstLastPara="1" rIns="0" wrap="square" tIns="28575">
            <a:spAutoFit/>
          </a:bodyPr>
          <a:lstStyle/>
          <a:p>
            <a:pPr indent="0" lvl="0" marL="12700" marR="0" rtl="0" algn="l">
              <a:lnSpc>
                <a:spcPct val="91800"/>
              </a:lnSpc>
              <a:spcBef>
                <a:spcPts val="0"/>
              </a:spcBef>
              <a:spcAft>
                <a:spcPts val="0"/>
              </a:spcAft>
              <a:buNone/>
            </a:pPr>
            <a:r>
              <a:rPr lang="en-GB" sz="1500">
                <a:solidFill>
                  <a:srgbClr val="404040"/>
                </a:solidFill>
                <a:latin typeface="Arial"/>
                <a:ea typeface="Arial"/>
                <a:cs typeface="Arial"/>
                <a:sym typeface="Arial"/>
              </a:rPr>
              <a:t>This query returns a list of successful landings  and between 2010-06-04 and 2017-03-20  inclusively.</a:t>
            </a:r>
            <a:endParaRPr sz="1500">
              <a:solidFill>
                <a:schemeClr val="dk1"/>
              </a:solidFill>
              <a:latin typeface="Arial"/>
              <a:ea typeface="Arial"/>
              <a:cs typeface="Arial"/>
              <a:sym typeface="Arial"/>
            </a:endParaRPr>
          </a:p>
          <a:p>
            <a:pPr indent="0" lvl="0" marL="12700" marR="342900" rtl="0" algn="l">
              <a:lnSpc>
                <a:spcPct val="91800"/>
              </a:lnSpc>
              <a:spcBef>
                <a:spcPts val="1000"/>
              </a:spcBef>
              <a:spcAft>
                <a:spcPts val="0"/>
              </a:spcAft>
              <a:buNone/>
            </a:pPr>
            <a:r>
              <a:rPr lang="en-GB" sz="1500">
                <a:solidFill>
                  <a:srgbClr val="404040"/>
                </a:solidFill>
                <a:latin typeface="Arial"/>
                <a:ea typeface="Arial"/>
                <a:cs typeface="Arial"/>
                <a:sym typeface="Arial"/>
              </a:rPr>
              <a:t>There are two types of successful landing  outcomes: drone ship and ground pad  landings.</a:t>
            </a:r>
            <a:endParaRPr sz="1500">
              <a:solidFill>
                <a:schemeClr val="dk1"/>
              </a:solidFill>
              <a:latin typeface="Arial"/>
              <a:ea typeface="Arial"/>
              <a:cs typeface="Arial"/>
              <a:sym typeface="Arial"/>
            </a:endParaRPr>
          </a:p>
          <a:p>
            <a:pPr indent="0" lvl="0" marL="12700" marR="419100" rtl="0" algn="l">
              <a:lnSpc>
                <a:spcPct val="115000"/>
              </a:lnSpc>
              <a:spcBef>
                <a:spcPts val="900"/>
              </a:spcBef>
              <a:spcAft>
                <a:spcPts val="0"/>
              </a:spcAft>
              <a:buNone/>
            </a:pPr>
            <a:r>
              <a:rPr lang="en-GB" sz="1500">
                <a:solidFill>
                  <a:srgbClr val="404040"/>
                </a:solidFill>
                <a:latin typeface="Arial"/>
                <a:ea typeface="Arial"/>
                <a:cs typeface="Arial"/>
                <a:sym typeface="Arial"/>
              </a:rPr>
              <a:t>There were 8 successful landings in total  during this time period</a:t>
            </a:r>
            <a:endParaRPr sz="1500">
              <a:solidFill>
                <a:schemeClr val="dk1"/>
              </a:solidFill>
              <a:latin typeface="Arial"/>
              <a:ea typeface="Arial"/>
              <a:cs typeface="Arial"/>
              <a:sym typeface="Arial"/>
            </a:endParaRPr>
          </a:p>
        </p:txBody>
      </p:sp>
      <p:sp>
        <p:nvSpPr>
          <p:cNvPr id="537" name="Google Shape;537;p52"/>
          <p:cNvSpPr/>
          <p:nvPr/>
        </p:nvSpPr>
        <p:spPr>
          <a:xfrm>
            <a:off x="358902" y="1730501"/>
            <a:ext cx="4693158" cy="17990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8" name="Google Shape;538;p52"/>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3"/>
          <p:cNvSpPr txBox="1"/>
          <p:nvPr>
            <p:ph type="title"/>
          </p:nvPr>
        </p:nvSpPr>
        <p:spPr>
          <a:xfrm>
            <a:off x="882014" y="1431322"/>
            <a:ext cx="6260306" cy="1714976"/>
          </a:xfrm>
          <a:prstGeom prst="rect">
            <a:avLst/>
          </a:prstGeom>
          <a:noFill/>
          <a:ln>
            <a:noFill/>
          </a:ln>
        </p:spPr>
        <p:txBody>
          <a:bodyPr anchorCtr="0" anchor="t" bIns="0" lIns="0" spcFirstLastPara="1" rIns="0" wrap="square" tIns="146675">
            <a:spAutoFit/>
          </a:bodyPr>
          <a:lstStyle/>
          <a:p>
            <a:pPr indent="0" lvl="0" marL="12700" marR="0" rtl="0" algn="l">
              <a:lnSpc>
                <a:spcPct val="102500"/>
              </a:lnSpc>
              <a:spcBef>
                <a:spcPts val="0"/>
              </a:spcBef>
              <a:spcAft>
                <a:spcPts val="0"/>
              </a:spcAft>
              <a:buNone/>
            </a:pPr>
            <a:r>
              <a:rPr lang="en-GB" sz="6000">
                <a:solidFill>
                  <a:srgbClr val="242424"/>
                </a:solidFill>
              </a:rPr>
              <a:t>Interactive Map with  Folium</a:t>
            </a:r>
            <a:endParaRPr sz="6000"/>
          </a:p>
        </p:txBody>
      </p:sp>
      <p:sp>
        <p:nvSpPr>
          <p:cNvPr id="544" name="Google Shape;544;p53"/>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4"/>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Launch Site Locations	</a:t>
            </a:r>
            <a:endParaRPr/>
          </a:p>
        </p:txBody>
      </p:sp>
      <p:sp>
        <p:nvSpPr>
          <p:cNvPr id="550" name="Google Shape;550;p54"/>
          <p:cNvSpPr txBox="1"/>
          <p:nvPr/>
        </p:nvSpPr>
        <p:spPr>
          <a:xfrm>
            <a:off x="615010" y="4151909"/>
            <a:ext cx="7411879" cy="466725"/>
          </a:xfrm>
          <a:prstGeom prst="rect">
            <a:avLst/>
          </a:prstGeom>
          <a:noFill/>
          <a:ln>
            <a:noFill/>
          </a:ln>
        </p:spPr>
        <p:txBody>
          <a:bodyPr anchorCtr="0" anchor="t" bIns="0" lIns="0" spcFirstLastPara="1" rIns="0" wrap="square" tIns="25700">
            <a:spAutoFit/>
          </a:bodyPr>
          <a:lstStyle/>
          <a:p>
            <a:pPr indent="0" lvl="0" marL="12700" marR="0" rtl="0" algn="l">
              <a:lnSpc>
                <a:spcPct val="114500"/>
              </a:lnSpc>
              <a:spcBef>
                <a:spcPts val="0"/>
              </a:spcBef>
              <a:spcAft>
                <a:spcPts val="0"/>
              </a:spcAft>
              <a:buNone/>
            </a:pPr>
            <a:r>
              <a:rPr lang="en-GB" sz="1500">
                <a:solidFill>
                  <a:srgbClr val="404040"/>
                </a:solidFill>
                <a:latin typeface="Arial"/>
                <a:ea typeface="Arial"/>
                <a:cs typeface="Arial"/>
                <a:sym typeface="Arial"/>
              </a:rPr>
              <a:t>The left map shows all launch sites relative US map. The right map shows the two Florida launch  sites since they are very close to each other. All launch sites are near the ocean.</a:t>
            </a:r>
            <a:endParaRPr sz="1500">
              <a:solidFill>
                <a:schemeClr val="dk1"/>
              </a:solidFill>
              <a:latin typeface="Arial"/>
              <a:ea typeface="Arial"/>
              <a:cs typeface="Arial"/>
              <a:sym typeface="Arial"/>
            </a:endParaRPr>
          </a:p>
        </p:txBody>
      </p:sp>
      <p:sp>
        <p:nvSpPr>
          <p:cNvPr id="551" name="Google Shape;551;p54"/>
          <p:cNvSpPr/>
          <p:nvPr/>
        </p:nvSpPr>
        <p:spPr>
          <a:xfrm>
            <a:off x="641222" y="1347596"/>
            <a:ext cx="7709535" cy="27111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2" name="Google Shape;552;p54"/>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5"/>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Color-Coded Launch Markers	</a:t>
            </a:r>
            <a:endParaRPr/>
          </a:p>
        </p:txBody>
      </p:sp>
      <p:sp>
        <p:nvSpPr>
          <p:cNvPr id="558" name="Google Shape;558;p55"/>
          <p:cNvSpPr txBox="1"/>
          <p:nvPr/>
        </p:nvSpPr>
        <p:spPr>
          <a:xfrm>
            <a:off x="924534" y="4017492"/>
            <a:ext cx="7557135" cy="458629"/>
          </a:xfrm>
          <a:prstGeom prst="rect">
            <a:avLst/>
          </a:prstGeom>
          <a:noFill/>
          <a:ln>
            <a:noFill/>
          </a:ln>
        </p:spPr>
        <p:txBody>
          <a:bodyPr anchorCtr="0" anchor="t" bIns="0" lIns="0" spcFirstLastPara="1" rIns="0" wrap="square" tIns="9525">
            <a:spAutoFit/>
          </a:bodyPr>
          <a:lstStyle/>
          <a:p>
            <a:pPr indent="0" lvl="0" marL="12700" marR="0" rtl="0" algn="l">
              <a:lnSpc>
                <a:spcPct val="115250"/>
              </a:lnSpc>
              <a:spcBef>
                <a:spcPts val="0"/>
              </a:spcBef>
              <a:spcAft>
                <a:spcPts val="0"/>
              </a:spcAft>
              <a:buNone/>
            </a:pPr>
            <a:r>
              <a:rPr lang="en-GB" sz="1500">
                <a:solidFill>
                  <a:srgbClr val="404040"/>
                </a:solidFill>
                <a:latin typeface="Arial"/>
                <a:ea typeface="Arial"/>
                <a:cs typeface="Arial"/>
                <a:sym typeface="Arial"/>
              </a:rPr>
              <a:t>Clusters on Folium map can be clicked on to display each successful landing (green icon) and failed</a:t>
            </a:r>
            <a:endParaRPr sz="1500">
              <a:solidFill>
                <a:schemeClr val="dk1"/>
              </a:solidFill>
              <a:latin typeface="Arial"/>
              <a:ea typeface="Arial"/>
              <a:cs typeface="Arial"/>
              <a:sym typeface="Arial"/>
            </a:endParaRPr>
          </a:p>
          <a:p>
            <a:pPr indent="0" lvl="0" marL="12700" marR="0" rtl="0" algn="l">
              <a:lnSpc>
                <a:spcPct val="115250"/>
              </a:lnSpc>
              <a:spcBef>
                <a:spcPts val="0"/>
              </a:spcBef>
              <a:spcAft>
                <a:spcPts val="0"/>
              </a:spcAft>
              <a:buNone/>
            </a:pPr>
            <a:r>
              <a:rPr lang="en-GB" sz="1500">
                <a:solidFill>
                  <a:srgbClr val="404040"/>
                </a:solidFill>
                <a:latin typeface="Arial"/>
                <a:ea typeface="Arial"/>
                <a:cs typeface="Arial"/>
                <a:sym typeface="Arial"/>
              </a:rPr>
              <a:t>landing (red icon). In this example VAFB SLC-4E shows 4 successful landings and 6 failed landings.</a:t>
            </a:r>
            <a:endParaRPr sz="1500">
              <a:solidFill>
                <a:schemeClr val="dk1"/>
              </a:solidFill>
              <a:latin typeface="Arial"/>
              <a:ea typeface="Arial"/>
              <a:cs typeface="Arial"/>
              <a:sym typeface="Arial"/>
            </a:endParaRPr>
          </a:p>
        </p:txBody>
      </p:sp>
      <p:sp>
        <p:nvSpPr>
          <p:cNvPr id="559" name="Google Shape;559;p55"/>
          <p:cNvSpPr/>
          <p:nvPr/>
        </p:nvSpPr>
        <p:spPr>
          <a:xfrm>
            <a:off x="2167128" y="1351025"/>
            <a:ext cx="4215384" cy="26334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0" name="Google Shape;560;p55"/>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6"/>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Key Location Proximities	</a:t>
            </a:r>
            <a:endParaRPr/>
          </a:p>
        </p:txBody>
      </p:sp>
      <p:sp>
        <p:nvSpPr>
          <p:cNvPr id="566" name="Google Shape;566;p56"/>
          <p:cNvSpPr txBox="1"/>
          <p:nvPr/>
        </p:nvSpPr>
        <p:spPr>
          <a:xfrm>
            <a:off x="813206" y="3855911"/>
            <a:ext cx="7450455" cy="796766"/>
          </a:xfrm>
          <a:prstGeom prst="rect">
            <a:avLst/>
          </a:prstGeom>
          <a:noFill/>
          <a:ln>
            <a:noFill/>
          </a:ln>
        </p:spPr>
        <p:txBody>
          <a:bodyPr anchorCtr="0" anchor="t" bIns="0" lIns="0" spcFirstLastPara="1" rIns="0" wrap="square" tIns="55700">
            <a:spAutoFit/>
          </a:bodyPr>
          <a:lstStyle/>
          <a:p>
            <a:pPr indent="0" lvl="0" marL="12700" marR="0" rtl="0" algn="just">
              <a:lnSpc>
                <a:spcPct val="80000"/>
              </a:lnSpc>
              <a:spcBef>
                <a:spcPts val="0"/>
              </a:spcBef>
              <a:spcAft>
                <a:spcPts val="0"/>
              </a:spcAft>
              <a:buNone/>
            </a:pPr>
            <a:r>
              <a:rPr lang="en-GB" sz="1500">
                <a:solidFill>
                  <a:srgbClr val="404040"/>
                </a:solidFill>
                <a:latin typeface="Arial"/>
                <a:ea typeface="Arial"/>
                <a:cs typeface="Arial"/>
                <a:sym typeface="Arial"/>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1500">
              <a:solidFill>
                <a:schemeClr val="dk1"/>
              </a:solidFill>
              <a:latin typeface="Arial"/>
              <a:ea typeface="Arial"/>
              <a:cs typeface="Arial"/>
              <a:sym typeface="Arial"/>
            </a:endParaRPr>
          </a:p>
        </p:txBody>
      </p:sp>
      <p:sp>
        <p:nvSpPr>
          <p:cNvPr id="567" name="Google Shape;567;p56"/>
          <p:cNvSpPr/>
          <p:nvPr/>
        </p:nvSpPr>
        <p:spPr>
          <a:xfrm>
            <a:off x="822960" y="1378458"/>
            <a:ext cx="6292215" cy="12927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568" name="Google Shape;568;p56"/>
          <p:cNvGrpSpPr/>
          <p:nvPr/>
        </p:nvGrpSpPr>
        <p:grpSpPr>
          <a:xfrm>
            <a:off x="2101976" y="2664333"/>
            <a:ext cx="5629275" cy="1171574"/>
            <a:chOff x="2802635" y="3552444"/>
            <a:chExt cx="7505700" cy="1562099"/>
          </a:xfrm>
        </p:grpSpPr>
        <p:sp>
          <p:nvSpPr>
            <p:cNvPr id="569" name="Google Shape;569;p56"/>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0" name="Google Shape;570;p56"/>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71" name="Google Shape;571;p56"/>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7"/>
          <p:cNvSpPr txBox="1"/>
          <p:nvPr>
            <p:ph type="title"/>
          </p:nvPr>
        </p:nvSpPr>
        <p:spPr>
          <a:xfrm>
            <a:off x="882014" y="1431322"/>
            <a:ext cx="6990874" cy="1714976"/>
          </a:xfrm>
          <a:prstGeom prst="rect">
            <a:avLst/>
          </a:prstGeom>
          <a:noFill/>
          <a:ln>
            <a:noFill/>
          </a:ln>
        </p:spPr>
        <p:txBody>
          <a:bodyPr anchorCtr="0" anchor="t" bIns="0" lIns="0" spcFirstLastPara="1" rIns="0" wrap="square" tIns="146675">
            <a:spAutoFit/>
          </a:bodyPr>
          <a:lstStyle/>
          <a:p>
            <a:pPr indent="0" lvl="0" marL="12700" marR="0" rtl="0" algn="l">
              <a:lnSpc>
                <a:spcPct val="102500"/>
              </a:lnSpc>
              <a:spcBef>
                <a:spcPts val="0"/>
              </a:spcBef>
              <a:spcAft>
                <a:spcPts val="0"/>
              </a:spcAft>
              <a:buNone/>
            </a:pPr>
            <a:r>
              <a:rPr lang="en-GB" sz="6000">
                <a:solidFill>
                  <a:srgbClr val="242424"/>
                </a:solidFill>
              </a:rPr>
              <a:t>Build a Dashboard with  Plotly Dash</a:t>
            </a:r>
            <a:endParaRPr sz="6000"/>
          </a:p>
        </p:txBody>
      </p:sp>
      <p:sp>
        <p:nvSpPr>
          <p:cNvPr id="577" name="Google Shape;577;p57"/>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grpSp>
        <p:nvGrpSpPr>
          <p:cNvPr id="121" name="Google Shape;121;p22"/>
          <p:cNvGrpSpPr/>
          <p:nvPr/>
        </p:nvGrpSpPr>
        <p:grpSpPr>
          <a:xfrm>
            <a:off x="0" y="4750309"/>
            <a:ext cx="9143904" cy="393190"/>
            <a:chOff x="0" y="6333745"/>
            <a:chExt cx="12191872" cy="524253"/>
          </a:xfrm>
        </p:grpSpPr>
        <p:sp>
          <p:nvSpPr>
            <p:cNvPr id="122" name="Google Shape;122;p22"/>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 name="Google Shape;123;p22"/>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4" name="Google Shape;124;p22"/>
          <p:cNvSpPr txBox="1"/>
          <p:nvPr>
            <p:ph type="title"/>
          </p:nvPr>
        </p:nvSpPr>
        <p:spPr>
          <a:xfrm>
            <a:off x="790575" y="128740"/>
            <a:ext cx="2248376" cy="56816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Introduction</a:t>
            </a:r>
            <a:endParaRPr/>
          </a:p>
        </p:txBody>
      </p:sp>
      <p:sp>
        <p:nvSpPr>
          <p:cNvPr id="125" name="Google Shape;125;p22"/>
          <p:cNvSpPr txBox="1"/>
          <p:nvPr/>
        </p:nvSpPr>
        <p:spPr>
          <a:xfrm>
            <a:off x="3299459" y="342010"/>
            <a:ext cx="5094923" cy="3342799"/>
          </a:xfrm>
          <a:prstGeom prst="rect">
            <a:avLst/>
          </a:prstGeom>
          <a:noFill/>
          <a:ln>
            <a:noFill/>
          </a:ln>
        </p:spPr>
        <p:txBody>
          <a:bodyPr anchorCtr="0" anchor="t" bIns="0" lIns="0" spcFirstLastPara="1" rIns="0" wrap="square" tIns="120950">
            <a:spAutoFit/>
          </a:bodyPr>
          <a:lstStyle/>
          <a:p>
            <a:pPr indent="0" lvl="0" marL="1879600" marR="0" rtl="0" algn="l">
              <a:lnSpc>
                <a:spcPct val="100000"/>
              </a:lnSpc>
              <a:spcBef>
                <a:spcPts val="0"/>
              </a:spcBef>
              <a:spcAft>
                <a:spcPts val="0"/>
              </a:spcAft>
              <a:buNone/>
            </a:pPr>
            <a:r>
              <a:rPr lang="en-GB" sz="2300" u="sng">
                <a:solidFill>
                  <a:srgbClr val="BB562C"/>
                </a:solidFill>
                <a:latin typeface="Arial"/>
                <a:ea typeface="Arial"/>
                <a:cs typeface="Arial"/>
                <a:sym typeface="Arial"/>
              </a:rPr>
              <a:t>Background:</a:t>
            </a:r>
            <a:endParaRPr sz="2300">
              <a:solidFill>
                <a:schemeClr val="dk1"/>
              </a:solidFill>
              <a:latin typeface="Arial"/>
              <a:ea typeface="Arial"/>
              <a:cs typeface="Arial"/>
              <a:sym typeface="Arial"/>
            </a:endParaRPr>
          </a:p>
          <a:p>
            <a:pPr indent="-171450" lvl="0" marL="190500" marR="0" rtl="0" algn="l">
              <a:lnSpc>
                <a:spcPct val="100000"/>
              </a:lnSpc>
              <a:spcBef>
                <a:spcPts val="600"/>
              </a:spcBef>
              <a:spcAft>
                <a:spcPts val="0"/>
              </a:spcAft>
              <a:buClr>
                <a:srgbClr val="BB562C"/>
              </a:buClr>
              <a:buSzPts val="1700"/>
              <a:buFont typeface="Arial"/>
              <a:buChar char="•"/>
            </a:pPr>
            <a:r>
              <a:rPr lang="en-GB" sz="1700">
                <a:solidFill>
                  <a:srgbClr val="BB562C"/>
                </a:solidFill>
                <a:latin typeface="Arial"/>
                <a:ea typeface="Arial"/>
                <a:cs typeface="Arial"/>
                <a:sym typeface="Arial"/>
              </a:rPr>
              <a:t>Commercial Space Age is Here</a:t>
            </a:r>
            <a:endParaRPr sz="1700">
              <a:solidFill>
                <a:schemeClr val="dk1"/>
              </a:solidFill>
              <a:latin typeface="Arial"/>
              <a:ea typeface="Arial"/>
              <a:cs typeface="Arial"/>
              <a:sym typeface="Arial"/>
            </a:endParaRPr>
          </a:p>
          <a:p>
            <a:pPr indent="-171450" lvl="0" marL="1905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Space X has best pricing ($62 million vs. $165 million USD)</a:t>
            </a:r>
            <a:endParaRPr sz="1700">
              <a:solidFill>
                <a:schemeClr val="dk1"/>
              </a:solidFill>
              <a:latin typeface="Arial"/>
              <a:ea typeface="Arial"/>
              <a:cs typeface="Arial"/>
              <a:sym typeface="Arial"/>
            </a:endParaRPr>
          </a:p>
          <a:p>
            <a:pPr indent="-171450" lvl="0" marL="1905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Largely due to ability to recover part of rocket (Stage 1)</a:t>
            </a:r>
            <a:endParaRPr sz="1700">
              <a:solidFill>
                <a:schemeClr val="dk1"/>
              </a:solidFill>
              <a:latin typeface="Arial"/>
              <a:ea typeface="Arial"/>
              <a:cs typeface="Arial"/>
              <a:sym typeface="Arial"/>
            </a:endParaRPr>
          </a:p>
          <a:p>
            <a:pPr indent="-171450" lvl="0" marL="1905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Space Y wants to compete with Space X</a:t>
            </a:r>
            <a:endParaRPr sz="17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BB562C"/>
              </a:buClr>
              <a:buSzPts val="1900"/>
              <a:buFont typeface="Arial"/>
              <a:buNone/>
            </a:pPr>
            <a:r>
              <a:t/>
            </a:r>
            <a:endParaRPr sz="19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BB562C"/>
              </a:buClr>
              <a:buSzPts val="2500"/>
              <a:buFont typeface="Arial"/>
              <a:buNone/>
            </a:pPr>
            <a:r>
              <a:t/>
            </a:r>
            <a:endParaRPr sz="2500">
              <a:solidFill>
                <a:schemeClr val="dk1"/>
              </a:solidFill>
              <a:latin typeface="Arial"/>
              <a:ea typeface="Arial"/>
              <a:cs typeface="Arial"/>
              <a:sym typeface="Arial"/>
            </a:endParaRPr>
          </a:p>
          <a:p>
            <a:pPr indent="0" lvl="0" marL="114300" marR="0" rtl="0" algn="ctr">
              <a:lnSpc>
                <a:spcPct val="100000"/>
              </a:lnSpc>
              <a:spcBef>
                <a:spcPts val="0"/>
              </a:spcBef>
              <a:spcAft>
                <a:spcPts val="0"/>
              </a:spcAft>
              <a:buNone/>
            </a:pPr>
            <a:r>
              <a:rPr lang="en-GB" sz="2300" u="sng">
                <a:solidFill>
                  <a:srgbClr val="BB562C"/>
                </a:solidFill>
                <a:latin typeface="Arial"/>
                <a:ea typeface="Arial"/>
                <a:cs typeface="Arial"/>
                <a:sym typeface="Arial"/>
              </a:rPr>
              <a:t>Problem:</a:t>
            </a:r>
            <a:endParaRPr sz="2300">
              <a:solidFill>
                <a:schemeClr val="dk1"/>
              </a:solidFill>
              <a:latin typeface="Arial"/>
              <a:ea typeface="Arial"/>
              <a:cs typeface="Arial"/>
              <a:sym typeface="Arial"/>
            </a:endParaRPr>
          </a:p>
          <a:p>
            <a:pPr indent="-184150" lvl="0" marL="177800" marR="444500" rtl="0" algn="l">
              <a:lnSpc>
                <a:spcPct val="114090"/>
              </a:lnSpc>
              <a:spcBef>
                <a:spcPts val="700"/>
              </a:spcBef>
              <a:spcAft>
                <a:spcPts val="0"/>
              </a:spcAft>
              <a:buClr>
                <a:srgbClr val="BB562C"/>
              </a:buClr>
              <a:buSzPts val="1700"/>
              <a:buFont typeface="Arial"/>
              <a:buChar char="•"/>
            </a:pPr>
            <a:r>
              <a:rPr lang="en-GB" sz="1700">
                <a:solidFill>
                  <a:srgbClr val="BB562C"/>
                </a:solidFill>
                <a:latin typeface="Arial"/>
                <a:ea typeface="Arial"/>
                <a:cs typeface="Arial"/>
                <a:sym typeface="Arial"/>
              </a:rPr>
              <a:t>Space Y tasks us to train a machine learning model to  predict successful Stage 1 recovery</a:t>
            </a:r>
            <a:endParaRPr sz="1700">
              <a:solidFill>
                <a:schemeClr val="dk1"/>
              </a:solidFill>
              <a:latin typeface="Arial"/>
              <a:ea typeface="Arial"/>
              <a:cs typeface="Arial"/>
              <a:sym typeface="Arial"/>
            </a:endParaRPr>
          </a:p>
        </p:txBody>
      </p:sp>
      <p:sp>
        <p:nvSpPr>
          <p:cNvPr id="126" name="Google Shape;126;p22"/>
          <p:cNvSpPr/>
          <p:nvPr/>
        </p:nvSpPr>
        <p:spPr>
          <a:xfrm>
            <a:off x="157733" y="883539"/>
            <a:ext cx="3032378" cy="30335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22"/>
          <p:cNvSpPr txBox="1"/>
          <p:nvPr/>
        </p:nvSpPr>
        <p:spPr>
          <a:xfrm>
            <a:off x="1227200" y="3898582"/>
            <a:ext cx="1906905" cy="17954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100">
                <a:solidFill>
                  <a:schemeClr val="dk1"/>
                </a:solidFill>
                <a:latin typeface="Arial"/>
                <a:ea typeface="Arial"/>
                <a:cs typeface="Arial"/>
                <a:sym typeface="Arial"/>
              </a:rPr>
              <a:t>SpaceX Falcon 9 Rocket – The Verge</a:t>
            </a:r>
            <a:endParaRPr sz="1100">
              <a:solidFill>
                <a:schemeClr val="dk1"/>
              </a:solidFill>
              <a:latin typeface="Arial"/>
              <a:ea typeface="Arial"/>
              <a:cs typeface="Arial"/>
              <a:sym typeface="Arial"/>
            </a:endParaRPr>
          </a:p>
        </p:txBody>
      </p:sp>
      <p:sp>
        <p:nvSpPr>
          <p:cNvPr id="128" name="Google Shape;128;p22"/>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GB" sz="800">
                <a:solidFill>
                  <a:srgbClr val="FFFFFF"/>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8"/>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Successful Launches Across Launch Sites	</a:t>
            </a:r>
            <a:endParaRPr/>
          </a:p>
        </p:txBody>
      </p:sp>
      <p:sp>
        <p:nvSpPr>
          <p:cNvPr id="583" name="Google Shape;583;p58"/>
          <p:cNvSpPr txBox="1"/>
          <p:nvPr/>
        </p:nvSpPr>
        <p:spPr>
          <a:xfrm>
            <a:off x="636041" y="3597307"/>
            <a:ext cx="8063865" cy="865822"/>
          </a:xfrm>
          <a:prstGeom prst="rect">
            <a:avLst/>
          </a:prstGeom>
          <a:noFill/>
          <a:ln>
            <a:noFill/>
          </a:ln>
        </p:spPr>
        <p:txBody>
          <a:bodyPr anchorCtr="0" anchor="t" bIns="0" lIns="0" spcFirstLastPara="1" rIns="0" wrap="square" tIns="32375">
            <a:spAutoFit/>
          </a:bodyPr>
          <a:lstStyle/>
          <a:p>
            <a:pPr indent="0" lvl="0" marL="12700" marR="0" rtl="0" algn="l">
              <a:lnSpc>
                <a:spcPct val="90000"/>
              </a:lnSpc>
              <a:spcBef>
                <a:spcPts val="0"/>
              </a:spcBef>
              <a:spcAft>
                <a:spcPts val="0"/>
              </a:spcAft>
              <a:buNone/>
            </a:pPr>
            <a:r>
              <a:rPr lang="en-GB" sz="1500">
                <a:solidFill>
                  <a:srgbClr val="404040"/>
                </a:solidFill>
                <a:latin typeface="Arial"/>
                <a:ea typeface="Arial"/>
                <a:cs typeface="Arial"/>
                <a:sym typeface="Arial"/>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1500">
              <a:solidFill>
                <a:schemeClr val="dk1"/>
              </a:solidFill>
              <a:latin typeface="Arial"/>
              <a:ea typeface="Arial"/>
              <a:cs typeface="Arial"/>
              <a:sym typeface="Arial"/>
            </a:endParaRPr>
          </a:p>
        </p:txBody>
      </p:sp>
      <p:sp>
        <p:nvSpPr>
          <p:cNvPr id="584" name="Google Shape;584;p58"/>
          <p:cNvSpPr/>
          <p:nvPr/>
        </p:nvSpPr>
        <p:spPr>
          <a:xfrm>
            <a:off x="3266693" y="1442466"/>
            <a:ext cx="1928241" cy="19362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5" name="Google Shape;585;p58"/>
          <p:cNvSpPr/>
          <p:nvPr/>
        </p:nvSpPr>
        <p:spPr>
          <a:xfrm>
            <a:off x="5977889" y="1642491"/>
            <a:ext cx="813815" cy="49949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6" name="Google Shape;586;p58"/>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9"/>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Highest Success Rate Launch Site	</a:t>
            </a:r>
            <a:endParaRPr/>
          </a:p>
        </p:txBody>
      </p:sp>
      <p:sp>
        <p:nvSpPr>
          <p:cNvPr id="592" name="Google Shape;592;p59"/>
          <p:cNvSpPr txBox="1"/>
          <p:nvPr/>
        </p:nvSpPr>
        <p:spPr>
          <a:xfrm>
            <a:off x="882014" y="3801046"/>
            <a:ext cx="6875621" cy="24812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500">
                <a:solidFill>
                  <a:srgbClr val="404040"/>
                </a:solidFill>
                <a:latin typeface="Arial"/>
                <a:ea typeface="Arial"/>
                <a:cs typeface="Arial"/>
                <a:sym typeface="Arial"/>
              </a:rPr>
              <a:t>KSC LC-39A has the highest success rate with 10 successful landings and 3 failed landings.</a:t>
            </a:r>
            <a:endParaRPr sz="1500">
              <a:solidFill>
                <a:schemeClr val="dk1"/>
              </a:solidFill>
              <a:latin typeface="Arial"/>
              <a:ea typeface="Arial"/>
              <a:cs typeface="Arial"/>
              <a:sym typeface="Arial"/>
            </a:endParaRPr>
          </a:p>
        </p:txBody>
      </p:sp>
      <p:sp>
        <p:nvSpPr>
          <p:cNvPr id="593" name="Google Shape;593;p59"/>
          <p:cNvSpPr/>
          <p:nvPr/>
        </p:nvSpPr>
        <p:spPr>
          <a:xfrm>
            <a:off x="3608450" y="1682495"/>
            <a:ext cx="1928241" cy="19282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4" name="Google Shape;594;p59"/>
          <p:cNvSpPr/>
          <p:nvPr/>
        </p:nvSpPr>
        <p:spPr>
          <a:xfrm>
            <a:off x="936116" y="1731645"/>
            <a:ext cx="2551176" cy="114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5" name="Google Shape;595;p59"/>
          <p:cNvSpPr/>
          <p:nvPr/>
        </p:nvSpPr>
        <p:spPr>
          <a:xfrm>
            <a:off x="6023610" y="1821941"/>
            <a:ext cx="243458" cy="228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6" name="Google Shape;596;p59"/>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0"/>
          <p:cNvSpPr txBox="1"/>
          <p:nvPr>
            <p:ph type="title"/>
          </p:nvPr>
        </p:nvSpPr>
        <p:spPr>
          <a:xfrm>
            <a:off x="764362" y="195738"/>
            <a:ext cx="7615275" cy="1035367"/>
          </a:xfrm>
          <a:prstGeom prst="rect">
            <a:avLst/>
          </a:prstGeom>
          <a:noFill/>
          <a:ln>
            <a:noFill/>
          </a:ln>
        </p:spPr>
        <p:txBody>
          <a:bodyPr anchorCtr="0" anchor="t" bIns="0" lIns="0" spcFirstLastPara="1" rIns="0" wrap="square" tIns="92375">
            <a:spAutoFit/>
          </a:bodyPr>
          <a:lstStyle/>
          <a:p>
            <a:pPr indent="0" lvl="0" marL="127000" marR="0" rtl="0" algn="l">
              <a:lnSpc>
                <a:spcPct val="102291"/>
              </a:lnSpc>
              <a:spcBef>
                <a:spcPts val="0"/>
              </a:spcBef>
              <a:spcAft>
                <a:spcPts val="0"/>
              </a:spcAft>
              <a:buNone/>
            </a:pPr>
            <a:r>
              <a:rPr lang="en-GB"/>
              <a:t>Payload Mass vs. Success vs. Booster  </a:t>
            </a:r>
            <a:r>
              <a:rPr lang="en-GB" u="sng"/>
              <a:t>Version Category	</a:t>
            </a:r>
            <a:endParaRPr/>
          </a:p>
        </p:txBody>
      </p:sp>
      <p:sp>
        <p:nvSpPr>
          <p:cNvPr id="602" name="Google Shape;602;p60"/>
          <p:cNvSpPr txBox="1"/>
          <p:nvPr/>
        </p:nvSpPr>
        <p:spPr>
          <a:xfrm>
            <a:off x="813206" y="3651694"/>
            <a:ext cx="7325677" cy="877253"/>
          </a:xfrm>
          <a:prstGeom prst="rect">
            <a:avLst/>
          </a:prstGeom>
          <a:noFill/>
          <a:ln>
            <a:noFill/>
          </a:ln>
        </p:spPr>
        <p:txBody>
          <a:bodyPr anchorCtr="0" anchor="t" bIns="0" lIns="0" spcFirstLastPara="1" rIns="0" wrap="square" tIns="28575">
            <a:spAutoFit/>
          </a:bodyPr>
          <a:lstStyle/>
          <a:p>
            <a:pPr indent="0" lvl="0" marL="12700" marR="0" rtl="0" algn="l">
              <a:lnSpc>
                <a:spcPct val="91700"/>
              </a:lnSpc>
              <a:spcBef>
                <a:spcPts val="0"/>
              </a:spcBef>
              <a:spcAft>
                <a:spcPts val="0"/>
              </a:spcAft>
              <a:buNone/>
            </a:pPr>
            <a:r>
              <a:rPr lang="en-GB" sz="1500">
                <a:solidFill>
                  <a:srgbClr val="404040"/>
                </a:solidFill>
                <a:latin typeface="Arial"/>
                <a:ea typeface="Arial"/>
                <a:cs typeface="Arial"/>
                <a:sym typeface="Arial"/>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1500">
              <a:solidFill>
                <a:schemeClr val="dk1"/>
              </a:solidFill>
              <a:latin typeface="Arial"/>
              <a:ea typeface="Arial"/>
              <a:cs typeface="Arial"/>
              <a:sym typeface="Arial"/>
            </a:endParaRPr>
          </a:p>
        </p:txBody>
      </p:sp>
      <p:sp>
        <p:nvSpPr>
          <p:cNvPr id="603" name="Google Shape;603;p60"/>
          <p:cNvSpPr/>
          <p:nvPr/>
        </p:nvSpPr>
        <p:spPr>
          <a:xfrm>
            <a:off x="313468" y="1330741"/>
            <a:ext cx="8676035" cy="22361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4" name="Google Shape;604;p60"/>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8" name="Shape 608"/>
        <p:cNvGrpSpPr/>
        <p:nvPr/>
      </p:nvGrpSpPr>
      <p:grpSpPr>
        <a:xfrm>
          <a:off x="0" y="0"/>
          <a:ext cx="0" cy="0"/>
          <a:chOff x="0" y="0"/>
          <a:chExt cx="0" cy="0"/>
        </a:xfrm>
      </p:grpSpPr>
      <p:grpSp>
        <p:nvGrpSpPr>
          <p:cNvPr id="609" name="Google Shape;609;p61"/>
          <p:cNvGrpSpPr/>
          <p:nvPr/>
        </p:nvGrpSpPr>
        <p:grpSpPr>
          <a:xfrm>
            <a:off x="0" y="4750309"/>
            <a:ext cx="9143904" cy="393190"/>
            <a:chOff x="0" y="6333745"/>
            <a:chExt cx="12191872" cy="524253"/>
          </a:xfrm>
        </p:grpSpPr>
        <p:sp>
          <p:nvSpPr>
            <p:cNvPr id="610" name="Google Shape;610;p6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1" name="Google Shape;611;p6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12" name="Google Shape;612;p61"/>
          <p:cNvSpPr/>
          <p:nvPr/>
        </p:nvSpPr>
        <p:spPr>
          <a:xfrm>
            <a:off x="905256" y="3257550"/>
            <a:ext cx="740664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3" name="Google Shape;613;p61"/>
          <p:cNvSpPr txBox="1"/>
          <p:nvPr>
            <p:ph idx="1" type="body"/>
          </p:nvPr>
        </p:nvSpPr>
        <p:spPr>
          <a:xfrm>
            <a:off x="878681" y="1216864"/>
            <a:ext cx="7386637" cy="3419951"/>
          </a:xfrm>
          <a:prstGeom prst="rect">
            <a:avLst/>
          </a:prstGeom>
          <a:noFill/>
          <a:ln>
            <a:noFill/>
          </a:ln>
        </p:spPr>
        <p:txBody>
          <a:bodyPr anchorCtr="0" anchor="t" bIns="0" lIns="0" spcFirstLastPara="1" rIns="0" wrap="square" tIns="361125">
            <a:spAutoFit/>
          </a:bodyPr>
          <a:lstStyle/>
          <a:p>
            <a:pPr indent="0" lvl="0" marL="12700" marR="0" rtl="0" algn="l">
              <a:lnSpc>
                <a:spcPct val="102500"/>
              </a:lnSpc>
              <a:spcBef>
                <a:spcPts val="0"/>
              </a:spcBef>
              <a:spcAft>
                <a:spcPts val="0"/>
              </a:spcAft>
              <a:buNone/>
            </a:pPr>
            <a:r>
              <a:rPr lang="en-GB"/>
              <a:t>Predictive Analysis  (Classification)</a:t>
            </a:r>
            <a:endParaRPr/>
          </a:p>
        </p:txBody>
      </p:sp>
      <p:sp>
        <p:nvSpPr>
          <p:cNvPr id="614" name="Google Shape;614;p61"/>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615" name="Google Shape;615;p61"/>
          <p:cNvSpPr txBox="1"/>
          <p:nvPr/>
        </p:nvSpPr>
        <p:spPr>
          <a:xfrm>
            <a:off x="882014" y="3313138"/>
            <a:ext cx="7168515" cy="541972"/>
          </a:xfrm>
          <a:prstGeom prst="rect">
            <a:avLst/>
          </a:prstGeom>
          <a:noFill/>
          <a:ln>
            <a:noFill/>
          </a:ln>
        </p:spPr>
        <p:txBody>
          <a:bodyPr anchorCtr="0" anchor="t" bIns="0" lIns="0" spcFirstLastPara="1" rIns="0" wrap="square" tIns="9525">
            <a:spAutoFit/>
          </a:bodyPr>
          <a:lstStyle/>
          <a:p>
            <a:pPr indent="0" lvl="0" marL="12700" marR="0" rtl="0" algn="l">
              <a:lnSpc>
                <a:spcPct val="114374"/>
              </a:lnSpc>
              <a:spcBef>
                <a:spcPts val="0"/>
              </a:spcBef>
              <a:spcAft>
                <a:spcPts val="0"/>
              </a:spcAft>
              <a:buNone/>
            </a:pPr>
            <a:r>
              <a:rPr lang="en-GB" sz="1800">
                <a:solidFill>
                  <a:srgbClr val="616E52"/>
                </a:solidFill>
                <a:latin typeface="Arial"/>
                <a:ea typeface="Arial"/>
                <a:cs typeface="Arial"/>
                <a:sym typeface="Arial"/>
              </a:rPr>
              <a:t>GRIDSEARCHCV(CV=10)	ON	LOGISTIC	REGRESSION,	SVM,	DECISION</a:t>
            </a:r>
            <a:endParaRPr sz="18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GB" sz="1800">
                <a:solidFill>
                  <a:srgbClr val="616E52"/>
                </a:solidFill>
                <a:latin typeface="Arial"/>
                <a:ea typeface="Arial"/>
                <a:cs typeface="Arial"/>
                <a:sym typeface="Arial"/>
              </a:rPr>
              <a:t>TREE,	AND	KNN</a:t>
            </a:r>
            <a:endParaRPr sz="18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9" name="Shape 619"/>
        <p:cNvGrpSpPr/>
        <p:nvPr/>
      </p:nvGrpSpPr>
      <p:grpSpPr>
        <a:xfrm>
          <a:off x="0" y="0"/>
          <a:ext cx="0" cy="0"/>
          <a:chOff x="0" y="0"/>
          <a:chExt cx="0" cy="0"/>
        </a:xfrm>
      </p:grpSpPr>
      <p:grpSp>
        <p:nvGrpSpPr>
          <p:cNvPr id="620" name="Google Shape;620;p62"/>
          <p:cNvGrpSpPr/>
          <p:nvPr/>
        </p:nvGrpSpPr>
        <p:grpSpPr>
          <a:xfrm>
            <a:off x="0" y="3686176"/>
            <a:ext cx="9141619" cy="1457227"/>
            <a:chOff x="0" y="4914901"/>
            <a:chExt cx="12188825" cy="1942969"/>
          </a:xfrm>
        </p:grpSpPr>
        <p:sp>
          <p:nvSpPr>
            <p:cNvPr id="621" name="Google Shape;621;p62"/>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2" name="Google Shape;622;p62"/>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23" name="Google Shape;623;p62"/>
          <p:cNvSpPr txBox="1"/>
          <p:nvPr>
            <p:ph type="title"/>
          </p:nvPr>
        </p:nvSpPr>
        <p:spPr>
          <a:xfrm>
            <a:off x="882014" y="241040"/>
            <a:ext cx="3006566" cy="43100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2700">
                <a:solidFill>
                  <a:srgbClr val="BB562C"/>
                </a:solidFill>
              </a:rPr>
              <a:t>Classification Accuracy</a:t>
            </a:r>
            <a:endParaRPr sz="2700"/>
          </a:p>
        </p:txBody>
      </p:sp>
      <p:sp>
        <p:nvSpPr>
          <p:cNvPr id="624" name="Google Shape;624;p62"/>
          <p:cNvSpPr txBox="1"/>
          <p:nvPr/>
        </p:nvSpPr>
        <p:spPr>
          <a:xfrm>
            <a:off x="882014" y="3750297"/>
            <a:ext cx="6909911" cy="888206"/>
          </a:xfrm>
          <a:prstGeom prst="rect">
            <a:avLst/>
          </a:prstGeom>
          <a:noFill/>
          <a:ln>
            <a:noFill/>
          </a:ln>
        </p:spPr>
        <p:txBody>
          <a:bodyPr anchorCtr="0" anchor="t" bIns="0" lIns="0" spcFirstLastPara="1" rIns="0" wrap="square" tIns="9525">
            <a:spAutoFit/>
          </a:bodyPr>
          <a:lstStyle/>
          <a:p>
            <a:pPr indent="0" lvl="0" marL="12700" marR="2146300" rtl="0" algn="l">
              <a:lnSpc>
                <a:spcPct val="120700"/>
              </a:lnSpc>
              <a:spcBef>
                <a:spcPts val="0"/>
              </a:spcBef>
              <a:spcAft>
                <a:spcPts val="0"/>
              </a:spcAft>
              <a:buNone/>
            </a:pPr>
            <a:r>
              <a:rPr lang="en-GB" sz="1200">
                <a:solidFill>
                  <a:srgbClr val="FFFFFF"/>
                </a:solidFill>
                <a:latin typeface="Arial"/>
                <a:ea typeface="Arial"/>
                <a:cs typeface="Arial"/>
                <a:sym typeface="Arial"/>
              </a:rPr>
              <a:t>All models had virtually the same accuracy on the test set at 83.33% accuracy.  It should be noted that test size is small at only sample size of 18.</a:t>
            </a:r>
            <a:endParaRPr sz="1200">
              <a:solidFill>
                <a:schemeClr val="dk1"/>
              </a:solidFill>
              <a:latin typeface="Arial"/>
              <a:ea typeface="Arial"/>
              <a:cs typeface="Arial"/>
              <a:sym typeface="Arial"/>
            </a:endParaRPr>
          </a:p>
          <a:p>
            <a:pPr indent="0" lvl="0" marL="12700" marR="0" rtl="0" algn="l">
              <a:lnSpc>
                <a:spcPct val="100000"/>
              </a:lnSpc>
              <a:spcBef>
                <a:spcPts val="200"/>
              </a:spcBef>
              <a:spcAft>
                <a:spcPts val="0"/>
              </a:spcAft>
              <a:buNone/>
            </a:pPr>
            <a:r>
              <a:rPr lang="en-GB" sz="1200">
                <a:solidFill>
                  <a:srgbClr val="FFFFFF"/>
                </a:solidFill>
                <a:latin typeface="Arial"/>
                <a:ea typeface="Arial"/>
                <a:cs typeface="Arial"/>
                <a:sym typeface="Arial"/>
              </a:rPr>
              <a:t>This can cause large variance in accuracy results, such as those in Decision Tree Classifier model in repeated runs.</a:t>
            </a:r>
            <a:endParaRPr sz="1200">
              <a:solidFill>
                <a:schemeClr val="dk1"/>
              </a:solidFill>
              <a:latin typeface="Arial"/>
              <a:ea typeface="Arial"/>
              <a:cs typeface="Arial"/>
              <a:sym typeface="Arial"/>
            </a:endParaRPr>
          </a:p>
          <a:p>
            <a:pPr indent="0" lvl="0" marL="12700" marR="0" rtl="0" algn="l">
              <a:lnSpc>
                <a:spcPct val="100000"/>
              </a:lnSpc>
              <a:spcBef>
                <a:spcPts val="300"/>
              </a:spcBef>
              <a:spcAft>
                <a:spcPts val="0"/>
              </a:spcAft>
              <a:buNone/>
            </a:pPr>
            <a:r>
              <a:rPr lang="en-GB" sz="1200">
                <a:solidFill>
                  <a:srgbClr val="FFFFFF"/>
                </a:solidFill>
                <a:latin typeface="Arial"/>
                <a:ea typeface="Arial"/>
                <a:cs typeface="Arial"/>
                <a:sym typeface="Arial"/>
              </a:rPr>
              <a:t>We likely need more data to determine the best model.</a:t>
            </a:r>
            <a:endParaRPr sz="1200">
              <a:solidFill>
                <a:schemeClr val="dk1"/>
              </a:solidFill>
              <a:latin typeface="Arial"/>
              <a:ea typeface="Arial"/>
              <a:cs typeface="Arial"/>
              <a:sym typeface="Arial"/>
            </a:endParaRPr>
          </a:p>
        </p:txBody>
      </p:sp>
      <p:sp>
        <p:nvSpPr>
          <p:cNvPr id="625" name="Google Shape;625;p62"/>
          <p:cNvSpPr/>
          <p:nvPr/>
        </p:nvSpPr>
        <p:spPr>
          <a:xfrm>
            <a:off x="2314575" y="905256"/>
            <a:ext cx="3807333" cy="25031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6" name="Google Shape;626;p62"/>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0" name="Shape 630"/>
        <p:cNvGrpSpPr/>
        <p:nvPr/>
      </p:nvGrpSpPr>
      <p:grpSpPr>
        <a:xfrm>
          <a:off x="0" y="0"/>
          <a:ext cx="0" cy="0"/>
          <a:chOff x="0" y="0"/>
          <a:chExt cx="0" cy="0"/>
        </a:xfrm>
      </p:grpSpPr>
      <p:grpSp>
        <p:nvGrpSpPr>
          <p:cNvPr id="631" name="Google Shape;631;p63"/>
          <p:cNvGrpSpPr/>
          <p:nvPr/>
        </p:nvGrpSpPr>
        <p:grpSpPr>
          <a:xfrm>
            <a:off x="0" y="3686176"/>
            <a:ext cx="9141619" cy="1457227"/>
            <a:chOff x="0" y="4914901"/>
            <a:chExt cx="12188825" cy="1942969"/>
          </a:xfrm>
        </p:grpSpPr>
        <p:sp>
          <p:nvSpPr>
            <p:cNvPr id="632" name="Google Shape;632;p63"/>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3" name="Google Shape;633;p63"/>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34" name="Google Shape;634;p63"/>
          <p:cNvSpPr txBox="1"/>
          <p:nvPr>
            <p:ph type="title"/>
          </p:nvPr>
        </p:nvSpPr>
        <p:spPr>
          <a:xfrm>
            <a:off x="882014" y="311620"/>
            <a:ext cx="2305050" cy="431006"/>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2700">
                <a:solidFill>
                  <a:srgbClr val="BB562C"/>
                </a:solidFill>
              </a:rPr>
              <a:t>Confusion Matrix</a:t>
            </a:r>
            <a:endParaRPr sz="2700"/>
          </a:p>
        </p:txBody>
      </p:sp>
      <p:sp>
        <p:nvSpPr>
          <p:cNvPr id="635" name="Google Shape;635;p63"/>
          <p:cNvSpPr txBox="1"/>
          <p:nvPr/>
        </p:nvSpPr>
        <p:spPr>
          <a:xfrm>
            <a:off x="786917" y="3791159"/>
            <a:ext cx="6531292" cy="1094899"/>
          </a:xfrm>
          <a:prstGeom prst="rect">
            <a:avLst/>
          </a:prstGeom>
          <a:noFill/>
          <a:ln>
            <a:noFill/>
          </a:ln>
        </p:spPr>
        <p:txBody>
          <a:bodyPr anchorCtr="0" anchor="t" bIns="0" lIns="0" spcFirstLastPara="1" rIns="0" wrap="square" tIns="9525">
            <a:spAutoFit/>
          </a:bodyPr>
          <a:lstStyle/>
          <a:p>
            <a:pPr indent="0" lvl="0" marL="12700" marR="114300" rtl="0" algn="l">
              <a:lnSpc>
                <a:spcPct val="112500"/>
              </a:lnSpc>
              <a:spcBef>
                <a:spcPts val="0"/>
              </a:spcBef>
              <a:spcAft>
                <a:spcPts val="0"/>
              </a:spcAft>
              <a:buNone/>
            </a:pPr>
            <a:r>
              <a:rPr lang="en-GB" sz="1200">
                <a:solidFill>
                  <a:srgbClr val="FFFFFF"/>
                </a:solidFill>
                <a:latin typeface="Arial"/>
                <a:ea typeface="Arial"/>
                <a:cs typeface="Arial"/>
                <a:sym typeface="Arial"/>
              </a:rPr>
              <a:t>Since all models performed the same for the test set, the confusion matrix is the same across all models.  The models predicted 12 successful landings when the true label was successful landing.</a:t>
            </a:r>
            <a:endParaRPr sz="1200">
              <a:solidFill>
                <a:schemeClr val="dk1"/>
              </a:solidFill>
              <a:latin typeface="Arial"/>
              <a:ea typeface="Arial"/>
              <a:cs typeface="Arial"/>
              <a:sym typeface="Arial"/>
            </a:endParaRPr>
          </a:p>
          <a:p>
            <a:pPr indent="0" lvl="0" marL="12700" marR="0" rtl="0" algn="l">
              <a:lnSpc>
                <a:spcPct val="100000"/>
              </a:lnSpc>
              <a:spcBef>
                <a:spcPts val="300"/>
              </a:spcBef>
              <a:spcAft>
                <a:spcPts val="0"/>
              </a:spcAft>
              <a:buNone/>
            </a:pPr>
            <a:r>
              <a:rPr lang="en-GB" sz="1200">
                <a:solidFill>
                  <a:srgbClr val="FFFFFF"/>
                </a:solidFill>
                <a:latin typeface="Arial"/>
                <a:ea typeface="Arial"/>
                <a:cs typeface="Arial"/>
                <a:sym typeface="Arial"/>
              </a:rPr>
              <a:t>The models predicted 3 unsuccessful landings when the true label was unsuccessful landing.</a:t>
            </a:r>
            <a:endParaRPr sz="1200">
              <a:solidFill>
                <a:schemeClr val="dk1"/>
              </a:solidFill>
              <a:latin typeface="Arial"/>
              <a:ea typeface="Arial"/>
              <a:cs typeface="Arial"/>
              <a:sym typeface="Arial"/>
            </a:endParaRPr>
          </a:p>
          <a:p>
            <a:pPr indent="0" lvl="0" marL="12700" marR="0" rtl="0" algn="l">
              <a:lnSpc>
                <a:spcPct val="145625"/>
              </a:lnSpc>
              <a:spcBef>
                <a:spcPts val="100"/>
              </a:spcBef>
              <a:spcAft>
                <a:spcPts val="0"/>
              </a:spcAft>
              <a:buNone/>
            </a:pPr>
            <a:r>
              <a:rPr lang="en-GB" sz="1200">
                <a:solidFill>
                  <a:srgbClr val="FFFFFF"/>
                </a:solidFill>
                <a:latin typeface="Arial"/>
                <a:ea typeface="Arial"/>
                <a:cs typeface="Arial"/>
                <a:sym typeface="Arial"/>
              </a:rPr>
              <a:t>The models predicted 3 successful landings when the true label was unsuccessful landings (false positives).  Our models over predict successful landings.</a:t>
            </a:r>
            <a:endParaRPr sz="1200">
              <a:solidFill>
                <a:schemeClr val="dk1"/>
              </a:solidFill>
              <a:latin typeface="Arial"/>
              <a:ea typeface="Arial"/>
              <a:cs typeface="Arial"/>
              <a:sym typeface="Arial"/>
            </a:endParaRPr>
          </a:p>
        </p:txBody>
      </p:sp>
      <p:sp>
        <p:nvSpPr>
          <p:cNvPr id="636" name="Google Shape;636;p63"/>
          <p:cNvSpPr/>
          <p:nvPr/>
        </p:nvSpPr>
        <p:spPr>
          <a:xfrm>
            <a:off x="2306574" y="914400"/>
            <a:ext cx="3406140" cy="25900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7" name="Google Shape;637;p63"/>
          <p:cNvSpPr txBox="1"/>
          <p:nvPr/>
        </p:nvSpPr>
        <p:spPr>
          <a:xfrm>
            <a:off x="6286786" y="1772888"/>
            <a:ext cx="1621631" cy="636270"/>
          </a:xfrm>
          <a:prstGeom prst="rect">
            <a:avLst/>
          </a:prstGeom>
          <a:noFill/>
          <a:ln>
            <a:noFill/>
          </a:ln>
        </p:spPr>
        <p:txBody>
          <a:bodyPr anchorCtr="0" anchor="t" bIns="0" lIns="0" spcFirstLastPara="1" rIns="0" wrap="square" tIns="9525">
            <a:spAutoFit/>
          </a:bodyPr>
          <a:lstStyle/>
          <a:p>
            <a:pPr indent="0" lvl="0" marL="12700" marR="0" rtl="0" algn="just">
              <a:lnSpc>
                <a:spcPct val="100000"/>
              </a:lnSpc>
              <a:spcBef>
                <a:spcPts val="0"/>
              </a:spcBef>
              <a:spcAft>
                <a:spcPts val="0"/>
              </a:spcAft>
              <a:buNone/>
            </a:pPr>
            <a:r>
              <a:rPr lang="en-GB" sz="1400">
                <a:solidFill>
                  <a:schemeClr val="dk1"/>
                </a:solidFill>
                <a:latin typeface="Arial"/>
                <a:ea typeface="Arial"/>
                <a:cs typeface="Arial"/>
                <a:sym typeface="Arial"/>
              </a:rPr>
              <a:t>Correct predictions are  on a diagonal from top  left to bottom right.</a:t>
            </a:r>
            <a:endParaRPr sz="1400">
              <a:solidFill>
                <a:schemeClr val="dk1"/>
              </a:solidFill>
              <a:latin typeface="Arial"/>
              <a:ea typeface="Arial"/>
              <a:cs typeface="Arial"/>
              <a:sym typeface="Arial"/>
            </a:endParaRPr>
          </a:p>
        </p:txBody>
      </p:sp>
      <p:sp>
        <p:nvSpPr>
          <p:cNvPr id="638" name="Google Shape;638;p63"/>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4"/>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4" name="Google Shape;644;p64"/>
          <p:cNvSpPr txBox="1"/>
          <p:nvPr>
            <p:ph type="title"/>
          </p:nvPr>
        </p:nvSpPr>
        <p:spPr>
          <a:xfrm>
            <a:off x="882014" y="379571"/>
            <a:ext cx="2433638"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CONCLUSION</a:t>
            </a:r>
            <a:endParaRPr/>
          </a:p>
        </p:txBody>
      </p:sp>
      <p:sp>
        <p:nvSpPr>
          <p:cNvPr id="645" name="Google Shape;645;p64"/>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646" name="Google Shape;646;p64"/>
          <p:cNvSpPr txBox="1"/>
          <p:nvPr/>
        </p:nvSpPr>
        <p:spPr>
          <a:xfrm>
            <a:off x="888187" y="1310036"/>
            <a:ext cx="7467600" cy="2769394"/>
          </a:xfrm>
          <a:prstGeom prst="rect">
            <a:avLst/>
          </a:prstGeom>
          <a:noFill/>
          <a:ln>
            <a:noFill/>
          </a:ln>
        </p:spPr>
        <p:txBody>
          <a:bodyPr anchorCtr="0" anchor="t" bIns="0" lIns="0" spcFirstLastPara="1" rIns="0" wrap="square" tIns="46675">
            <a:spAutoFit/>
          </a:bodyPr>
          <a:lstStyle/>
          <a:p>
            <a:pPr indent="-146050" lvl="0" marL="152400" marR="0" rtl="0" algn="l">
              <a:lnSpc>
                <a:spcPct val="100000"/>
              </a:lnSpc>
              <a:spcBef>
                <a:spcPts val="0"/>
              </a:spcBef>
              <a:spcAft>
                <a:spcPts val="0"/>
              </a:spcAft>
              <a:buClr>
                <a:srgbClr val="E28312"/>
              </a:buClr>
              <a:buSzPts val="1500"/>
              <a:buFont typeface="Arial"/>
              <a:buChar char="◦"/>
            </a:pPr>
            <a:r>
              <a:rPr lang="en-GB" sz="1500">
                <a:solidFill>
                  <a:srgbClr val="404040"/>
                </a:solidFill>
                <a:latin typeface="Arial"/>
                <a:ea typeface="Arial"/>
                <a:cs typeface="Arial"/>
                <a:sym typeface="Arial"/>
              </a:rPr>
              <a:t>Our task: to develop a machine learning model for Space Y who wants to bid against SpaceX</a:t>
            </a:r>
            <a:endParaRPr sz="1500">
              <a:solidFill>
                <a:schemeClr val="dk1"/>
              </a:solidFill>
              <a:latin typeface="Arial"/>
              <a:ea typeface="Arial"/>
              <a:cs typeface="Arial"/>
              <a:sym typeface="Arial"/>
            </a:endParaRPr>
          </a:p>
          <a:p>
            <a:pPr indent="-146050" lvl="0" marL="152400" marR="0" rtl="0" algn="l">
              <a:lnSpc>
                <a:spcPct val="100000"/>
              </a:lnSpc>
              <a:spcBef>
                <a:spcPts val="300"/>
              </a:spcBef>
              <a:spcAft>
                <a:spcPts val="0"/>
              </a:spcAft>
              <a:buClr>
                <a:srgbClr val="E28312"/>
              </a:buClr>
              <a:buSzPts val="1500"/>
              <a:buFont typeface="Arial"/>
              <a:buChar char="◦"/>
            </a:pPr>
            <a:r>
              <a:rPr lang="en-GB" sz="1500">
                <a:solidFill>
                  <a:srgbClr val="404040"/>
                </a:solidFill>
                <a:latin typeface="Arial"/>
                <a:ea typeface="Arial"/>
                <a:cs typeface="Arial"/>
                <a:sym typeface="Arial"/>
              </a:rPr>
              <a:t>The goal of model is to predict when Stage 1 will successfully land to save ~$100 million USD</a:t>
            </a:r>
            <a:endParaRPr sz="1500">
              <a:solidFill>
                <a:schemeClr val="dk1"/>
              </a:solidFill>
              <a:latin typeface="Arial"/>
              <a:ea typeface="Arial"/>
              <a:cs typeface="Arial"/>
              <a:sym typeface="Arial"/>
            </a:endParaRPr>
          </a:p>
          <a:p>
            <a:pPr indent="-146050" lvl="0" marL="152400" marR="0" rtl="0" algn="l">
              <a:lnSpc>
                <a:spcPct val="100000"/>
              </a:lnSpc>
              <a:spcBef>
                <a:spcPts val="300"/>
              </a:spcBef>
              <a:spcAft>
                <a:spcPts val="0"/>
              </a:spcAft>
              <a:buClr>
                <a:srgbClr val="E28312"/>
              </a:buClr>
              <a:buSzPts val="1500"/>
              <a:buFont typeface="Arial"/>
              <a:buChar char="◦"/>
            </a:pPr>
            <a:r>
              <a:rPr lang="en-GB" sz="1500">
                <a:solidFill>
                  <a:srgbClr val="404040"/>
                </a:solidFill>
                <a:latin typeface="Arial"/>
                <a:ea typeface="Arial"/>
                <a:cs typeface="Arial"/>
                <a:sym typeface="Arial"/>
              </a:rPr>
              <a:t>Used data from a public SpaceX API and web scraping SpaceX Wikipedia page</a:t>
            </a:r>
            <a:endParaRPr sz="1500">
              <a:solidFill>
                <a:schemeClr val="dk1"/>
              </a:solidFill>
              <a:latin typeface="Arial"/>
              <a:ea typeface="Arial"/>
              <a:cs typeface="Arial"/>
              <a:sym typeface="Arial"/>
            </a:endParaRPr>
          </a:p>
          <a:p>
            <a:pPr indent="-146050" lvl="0" marL="152400" marR="0" rtl="0" algn="l">
              <a:lnSpc>
                <a:spcPct val="100000"/>
              </a:lnSpc>
              <a:spcBef>
                <a:spcPts val="300"/>
              </a:spcBef>
              <a:spcAft>
                <a:spcPts val="0"/>
              </a:spcAft>
              <a:buClr>
                <a:srgbClr val="E28312"/>
              </a:buClr>
              <a:buSzPts val="1500"/>
              <a:buFont typeface="Arial"/>
              <a:buChar char="◦"/>
            </a:pPr>
            <a:r>
              <a:rPr lang="en-GB" sz="1500">
                <a:solidFill>
                  <a:srgbClr val="404040"/>
                </a:solidFill>
                <a:latin typeface="Arial"/>
                <a:ea typeface="Arial"/>
                <a:cs typeface="Arial"/>
                <a:sym typeface="Arial"/>
              </a:rPr>
              <a:t>Created data labels and stored data into a DB2 SQL database</a:t>
            </a:r>
            <a:endParaRPr sz="1500">
              <a:solidFill>
                <a:schemeClr val="dk1"/>
              </a:solidFill>
              <a:latin typeface="Arial"/>
              <a:ea typeface="Arial"/>
              <a:cs typeface="Arial"/>
              <a:sym typeface="Arial"/>
            </a:endParaRPr>
          </a:p>
          <a:p>
            <a:pPr indent="-146050" lvl="0" marL="152400" marR="0" rtl="0" algn="l">
              <a:lnSpc>
                <a:spcPct val="100000"/>
              </a:lnSpc>
              <a:spcBef>
                <a:spcPts val="300"/>
              </a:spcBef>
              <a:spcAft>
                <a:spcPts val="0"/>
              </a:spcAft>
              <a:buClr>
                <a:srgbClr val="E28312"/>
              </a:buClr>
              <a:buSzPts val="1500"/>
              <a:buFont typeface="Arial"/>
              <a:buChar char="◦"/>
            </a:pPr>
            <a:r>
              <a:rPr lang="en-GB" sz="1500">
                <a:solidFill>
                  <a:srgbClr val="404040"/>
                </a:solidFill>
                <a:latin typeface="Arial"/>
                <a:ea typeface="Arial"/>
                <a:cs typeface="Arial"/>
                <a:sym typeface="Arial"/>
              </a:rPr>
              <a:t>Created a dashboard for visualization</a:t>
            </a:r>
            <a:endParaRPr sz="1500">
              <a:solidFill>
                <a:schemeClr val="dk1"/>
              </a:solidFill>
              <a:latin typeface="Arial"/>
              <a:ea typeface="Arial"/>
              <a:cs typeface="Arial"/>
              <a:sym typeface="Arial"/>
            </a:endParaRPr>
          </a:p>
          <a:p>
            <a:pPr indent="-146050" lvl="0" marL="152400" marR="0" rtl="0" algn="l">
              <a:lnSpc>
                <a:spcPct val="100000"/>
              </a:lnSpc>
              <a:spcBef>
                <a:spcPts val="300"/>
              </a:spcBef>
              <a:spcAft>
                <a:spcPts val="0"/>
              </a:spcAft>
              <a:buClr>
                <a:srgbClr val="E28312"/>
              </a:buClr>
              <a:buSzPts val="1500"/>
              <a:buFont typeface="Arial"/>
              <a:buChar char="◦"/>
            </a:pPr>
            <a:r>
              <a:rPr lang="en-GB" sz="1500">
                <a:solidFill>
                  <a:srgbClr val="404040"/>
                </a:solidFill>
                <a:latin typeface="Arial"/>
                <a:ea typeface="Arial"/>
                <a:cs typeface="Arial"/>
                <a:sym typeface="Arial"/>
              </a:rPr>
              <a:t>We created a machine learning model with an accuracy of 83%</a:t>
            </a:r>
            <a:endParaRPr sz="1500">
              <a:solidFill>
                <a:schemeClr val="dk1"/>
              </a:solidFill>
              <a:latin typeface="Arial"/>
              <a:ea typeface="Arial"/>
              <a:cs typeface="Arial"/>
              <a:sym typeface="Arial"/>
            </a:endParaRPr>
          </a:p>
          <a:p>
            <a:pPr indent="-146050" lvl="0" marL="152400" marR="203200" rtl="0" algn="l">
              <a:lnSpc>
                <a:spcPct val="108000"/>
              </a:lnSpc>
              <a:spcBef>
                <a:spcPts val="500"/>
              </a:spcBef>
              <a:spcAft>
                <a:spcPts val="0"/>
              </a:spcAft>
              <a:buClr>
                <a:srgbClr val="E28312"/>
              </a:buClr>
              <a:buSzPts val="1500"/>
              <a:buFont typeface="Arial"/>
              <a:buChar char="◦"/>
            </a:pPr>
            <a:r>
              <a:rPr lang="en-GB" sz="1500">
                <a:solidFill>
                  <a:srgbClr val="404040"/>
                </a:solidFill>
                <a:latin typeface="Arial"/>
                <a:ea typeface="Arial"/>
                <a:cs typeface="Arial"/>
                <a:sym typeface="Arial"/>
              </a:rPr>
              <a:t>Allon Mask of SpaceY can use this model to predict with relatively high accuracy whether a  launch will have a successful Stage 1 landing before launch to determine whether the launch  should be made or not</a:t>
            </a:r>
            <a:endParaRPr sz="1500">
              <a:solidFill>
                <a:schemeClr val="dk1"/>
              </a:solidFill>
              <a:latin typeface="Arial"/>
              <a:ea typeface="Arial"/>
              <a:cs typeface="Arial"/>
              <a:sym typeface="Arial"/>
            </a:endParaRPr>
          </a:p>
          <a:p>
            <a:pPr indent="-146050" lvl="0" marL="152400" marR="0" rtl="0" algn="l">
              <a:lnSpc>
                <a:spcPct val="110000"/>
              </a:lnSpc>
              <a:spcBef>
                <a:spcPts val="500"/>
              </a:spcBef>
              <a:spcAft>
                <a:spcPts val="0"/>
              </a:spcAft>
              <a:buClr>
                <a:srgbClr val="E28312"/>
              </a:buClr>
              <a:buSzPts val="1500"/>
              <a:buFont typeface="Arial"/>
              <a:buChar char="◦"/>
            </a:pPr>
            <a:r>
              <a:rPr lang="en-GB" sz="1500">
                <a:solidFill>
                  <a:srgbClr val="404040"/>
                </a:solidFill>
                <a:latin typeface="Arial"/>
                <a:ea typeface="Arial"/>
                <a:cs typeface="Arial"/>
                <a:sym typeface="Arial"/>
              </a:rPr>
              <a:t>If possible more data should be collected to better determine the best machine learning model  and improve accuracy</a:t>
            </a:r>
            <a:endParaRPr sz="15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5"/>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2" name="Google Shape;652;p65"/>
          <p:cNvSpPr txBox="1"/>
          <p:nvPr>
            <p:ph type="title"/>
          </p:nvPr>
        </p:nvSpPr>
        <p:spPr>
          <a:xfrm>
            <a:off x="882035" y="379575"/>
            <a:ext cx="35748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APPENDIX</a:t>
            </a:r>
            <a:endParaRPr/>
          </a:p>
        </p:txBody>
      </p:sp>
      <p:sp>
        <p:nvSpPr>
          <p:cNvPr id="653" name="Google Shape;653;p65"/>
          <p:cNvSpPr txBox="1"/>
          <p:nvPr>
            <p:ph idx="12" type="sldNum"/>
          </p:nvPr>
        </p:nvSpPr>
        <p:spPr>
          <a:xfrm>
            <a:off x="8211312" y="4926406"/>
            <a:ext cx="160019" cy="120015"/>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
        <p:nvSpPr>
          <p:cNvPr id="654" name="Google Shape;654;p65"/>
          <p:cNvSpPr txBox="1"/>
          <p:nvPr/>
        </p:nvSpPr>
        <p:spPr>
          <a:xfrm>
            <a:off x="882014" y="1122676"/>
            <a:ext cx="6300900" cy="3526200"/>
          </a:xfrm>
          <a:prstGeom prst="rect">
            <a:avLst/>
          </a:prstGeom>
          <a:noFill/>
          <a:ln>
            <a:noFill/>
          </a:ln>
        </p:spPr>
        <p:txBody>
          <a:bodyPr anchorCtr="0" anchor="t" bIns="0" lIns="0" spcFirstLastPara="1" rIns="0" wrap="square" tIns="123350">
            <a:spAutoFit/>
          </a:bodyPr>
          <a:lstStyle/>
          <a:p>
            <a:pPr indent="0" lvl="0" marL="12700" marR="0" rtl="0" algn="l">
              <a:lnSpc>
                <a:spcPct val="100000"/>
              </a:lnSpc>
              <a:spcBef>
                <a:spcPts val="0"/>
              </a:spcBef>
              <a:spcAft>
                <a:spcPts val="0"/>
              </a:spcAft>
              <a:buNone/>
            </a:pPr>
            <a:r>
              <a:rPr lang="en-GB" sz="1500" u="sng">
                <a:solidFill>
                  <a:srgbClr val="404040"/>
                </a:solidFill>
                <a:latin typeface="Arial"/>
                <a:ea typeface="Arial"/>
                <a:cs typeface="Arial"/>
                <a:sym typeface="Arial"/>
              </a:rPr>
              <a:t>GitHub repository url:</a:t>
            </a:r>
            <a:endParaRPr sz="1500">
              <a:solidFill>
                <a:schemeClr val="dk1"/>
              </a:solidFill>
              <a:latin typeface="Arial"/>
              <a:ea typeface="Arial"/>
              <a:cs typeface="Arial"/>
              <a:sym typeface="Arial"/>
            </a:endParaRPr>
          </a:p>
          <a:p>
            <a:pPr indent="0" lvl="0" marL="12700" marR="0" rtl="0" algn="l">
              <a:lnSpc>
                <a:spcPct val="100000"/>
              </a:lnSpc>
              <a:spcBef>
                <a:spcPts val="900"/>
              </a:spcBef>
              <a:spcAft>
                <a:spcPts val="0"/>
              </a:spcAft>
              <a:buNone/>
            </a:pPr>
            <a:r>
              <a:rPr lang="en-GB" sz="1500">
                <a:solidFill>
                  <a:schemeClr val="dk1"/>
                </a:solidFill>
              </a:rPr>
              <a:t>https://github.com/aj00786/IBM-Coursera-Course-/tree/main/Applied%20Data%20Science%20Capstone/10.Applied_Data_Science_Capstone</a:t>
            </a:r>
            <a:endParaRPr sz="15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3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GB" sz="1500" u="sng">
                <a:solidFill>
                  <a:srgbClr val="404040"/>
                </a:solidFill>
                <a:latin typeface="Arial"/>
                <a:ea typeface="Arial"/>
                <a:cs typeface="Arial"/>
                <a:sym typeface="Arial"/>
              </a:rPr>
              <a:t>Instructors:</a:t>
            </a:r>
            <a:endParaRPr sz="1500">
              <a:solidFill>
                <a:schemeClr val="dk1"/>
              </a:solidFill>
              <a:latin typeface="Arial"/>
              <a:ea typeface="Arial"/>
              <a:cs typeface="Arial"/>
              <a:sym typeface="Arial"/>
            </a:endParaRPr>
          </a:p>
          <a:p>
            <a:pPr indent="0" lvl="0" marL="0" marR="0" rtl="0" algn="l">
              <a:spcBef>
                <a:spcPts val="0"/>
              </a:spcBef>
              <a:spcAft>
                <a:spcPts val="0"/>
              </a:spcAft>
              <a:buNone/>
            </a:pPr>
            <a:r>
              <a:rPr b="1" i="0" lang="en-GB" sz="1500">
                <a:solidFill>
                  <a:srgbClr val="24292F"/>
                </a:solidFill>
                <a:latin typeface="Arial"/>
                <a:ea typeface="Arial"/>
                <a:cs typeface="Arial"/>
                <a:sym typeface="Arial"/>
              </a:rPr>
              <a:t>Instructors: Rav Ahuja, Alex Aklson, Aije Egwaikhide, Svetlana Levitan, Romeo Kienzler, Polong Lin, Joseph Santarcangelo, Azim Hirjani, Hima Vasudevan, Saishruthi Swaminathan, Saeed Aghabozorgi, Yan Luo</a:t>
            </a:r>
            <a:endParaRPr sz="1100"/>
          </a:p>
          <a:p>
            <a:pPr indent="0" lvl="0" marL="0" marR="0" rtl="0" algn="l">
              <a:lnSpc>
                <a:spcPct val="100000"/>
              </a:lnSpc>
              <a:spcBef>
                <a:spcPts val="0"/>
              </a:spcBef>
              <a:spcAft>
                <a:spcPts val="0"/>
              </a:spcAft>
              <a:buNone/>
            </a:pPr>
            <a:r>
              <a:t/>
            </a:r>
            <a:endParaRPr sz="15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3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GB" sz="1500" u="sng">
                <a:solidFill>
                  <a:srgbClr val="404040"/>
                </a:solidFill>
                <a:latin typeface="Arial"/>
                <a:ea typeface="Arial"/>
                <a:cs typeface="Arial"/>
                <a:sym typeface="Arial"/>
              </a:rPr>
              <a:t>Special Thanks to All Instructors:</a:t>
            </a:r>
            <a:endParaRPr sz="1500">
              <a:solidFill>
                <a:schemeClr val="dk1"/>
              </a:solidFill>
              <a:latin typeface="Arial"/>
              <a:ea typeface="Arial"/>
              <a:cs typeface="Arial"/>
              <a:sym typeface="Arial"/>
            </a:endParaRPr>
          </a:p>
          <a:p>
            <a:pPr indent="0" lvl="0" marL="12700" marR="0" rtl="0" algn="l">
              <a:lnSpc>
                <a:spcPct val="100000"/>
              </a:lnSpc>
              <a:spcBef>
                <a:spcPts val="900"/>
              </a:spcBef>
              <a:spcAft>
                <a:spcPts val="0"/>
              </a:spcAft>
              <a:buNone/>
            </a:pPr>
            <a:r>
              <a:rPr lang="en-GB" sz="1500" u="sng">
                <a:solidFill>
                  <a:schemeClr val="hlink"/>
                </a:solidFill>
                <a:latin typeface="Arial"/>
                <a:ea typeface="Arial"/>
                <a:cs typeface="Arial"/>
                <a:sym typeface="Arial"/>
                <a:hlinkClick r:id="rId3"/>
              </a:rPr>
              <a:t>https://www.coursera.org/professional-certificates/ibm-data-science?#instructors</a:t>
            </a:r>
            <a:endParaRPr sz="15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764362" y="195738"/>
            <a:ext cx="7615275" cy="1035367"/>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GB" u="sng"/>
              <a:t>Methodology	</a:t>
            </a:r>
            <a:endParaRPr/>
          </a:p>
        </p:txBody>
      </p:sp>
      <p:sp>
        <p:nvSpPr>
          <p:cNvPr id="134" name="Google Shape;134;p23"/>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GB" sz="800">
                <a:solidFill>
                  <a:srgbClr val="FFFFFF"/>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135" name="Google Shape;135;p23"/>
          <p:cNvSpPr txBox="1"/>
          <p:nvPr/>
        </p:nvSpPr>
        <p:spPr>
          <a:xfrm>
            <a:off x="812749" y="1306549"/>
            <a:ext cx="5820727" cy="2365534"/>
          </a:xfrm>
          <a:prstGeom prst="rect">
            <a:avLst/>
          </a:prstGeom>
          <a:noFill/>
          <a:ln>
            <a:noFill/>
          </a:ln>
        </p:spPr>
        <p:txBody>
          <a:bodyPr anchorCtr="0" anchor="t" bIns="0" lIns="0" spcFirstLastPara="1" rIns="0" wrap="square" tIns="46175">
            <a:spAutoFit/>
          </a:bodyPr>
          <a:lstStyle/>
          <a:p>
            <a:pPr indent="-171450" lvl="0" marL="177800" marR="0" rtl="0" algn="l">
              <a:lnSpc>
                <a:spcPct val="100000"/>
              </a:lnSpc>
              <a:spcBef>
                <a:spcPts val="0"/>
              </a:spcBef>
              <a:spcAft>
                <a:spcPts val="0"/>
              </a:spcAft>
              <a:buClr>
                <a:srgbClr val="BB562C"/>
              </a:buClr>
              <a:buSzPts val="1700"/>
              <a:buFont typeface="Arial"/>
              <a:buChar char="•"/>
            </a:pPr>
            <a:r>
              <a:rPr lang="en-GB" sz="1700">
                <a:solidFill>
                  <a:srgbClr val="BB562C"/>
                </a:solidFill>
                <a:latin typeface="Arial"/>
                <a:ea typeface="Arial"/>
                <a:cs typeface="Arial"/>
                <a:sym typeface="Arial"/>
              </a:rPr>
              <a:t>Data collection methodology:</a:t>
            </a:r>
            <a:endParaRPr sz="1700">
              <a:solidFill>
                <a:schemeClr val="dk1"/>
              </a:solidFill>
              <a:latin typeface="Arial"/>
              <a:ea typeface="Arial"/>
              <a:cs typeface="Arial"/>
              <a:sym typeface="Arial"/>
            </a:endParaRPr>
          </a:p>
          <a:p>
            <a:pPr indent="-177800" lvl="1" marL="520700" marR="0" rtl="0" algn="l">
              <a:lnSpc>
                <a:spcPct val="100000"/>
              </a:lnSpc>
              <a:spcBef>
                <a:spcPts val="200"/>
              </a:spcBef>
              <a:spcAft>
                <a:spcPts val="0"/>
              </a:spcAft>
              <a:buClr>
                <a:srgbClr val="BB562C"/>
              </a:buClr>
              <a:buSzPts val="1400"/>
              <a:buFont typeface="Arial"/>
              <a:buChar char="•"/>
            </a:pPr>
            <a:r>
              <a:rPr b="0" i="0" lang="en-GB" sz="1400" u="none" cap="none" strike="noStrike">
                <a:solidFill>
                  <a:srgbClr val="BB562C"/>
                </a:solidFill>
                <a:latin typeface="Arial"/>
                <a:ea typeface="Arial"/>
                <a:cs typeface="Arial"/>
                <a:sym typeface="Arial"/>
              </a:rPr>
              <a:t>Combined data from SpaceX public API and SpaceX Wikipedia page</a:t>
            </a:r>
            <a:endParaRPr b="0" i="0" sz="1400" u="none" cap="none" strike="noStrike">
              <a:solidFill>
                <a:schemeClr val="dk1"/>
              </a:solidFill>
              <a:latin typeface="Arial"/>
              <a:ea typeface="Arial"/>
              <a:cs typeface="Arial"/>
              <a:sym typeface="Arial"/>
            </a:endParaRPr>
          </a:p>
          <a:p>
            <a:pPr indent="-171450" lvl="0" marL="177800" marR="0" rtl="0" algn="l">
              <a:lnSpc>
                <a:spcPct val="100000"/>
              </a:lnSpc>
              <a:spcBef>
                <a:spcPts val="1100"/>
              </a:spcBef>
              <a:spcAft>
                <a:spcPts val="0"/>
              </a:spcAft>
              <a:buClr>
                <a:srgbClr val="BB562C"/>
              </a:buClr>
              <a:buSzPts val="1700"/>
              <a:buFont typeface="Arial"/>
              <a:buChar char="•"/>
            </a:pPr>
            <a:r>
              <a:rPr lang="en-GB" sz="1700">
                <a:solidFill>
                  <a:srgbClr val="BB562C"/>
                </a:solidFill>
                <a:latin typeface="Arial"/>
                <a:ea typeface="Arial"/>
                <a:cs typeface="Arial"/>
                <a:sym typeface="Arial"/>
              </a:rPr>
              <a:t>Perform data wrangling</a:t>
            </a:r>
            <a:endParaRPr sz="1700">
              <a:solidFill>
                <a:schemeClr val="dk1"/>
              </a:solidFill>
              <a:latin typeface="Arial"/>
              <a:ea typeface="Arial"/>
              <a:cs typeface="Arial"/>
              <a:sym typeface="Arial"/>
            </a:endParaRPr>
          </a:p>
          <a:p>
            <a:pPr indent="-177800" lvl="1" marL="520700" marR="0" rtl="0" algn="l">
              <a:lnSpc>
                <a:spcPct val="100000"/>
              </a:lnSpc>
              <a:spcBef>
                <a:spcPts val="200"/>
              </a:spcBef>
              <a:spcAft>
                <a:spcPts val="0"/>
              </a:spcAft>
              <a:buClr>
                <a:srgbClr val="BB562C"/>
              </a:buClr>
              <a:buSzPts val="1400"/>
              <a:buFont typeface="Arial"/>
              <a:buChar char="•"/>
            </a:pPr>
            <a:r>
              <a:rPr b="0" i="0" lang="en-GB" sz="1400" u="none" cap="none" strike="noStrike">
                <a:solidFill>
                  <a:srgbClr val="BB562C"/>
                </a:solidFill>
                <a:latin typeface="Arial"/>
                <a:ea typeface="Arial"/>
                <a:cs typeface="Arial"/>
                <a:sym typeface="Arial"/>
              </a:rPr>
              <a:t>Classifying true landings as successful and unsuccessful otherwise</a:t>
            </a:r>
            <a:endParaRPr b="0" i="0" sz="1400" u="none" cap="none" strike="noStrike">
              <a:solidFill>
                <a:schemeClr val="dk1"/>
              </a:solidFill>
              <a:latin typeface="Arial"/>
              <a:ea typeface="Arial"/>
              <a:cs typeface="Arial"/>
              <a:sym typeface="Arial"/>
            </a:endParaRPr>
          </a:p>
          <a:p>
            <a:pPr indent="-171450" lvl="0" marL="177800" marR="0" rtl="0" algn="l">
              <a:lnSpc>
                <a:spcPct val="100000"/>
              </a:lnSpc>
              <a:spcBef>
                <a:spcPts val="500"/>
              </a:spcBef>
              <a:spcAft>
                <a:spcPts val="0"/>
              </a:spcAft>
              <a:buClr>
                <a:srgbClr val="BB562C"/>
              </a:buClr>
              <a:buSzPts val="1700"/>
              <a:buFont typeface="Arial"/>
              <a:buChar char="•"/>
            </a:pPr>
            <a:r>
              <a:rPr lang="en-GB" sz="1700">
                <a:solidFill>
                  <a:srgbClr val="BB562C"/>
                </a:solidFill>
                <a:latin typeface="Arial"/>
                <a:ea typeface="Arial"/>
                <a:cs typeface="Arial"/>
                <a:sym typeface="Arial"/>
              </a:rPr>
              <a:t>Perform exploratory data analysis (EDA) using visualization and SQL</a:t>
            </a:r>
            <a:endParaRPr sz="1700">
              <a:solidFill>
                <a:schemeClr val="dk1"/>
              </a:solidFill>
              <a:latin typeface="Arial"/>
              <a:ea typeface="Arial"/>
              <a:cs typeface="Arial"/>
              <a:sym typeface="Arial"/>
            </a:endParaRPr>
          </a:p>
          <a:p>
            <a:pPr indent="-171450" lvl="0" marL="177800" marR="0" rtl="0" algn="l">
              <a:lnSpc>
                <a:spcPct val="100000"/>
              </a:lnSpc>
              <a:spcBef>
                <a:spcPts val="0"/>
              </a:spcBef>
              <a:spcAft>
                <a:spcPts val="0"/>
              </a:spcAft>
              <a:buClr>
                <a:srgbClr val="BB562C"/>
              </a:buClr>
              <a:buSzPts val="1700"/>
              <a:buFont typeface="Arial"/>
              <a:buChar char="•"/>
            </a:pPr>
            <a:r>
              <a:rPr lang="en-GB" sz="1700">
                <a:solidFill>
                  <a:srgbClr val="BB562C"/>
                </a:solidFill>
                <a:latin typeface="Arial"/>
                <a:ea typeface="Arial"/>
                <a:cs typeface="Arial"/>
                <a:sym typeface="Arial"/>
              </a:rPr>
              <a:t>Perform interactive visual analytics using Folium and Plotly Dash</a:t>
            </a:r>
            <a:endParaRPr sz="1700">
              <a:solidFill>
                <a:schemeClr val="dk1"/>
              </a:solidFill>
              <a:latin typeface="Arial"/>
              <a:ea typeface="Arial"/>
              <a:cs typeface="Arial"/>
              <a:sym typeface="Arial"/>
            </a:endParaRPr>
          </a:p>
          <a:p>
            <a:pPr indent="-171450" lvl="0" marL="177800" marR="0" rtl="0" algn="l">
              <a:lnSpc>
                <a:spcPct val="100000"/>
              </a:lnSpc>
              <a:spcBef>
                <a:spcPts val="1100"/>
              </a:spcBef>
              <a:spcAft>
                <a:spcPts val="0"/>
              </a:spcAft>
              <a:buClr>
                <a:srgbClr val="BB562C"/>
              </a:buClr>
              <a:buSzPts val="1700"/>
              <a:buFont typeface="Arial"/>
              <a:buChar char="•"/>
            </a:pPr>
            <a:r>
              <a:rPr lang="en-GB" sz="1700">
                <a:solidFill>
                  <a:srgbClr val="BB562C"/>
                </a:solidFill>
                <a:latin typeface="Arial"/>
                <a:ea typeface="Arial"/>
                <a:cs typeface="Arial"/>
                <a:sym typeface="Arial"/>
              </a:rPr>
              <a:t>Perform predictive analysis using classification models</a:t>
            </a:r>
            <a:endParaRPr sz="1700">
              <a:solidFill>
                <a:schemeClr val="dk1"/>
              </a:solidFill>
              <a:latin typeface="Arial"/>
              <a:ea typeface="Arial"/>
              <a:cs typeface="Arial"/>
              <a:sym typeface="Arial"/>
            </a:endParaRPr>
          </a:p>
          <a:p>
            <a:pPr indent="-177800" lvl="1" marL="520700" marR="0" rtl="0" algn="l">
              <a:lnSpc>
                <a:spcPct val="100000"/>
              </a:lnSpc>
              <a:spcBef>
                <a:spcPts val="200"/>
              </a:spcBef>
              <a:spcAft>
                <a:spcPts val="0"/>
              </a:spcAft>
              <a:buClr>
                <a:srgbClr val="BB562C"/>
              </a:buClr>
              <a:buSzPts val="1400"/>
              <a:buFont typeface="Arial"/>
              <a:buChar char="•"/>
            </a:pPr>
            <a:r>
              <a:rPr b="0" i="0" lang="en-GB" sz="1400" u="none" cap="none" strike="noStrike">
                <a:solidFill>
                  <a:srgbClr val="BB562C"/>
                </a:solidFill>
                <a:latin typeface="Arial"/>
                <a:ea typeface="Arial"/>
                <a:cs typeface="Arial"/>
                <a:sym typeface="Arial"/>
              </a:rPr>
              <a:t>Tuned models using GridSearchCV</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882029" y="2196000"/>
            <a:ext cx="5729100" cy="9336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GB" sz="6000">
                <a:solidFill>
                  <a:srgbClr val="242424"/>
                </a:solidFill>
                <a:latin typeface="Arial"/>
                <a:ea typeface="Arial"/>
                <a:cs typeface="Arial"/>
                <a:sym typeface="Arial"/>
              </a:rPr>
              <a:t>Methodology</a:t>
            </a:r>
            <a:endParaRPr sz="6000">
              <a:solidFill>
                <a:schemeClr val="dk1"/>
              </a:solidFill>
              <a:latin typeface="Arial"/>
              <a:ea typeface="Arial"/>
              <a:cs typeface="Arial"/>
              <a:sym typeface="Arial"/>
            </a:endParaRPr>
          </a:p>
        </p:txBody>
      </p:sp>
      <p:sp>
        <p:nvSpPr>
          <p:cNvPr id="141" name="Google Shape;141;p24"/>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GB" sz="800">
                <a:solidFill>
                  <a:srgbClr val="FFFFFF"/>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142" name="Google Shape;142;p24"/>
          <p:cNvSpPr txBox="1"/>
          <p:nvPr/>
        </p:nvSpPr>
        <p:spPr>
          <a:xfrm>
            <a:off x="882014" y="3313138"/>
            <a:ext cx="6671310" cy="541972"/>
          </a:xfrm>
          <a:prstGeom prst="rect">
            <a:avLst/>
          </a:prstGeom>
          <a:noFill/>
          <a:ln>
            <a:noFill/>
          </a:ln>
        </p:spPr>
        <p:txBody>
          <a:bodyPr anchorCtr="0" anchor="t" bIns="0" lIns="0" spcFirstLastPara="1" rIns="0" wrap="square" tIns="9525">
            <a:spAutoFit/>
          </a:bodyPr>
          <a:lstStyle/>
          <a:p>
            <a:pPr indent="0" lvl="0" marL="12700" marR="0" rtl="0" algn="l">
              <a:lnSpc>
                <a:spcPct val="114374"/>
              </a:lnSpc>
              <a:spcBef>
                <a:spcPts val="0"/>
              </a:spcBef>
              <a:spcAft>
                <a:spcPts val="0"/>
              </a:spcAft>
              <a:buNone/>
            </a:pPr>
            <a:r>
              <a:rPr lang="en-GB" sz="1800">
                <a:solidFill>
                  <a:srgbClr val="616E52"/>
                </a:solidFill>
                <a:latin typeface="Arial"/>
                <a:ea typeface="Arial"/>
                <a:cs typeface="Arial"/>
                <a:sym typeface="Arial"/>
              </a:rPr>
              <a:t>OVERVIEW OF DATA COLLECTION, WRANGLING, VISUALIZATION,</a:t>
            </a:r>
            <a:endParaRPr sz="18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GB" sz="1800">
                <a:solidFill>
                  <a:srgbClr val="616E52"/>
                </a:solidFill>
                <a:latin typeface="Arial"/>
                <a:ea typeface="Arial"/>
                <a:cs typeface="Arial"/>
                <a:sym typeface="Arial"/>
              </a:rPr>
              <a:t>DASHBOARD,	AND	MODEL	METHODS</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25"/>
          <p:cNvSpPr txBox="1"/>
          <p:nvPr>
            <p:ph type="title"/>
          </p:nvPr>
        </p:nvSpPr>
        <p:spPr>
          <a:xfrm>
            <a:off x="710336" y="645604"/>
            <a:ext cx="4523423" cy="56769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a:t>Data Collection Overview</a:t>
            </a:r>
            <a:endParaRPr/>
          </a:p>
        </p:txBody>
      </p:sp>
      <p:sp>
        <p:nvSpPr>
          <p:cNvPr id="149" name="Google Shape;149;p25"/>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GB" sz="800">
                <a:solidFill>
                  <a:srgbClr val="FFFFFF"/>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150" name="Google Shape;150;p25"/>
          <p:cNvSpPr txBox="1"/>
          <p:nvPr/>
        </p:nvSpPr>
        <p:spPr>
          <a:xfrm>
            <a:off x="882014" y="1368456"/>
            <a:ext cx="7424738" cy="2782728"/>
          </a:xfrm>
          <a:prstGeom prst="rect">
            <a:avLst/>
          </a:prstGeom>
          <a:noFill/>
          <a:ln>
            <a:noFill/>
          </a:ln>
        </p:spPr>
        <p:txBody>
          <a:bodyPr anchorCtr="0" anchor="t" bIns="0" lIns="0" spcFirstLastPara="1" rIns="0" wrap="square" tIns="31900">
            <a:spAutoFit/>
          </a:bodyPr>
          <a:lstStyle/>
          <a:p>
            <a:pPr indent="0" lvl="0" marL="12700" marR="38100" rtl="0" algn="l">
              <a:lnSpc>
                <a:spcPct val="110500"/>
              </a:lnSpc>
              <a:spcBef>
                <a:spcPts val="0"/>
              </a:spcBef>
              <a:spcAft>
                <a:spcPts val="0"/>
              </a:spcAft>
              <a:buNone/>
            </a:pPr>
            <a:r>
              <a:rPr lang="en-GB" sz="1500">
                <a:solidFill>
                  <a:srgbClr val="404040"/>
                </a:solidFill>
                <a:latin typeface="Arial"/>
                <a:ea typeface="Arial"/>
                <a:cs typeface="Arial"/>
                <a:sym typeface="Arial"/>
              </a:rPr>
              <a:t>Data collection process involved a combination of API requests from Space X public API and web  scraping data from a table in Space X’s Wikipedia entry.</a:t>
            </a:r>
            <a:endParaRPr sz="1500">
              <a:solidFill>
                <a:schemeClr val="dk1"/>
              </a:solidFill>
              <a:latin typeface="Arial"/>
              <a:ea typeface="Arial"/>
              <a:cs typeface="Arial"/>
              <a:sym typeface="Arial"/>
            </a:endParaRPr>
          </a:p>
          <a:p>
            <a:pPr indent="0" lvl="0" marL="12700" marR="266700" rtl="0" algn="l">
              <a:lnSpc>
                <a:spcPct val="115000"/>
              </a:lnSpc>
              <a:spcBef>
                <a:spcPts val="800"/>
              </a:spcBef>
              <a:spcAft>
                <a:spcPts val="0"/>
              </a:spcAft>
              <a:buNone/>
            </a:pPr>
            <a:r>
              <a:rPr lang="en-GB" sz="1500">
                <a:solidFill>
                  <a:srgbClr val="404040"/>
                </a:solidFill>
                <a:latin typeface="Arial"/>
                <a:ea typeface="Arial"/>
                <a:cs typeface="Arial"/>
                <a:sym typeface="Arial"/>
              </a:rPr>
              <a:t>The next slide will show the flowchart of data collection from API and the one after will show  the flowchart of data collection from webscraping.</a:t>
            </a:r>
            <a:endParaRPr sz="1500">
              <a:solidFill>
                <a:schemeClr val="dk1"/>
              </a:solidFill>
              <a:latin typeface="Arial"/>
              <a:ea typeface="Arial"/>
              <a:cs typeface="Arial"/>
              <a:sym typeface="Arial"/>
            </a:endParaRPr>
          </a:p>
          <a:p>
            <a:pPr indent="0" lvl="0" marL="12700" marR="0" rtl="0" algn="l">
              <a:lnSpc>
                <a:spcPct val="100000"/>
              </a:lnSpc>
              <a:spcBef>
                <a:spcPts val="900"/>
              </a:spcBef>
              <a:spcAft>
                <a:spcPts val="0"/>
              </a:spcAft>
              <a:buNone/>
            </a:pPr>
            <a:r>
              <a:rPr lang="en-GB" sz="1500" u="sng">
                <a:solidFill>
                  <a:srgbClr val="404040"/>
                </a:solidFill>
                <a:latin typeface="Arial"/>
                <a:ea typeface="Arial"/>
                <a:cs typeface="Arial"/>
                <a:sym typeface="Arial"/>
              </a:rPr>
              <a:t>Space X API Data Columns:</a:t>
            </a:r>
            <a:endParaRPr sz="1500">
              <a:solidFill>
                <a:schemeClr val="dk1"/>
              </a:solidFill>
              <a:latin typeface="Arial"/>
              <a:ea typeface="Arial"/>
              <a:cs typeface="Arial"/>
              <a:sym typeface="Arial"/>
            </a:endParaRPr>
          </a:p>
          <a:p>
            <a:pPr indent="0" lvl="0" marL="12700" marR="0" rtl="0" algn="l">
              <a:lnSpc>
                <a:spcPct val="115000"/>
              </a:lnSpc>
              <a:spcBef>
                <a:spcPts val="900"/>
              </a:spcBef>
              <a:spcAft>
                <a:spcPts val="0"/>
              </a:spcAft>
              <a:buNone/>
            </a:pPr>
            <a:r>
              <a:rPr lang="en-GB" sz="1500">
                <a:solidFill>
                  <a:srgbClr val="404040"/>
                </a:solidFill>
                <a:latin typeface="Arial"/>
                <a:ea typeface="Arial"/>
                <a:cs typeface="Arial"/>
                <a:sym typeface="Arial"/>
              </a:rPr>
              <a:t>FlightNumber, Date, BoosterVersion, PayloadMass, Orbit, LaunchSite, Outcome, Flights, GridFins,</a:t>
            </a:r>
            <a:endParaRPr sz="15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GB" sz="1500">
                <a:solidFill>
                  <a:srgbClr val="404040"/>
                </a:solidFill>
                <a:latin typeface="Arial"/>
                <a:ea typeface="Arial"/>
                <a:cs typeface="Arial"/>
                <a:sym typeface="Arial"/>
              </a:rPr>
              <a:t>Reused, Legs, LandingPad, Block, ReusedCount, Serial, Longitude, Latitude</a:t>
            </a:r>
            <a:endParaRPr sz="1500">
              <a:solidFill>
                <a:schemeClr val="dk1"/>
              </a:solidFill>
              <a:latin typeface="Arial"/>
              <a:ea typeface="Arial"/>
              <a:cs typeface="Arial"/>
              <a:sym typeface="Arial"/>
            </a:endParaRPr>
          </a:p>
          <a:p>
            <a:pPr indent="0" lvl="0" marL="12700" marR="0" rtl="0" algn="l">
              <a:lnSpc>
                <a:spcPct val="100000"/>
              </a:lnSpc>
              <a:spcBef>
                <a:spcPts val="800"/>
              </a:spcBef>
              <a:spcAft>
                <a:spcPts val="0"/>
              </a:spcAft>
              <a:buNone/>
            </a:pPr>
            <a:r>
              <a:rPr lang="en-GB" sz="1500" u="sng">
                <a:solidFill>
                  <a:srgbClr val="404040"/>
                </a:solidFill>
                <a:latin typeface="Arial"/>
                <a:ea typeface="Arial"/>
                <a:cs typeface="Arial"/>
                <a:sym typeface="Arial"/>
              </a:rPr>
              <a:t>Wikipedia Webscrape Data Columns:</a:t>
            </a:r>
            <a:endParaRPr sz="1500">
              <a:solidFill>
                <a:schemeClr val="dk1"/>
              </a:solidFill>
              <a:latin typeface="Arial"/>
              <a:ea typeface="Arial"/>
              <a:cs typeface="Arial"/>
              <a:sym typeface="Arial"/>
            </a:endParaRPr>
          </a:p>
          <a:p>
            <a:pPr indent="0" lvl="0" marL="12700" marR="622300" rtl="0" algn="l">
              <a:lnSpc>
                <a:spcPct val="110000"/>
              </a:lnSpc>
              <a:spcBef>
                <a:spcPts val="1100"/>
              </a:spcBef>
              <a:spcAft>
                <a:spcPts val="0"/>
              </a:spcAft>
              <a:buNone/>
            </a:pPr>
            <a:r>
              <a:rPr lang="en-GB" sz="1500">
                <a:solidFill>
                  <a:srgbClr val="404040"/>
                </a:solidFill>
                <a:latin typeface="Arial"/>
                <a:ea typeface="Arial"/>
                <a:cs typeface="Arial"/>
                <a:sym typeface="Arial"/>
              </a:rPr>
              <a:t>Flight No., Launch site, Payload, PayloadMass, Orbit, Customer, Launch outcome, Version  Booster, Booster landing, Date, Time</a:t>
            </a:r>
            <a:endParaRPr sz="15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grpSp>
        <p:nvGrpSpPr>
          <p:cNvPr id="155" name="Google Shape;155;p26"/>
          <p:cNvGrpSpPr/>
          <p:nvPr/>
        </p:nvGrpSpPr>
        <p:grpSpPr>
          <a:xfrm>
            <a:off x="0" y="0"/>
            <a:ext cx="3078194" cy="5143500"/>
            <a:chOff x="0" y="0"/>
            <a:chExt cx="4104258" cy="6858000"/>
          </a:xfrm>
        </p:grpSpPr>
        <p:sp>
          <p:nvSpPr>
            <p:cNvPr id="156" name="Google Shape;156;p26"/>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26"/>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58" name="Google Shape;158;p26"/>
          <p:cNvSpPr txBox="1"/>
          <p:nvPr/>
        </p:nvSpPr>
        <p:spPr>
          <a:xfrm>
            <a:off x="401726" y="1320737"/>
            <a:ext cx="2262664" cy="783907"/>
          </a:xfrm>
          <a:prstGeom prst="rect">
            <a:avLst/>
          </a:prstGeom>
          <a:noFill/>
          <a:ln>
            <a:noFill/>
          </a:ln>
        </p:spPr>
        <p:txBody>
          <a:bodyPr anchorCtr="0" anchor="t" bIns="0" lIns="0" spcFirstLastPara="1" rIns="0" wrap="square" tIns="9525">
            <a:spAutoFit/>
          </a:bodyPr>
          <a:lstStyle/>
          <a:p>
            <a:pPr indent="0" lvl="0" marL="12700" marR="0" rtl="0" algn="l">
              <a:lnSpc>
                <a:spcPct val="111527"/>
              </a:lnSpc>
              <a:spcBef>
                <a:spcPts val="0"/>
              </a:spcBef>
              <a:spcAft>
                <a:spcPts val="0"/>
              </a:spcAft>
              <a:buNone/>
            </a:pPr>
            <a:r>
              <a:rPr lang="en-GB" sz="2700">
                <a:solidFill>
                  <a:srgbClr val="FFFFFF"/>
                </a:solidFill>
                <a:latin typeface="Arial"/>
                <a:ea typeface="Arial"/>
                <a:cs typeface="Arial"/>
                <a:sym typeface="Arial"/>
              </a:rPr>
              <a:t>Data Collection –</a:t>
            </a:r>
            <a:endParaRPr sz="27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GB" sz="2700">
                <a:solidFill>
                  <a:srgbClr val="FFFFFF"/>
                </a:solidFill>
                <a:latin typeface="Arial"/>
                <a:ea typeface="Arial"/>
                <a:cs typeface="Arial"/>
                <a:sym typeface="Arial"/>
              </a:rPr>
              <a:t>SpaceX API</a:t>
            </a:r>
            <a:endParaRPr sz="2700">
              <a:solidFill>
                <a:schemeClr val="dk1"/>
              </a:solidFill>
              <a:latin typeface="Arial"/>
              <a:ea typeface="Arial"/>
              <a:cs typeface="Arial"/>
              <a:sym typeface="Arial"/>
            </a:endParaRPr>
          </a:p>
        </p:txBody>
      </p:sp>
      <p:sp>
        <p:nvSpPr>
          <p:cNvPr id="159" name="Google Shape;159;p26"/>
          <p:cNvSpPr/>
          <p:nvPr/>
        </p:nvSpPr>
        <p:spPr>
          <a:xfrm>
            <a:off x="3797046" y="1315592"/>
            <a:ext cx="178308" cy="10424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60" name="Google Shape;160;p26"/>
          <p:cNvGrpSpPr/>
          <p:nvPr/>
        </p:nvGrpSpPr>
        <p:grpSpPr>
          <a:xfrm>
            <a:off x="3586733" y="1108710"/>
            <a:ext cx="1388745" cy="1205865"/>
            <a:chOff x="4782311" y="1478280"/>
            <a:chExt cx="1851660" cy="1607820"/>
          </a:xfrm>
        </p:grpSpPr>
        <p:sp>
          <p:nvSpPr>
            <p:cNvPr id="161" name="Google Shape;161;p26"/>
            <p:cNvSpPr/>
            <p:nvPr/>
          </p:nvSpPr>
          <p:spPr>
            <a:xfrm>
              <a:off x="5084063" y="1766316"/>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26"/>
            <p:cNvSpPr/>
            <p:nvPr/>
          </p:nvSpPr>
          <p:spPr>
            <a:xfrm>
              <a:off x="4782311" y="1478280"/>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26"/>
            <p:cNvSpPr/>
            <p:nvPr/>
          </p:nvSpPr>
          <p:spPr>
            <a:xfrm>
              <a:off x="4888991" y="1719072"/>
              <a:ext cx="1677923" cy="69646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26"/>
            <p:cNvSpPr/>
            <p:nvPr/>
          </p:nvSpPr>
          <p:spPr>
            <a:xfrm>
              <a:off x="4803647" y="1499616"/>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65" name="Google Shape;165;p26"/>
          <p:cNvSpPr txBox="1"/>
          <p:nvPr/>
        </p:nvSpPr>
        <p:spPr>
          <a:xfrm>
            <a:off x="3761899" y="1324546"/>
            <a:ext cx="995363" cy="347186"/>
          </a:xfrm>
          <a:prstGeom prst="rect">
            <a:avLst/>
          </a:prstGeom>
          <a:noFill/>
          <a:ln>
            <a:noFill/>
          </a:ln>
        </p:spPr>
        <p:txBody>
          <a:bodyPr anchorCtr="0" anchor="t" bIns="0" lIns="0" spcFirstLastPara="1" rIns="0" wrap="square" tIns="27125">
            <a:spAutoFit/>
          </a:bodyPr>
          <a:lstStyle/>
          <a:p>
            <a:pPr indent="-342900" lvl="0" marL="355600" marR="0" rtl="0" algn="l">
              <a:lnSpc>
                <a:spcPct val="109266"/>
              </a:lnSpc>
              <a:spcBef>
                <a:spcPts val="0"/>
              </a:spcBef>
              <a:spcAft>
                <a:spcPts val="0"/>
              </a:spcAft>
              <a:buNone/>
            </a:pPr>
            <a:r>
              <a:rPr lang="en-GB" sz="1100">
                <a:solidFill>
                  <a:srgbClr val="FFFFFF"/>
                </a:solidFill>
                <a:latin typeface="Arial"/>
                <a:ea typeface="Arial"/>
                <a:cs typeface="Arial"/>
                <a:sym typeface="Arial"/>
              </a:rPr>
              <a:t>Request (Space X  APIs)</a:t>
            </a:r>
            <a:endParaRPr sz="1100">
              <a:solidFill>
                <a:schemeClr val="dk1"/>
              </a:solidFill>
              <a:latin typeface="Arial"/>
              <a:ea typeface="Arial"/>
              <a:cs typeface="Arial"/>
              <a:sym typeface="Arial"/>
            </a:endParaRPr>
          </a:p>
        </p:txBody>
      </p:sp>
      <p:grpSp>
        <p:nvGrpSpPr>
          <p:cNvPr id="166" name="Google Shape;166;p26"/>
          <p:cNvGrpSpPr/>
          <p:nvPr/>
        </p:nvGrpSpPr>
        <p:grpSpPr>
          <a:xfrm>
            <a:off x="3586733" y="2105405"/>
            <a:ext cx="1388745" cy="1249299"/>
            <a:chOff x="4782311" y="2807207"/>
            <a:chExt cx="1851660" cy="1665732"/>
          </a:xfrm>
        </p:grpSpPr>
        <p:sp>
          <p:nvSpPr>
            <p:cNvPr id="167" name="Google Shape;167;p26"/>
            <p:cNvSpPr/>
            <p:nvPr/>
          </p:nvSpPr>
          <p:spPr>
            <a:xfrm>
              <a:off x="5062727" y="3073907"/>
              <a:ext cx="237744" cy="13990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26"/>
            <p:cNvSpPr/>
            <p:nvPr/>
          </p:nvSpPr>
          <p:spPr>
            <a:xfrm>
              <a:off x="5084063" y="3095243"/>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26"/>
            <p:cNvSpPr/>
            <p:nvPr/>
          </p:nvSpPr>
          <p:spPr>
            <a:xfrm>
              <a:off x="4782311" y="2807207"/>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 name="Google Shape;170;p26"/>
            <p:cNvSpPr/>
            <p:nvPr/>
          </p:nvSpPr>
          <p:spPr>
            <a:xfrm>
              <a:off x="4888991" y="2839211"/>
              <a:ext cx="1677923" cy="111556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 name="Google Shape;171;p26"/>
            <p:cNvSpPr/>
            <p:nvPr/>
          </p:nvSpPr>
          <p:spPr>
            <a:xfrm>
              <a:off x="4803647" y="2828543"/>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2" name="Google Shape;172;p26"/>
          <p:cNvSpPr txBox="1"/>
          <p:nvPr/>
        </p:nvSpPr>
        <p:spPr>
          <a:xfrm>
            <a:off x="3761899" y="2164937"/>
            <a:ext cx="999649" cy="661511"/>
          </a:xfrm>
          <a:prstGeom prst="rect">
            <a:avLst/>
          </a:prstGeom>
          <a:noFill/>
          <a:ln>
            <a:noFill/>
          </a:ln>
        </p:spPr>
        <p:txBody>
          <a:bodyPr anchorCtr="0" anchor="t" bIns="0" lIns="0" spcFirstLastPara="1" rIns="0" wrap="square" tIns="23825">
            <a:spAutoFit/>
          </a:bodyPr>
          <a:lstStyle/>
          <a:p>
            <a:pPr indent="0" lvl="0" marL="12700" marR="0" rtl="0" algn="ctr">
              <a:lnSpc>
                <a:spcPct val="91600"/>
              </a:lnSpc>
              <a:spcBef>
                <a:spcPts val="0"/>
              </a:spcBef>
              <a:spcAft>
                <a:spcPts val="0"/>
              </a:spcAft>
              <a:buNone/>
            </a:pPr>
            <a:r>
              <a:rPr lang="en-GB" sz="1100">
                <a:solidFill>
                  <a:srgbClr val="FFFFFF"/>
                </a:solidFill>
                <a:latin typeface="Arial"/>
                <a:ea typeface="Arial"/>
                <a:cs typeface="Arial"/>
                <a:sym typeface="Arial"/>
              </a:rPr>
              <a:t>.JSON file +  Lists(Launch Site,  Booster Version,  Payload Data)</a:t>
            </a:r>
            <a:endParaRPr sz="1100">
              <a:solidFill>
                <a:schemeClr val="dk1"/>
              </a:solidFill>
              <a:latin typeface="Arial"/>
              <a:ea typeface="Arial"/>
              <a:cs typeface="Arial"/>
              <a:sym typeface="Arial"/>
            </a:endParaRPr>
          </a:p>
        </p:txBody>
      </p:sp>
      <p:grpSp>
        <p:nvGrpSpPr>
          <p:cNvPr id="173" name="Google Shape;173;p26"/>
          <p:cNvGrpSpPr/>
          <p:nvPr/>
        </p:nvGrpSpPr>
        <p:grpSpPr>
          <a:xfrm>
            <a:off x="3586733" y="3103244"/>
            <a:ext cx="2092832" cy="856107"/>
            <a:chOff x="4782311" y="4137659"/>
            <a:chExt cx="2790443" cy="1141476"/>
          </a:xfrm>
        </p:grpSpPr>
        <p:sp>
          <p:nvSpPr>
            <p:cNvPr id="174" name="Google Shape;174;p26"/>
            <p:cNvSpPr/>
            <p:nvPr/>
          </p:nvSpPr>
          <p:spPr>
            <a:xfrm>
              <a:off x="5146547" y="4319015"/>
              <a:ext cx="2426207" cy="23926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 name="Google Shape;175;p26"/>
            <p:cNvSpPr/>
            <p:nvPr/>
          </p:nvSpPr>
          <p:spPr>
            <a:xfrm>
              <a:off x="5167883" y="4340351"/>
              <a:ext cx="2346960" cy="16001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26"/>
            <p:cNvSpPr/>
            <p:nvPr/>
          </p:nvSpPr>
          <p:spPr>
            <a:xfrm>
              <a:off x="4782311" y="4137659"/>
              <a:ext cx="1851660"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26"/>
            <p:cNvSpPr/>
            <p:nvPr/>
          </p:nvSpPr>
          <p:spPr>
            <a:xfrm>
              <a:off x="4850891" y="4273295"/>
              <a:ext cx="1755648" cy="90525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26"/>
            <p:cNvSpPr/>
            <p:nvPr/>
          </p:nvSpPr>
          <p:spPr>
            <a:xfrm>
              <a:off x="4803647" y="4158995"/>
              <a:ext cx="1772411"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9" name="Google Shape;179;p26"/>
          <p:cNvSpPr txBox="1"/>
          <p:nvPr/>
        </p:nvSpPr>
        <p:spPr>
          <a:xfrm>
            <a:off x="3733324" y="3240690"/>
            <a:ext cx="1052989" cy="498634"/>
          </a:xfrm>
          <a:prstGeom prst="rect">
            <a:avLst/>
          </a:prstGeom>
          <a:noFill/>
          <a:ln>
            <a:noFill/>
          </a:ln>
        </p:spPr>
        <p:txBody>
          <a:bodyPr anchorCtr="0" anchor="t" bIns="0" lIns="0" spcFirstLastPara="1" rIns="0" wrap="square" tIns="26675">
            <a:spAutoFit/>
          </a:bodyPr>
          <a:lstStyle/>
          <a:p>
            <a:pPr indent="0" lvl="0" marL="12700" marR="0" rtl="0" algn="ctr">
              <a:lnSpc>
                <a:spcPct val="89800"/>
              </a:lnSpc>
              <a:spcBef>
                <a:spcPts val="0"/>
              </a:spcBef>
              <a:spcAft>
                <a:spcPts val="0"/>
              </a:spcAft>
              <a:buNone/>
            </a:pPr>
            <a:r>
              <a:rPr lang="en-GB" sz="1100">
                <a:solidFill>
                  <a:srgbClr val="FFFFFF"/>
                </a:solidFill>
                <a:latin typeface="Arial"/>
                <a:ea typeface="Arial"/>
                <a:cs typeface="Arial"/>
                <a:sym typeface="Arial"/>
              </a:rPr>
              <a:t>Json_normalize to  DataFrame data  from JSON</a:t>
            </a:r>
            <a:endParaRPr sz="1100">
              <a:solidFill>
                <a:schemeClr val="dk1"/>
              </a:solidFill>
              <a:latin typeface="Arial"/>
              <a:ea typeface="Arial"/>
              <a:cs typeface="Arial"/>
              <a:sym typeface="Arial"/>
            </a:endParaRPr>
          </a:p>
        </p:txBody>
      </p:sp>
      <p:grpSp>
        <p:nvGrpSpPr>
          <p:cNvPr id="180" name="Google Shape;180;p26"/>
          <p:cNvGrpSpPr/>
          <p:nvPr/>
        </p:nvGrpSpPr>
        <p:grpSpPr>
          <a:xfrm>
            <a:off x="5354955" y="2305430"/>
            <a:ext cx="1394460" cy="1653921"/>
            <a:chOff x="7139940" y="3073907"/>
            <a:chExt cx="1859280" cy="2205228"/>
          </a:xfrm>
        </p:grpSpPr>
        <p:sp>
          <p:nvSpPr>
            <p:cNvPr id="181" name="Google Shape;181;p26"/>
            <p:cNvSpPr/>
            <p:nvPr/>
          </p:nvSpPr>
          <p:spPr>
            <a:xfrm>
              <a:off x="7418832" y="3073907"/>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26"/>
            <p:cNvSpPr/>
            <p:nvPr/>
          </p:nvSpPr>
          <p:spPr>
            <a:xfrm>
              <a:off x="7440168" y="3095243"/>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26"/>
            <p:cNvSpPr/>
            <p:nvPr/>
          </p:nvSpPr>
          <p:spPr>
            <a:xfrm>
              <a:off x="7139940" y="4137659"/>
              <a:ext cx="1851659"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26"/>
            <p:cNvSpPr/>
            <p:nvPr/>
          </p:nvSpPr>
          <p:spPr>
            <a:xfrm>
              <a:off x="7173468" y="4378451"/>
              <a:ext cx="1825752" cy="69494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26"/>
            <p:cNvSpPr/>
            <p:nvPr/>
          </p:nvSpPr>
          <p:spPr>
            <a:xfrm>
              <a:off x="7161276" y="4158995"/>
              <a:ext cx="1772412"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6" name="Google Shape;186;p26"/>
          <p:cNvSpPr txBox="1"/>
          <p:nvPr/>
        </p:nvSpPr>
        <p:spPr>
          <a:xfrm>
            <a:off x="5475541" y="3319082"/>
            <a:ext cx="1112996" cy="347186"/>
          </a:xfrm>
          <a:prstGeom prst="rect">
            <a:avLst/>
          </a:prstGeom>
          <a:noFill/>
          <a:ln>
            <a:noFill/>
          </a:ln>
        </p:spPr>
        <p:txBody>
          <a:bodyPr anchorCtr="0" anchor="t" bIns="0" lIns="0" spcFirstLastPara="1" rIns="0" wrap="square" tIns="27125">
            <a:spAutoFit/>
          </a:bodyPr>
          <a:lstStyle/>
          <a:p>
            <a:pPr indent="-419100" lvl="0" marL="431800" marR="0" rtl="0" algn="l">
              <a:lnSpc>
                <a:spcPct val="109266"/>
              </a:lnSpc>
              <a:spcBef>
                <a:spcPts val="0"/>
              </a:spcBef>
              <a:spcAft>
                <a:spcPts val="0"/>
              </a:spcAft>
              <a:buNone/>
            </a:pPr>
            <a:r>
              <a:rPr lang="en-GB" sz="1100">
                <a:solidFill>
                  <a:srgbClr val="FFFFFF"/>
                </a:solidFill>
                <a:latin typeface="Arial"/>
                <a:ea typeface="Arial"/>
                <a:cs typeface="Arial"/>
                <a:sym typeface="Arial"/>
              </a:rPr>
              <a:t>Dictionary relevant  data</a:t>
            </a:r>
            <a:endParaRPr sz="1100">
              <a:solidFill>
                <a:schemeClr val="dk1"/>
              </a:solidFill>
              <a:latin typeface="Arial"/>
              <a:ea typeface="Arial"/>
              <a:cs typeface="Arial"/>
              <a:sym typeface="Arial"/>
            </a:endParaRPr>
          </a:p>
        </p:txBody>
      </p:sp>
      <p:grpSp>
        <p:nvGrpSpPr>
          <p:cNvPr id="187" name="Google Shape;187;p26"/>
          <p:cNvGrpSpPr/>
          <p:nvPr/>
        </p:nvGrpSpPr>
        <p:grpSpPr>
          <a:xfrm>
            <a:off x="5354955" y="1308734"/>
            <a:ext cx="1401317" cy="1653921"/>
            <a:chOff x="7139940" y="1744979"/>
            <a:chExt cx="1868423" cy="2205228"/>
          </a:xfrm>
        </p:grpSpPr>
        <p:sp>
          <p:nvSpPr>
            <p:cNvPr id="188" name="Google Shape;188;p26"/>
            <p:cNvSpPr/>
            <p:nvPr/>
          </p:nvSpPr>
          <p:spPr>
            <a:xfrm>
              <a:off x="7418832" y="1744979"/>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6"/>
            <p:cNvSpPr/>
            <p:nvPr/>
          </p:nvSpPr>
          <p:spPr>
            <a:xfrm>
              <a:off x="7440168" y="1766315"/>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6"/>
            <p:cNvSpPr/>
            <p:nvPr/>
          </p:nvSpPr>
          <p:spPr>
            <a:xfrm>
              <a:off x="7139940" y="2807207"/>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6"/>
            <p:cNvSpPr/>
            <p:nvPr/>
          </p:nvSpPr>
          <p:spPr>
            <a:xfrm>
              <a:off x="7164324" y="3047999"/>
              <a:ext cx="1844039" cy="696468"/>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26"/>
            <p:cNvSpPr/>
            <p:nvPr/>
          </p:nvSpPr>
          <p:spPr>
            <a:xfrm>
              <a:off x="7161276" y="2828543"/>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93" name="Google Shape;193;p26"/>
          <p:cNvSpPr txBox="1"/>
          <p:nvPr/>
        </p:nvSpPr>
        <p:spPr>
          <a:xfrm>
            <a:off x="5468683" y="2322004"/>
            <a:ext cx="1119664" cy="347186"/>
          </a:xfrm>
          <a:prstGeom prst="rect">
            <a:avLst/>
          </a:prstGeom>
          <a:noFill/>
          <a:ln>
            <a:noFill/>
          </a:ln>
        </p:spPr>
        <p:txBody>
          <a:bodyPr anchorCtr="0" anchor="t" bIns="0" lIns="0" spcFirstLastPara="1" rIns="0" wrap="square" tIns="27125">
            <a:spAutoFit/>
          </a:bodyPr>
          <a:lstStyle/>
          <a:p>
            <a:pPr indent="-241300" lvl="0" marL="254000" marR="0" rtl="0" algn="l">
              <a:lnSpc>
                <a:spcPct val="109266"/>
              </a:lnSpc>
              <a:spcBef>
                <a:spcPts val="0"/>
              </a:spcBef>
              <a:spcAft>
                <a:spcPts val="0"/>
              </a:spcAft>
              <a:buNone/>
            </a:pPr>
            <a:r>
              <a:rPr lang="en-GB" sz="1100">
                <a:solidFill>
                  <a:srgbClr val="FFFFFF"/>
                </a:solidFill>
                <a:latin typeface="Arial"/>
                <a:ea typeface="Arial"/>
                <a:cs typeface="Arial"/>
                <a:sym typeface="Arial"/>
              </a:rPr>
              <a:t>Cast dictionary to a  DataFrame</a:t>
            </a:r>
            <a:endParaRPr sz="1100">
              <a:solidFill>
                <a:schemeClr val="dk1"/>
              </a:solidFill>
              <a:latin typeface="Arial"/>
              <a:ea typeface="Arial"/>
              <a:cs typeface="Arial"/>
              <a:sym typeface="Arial"/>
            </a:endParaRPr>
          </a:p>
        </p:txBody>
      </p:sp>
      <p:grpSp>
        <p:nvGrpSpPr>
          <p:cNvPr id="194" name="Google Shape;194;p26"/>
          <p:cNvGrpSpPr/>
          <p:nvPr/>
        </p:nvGrpSpPr>
        <p:grpSpPr>
          <a:xfrm>
            <a:off x="5354955" y="1108710"/>
            <a:ext cx="2092832" cy="857250"/>
            <a:chOff x="7139940" y="1478280"/>
            <a:chExt cx="2790443" cy="1143000"/>
          </a:xfrm>
        </p:grpSpPr>
        <p:sp>
          <p:nvSpPr>
            <p:cNvPr id="195" name="Google Shape;195;p26"/>
            <p:cNvSpPr/>
            <p:nvPr/>
          </p:nvSpPr>
          <p:spPr>
            <a:xfrm>
              <a:off x="7504176" y="1661160"/>
              <a:ext cx="2426207" cy="2377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26"/>
            <p:cNvSpPr/>
            <p:nvPr/>
          </p:nvSpPr>
          <p:spPr>
            <a:xfrm>
              <a:off x="7525512" y="1682496"/>
              <a:ext cx="2346959" cy="158496"/>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26"/>
            <p:cNvSpPr/>
            <p:nvPr/>
          </p:nvSpPr>
          <p:spPr>
            <a:xfrm>
              <a:off x="7139940"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 name="Google Shape;198;p26"/>
            <p:cNvSpPr/>
            <p:nvPr/>
          </p:nvSpPr>
          <p:spPr>
            <a:xfrm>
              <a:off x="7226808" y="1615440"/>
              <a:ext cx="1717548" cy="903731"/>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26"/>
            <p:cNvSpPr/>
            <p:nvPr/>
          </p:nvSpPr>
          <p:spPr>
            <a:xfrm>
              <a:off x="7161276" y="1499616"/>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0" name="Google Shape;200;p26"/>
          <p:cNvSpPr txBox="1"/>
          <p:nvPr>
            <p:ph type="title"/>
          </p:nvPr>
        </p:nvSpPr>
        <p:spPr>
          <a:xfrm>
            <a:off x="5515546" y="1245679"/>
            <a:ext cx="1030129" cy="504825"/>
          </a:xfrm>
          <a:prstGeom prst="rect">
            <a:avLst/>
          </a:prstGeom>
          <a:noFill/>
          <a:ln>
            <a:noFill/>
          </a:ln>
        </p:spPr>
        <p:txBody>
          <a:bodyPr anchorCtr="0" anchor="t" bIns="0" lIns="0" spcFirstLastPara="1" rIns="0" wrap="square" tIns="26675">
            <a:spAutoFit/>
          </a:bodyPr>
          <a:lstStyle/>
          <a:p>
            <a:pPr indent="0" lvl="0" marL="12700" marR="0" rtl="0" algn="ctr">
              <a:lnSpc>
                <a:spcPct val="110000"/>
              </a:lnSpc>
              <a:spcBef>
                <a:spcPts val="0"/>
              </a:spcBef>
              <a:spcAft>
                <a:spcPts val="0"/>
              </a:spcAft>
              <a:buNone/>
            </a:pPr>
            <a:r>
              <a:rPr lang="en-GB" sz="1100">
                <a:solidFill>
                  <a:srgbClr val="FFFFFF"/>
                </a:solidFill>
                <a:latin typeface="Arial"/>
                <a:ea typeface="Arial"/>
                <a:cs typeface="Arial"/>
                <a:sym typeface="Arial"/>
              </a:rPr>
              <a:t>Filter data to only  include Falcon 9  launches</a:t>
            </a:r>
            <a:endParaRPr sz="1100">
              <a:latin typeface="Arial"/>
              <a:ea typeface="Arial"/>
              <a:cs typeface="Arial"/>
              <a:sym typeface="Arial"/>
            </a:endParaRPr>
          </a:p>
        </p:txBody>
      </p:sp>
      <p:grpSp>
        <p:nvGrpSpPr>
          <p:cNvPr id="201" name="Google Shape;201;p26"/>
          <p:cNvGrpSpPr/>
          <p:nvPr/>
        </p:nvGrpSpPr>
        <p:grpSpPr>
          <a:xfrm>
            <a:off x="7122032" y="1108710"/>
            <a:ext cx="1420748" cy="857250"/>
            <a:chOff x="9496043" y="1478280"/>
            <a:chExt cx="1894331" cy="1143000"/>
          </a:xfrm>
        </p:grpSpPr>
        <p:sp>
          <p:nvSpPr>
            <p:cNvPr id="202" name="Google Shape;202;p26"/>
            <p:cNvSpPr/>
            <p:nvPr/>
          </p:nvSpPr>
          <p:spPr>
            <a:xfrm>
              <a:off x="9496043"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26"/>
            <p:cNvSpPr/>
            <p:nvPr/>
          </p:nvSpPr>
          <p:spPr>
            <a:xfrm>
              <a:off x="9497567" y="1615440"/>
              <a:ext cx="1892807" cy="903731"/>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 name="Google Shape;204;p26"/>
            <p:cNvSpPr/>
            <p:nvPr/>
          </p:nvSpPr>
          <p:spPr>
            <a:xfrm>
              <a:off x="9517379" y="1499616"/>
              <a:ext cx="1772412" cy="1063752"/>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5" name="Google Shape;205;p26"/>
          <p:cNvSpPr txBox="1"/>
          <p:nvPr/>
        </p:nvSpPr>
        <p:spPr>
          <a:xfrm>
            <a:off x="7230237" y="1245679"/>
            <a:ext cx="1154430" cy="502920"/>
          </a:xfrm>
          <a:prstGeom prst="rect">
            <a:avLst/>
          </a:prstGeom>
          <a:noFill/>
          <a:ln>
            <a:noFill/>
          </a:ln>
        </p:spPr>
        <p:txBody>
          <a:bodyPr anchorCtr="0" anchor="t" bIns="0" lIns="0" spcFirstLastPara="1" rIns="0" wrap="square" tIns="24750">
            <a:spAutoFit/>
          </a:bodyPr>
          <a:lstStyle/>
          <a:p>
            <a:pPr indent="0" lvl="0" marL="12700" marR="0" rtl="0" algn="ctr">
              <a:lnSpc>
                <a:spcPct val="91000"/>
              </a:lnSpc>
              <a:spcBef>
                <a:spcPts val="0"/>
              </a:spcBef>
              <a:spcAft>
                <a:spcPts val="0"/>
              </a:spcAft>
              <a:buNone/>
            </a:pPr>
            <a:r>
              <a:rPr lang="en-GB" sz="1100">
                <a:solidFill>
                  <a:srgbClr val="FFFFFF"/>
                </a:solidFill>
                <a:latin typeface="Arial"/>
                <a:ea typeface="Arial"/>
                <a:cs typeface="Arial"/>
                <a:sym typeface="Arial"/>
              </a:rPr>
              <a:t>Imputate missing  PayloadMass values  with mean</a:t>
            </a:r>
            <a:endParaRPr sz="1100">
              <a:solidFill>
                <a:schemeClr val="dk1"/>
              </a:solidFill>
              <a:latin typeface="Arial"/>
              <a:ea typeface="Arial"/>
              <a:cs typeface="Arial"/>
              <a:sym typeface="Arial"/>
            </a:endParaRPr>
          </a:p>
        </p:txBody>
      </p:sp>
      <p:sp>
        <p:nvSpPr>
          <p:cNvPr id="206" name="Google Shape;206;p26"/>
          <p:cNvSpPr txBox="1"/>
          <p:nvPr/>
        </p:nvSpPr>
        <p:spPr>
          <a:xfrm>
            <a:off x="401726" y="3623120"/>
            <a:ext cx="649129" cy="1905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100" u="sng">
                <a:solidFill>
                  <a:srgbClr val="FFFFFF"/>
                </a:solidFill>
                <a:latin typeface="Arial"/>
                <a:ea typeface="Arial"/>
                <a:cs typeface="Arial"/>
                <a:sym typeface="Arial"/>
              </a:rPr>
              <a:t>GitHub url:</a:t>
            </a:r>
            <a:endParaRPr sz="1100">
              <a:solidFill>
                <a:schemeClr val="dk1"/>
              </a:solidFill>
              <a:latin typeface="Arial"/>
              <a:ea typeface="Arial"/>
              <a:cs typeface="Arial"/>
              <a:sym typeface="Arial"/>
            </a:endParaRPr>
          </a:p>
        </p:txBody>
      </p:sp>
      <p:sp>
        <p:nvSpPr>
          <p:cNvPr id="207" name="Google Shape;207;p26"/>
          <p:cNvSpPr txBox="1"/>
          <p:nvPr/>
        </p:nvSpPr>
        <p:spPr>
          <a:xfrm>
            <a:off x="401726" y="3911631"/>
            <a:ext cx="2241709" cy="953338"/>
          </a:xfrm>
          <a:prstGeom prst="rect">
            <a:avLst/>
          </a:prstGeom>
          <a:noFill/>
          <a:ln>
            <a:noFill/>
          </a:ln>
        </p:spPr>
        <p:txBody>
          <a:bodyPr anchorCtr="0" anchor="t" bIns="0" lIns="0" spcFirstLastPara="1" rIns="0" wrap="square" tIns="28575">
            <a:spAutoFit/>
          </a:bodyPr>
          <a:lstStyle/>
          <a:p>
            <a:pPr indent="0" lvl="0" marL="12700" marR="0" rtl="0" algn="l">
              <a:lnSpc>
                <a:spcPct val="88900"/>
              </a:lnSpc>
              <a:spcBef>
                <a:spcPts val="0"/>
              </a:spcBef>
              <a:spcAft>
                <a:spcPts val="0"/>
              </a:spcAft>
              <a:buNone/>
            </a:pPr>
            <a:r>
              <a:rPr lang="en-GB" sz="1100" u="sng">
                <a:solidFill>
                  <a:schemeClr val="hlink"/>
                </a:solidFill>
                <a:latin typeface="Arial"/>
                <a:ea typeface="Arial"/>
                <a:cs typeface="Arial"/>
                <a:sym typeface="Arial"/>
                <a:hlinkClick r:id="rId24"/>
              </a:rPr>
              <a:t>https://github.com/navassherif98/IBM_Data_Science_Professional_Certification/blob/master/10.Applied_Data_Science_Capstone/Week%201%20Introduction/Data%20Collection%20Api%20.ipynb</a:t>
            </a:r>
            <a:endParaRPr sz="11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grpSp>
        <p:nvGrpSpPr>
          <p:cNvPr id="212" name="Google Shape;212;p27"/>
          <p:cNvGrpSpPr/>
          <p:nvPr/>
        </p:nvGrpSpPr>
        <p:grpSpPr>
          <a:xfrm>
            <a:off x="0" y="0"/>
            <a:ext cx="3078194" cy="5143500"/>
            <a:chOff x="0" y="0"/>
            <a:chExt cx="4104258" cy="6858000"/>
          </a:xfrm>
        </p:grpSpPr>
        <p:sp>
          <p:nvSpPr>
            <p:cNvPr id="213" name="Google Shape;213;p27"/>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27"/>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15" name="Google Shape;215;p27"/>
          <p:cNvSpPr txBox="1"/>
          <p:nvPr/>
        </p:nvSpPr>
        <p:spPr>
          <a:xfrm>
            <a:off x="401726" y="1320737"/>
            <a:ext cx="2262664" cy="783907"/>
          </a:xfrm>
          <a:prstGeom prst="rect">
            <a:avLst/>
          </a:prstGeom>
          <a:noFill/>
          <a:ln>
            <a:noFill/>
          </a:ln>
        </p:spPr>
        <p:txBody>
          <a:bodyPr anchorCtr="0" anchor="t" bIns="0" lIns="0" spcFirstLastPara="1" rIns="0" wrap="square" tIns="9525">
            <a:spAutoFit/>
          </a:bodyPr>
          <a:lstStyle/>
          <a:p>
            <a:pPr indent="0" lvl="0" marL="12700" marR="0" rtl="0" algn="l">
              <a:lnSpc>
                <a:spcPct val="111527"/>
              </a:lnSpc>
              <a:spcBef>
                <a:spcPts val="0"/>
              </a:spcBef>
              <a:spcAft>
                <a:spcPts val="0"/>
              </a:spcAft>
              <a:buNone/>
            </a:pPr>
            <a:r>
              <a:rPr lang="en-GB" sz="2700">
                <a:solidFill>
                  <a:srgbClr val="FFFFFF"/>
                </a:solidFill>
                <a:latin typeface="Arial"/>
                <a:ea typeface="Arial"/>
                <a:cs typeface="Arial"/>
                <a:sym typeface="Arial"/>
              </a:rPr>
              <a:t>Data Collection –</a:t>
            </a:r>
            <a:endParaRPr sz="27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GB" sz="2700">
                <a:solidFill>
                  <a:srgbClr val="FFFFFF"/>
                </a:solidFill>
                <a:latin typeface="Arial"/>
                <a:ea typeface="Arial"/>
                <a:cs typeface="Arial"/>
                <a:sym typeface="Arial"/>
              </a:rPr>
              <a:t>Web Scraping</a:t>
            </a:r>
            <a:endParaRPr sz="2700">
              <a:solidFill>
                <a:schemeClr val="dk1"/>
              </a:solidFill>
              <a:latin typeface="Arial"/>
              <a:ea typeface="Arial"/>
              <a:cs typeface="Arial"/>
              <a:sym typeface="Arial"/>
            </a:endParaRPr>
          </a:p>
        </p:txBody>
      </p:sp>
      <p:grpSp>
        <p:nvGrpSpPr>
          <p:cNvPr id="216" name="Google Shape;216;p27"/>
          <p:cNvGrpSpPr/>
          <p:nvPr/>
        </p:nvGrpSpPr>
        <p:grpSpPr>
          <a:xfrm>
            <a:off x="3833622" y="534923"/>
            <a:ext cx="1965960" cy="1738504"/>
            <a:chOff x="5111496" y="713231"/>
            <a:chExt cx="2621280" cy="2318005"/>
          </a:xfrm>
        </p:grpSpPr>
        <p:sp>
          <p:nvSpPr>
            <p:cNvPr id="217" name="Google Shape;217;p27"/>
            <p:cNvSpPr/>
            <p:nvPr/>
          </p:nvSpPr>
          <p:spPr>
            <a:xfrm>
              <a:off x="5506212" y="1098804"/>
              <a:ext cx="304800" cy="193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 name="Google Shape;218;p27"/>
            <p:cNvSpPr/>
            <p:nvPr/>
          </p:nvSpPr>
          <p:spPr>
            <a:xfrm>
              <a:off x="5527548" y="1110995"/>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 name="Google Shape;219;p27"/>
            <p:cNvSpPr/>
            <p:nvPr/>
          </p:nvSpPr>
          <p:spPr>
            <a:xfrm>
              <a:off x="5111496"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 name="Google Shape;220;p27"/>
            <p:cNvSpPr/>
            <p:nvPr/>
          </p:nvSpPr>
          <p:spPr>
            <a:xfrm>
              <a:off x="5134356" y="1037843"/>
              <a:ext cx="2598420" cy="9814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 name="Google Shape;221;p27"/>
            <p:cNvSpPr/>
            <p:nvPr/>
          </p:nvSpPr>
          <p:spPr>
            <a:xfrm>
              <a:off x="5132832" y="734567"/>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2" name="Google Shape;222;p27"/>
          <p:cNvSpPr txBox="1"/>
          <p:nvPr/>
        </p:nvSpPr>
        <p:spPr>
          <a:xfrm>
            <a:off x="3985927" y="828103"/>
            <a:ext cx="1591151" cy="499110"/>
          </a:xfrm>
          <a:prstGeom prst="rect">
            <a:avLst/>
          </a:prstGeom>
          <a:noFill/>
          <a:ln>
            <a:noFill/>
          </a:ln>
        </p:spPr>
        <p:txBody>
          <a:bodyPr anchorCtr="0" anchor="t" bIns="0" lIns="0" spcFirstLastPara="1" rIns="0" wrap="square" tIns="9050">
            <a:spAutoFit/>
          </a:bodyPr>
          <a:lstStyle/>
          <a:p>
            <a:pPr indent="0" lvl="0" marL="0" marR="0" rtl="0" algn="ctr">
              <a:lnSpc>
                <a:spcPct val="114545"/>
              </a:lnSpc>
              <a:spcBef>
                <a:spcPts val="0"/>
              </a:spcBef>
              <a:spcAft>
                <a:spcPts val="0"/>
              </a:spcAft>
              <a:buNone/>
            </a:pPr>
            <a:r>
              <a:rPr lang="en-GB" sz="1700">
                <a:solidFill>
                  <a:srgbClr val="FFFFFF"/>
                </a:solidFill>
                <a:latin typeface="Arial"/>
                <a:ea typeface="Arial"/>
                <a:cs typeface="Arial"/>
                <a:sym typeface="Arial"/>
              </a:rPr>
              <a:t>Request Wikipedia</a:t>
            </a:r>
            <a:endParaRPr sz="1700">
              <a:solidFill>
                <a:schemeClr val="dk1"/>
              </a:solidFill>
              <a:latin typeface="Arial"/>
              <a:ea typeface="Arial"/>
              <a:cs typeface="Arial"/>
              <a:sym typeface="Arial"/>
            </a:endParaRPr>
          </a:p>
          <a:p>
            <a:pPr indent="0" lvl="0" marL="12700" marR="0" rtl="0" algn="ctr">
              <a:lnSpc>
                <a:spcPct val="114545"/>
              </a:lnSpc>
              <a:spcBef>
                <a:spcPts val="0"/>
              </a:spcBef>
              <a:spcAft>
                <a:spcPts val="0"/>
              </a:spcAft>
              <a:buNone/>
            </a:pPr>
            <a:r>
              <a:rPr lang="en-GB" sz="1700">
                <a:solidFill>
                  <a:srgbClr val="FFFFFF"/>
                </a:solidFill>
                <a:latin typeface="Arial"/>
                <a:ea typeface="Arial"/>
                <a:cs typeface="Arial"/>
                <a:sym typeface="Arial"/>
              </a:rPr>
              <a:t>html</a:t>
            </a:r>
            <a:endParaRPr sz="1700">
              <a:solidFill>
                <a:schemeClr val="dk1"/>
              </a:solidFill>
              <a:latin typeface="Arial"/>
              <a:ea typeface="Arial"/>
              <a:cs typeface="Arial"/>
              <a:sym typeface="Arial"/>
            </a:endParaRPr>
          </a:p>
        </p:txBody>
      </p:sp>
      <p:grpSp>
        <p:nvGrpSpPr>
          <p:cNvPr id="223" name="Google Shape;223;p27"/>
          <p:cNvGrpSpPr/>
          <p:nvPr/>
        </p:nvGrpSpPr>
        <p:grpSpPr>
          <a:xfrm>
            <a:off x="3833622" y="1941957"/>
            <a:ext cx="1935098" cy="1738503"/>
            <a:chOff x="5111496" y="2589276"/>
            <a:chExt cx="2580131" cy="2318004"/>
          </a:xfrm>
        </p:grpSpPr>
        <p:sp>
          <p:nvSpPr>
            <p:cNvPr id="224" name="Google Shape;224;p27"/>
            <p:cNvSpPr/>
            <p:nvPr/>
          </p:nvSpPr>
          <p:spPr>
            <a:xfrm>
              <a:off x="5506212" y="2965704"/>
              <a:ext cx="304800" cy="1941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5" name="Google Shape;225;p27"/>
            <p:cNvSpPr/>
            <p:nvPr/>
          </p:nvSpPr>
          <p:spPr>
            <a:xfrm>
              <a:off x="5527548" y="2987040"/>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6" name="Google Shape;226;p27"/>
            <p:cNvSpPr/>
            <p:nvPr/>
          </p:nvSpPr>
          <p:spPr>
            <a:xfrm>
              <a:off x="5111496"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 name="Google Shape;227;p27"/>
            <p:cNvSpPr/>
            <p:nvPr/>
          </p:nvSpPr>
          <p:spPr>
            <a:xfrm>
              <a:off x="5334000" y="2913888"/>
              <a:ext cx="2135124" cy="98145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 name="Google Shape;228;p27"/>
            <p:cNvSpPr/>
            <p:nvPr/>
          </p:nvSpPr>
          <p:spPr>
            <a:xfrm>
              <a:off x="5132832" y="2610612"/>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9" name="Google Shape;229;p27"/>
          <p:cNvSpPr txBox="1"/>
          <p:nvPr/>
        </p:nvSpPr>
        <p:spPr>
          <a:xfrm>
            <a:off x="4135946" y="2235517"/>
            <a:ext cx="1282065" cy="499110"/>
          </a:xfrm>
          <a:prstGeom prst="rect">
            <a:avLst/>
          </a:prstGeom>
          <a:noFill/>
          <a:ln>
            <a:noFill/>
          </a:ln>
        </p:spPr>
        <p:txBody>
          <a:bodyPr anchorCtr="0" anchor="t" bIns="0" lIns="0" spcFirstLastPara="1" rIns="0" wrap="square" tIns="9050">
            <a:spAutoFit/>
          </a:bodyPr>
          <a:lstStyle/>
          <a:p>
            <a:pPr indent="0" lvl="0" marL="50800" marR="0" rtl="0" algn="l">
              <a:lnSpc>
                <a:spcPct val="114545"/>
              </a:lnSpc>
              <a:spcBef>
                <a:spcPts val="0"/>
              </a:spcBef>
              <a:spcAft>
                <a:spcPts val="0"/>
              </a:spcAft>
              <a:buNone/>
            </a:pPr>
            <a:r>
              <a:rPr lang="en-GB" sz="1700">
                <a:solidFill>
                  <a:srgbClr val="FFFFFF"/>
                </a:solidFill>
                <a:latin typeface="Arial"/>
                <a:ea typeface="Arial"/>
                <a:cs typeface="Arial"/>
                <a:sym typeface="Arial"/>
              </a:rPr>
              <a:t>BeautifulSoup</a:t>
            </a:r>
            <a:endParaRPr sz="1700">
              <a:solidFill>
                <a:schemeClr val="dk1"/>
              </a:solidFill>
              <a:latin typeface="Arial"/>
              <a:ea typeface="Arial"/>
              <a:cs typeface="Arial"/>
              <a:sym typeface="Arial"/>
            </a:endParaRPr>
          </a:p>
          <a:p>
            <a:pPr indent="0" lvl="0" marL="12700" marR="0" rtl="0" algn="l">
              <a:lnSpc>
                <a:spcPct val="114545"/>
              </a:lnSpc>
              <a:spcBef>
                <a:spcPts val="0"/>
              </a:spcBef>
              <a:spcAft>
                <a:spcPts val="0"/>
              </a:spcAft>
              <a:buNone/>
            </a:pPr>
            <a:r>
              <a:rPr lang="en-GB" sz="1700">
                <a:solidFill>
                  <a:srgbClr val="FFFFFF"/>
                </a:solidFill>
                <a:latin typeface="Arial"/>
                <a:ea typeface="Arial"/>
                <a:cs typeface="Arial"/>
                <a:sym typeface="Arial"/>
              </a:rPr>
              <a:t>html5lib Parser</a:t>
            </a:r>
            <a:endParaRPr sz="1700">
              <a:solidFill>
                <a:schemeClr val="dk1"/>
              </a:solidFill>
              <a:latin typeface="Arial"/>
              <a:ea typeface="Arial"/>
              <a:cs typeface="Arial"/>
              <a:sym typeface="Arial"/>
            </a:endParaRPr>
          </a:p>
        </p:txBody>
      </p:sp>
      <p:grpSp>
        <p:nvGrpSpPr>
          <p:cNvPr id="230" name="Google Shape;230;p27"/>
          <p:cNvGrpSpPr/>
          <p:nvPr/>
        </p:nvGrpSpPr>
        <p:grpSpPr>
          <a:xfrm>
            <a:off x="3833622" y="3348990"/>
            <a:ext cx="2929508" cy="1185291"/>
            <a:chOff x="5111496" y="4465320"/>
            <a:chExt cx="3906011" cy="1580388"/>
          </a:xfrm>
        </p:grpSpPr>
        <p:sp>
          <p:nvSpPr>
            <p:cNvPr id="231" name="Google Shape;231;p27"/>
            <p:cNvSpPr/>
            <p:nvPr/>
          </p:nvSpPr>
          <p:spPr>
            <a:xfrm>
              <a:off x="5625084" y="4721352"/>
              <a:ext cx="3392423" cy="3048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 name="Google Shape;232;p27"/>
            <p:cNvSpPr/>
            <p:nvPr/>
          </p:nvSpPr>
          <p:spPr>
            <a:xfrm>
              <a:off x="5646420" y="4742688"/>
              <a:ext cx="3313176" cy="22555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 name="Google Shape;233;p27"/>
            <p:cNvSpPr/>
            <p:nvPr/>
          </p:nvSpPr>
          <p:spPr>
            <a:xfrm>
              <a:off x="5111496"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27"/>
            <p:cNvSpPr/>
            <p:nvPr/>
          </p:nvSpPr>
          <p:spPr>
            <a:xfrm>
              <a:off x="5289804" y="4789932"/>
              <a:ext cx="2287524" cy="98145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27"/>
            <p:cNvSpPr/>
            <p:nvPr/>
          </p:nvSpPr>
          <p:spPr>
            <a:xfrm>
              <a:off x="5132832" y="4486656"/>
              <a:ext cx="2500884"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36" name="Google Shape;236;p27"/>
          <p:cNvSpPr txBox="1"/>
          <p:nvPr/>
        </p:nvSpPr>
        <p:spPr>
          <a:xfrm>
            <a:off x="4102512" y="3640741"/>
            <a:ext cx="1351597" cy="501491"/>
          </a:xfrm>
          <a:prstGeom prst="rect">
            <a:avLst/>
          </a:prstGeom>
          <a:noFill/>
          <a:ln>
            <a:noFill/>
          </a:ln>
        </p:spPr>
        <p:txBody>
          <a:bodyPr anchorCtr="0" anchor="t" bIns="0" lIns="0" spcFirstLastPara="1" rIns="0" wrap="square" tIns="33350">
            <a:spAutoFit/>
          </a:bodyPr>
          <a:lstStyle/>
          <a:p>
            <a:pPr indent="-241300" lvl="0" marL="254000" marR="0" rtl="0" algn="l">
              <a:lnSpc>
                <a:spcPct val="110454"/>
              </a:lnSpc>
              <a:spcBef>
                <a:spcPts val="0"/>
              </a:spcBef>
              <a:spcAft>
                <a:spcPts val="0"/>
              </a:spcAft>
              <a:buNone/>
            </a:pPr>
            <a:r>
              <a:rPr lang="en-GB" sz="1700">
                <a:solidFill>
                  <a:srgbClr val="FFFFFF"/>
                </a:solidFill>
                <a:latin typeface="Arial"/>
                <a:ea typeface="Arial"/>
                <a:cs typeface="Arial"/>
                <a:sym typeface="Arial"/>
              </a:rPr>
              <a:t>Find launch info  html table</a:t>
            </a:r>
            <a:endParaRPr sz="1700">
              <a:solidFill>
                <a:schemeClr val="dk1"/>
              </a:solidFill>
              <a:latin typeface="Arial"/>
              <a:ea typeface="Arial"/>
              <a:cs typeface="Arial"/>
              <a:sym typeface="Arial"/>
            </a:endParaRPr>
          </a:p>
        </p:txBody>
      </p:sp>
      <p:grpSp>
        <p:nvGrpSpPr>
          <p:cNvPr id="237" name="Google Shape;237;p27"/>
          <p:cNvGrpSpPr/>
          <p:nvPr/>
        </p:nvGrpSpPr>
        <p:grpSpPr>
          <a:xfrm>
            <a:off x="6328791" y="2224278"/>
            <a:ext cx="1935098" cy="2310003"/>
            <a:chOff x="8438388" y="2965704"/>
            <a:chExt cx="2580131" cy="3080004"/>
          </a:xfrm>
        </p:grpSpPr>
        <p:sp>
          <p:nvSpPr>
            <p:cNvPr id="238" name="Google Shape;238;p27"/>
            <p:cNvSpPr/>
            <p:nvPr/>
          </p:nvSpPr>
          <p:spPr>
            <a:xfrm>
              <a:off x="8833104" y="2965704"/>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 name="Google Shape;239;p27"/>
            <p:cNvSpPr/>
            <p:nvPr/>
          </p:nvSpPr>
          <p:spPr>
            <a:xfrm>
              <a:off x="8854440" y="2987040"/>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27"/>
            <p:cNvSpPr/>
            <p:nvPr/>
          </p:nvSpPr>
          <p:spPr>
            <a:xfrm>
              <a:off x="8438388"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27"/>
            <p:cNvSpPr/>
            <p:nvPr/>
          </p:nvSpPr>
          <p:spPr>
            <a:xfrm>
              <a:off x="8546592" y="4943855"/>
              <a:ext cx="2363724" cy="67360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27"/>
            <p:cNvSpPr/>
            <p:nvPr/>
          </p:nvSpPr>
          <p:spPr>
            <a:xfrm>
              <a:off x="8459724" y="4486656"/>
              <a:ext cx="2500883"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43" name="Google Shape;243;p27"/>
          <p:cNvSpPr txBox="1"/>
          <p:nvPr/>
        </p:nvSpPr>
        <p:spPr>
          <a:xfrm>
            <a:off x="6545580" y="3755993"/>
            <a:ext cx="1457801" cy="27051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GB" sz="1700">
                <a:solidFill>
                  <a:srgbClr val="FFFFFF"/>
                </a:solidFill>
                <a:latin typeface="Arial"/>
                <a:ea typeface="Arial"/>
                <a:cs typeface="Arial"/>
                <a:sym typeface="Arial"/>
              </a:rPr>
              <a:t>Create dictionary</a:t>
            </a:r>
            <a:endParaRPr sz="1700">
              <a:solidFill>
                <a:schemeClr val="dk1"/>
              </a:solidFill>
              <a:latin typeface="Arial"/>
              <a:ea typeface="Arial"/>
              <a:cs typeface="Arial"/>
              <a:sym typeface="Arial"/>
            </a:endParaRPr>
          </a:p>
        </p:txBody>
      </p:sp>
      <p:grpSp>
        <p:nvGrpSpPr>
          <p:cNvPr id="244" name="Google Shape;244;p27"/>
          <p:cNvGrpSpPr/>
          <p:nvPr/>
        </p:nvGrpSpPr>
        <p:grpSpPr>
          <a:xfrm>
            <a:off x="6328791" y="817245"/>
            <a:ext cx="1935098" cy="2334006"/>
            <a:chOff x="8438388" y="1089660"/>
            <a:chExt cx="2580131" cy="3112008"/>
          </a:xfrm>
        </p:grpSpPr>
        <p:sp>
          <p:nvSpPr>
            <p:cNvPr id="245" name="Google Shape;245;p27"/>
            <p:cNvSpPr/>
            <p:nvPr/>
          </p:nvSpPr>
          <p:spPr>
            <a:xfrm>
              <a:off x="8833104" y="1089660"/>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 name="Google Shape;246;p27"/>
            <p:cNvSpPr/>
            <p:nvPr/>
          </p:nvSpPr>
          <p:spPr>
            <a:xfrm>
              <a:off x="8854440" y="1110996"/>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27"/>
            <p:cNvSpPr/>
            <p:nvPr/>
          </p:nvSpPr>
          <p:spPr>
            <a:xfrm>
              <a:off x="8438388"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 name="Google Shape;248;p27"/>
            <p:cNvSpPr/>
            <p:nvPr/>
          </p:nvSpPr>
          <p:spPr>
            <a:xfrm>
              <a:off x="8659368" y="2606040"/>
              <a:ext cx="2203704" cy="159562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 name="Google Shape;249;p27"/>
            <p:cNvSpPr/>
            <p:nvPr/>
          </p:nvSpPr>
          <p:spPr>
            <a:xfrm>
              <a:off x="8459724" y="2610612"/>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50" name="Google Shape;250;p27"/>
          <p:cNvSpPr txBox="1"/>
          <p:nvPr/>
        </p:nvSpPr>
        <p:spPr>
          <a:xfrm>
            <a:off x="6630162" y="2003107"/>
            <a:ext cx="1281113" cy="961549"/>
          </a:xfrm>
          <a:prstGeom prst="rect">
            <a:avLst/>
          </a:prstGeom>
          <a:noFill/>
          <a:ln>
            <a:noFill/>
          </a:ln>
        </p:spPr>
        <p:txBody>
          <a:bodyPr anchorCtr="0" anchor="t" bIns="0" lIns="0" spcFirstLastPara="1" rIns="0" wrap="square" tIns="30000">
            <a:spAutoFit/>
          </a:bodyPr>
          <a:lstStyle/>
          <a:p>
            <a:pPr indent="0" lvl="0" marL="12700" marR="0" rtl="0" algn="ctr">
              <a:lnSpc>
                <a:spcPct val="91600"/>
              </a:lnSpc>
              <a:spcBef>
                <a:spcPts val="0"/>
              </a:spcBef>
              <a:spcAft>
                <a:spcPts val="0"/>
              </a:spcAft>
              <a:buNone/>
            </a:pPr>
            <a:r>
              <a:rPr lang="en-GB" sz="1700">
                <a:solidFill>
                  <a:srgbClr val="FFFFFF"/>
                </a:solidFill>
                <a:latin typeface="Arial"/>
                <a:ea typeface="Arial"/>
                <a:cs typeface="Arial"/>
                <a:sym typeface="Arial"/>
              </a:rPr>
              <a:t>Iterate through  table cells to  extract data to  dictionary</a:t>
            </a:r>
            <a:endParaRPr sz="1700">
              <a:solidFill>
                <a:schemeClr val="dk1"/>
              </a:solidFill>
              <a:latin typeface="Arial"/>
              <a:ea typeface="Arial"/>
              <a:cs typeface="Arial"/>
              <a:sym typeface="Arial"/>
            </a:endParaRPr>
          </a:p>
        </p:txBody>
      </p:sp>
      <p:grpSp>
        <p:nvGrpSpPr>
          <p:cNvPr id="251" name="Google Shape;251;p27"/>
          <p:cNvGrpSpPr/>
          <p:nvPr/>
        </p:nvGrpSpPr>
        <p:grpSpPr>
          <a:xfrm>
            <a:off x="6328791" y="534923"/>
            <a:ext cx="1935098" cy="1185291"/>
            <a:chOff x="8438388" y="713231"/>
            <a:chExt cx="2580131" cy="1580388"/>
          </a:xfrm>
        </p:grpSpPr>
        <p:sp>
          <p:nvSpPr>
            <p:cNvPr id="252" name="Google Shape;252;p27"/>
            <p:cNvSpPr/>
            <p:nvPr/>
          </p:nvSpPr>
          <p:spPr>
            <a:xfrm>
              <a:off x="8438388"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 name="Google Shape;253;p27"/>
            <p:cNvSpPr/>
            <p:nvPr/>
          </p:nvSpPr>
          <p:spPr>
            <a:xfrm>
              <a:off x="8525256" y="1037843"/>
              <a:ext cx="2468879" cy="981455"/>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 name="Google Shape;254;p27"/>
            <p:cNvSpPr/>
            <p:nvPr/>
          </p:nvSpPr>
          <p:spPr>
            <a:xfrm>
              <a:off x="8459724" y="734567"/>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55" name="Google Shape;255;p27"/>
          <p:cNvSpPr txBox="1"/>
          <p:nvPr/>
        </p:nvSpPr>
        <p:spPr>
          <a:xfrm>
            <a:off x="6529578" y="825817"/>
            <a:ext cx="1487329" cy="501015"/>
          </a:xfrm>
          <a:prstGeom prst="rect">
            <a:avLst/>
          </a:prstGeom>
          <a:noFill/>
          <a:ln>
            <a:noFill/>
          </a:ln>
        </p:spPr>
        <p:txBody>
          <a:bodyPr anchorCtr="0" anchor="t" bIns="0" lIns="0" spcFirstLastPara="1" rIns="0" wrap="square" tIns="34275">
            <a:spAutoFit/>
          </a:bodyPr>
          <a:lstStyle/>
          <a:p>
            <a:pPr indent="-279400" lvl="0" marL="292100" marR="0" rtl="0" algn="l">
              <a:lnSpc>
                <a:spcPct val="110000"/>
              </a:lnSpc>
              <a:spcBef>
                <a:spcPts val="0"/>
              </a:spcBef>
              <a:spcAft>
                <a:spcPts val="0"/>
              </a:spcAft>
              <a:buNone/>
            </a:pPr>
            <a:r>
              <a:rPr lang="en-GB" sz="1700">
                <a:solidFill>
                  <a:srgbClr val="FFFFFF"/>
                </a:solidFill>
                <a:latin typeface="Arial"/>
                <a:ea typeface="Arial"/>
                <a:cs typeface="Arial"/>
                <a:sym typeface="Arial"/>
              </a:rPr>
              <a:t>Cast dictionary to  DataFrame</a:t>
            </a:r>
            <a:endParaRPr sz="1700">
              <a:solidFill>
                <a:schemeClr val="dk1"/>
              </a:solidFill>
              <a:latin typeface="Arial"/>
              <a:ea typeface="Arial"/>
              <a:cs typeface="Arial"/>
              <a:sym typeface="Arial"/>
            </a:endParaRPr>
          </a:p>
        </p:txBody>
      </p:sp>
      <p:sp>
        <p:nvSpPr>
          <p:cNvPr id="256" name="Google Shape;256;p27"/>
          <p:cNvSpPr txBox="1"/>
          <p:nvPr/>
        </p:nvSpPr>
        <p:spPr>
          <a:xfrm>
            <a:off x="401726" y="3336227"/>
            <a:ext cx="649129" cy="1905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GB" sz="1100" u="sng">
                <a:solidFill>
                  <a:srgbClr val="FFFFFF"/>
                </a:solidFill>
                <a:latin typeface="Arial"/>
                <a:ea typeface="Arial"/>
                <a:cs typeface="Arial"/>
                <a:sym typeface="Arial"/>
              </a:rPr>
              <a:t>GitHub url:</a:t>
            </a:r>
            <a:endParaRPr sz="1100">
              <a:solidFill>
                <a:schemeClr val="dk1"/>
              </a:solidFill>
              <a:latin typeface="Arial"/>
              <a:ea typeface="Arial"/>
              <a:cs typeface="Arial"/>
              <a:sym typeface="Arial"/>
            </a:endParaRPr>
          </a:p>
        </p:txBody>
      </p:sp>
      <p:sp>
        <p:nvSpPr>
          <p:cNvPr id="257" name="Google Shape;257;p27"/>
          <p:cNvSpPr txBox="1"/>
          <p:nvPr/>
        </p:nvSpPr>
        <p:spPr>
          <a:xfrm>
            <a:off x="401726" y="3623120"/>
            <a:ext cx="2241600" cy="1093500"/>
          </a:xfrm>
          <a:prstGeom prst="rect">
            <a:avLst/>
          </a:prstGeom>
          <a:noFill/>
          <a:ln>
            <a:noFill/>
          </a:ln>
        </p:spPr>
        <p:txBody>
          <a:bodyPr anchorCtr="0" anchor="t" bIns="0" lIns="0" spcFirstLastPara="1" rIns="0" wrap="square" tIns="26675">
            <a:spAutoFit/>
          </a:bodyPr>
          <a:lstStyle/>
          <a:p>
            <a:pPr indent="0" lvl="0" marL="12700" marR="0" rtl="0" algn="l">
              <a:lnSpc>
                <a:spcPct val="90000"/>
              </a:lnSpc>
              <a:spcBef>
                <a:spcPts val="0"/>
              </a:spcBef>
              <a:spcAft>
                <a:spcPts val="0"/>
              </a:spcAft>
              <a:buNone/>
            </a:pPr>
            <a:r>
              <a:rPr lang="en-GB" sz="1100">
                <a:solidFill>
                  <a:schemeClr val="dk1"/>
                </a:solidFill>
              </a:rPr>
              <a:t>https://github.com/aj00786/IBM-Coursera-Course-/blob/main/Applied%20Data%20Science%20Capstone/10.Applied_Data_Science_Capstone/Week%201%20Introduction/Data%20Collection%20with%20Web%20Scraping.ipynb</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