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0" r:id="rId3"/>
    <p:sldId id="294" r:id="rId4"/>
    <p:sldId id="296" r:id="rId5"/>
    <p:sldId id="297" r:id="rId6"/>
    <p:sldId id="295" r:id="rId7"/>
    <p:sldId id="298" r:id="rId8"/>
    <p:sldId id="274" r:id="rId9"/>
    <p:sldId id="275" r:id="rId10"/>
    <p:sldId id="279" r:id="rId11"/>
    <p:sldId id="277" r:id="rId12"/>
    <p:sldId id="278" r:id="rId13"/>
    <p:sldId id="283" r:id="rId14"/>
    <p:sldId id="284" r:id="rId15"/>
    <p:sldId id="285" r:id="rId16"/>
    <p:sldId id="286" r:id="rId17"/>
    <p:sldId id="287" r:id="rId18"/>
    <p:sldId id="259" r:id="rId19"/>
    <p:sldId id="256" r:id="rId20"/>
    <p:sldId id="257" r:id="rId21"/>
    <p:sldId id="260" r:id="rId22"/>
    <p:sldId id="258" r:id="rId23"/>
    <p:sldId id="261" r:id="rId24"/>
    <p:sldId id="262"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92" d="100"/>
          <a:sy n="92" d="100"/>
        </p:scale>
        <p:origin x="1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ibm_prem\tech\data_science\cap_proj\data_dic_performance_file.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ibm_prem\tech\data_science\cap_proj\data_dic_performance_file.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C:\ibm_prem\tech\data_science\cap_proj\data_dic_performance_file.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C:\ibm_prem\tech\data_science\cap_proj\data_dic_performance_file.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C:\ibm_prem\tech\data_science\cap_proj\data_dic_performance_file.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ibm_prem\tech\data_science\cap_proj\data_dic_performance_file.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ibm_prem\tech\data_science\cap_proj\data_dic_performance_file.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ibm_prem\tech\data_science\cap_proj\data_dic_performance_fi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24B-46D1-9779-74FA627E54C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24B-46D1-9779-74FA627E54C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Sheet1!$M$2:$M$3</c:f>
              <c:strCache>
                <c:ptCount val="2"/>
                <c:pt idx="0">
                  <c:v>Regular</c:v>
                </c:pt>
                <c:pt idx="1">
                  <c:v>Defaulters</c:v>
                </c:pt>
              </c:strCache>
            </c:strRef>
          </c:cat>
          <c:val>
            <c:numRef>
              <c:f>Sheet1!$O$2:$O$3</c:f>
              <c:numCache>
                <c:formatCode>General</c:formatCode>
                <c:ptCount val="2"/>
                <c:pt idx="0">
                  <c:v>432834</c:v>
                </c:pt>
                <c:pt idx="1">
                  <c:v>3255</c:v>
                </c:pt>
              </c:numCache>
            </c:numRef>
          </c:val>
          <c:extLst>
            <c:ext xmlns:c16="http://schemas.microsoft.com/office/drawing/2014/chart" uri="{C3380CC4-5D6E-409C-BE32-E72D297353CC}">
              <c16:uniqueId val="{00000004-824B-46D1-9779-74FA627E54C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269148378710403E-2"/>
          <c:y val="2.2637234221936871E-2"/>
          <c:w val="0.66541200559684044"/>
          <c:h val="0.90039616942347778"/>
        </c:manualLayout>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DC5-460B-9BAA-6D75CE9F9A6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DC5-460B-9BAA-6D75CE9F9A66}"/>
              </c:ext>
            </c:extLst>
          </c:dPt>
          <c:dLbls>
            <c:dLbl>
              <c:idx val="0"/>
              <c:tx>
                <c:rich>
                  <a:bodyPr/>
                  <a:lstStyle/>
                  <a:p>
                    <a:r>
                      <a:rPr lang="en-US" baseline="0"/>
                      <a:t>
</a:t>
                    </a:r>
                    <a:fld id="{D7A345A6-0329-4383-9036-48FD8C242D0C}" type="PERCENTAGE">
                      <a:rPr lang="en-US" baseline="0"/>
                      <a:pPr/>
                      <a:t>[PERCENTAGE]</a:t>
                    </a:fld>
                    <a:endParaRPr lang="en-US" baseline="0"/>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DC5-460B-9BAA-6D75CE9F9A66}"/>
                </c:ext>
              </c:extLst>
            </c:dLbl>
            <c:dLbl>
              <c:idx val="1"/>
              <c:tx>
                <c:rich>
                  <a:bodyPr/>
                  <a:lstStyle/>
                  <a:p>
                    <a:r>
                      <a:rPr lang="en-US" baseline="0"/>
                      <a:t>
</a:t>
                    </a:r>
                    <a:fld id="{76896867-96FC-460F-A16A-220A208A6AC9}" type="PERCENTAGE">
                      <a:rPr lang="en-US" baseline="0"/>
                      <a:pPr/>
                      <a:t>[PERCENTAGE]</a:t>
                    </a:fld>
                    <a:endParaRPr lang="en-US" baseline="0"/>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DC5-460B-9BAA-6D75CE9F9A66}"/>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Sheet1!$I$2:$I$3</c:f>
              <c:strCache>
                <c:ptCount val="2"/>
                <c:pt idx="0">
                  <c:v>Regular</c:v>
                </c:pt>
                <c:pt idx="1">
                  <c:v>Defaulters</c:v>
                </c:pt>
              </c:strCache>
            </c:strRef>
          </c:cat>
          <c:val>
            <c:numRef>
              <c:f>Sheet1!$K$2:$K$3</c:f>
              <c:numCache>
                <c:formatCode>General</c:formatCode>
                <c:ptCount val="2"/>
                <c:pt idx="0">
                  <c:v>424174</c:v>
                </c:pt>
                <c:pt idx="1">
                  <c:v>11915</c:v>
                </c:pt>
              </c:numCache>
            </c:numRef>
          </c:val>
          <c:extLst>
            <c:ext xmlns:c16="http://schemas.microsoft.com/office/drawing/2014/chart" uri="{C3380CC4-5D6E-409C-BE32-E72D297353CC}">
              <c16:uniqueId val="{00000004-4DC5-460B-9BAA-6D75CE9F9A6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Sheet3!$A$1</c:f>
              <c:strCache>
                <c:ptCount val="1"/>
                <c:pt idx="0">
                  <c:v>Deviance</c:v>
                </c:pt>
              </c:strCache>
            </c:strRef>
          </c:tx>
          <c:spPr>
            <a:solidFill>
              <a:schemeClr val="accent1">
                <a:lumMod val="60000"/>
                <a:lumOff val="40000"/>
              </a:schemeClr>
            </a:solidFill>
            <a:ln>
              <a:solidFill>
                <a:schemeClr val="accent1">
                  <a:lumMod val="50000"/>
                </a:schemeClr>
              </a:solid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FFC-4EB7-8D8E-146E80572A3B}"/>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FFC-4EB7-8D8E-146E80572A3B}"/>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FFC-4EB7-8D8E-146E80572A3B}"/>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FFC-4EB7-8D8E-146E80572A3B}"/>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FFC-4EB7-8D8E-146E80572A3B}"/>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FFC-4EB7-8D8E-146E80572A3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Sheet3!$A$2:$A$7</c:f>
              <c:numCache>
                <c:formatCode>General</c:formatCode>
                <c:ptCount val="6"/>
                <c:pt idx="0">
                  <c:v>719186.34079703002</c:v>
                </c:pt>
                <c:pt idx="1">
                  <c:v>720755.18380403996</c:v>
                </c:pt>
                <c:pt idx="2">
                  <c:v>720829.09705691901</c:v>
                </c:pt>
                <c:pt idx="3">
                  <c:v>721588.22457025805</c:v>
                </c:pt>
                <c:pt idx="4">
                  <c:v>719895.02622765803</c:v>
                </c:pt>
                <c:pt idx="5">
                  <c:v>720101.79571933299</c:v>
                </c:pt>
              </c:numCache>
            </c:numRef>
          </c:val>
          <c:extLst>
            <c:ext xmlns:c16="http://schemas.microsoft.com/office/drawing/2014/chart" uri="{C3380CC4-5D6E-409C-BE32-E72D297353CC}">
              <c16:uniqueId val="{00000006-1FFC-4EB7-8D8E-146E80572A3B}"/>
            </c:ext>
          </c:extLst>
        </c:ser>
        <c:dLbls>
          <c:showLegendKey val="0"/>
          <c:showVal val="0"/>
          <c:showCatName val="0"/>
          <c:showSerName val="0"/>
          <c:showPercent val="0"/>
          <c:showBubbleSize val="0"/>
        </c:dLbls>
        <c:gapWidth val="219"/>
        <c:overlap val="-27"/>
        <c:axId val="655446480"/>
        <c:axId val="655448120"/>
      </c:barChart>
      <c:lineChart>
        <c:grouping val="standard"/>
        <c:varyColors val="0"/>
        <c:ser>
          <c:idx val="1"/>
          <c:order val="1"/>
          <c:tx>
            <c:strRef>
              <c:f>Sheet3!$B$1</c:f>
              <c:strCache>
                <c:ptCount val="1"/>
                <c:pt idx="0">
                  <c:v>No. Of Predictors</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Sheet3!$B$2:$B$7</c:f>
              <c:numCache>
                <c:formatCode>General</c:formatCode>
                <c:ptCount val="6"/>
                <c:pt idx="0">
                  <c:v>16</c:v>
                </c:pt>
                <c:pt idx="1">
                  <c:v>10</c:v>
                </c:pt>
                <c:pt idx="2">
                  <c:v>8</c:v>
                </c:pt>
                <c:pt idx="3">
                  <c:v>5</c:v>
                </c:pt>
                <c:pt idx="4">
                  <c:v>12</c:v>
                </c:pt>
                <c:pt idx="5">
                  <c:v>10</c:v>
                </c:pt>
              </c:numCache>
            </c:numRef>
          </c:val>
          <c:smooth val="0"/>
          <c:extLst>
            <c:ext xmlns:c16="http://schemas.microsoft.com/office/drawing/2014/chart" uri="{C3380CC4-5D6E-409C-BE32-E72D297353CC}">
              <c16:uniqueId val="{00000007-1FFC-4EB7-8D8E-146E80572A3B}"/>
            </c:ext>
          </c:extLst>
        </c:ser>
        <c:dLbls>
          <c:showLegendKey val="0"/>
          <c:showVal val="0"/>
          <c:showCatName val="0"/>
          <c:showSerName val="0"/>
          <c:showPercent val="0"/>
          <c:showBubbleSize val="0"/>
        </c:dLbls>
        <c:marker val="1"/>
        <c:smooth val="0"/>
        <c:axId val="694539552"/>
        <c:axId val="694539224"/>
      </c:lineChart>
      <c:catAx>
        <c:axId val="6554464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448120"/>
        <c:crosses val="autoZero"/>
        <c:auto val="1"/>
        <c:lblAlgn val="ctr"/>
        <c:lblOffset val="100"/>
        <c:noMultiLvlLbl val="0"/>
      </c:catAx>
      <c:valAx>
        <c:axId val="655448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446480"/>
        <c:crosses val="autoZero"/>
        <c:crossBetween val="between"/>
      </c:valAx>
      <c:valAx>
        <c:axId val="69453922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539552"/>
        <c:crosses val="max"/>
        <c:crossBetween val="between"/>
      </c:valAx>
      <c:catAx>
        <c:axId val="694539552"/>
        <c:scaling>
          <c:orientation val="minMax"/>
        </c:scaling>
        <c:delete val="1"/>
        <c:axPos val="b"/>
        <c:majorTickMark val="out"/>
        <c:minorTickMark val="none"/>
        <c:tickLblPos val="nextTo"/>
        <c:crossAx val="69453922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Sheet2!$A$1</c:f>
              <c:strCache>
                <c:ptCount val="1"/>
                <c:pt idx="0">
                  <c:v>Deviance</c:v>
                </c:pt>
              </c:strCache>
            </c:strRef>
          </c:tx>
          <c:spPr>
            <a:solidFill>
              <a:schemeClr val="accent1">
                <a:lumMod val="60000"/>
                <a:lumOff val="40000"/>
              </a:schemeClr>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Sheet2!$A$2:$A$7</c:f>
              <c:numCache>
                <c:formatCode>General</c:formatCode>
                <c:ptCount val="6"/>
                <c:pt idx="0">
                  <c:v>55234.203738999997</c:v>
                </c:pt>
                <c:pt idx="1">
                  <c:v>55263.178963999999</c:v>
                </c:pt>
                <c:pt idx="2">
                  <c:v>55294.774039999997</c:v>
                </c:pt>
                <c:pt idx="3">
                  <c:v>55296.207354999999</c:v>
                </c:pt>
                <c:pt idx="4">
                  <c:v>55236.360030999997</c:v>
                </c:pt>
                <c:pt idx="5">
                  <c:v>55266.125606000001</c:v>
                </c:pt>
              </c:numCache>
            </c:numRef>
          </c:val>
          <c:extLst>
            <c:ext xmlns:c16="http://schemas.microsoft.com/office/drawing/2014/chart" uri="{C3380CC4-5D6E-409C-BE32-E72D297353CC}">
              <c16:uniqueId val="{00000000-F088-4691-A7FC-F3DD2CCFA1DF}"/>
            </c:ext>
          </c:extLst>
        </c:ser>
        <c:dLbls>
          <c:showLegendKey val="0"/>
          <c:showVal val="0"/>
          <c:showCatName val="0"/>
          <c:showSerName val="0"/>
          <c:showPercent val="0"/>
          <c:showBubbleSize val="0"/>
        </c:dLbls>
        <c:gapWidth val="219"/>
        <c:overlap val="-27"/>
        <c:axId val="650121680"/>
        <c:axId val="515452360"/>
      </c:barChart>
      <c:lineChart>
        <c:grouping val="standard"/>
        <c:varyColors val="0"/>
        <c:ser>
          <c:idx val="1"/>
          <c:order val="1"/>
          <c:tx>
            <c:strRef>
              <c:f>Sheet2!$R$1</c:f>
              <c:strCache>
                <c:ptCount val="1"/>
                <c:pt idx="0">
                  <c:v>No. Of Predictors</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Sheet2!$R$2:$R$7</c:f>
              <c:numCache>
                <c:formatCode>General</c:formatCode>
                <c:ptCount val="6"/>
                <c:pt idx="0">
                  <c:v>16</c:v>
                </c:pt>
                <c:pt idx="1">
                  <c:v>10</c:v>
                </c:pt>
                <c:pt idx="2">
                  <c:v>8</c:v>
                </c:pt>
                <c:pt idx="3">
                  <c:v>5</c:v>
                </c:pt>
                <c:pt idx="4">
                  <c:v>12</c:v>
                </c:pt>
                <c:pt idx="5">
                  <c:v>10</c:v>
                </c:pt>
              </c:numCache>
            </c:numRef>
          </c:val>
          <c:smooth val="0"/>
          <c:extLst>
            <c:ext xmlns:c16="http://schemas.microsoft.com/office/drawing/2014/chart" uri="{C3380CC4-5D6E-409C-BE32-E72D297353CC}">
              <c16:uniqueId val="{00000001-F088-4691-A7FC-F3DD2CCFA1DF}"/>
            </c:ext>
          </c:extLst>
        </c:ser>
        <c:dLbls>
          <c:showLegendKey val="0"/>
          <c:showVal val="0"/>
          <c:showCatName val="0"/>
          <c:showSerName val="0"/>
          <c:showPercent val="0"/>
          <c:showBubbleSize val="0"/>
        </c:dLbls>
        <c:marker val="1"/>
        <c:smooth val="0"/>
        <c:axId val="585731672"/>
        <c:axId val="585731344"/>
      </c:lineChart>
      <c:catAx>
        <c:axId val="6501216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452360"/>
        <c:crosses val="autoZero"/>
        <c:auto val="1"/>
        <c:lblAlgn val="ctr"/>
        <c:lblOffset val="100"/>
        <c:noMultiLvlLbl val="0"/>
      </c:catAx>
      <c:valAx>
        <c:axId val="515452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0121680"/>
        <c:crosses val="autoZero"/>
        <c:crossBetween val="between"/>
      </c:valAx>
      <c:valAx>
        <c:axId val="58573134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731672"/>
        <c:crosses val="max"/>
        <c:crossBetween val="between"/>
      </c:valAx>
      <c:catAx>
        <c:axId val="585731672"/>
        <c:scaling>
          <c:orientation val="minMax"/>
        </c:scaling>
        <c:delete val="1"/>
        <c:axPos val="b"/>
        <c:majorTickMark val="out"/>
        <c:minorTickMark val="none"/>
        <c:tickLblPos val="nextTo"/>
        <c:crossAx val="5857313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Sheet6!$B$14</c:f>
              <c:strCache>
                <c:ptCount val="1"/>
                <c:pt idx="0">
                  <c:v>Defaulter Classification Rate</c:v>
                </c:pt>
              </c:strCache>
            </c:strRef>
          </c:tx>
          <c:spPr>
            <a:solidFill>
              <a:schemeClr val="tx1"/>
            </a:solidFill>
            <a:ln>
              <a:noFill/>
            </a:ln>
            <a:effectLst/>
          </c:spPr>
          <c:invertIfNegative val="0"/>
          <c:cat>
            <c:strRef>
              <c:f>Sheet6!$A$15:$A$21</c:f>
              <c:strCache>
                <c:ptCount val="7"/>
                <c:pt idx="0">
                  <c:v>Logistic Regression - Oversampling</c:v>
                </c:pt>
                <c:pt idx="1">
                  <c:v>Logistic Regression without Oversampling</c:v>
                </c:pt>
                <c:pt idx="2">
                  <c:v>Random Forest with oversampled data</c:v>
                </c:pt>
                <c:pt idx="3">
                  <c:v>Random Forest without oversampled data</c:v>
                </c:pt>
                <c:pt idx="4">
                  <c:v>Random Forest with undersampled data</c:v>
                </c:pt>
                <c:pt idx="5">
                  <c:v>Neural Net Classification</c:v>
                </c:pt>
                <c:pt idx="6">
                  <c:v>Gradient Boosting</c:v>
                </c:pt>
              </c:strCache>
            </c:strRef>
          </c:cat>
          <c:val>
            <c:numRef>
              <c:f>Sheet6!$B$15:$B$21</c:f>
              <c:numCache>
                <c:formatCode>General</c:formatCode>
                <c:ptCount val="7"/>
                <c:pt idx="0">
                  <c:v>78.254211332312408</c:v>
                </c:pt>
                <c:pt idx="1">
                  <c:v>74.119448698315466</c:v>
                </c:pt>
                <c:pt idx="2">
                  <c:v>0.15313935681470139</c:v>
                </c:pt>
                <c:pt idx="3">
                  <c:v>0</c:v>
                </c:pt>
                <c:pt idx="4">
                  <c:v>76.416539050535988</c:v>
                </c:pt>
                <c:pt idx="5">
                  <c:v>0</c:v>
                </c:pt>
                <c:pt idx="6">
                  <c:v>76.416539050535988</c:v>
                </c:pt>
              </c:numCache>
            </c:numRef>
          </c:val>
          <c:extLst>
            <c:ext xmlns:c16="http://schemas.microsoft.com/office/drawing/2014/chart" uri="{C3380CC4-5D6E-409C-BE32-E72D297353CC}">
              <c16:uniqueId val="{00000000-922B-4F4C-8B2B-C0B512DAFD58}"/>
            </c:ext>
          </c:extLst>
        </c:ser>
        <c:ser>
          <c:idx val="1"/>
          <c:order val="1"/>
          <c:tx>
            <c:strRef>
              <c:f>Sheet6!$C$14</c:f>
              <c:strCache>
                <c:ptCount val="1"/>
                <c:pt idx="0">
                  <c:v>Non-Defaulter Classification Rate</c:v>
                </c:pt>
              </c:strCache>
            </c:strRef>
          </c:tx>
          <c:spPr>
            <a:solidFill>
              <a:schemeClr val="accent6"/>
            </a:solidFill>
            <a:ln>
              <a:noFill/>
            </a:ln>
            <a:effectLst/>
          </c:spPr>
          <c:invertIfNegative val="0"/>
          <c:cat>
            <c:strRef>
              <c:f>Sheet6!$A$15:$A$21</c:f>
              <c:strCache>
                <c:ptCount val="7"/>
                <c:pt idx="0">
                  <c:v>Logistic Regression - Oversampling</c:v>
                </c:pt>
                <c:pt idx="1">
                  <c:v>Logistic Regression without Oversampling</c:v>
                </c:pt>
                <c:pt idx="2">
                  <c:v>Random Forest with oversampled data</c:v>
                </c:pt>
                <c:pt idx="3">
                  <c:v>Random Forest without oversampled data</c:v>
                </c:pt>
                <c:pt idx="4">
                  <c:v>Random Forest with undersampled data</c:v>
                </c:pt>
                <c:pt idx="5">
                  <c:v>Neural Net Classification</c:v>
                </c:pt>
                <c:pt idx="6">
                  <c:v>Gradient Boosting</c:v>
                </c:pt>
              </c:strCache>
            </c:strRef>
          </c:cat>
          <c:val>
            <c:numRef>
              <c:f>Sheet6!$C$15:$C$21</c:f>
              <c:numCache>
                <c:formatCode>General</c:formatCode>
                <c:ptCount val="7"/>
                <c:pt idx="0">
                  <c:v>71.032172356033044</c:v>
                </c:pt>
                <c:pt idx="1">
                  <c:v>74.972563969271647</c:v>
                </c:pt>
                <c:pt idx="2">
                  <c:v>99.980361578004974</c:v>
                </c:pt>
                <c:pt idx="3">
                  <c:v>99.99653439611852</c:v>
                </c:pt>
                <c:pt idx="4">
                  <c:v>71.758793969849251</c:v>
                </c:pt>
                <c:pt idx="5">
                  <c:v>99.97111996765436</c:v>
                </c:pt>
                <c:pt idx="6">
                  <c:v>73.299832495812396</c:v>
                </c:pt>
              </c:numCache>
            </c:numRef>
          </c:val>
          <c:extLst>
            <c:ext xmlns:c16="http://schemas.microsoft.com/office/drawing/2014/chart" uri="{C3380CC4-5D6E-409C-BE32-E72D297353CC}">
              <c16:uniqueId val="{00000001-922B-4F4C-8B2B-C0B512DAFD58}"/>
            </c:ext>
          </c:extLst>
        </c:ser>
        <c:dLbls>
          <c:showLegendKey val="0"/>
          <c:showVal val="0"/>
          <c:showCatName val="0"/>
          <c:showSerName val="0"/>
          <c:showPercent val="0"/>
          <c:showBubbleSize val="0"/>
        </c:dLbls>
        <c:gapWidth val="219"/>
        <c:axId val="657522272"/>
        <c:axId val="657523912"/>
      </c:barChart>
      <c:lineChart>
        <c:grouping val="standard"/>
        <c:varyColors val="0"/>
        <c:ser>
          <c:idx val="2"/>
          <c:order val="2"/>
          <c:tx>
            <c:strRef>
              <c:f>Sheet6!$D$14</c:f>
              <c:strCache>
                <c:ptCount val="1"/>
                <c:pt idx="0">
                  <c:v>Accuracy Score</c:v>
                </c:pt>
              </c:strCache>
            </c:strRef>
          </c:tx>
          <c:spPr>
            <a:ln w="28575" cap="rnd">
              <a:solidFill>
                <a:schemeClr val="tx1"/>
              </a:solidFill>
              <a:round/>
            </a:ln>
            <a:effectLst/>
          </c:spPr>
          <c:marker>
            <c:symbol val="none"/>
          </c:marker>
          <c:dLbls>
            <c:dLbl>
              <c:idx val="0"/>
              <c:layout>
                <c:manualLayout>
                  <c:x val="-1.3270446288489894E-17"/>
                  <c:y val="-3.147353361945636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22B-4F4C-8B2B-C0B512DAFD58}"/>
                </c:ext>
              </c:extLst>
            </c:dLbl>
            <c:dLbl>
              <c:idx val="1"/>
              <c:layout>
                <c:manualLayout>
                  <c:x val="-5.3081785153959576E-17"/>
                  <c:y val="-5.436337625178832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22B-4F4C-8B2B-C0B512DAFD58}"/>
                </c:ext>
              </c:extLst>
            </c:dLbl>
            <c:dLbl>
              <c:idx val="2"/>
              <c:layout>
                <c:manualLayout>
                  <c:x val="-5.3081785153959576E-17"/>
                  <c:y val="-3.433476394849786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22B-4F4C-8B2B-C0B512DAFD58}"/>
                </c:ext>
              </c:extLst>
            </c:dLbl>
            <c:dLbl>
              <c:idx val="3"/>
              <c:layout>
                <c:manualLayout>
                  <c:x val="0"/>
                  <c:y val="-4.005722460658085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22B-4F4C-8B2B-C0B512DAFD58}"/>
                </c:ext>
              </c:extLst>
            </c:dLbl>
            <c:dLbl>
              <c:idx val="4"/>
              <c:layout>
                <c:manualLayout>
                  <c:x val="-8.6862106406080351E-3"/>
                  <c:y val="-5.722460658082975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22B-4F4C-8B2B-C0B512DAFD58}"/>
                </c:ext>
              </c:extLst>
            </c:dLbl>
            <c:dLbl>
              <c:idx val="5"/>
              <c:layout>
                <c:manualLayout>
                  <c:x val="-4.3431053203040176E-3"/>
                  <c:y val="-5.150214592274679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22B-4F4C-8B2B-C0B512DAFD58}"/>
                </c:ext>
              </c:extLst>
            </c:dLbl>
            <c:dLbl>
              <c:idx val="6"/>
              <c:layout>
                <c:manualLayout>
                  <c:x val="-1.0616357030791915E-16"/>
                  <c:y val="-3.433476394849785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22B-4F4C-8B2B-C0B512DAFD5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Sheet6!$A$15:$A$21</c:f>
              <c:strCache>
                <c:ptCount val="7"/>
                <c:pt idx="0">
                  <c:v>Logistic Regression - Oversampling</c:v>
                </c:pt>
                <c:pt idx="1">
                  <c:v>Logistic Regression without Oversampling</c:v>
                </c:pt>
                <c:pt idx="2">
                  <c:v>Random Forest with oversampled data</c:v>
                </c:pt>
                <c:pt idx="3">
                  <c:v>Random Forest without oversampled data</c:v>
                </c:pt>
                <c:pt idx="4">
                  <c:v>Random Forest with undersampled data</c:v>
                </c:pt>
                <c:pt idx="5">
                  <c:v>Neural Net Classification</c:v>
                </c:pt>
                <c:pt idx="6">
                  <c:v>Gradient Boosting</c:v>
                </c:pt>
              </c:strCache>
            </c:strRef>
          </c:cat>
          <c:val>
            <c:numRef>
              <c:f>Sheet6!$D$15:$D$21</c:f>
              <c:numCache>
                <c:formatCode>General</c:formatCode>
                <c:ptCount val="7"/>
                <c:pt idx="0">
                  <c:v>0.72</c:v>
                </c:pt>
                <c:pt idx="1">
                  <c:v>0.75</c:v>
                </c:pt>
                <c:pt idx="2">
                  <c:v>0.99</c:v>
                </c:pt>
                <c:pt idx="3">
                  <c:v>0.99</c:v>
                </c:pt>
                <c:pt idx="4">
                  <c:v>0.72</c:v>
                </c:pt>
                <c:pt idx="5">
                  <c:v>0.99</c:v>
                </c:pt>
                <c:pt idx="6">
                  <c:v>0.73</c:v>
                </c:pt>
              </c:numCache>
            </c:numRef>
          </c:val>
          <c:smooth val="0"/>
          <c:extLst>
            <c:ext xmlns:c16="http://schemas.microsoft.com/office/drawing/2014/chart" uri="{C3380CC4-5D6E-409C-BE32-E72D297353CC}">
              <c16:uniqueId val="{00000009-922B-4F4C-8B2B-C0B512DAFD58}"/>
            </c:ext>
          </c:extLst>
        </c:ser>
        <c:dLbls>
          <c:showLegendKey val="0"/>
          <c:showVal val="0"/>
          <c:showCatName val="0"/>
          <c:showSerName val="0"/>
          <c:showPercent val="0"/>
          <c:showBubbleSize val="0"/>
        </c:dLbls>
        <c:marker val="1"/>
        <c:smooth val="0"/>
        <c:axId val="516256904"/>
        <c:axId val="655514864"/>
      </c:lineChart>
      <c:catAx>
        <c:axId val="657522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523912"/>
        <c:crosses val="autoZero"/>
        <c:auto val="1"/>
        <c:lblAlgn val="ctr"/>
        <c:lblOffset val="100"/>
        <c:noMultiLvlLbl val="0"/>
      </c:catAx>
      <c:valAx>
        <c:axId val="657523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522272"/>
        <c:crosses val="autoZero"/>
        <c:crossBetween val="between"/>
      </c:valAx>
      <c:valAx>
        <c:axId val="6555148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6256904"/>
        <c:crosses val="max"/>
        <c:crossBetween val="between"/>
      </c:valAx>
      <c:catAx>
        <c:axId val="516256904"/>
        <c:scaling>
          <c:orientation val="minMax"/>
        </c:scaling>
        <c:delete val="1"/>
        <c:axPos val="b"/>
        <c:numFmt formatCode="General" sourceLinked="1"/>
        <c:majorTickMark val="out"/>
        <c:minorTickMark val="none"/>
        <c:tickLblPos val="nextTo"/>
        <c:crossAx val="65551486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Sheet6!$B$2</c:f>
              <c:strCache>
                <c:ptCount val="1"/>
                <c:pt idx="0">
                  <c:v>Defaulter Classification Rate</c:v>
                </c:pt>
              </c:strCache>
            </c:strRef>
          </c:tx>
          <c:spPr>
            <a:solidFill>
              <a:schemeClr val="tx1"/>
            </a:solidFill>
            <a:ln>
              <a:noFill/>
            </a:ln>
            <a:effectLst/>
          </c:spPr>
          <c:invertIfNegative val="0"/>
          <c:cat>
            <c:strRef>
              <c:f>Sheet6!$A$3:$A$10</c:f>
              <c:strCache>
                <c:ptCount val="8"/>
                <c:pt idx="0">
                  <c:v>Logistics regression</c:v>
                </c:pt>
                <c:pt idx="1">
                  <c:v>Logistics Regression undersampled data</c:v>
                </c:pt>
                <c:pt idx="2">
                  <c:v>Random Forest</c:v>
                </c:pt>
                <c:pt idx="3">
                  <c:v>Random Forest Undersampled data</c:v>
                </c:pt>
                <c:pt idx="4">
                  <c:v>Gradient Boosting</c:v>
                </c:pt>
                <c:pt idx="5">
                  <c:v>Gradient Boosting Undersampled data</c:v>
                </c:pt>
                <c:pt idx="6">
                  <c:v>Neural Net</c:v>
                </c:pt>
                <c:pt idx="7">
                  <c:v>Nerual net with Undersampling</c:v>
                </c:pt>
              </c:strCache>
            </c:strRef>
          </c:cat>
          <c:val>
            <c:numRef>
              <c:f>Sheet6!$B$3:$B$10</c:f>
              <c:numCache>
                <c:formatCode>General</c:formatCode>
                <c:ptCount val="8"/>
                <c:pt idx="0">
                  <c:v>83.971088435374156</c:v>
                </c:pt>
                <c:pt idx="1">
                  <c:v>86.862244897959187</c:v>
                </c:pt>
                <c:pt idx="2">
                  <c:v>25.552721088435376</c:v>
                </c:pt>
                <c:pt idx="3">
                  <c:v>84.396258503401356</c:v>
                </c:pt>
                <c:pt idx="4">
                  <c:v>18.537414965986397</c:v>
                </c:pt>
                <c:pt idx="5">
                  <c:v>84.693877551020407</c:v>
                </c:pt>
                <c:pt idx="6">
                  <c:v>0</c:v>
                </c:pt>
                <c:pt idx="7">
                  <c:v>99.829931972789126</c:v>
                </c:pt>
              </c:numCache>
            </c:numRef>
          </c:val>
          <c:extLst>
            <c:ext xmlns:c16="http://schemas.microsoft.com/office/drawing/2014/chart" uri="{C3380CC4-5D6E-409C-BE32-E72D297353CC}">
              <c16:uniqueId val="{00000000-DACA-4242-BF4E-1EEBA13C7E59}"/>
            </c:ext>
          </c:extLst>
        </c:ser>
        <c:ser>
          <c:idx val="1"/>
          <c:order val="1"/>
          <c:tx>
            <c:strRef>
              <c:f>Sheet6!$C$2</c:f>
              <c:strCache>
                <c:ptCount val="1"/>
                <c:pt idx="0">
                  <c:v>Non-Defaulter Classification Rate</c:v>
                </c:pt>
              </c:strCache>
            </c:strRef>
          </c:tx>
          <c:spPr>
            <a:solidFill>
              <a:schemeClr val="accent6"/>
            </a:solidFill>
            <a:ln>
              <a:noFill/>
            </a:ln>
            <a:effectLst/>
          </c:spPr>
          <c:invertIfNegative val="0"/>
          <c:cat>
            <c:strRef>
              <c:f>Sheet6!$A$3:$A$10</c:f>
              <c:strCache>
                <c:ptCount val="8"/>
                <c:pt idx="0">
                  <c:v>Logistics regression</c:v>
                </c:pt>
                <c:pt idx="1">
                  <c:v>Logistics Regression undersampled data</c:v>
                </c:pt>
                <c:pt idx="2">
                  <c:v>Random Forest</c:v>
                </c:pt>
                <c:pt idx="3">
                  <c:v>Random Forest Undersampled data</c:v>
                </c:pt>
                <c:pt idx="4">
                  <c:v>Gradient Boosting</c:v>
                </c:pt>
                <c:pt idx="5">
                  <c:v>Gradient Boosting Undersampled data</c:v>
                </c:pt>
                <c:pt idx="6">
                  <c:v>Neural Net</c:v>
                </c:pt>
                <c:pt idx="7">
                  <c:v>Nerual net with Undersampling</c:v>
                </c:pt>
              </c:strCache>
            </c:strRef>
          </c:cat>
          <c:val>
            <c:numRef>
              <c:f>Sheet6!$C$3:$C$10</c:f>
              <c:numCache>
                <c:formatCode>General</c:formatCode>
                <c:ptCount val="8"/>
                <c:pt idx="0">
                  <c:v>91.578488440600481</c:v>
                </c:pt>
                <c:pt idx="1">
                  <c:v>89.103999245869957</c:v>
                </c:pt>
                <c:pt idx="2">
                  <c:v>99.250583272453042</c:v>
                </c:pt>
                <c:pt idx="3">
                  <c:v>92.245422194989743</c:v>
                </c:pt>
                <c:pt idx="4">
                  <c:v>99.531025381189167</c:v>
                </c:pt>
                <c:pt idx="5">
                  <c:v>92.95359743595786</c:v>
                </c:pt>
                <c:pt idx="6">
                  <c:v>100</c:v>
                </c:pt>
                <c:pt idx="7">
                  <c:v>0.18735418188673911</c:v>
                </c:pt>
              </c:numCache>
            </c:numRef>
          </c:val>
          <c:extLst>
            <c:ext xmlns:c16="http://schemas.microsoft.com/office/drawing/2014/chart" uri="{C3380CC4-5D6E-409C-BE32-E72D297353CC}">
              <c16:uniqueId val="{00000001-DACA-4242-BF4E-1EEBA13C7E59}"/>
            </c:ext>
          </c:extLst>
        </c:ser>
        <c:dLbls>
          <c:showLegendKey val="0"/>
          <c:showVal val="0"/>
          <c:showCatName val="0"/>
          <c:showSerName val="0"/>
          <c:showPercent val="0"/>
          <c:showBubbleSize val="0"/>
        </c:dLbls>
        <c:gapWidth val="219"/>
        <c:overlap val="-27"/>
        <c:axId val="591790208"/>
        <c:axId val="591788896"/>
      </c:barChart>
      <c:lineChart>
        <c:grouping val="standard"/>
        <c:varyColors val="0"/>
        <c:ser>
          <c:idx val="2"/>
          <c:order val="2"/>
          <c:tx>
            <c:strRef>
              <c:f>Sheet6!$D$2</c:f>
              <c:strCache>
                <c:ptCount val="1"/>
                <c:pt idx="0">
                  <c:v>Accuracy Score</c:v>
                </c:pt>
              </c:strCache>
            </c:strRef>
          </c:tx>
          <c:spPr>
            <a:ln w="28575" cap="rnd">
              <a:solidFill>
                <a:schemeClr val="tx1"/>
              </a:solidFill>
              <a:round/>
            </a:ln>
            <a:effectLst/>
          </c:spPr>
          <c:marker>
            <c:symbol val="none"/>
          </c:marker>
          <c:dPt>
            <c:idx val="2"/>
            <c:marker>
              <c:symbol val="none"/>
            </c:marker>
            <c:bubble3D val="0"/>
            <c:extLst>
              <c:ext xmlns:c16="http://schemas.microsoft.com/office/drawing/2014/chart" uri="{C3380CC4-5D6E-409C-BE32-E72D297353CC}">
                <c16:uniqueId val="{00000005-DACA-4242-BF4E-1EEBA13C7E59}"/>
              </c:ext>
            </c:extLst>
          </c:dPt>
          <c:dLbls>
            <c:dLbl>
              <c:idx val="0"/>
              <c:layout>
                <c:manualLayout>
                  <c:x val="1.0416666666666667E-3"/>
                  <c:y val="4.30200933569899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ACA-4242-BF4E-1EEBA13C7E59}"/>
                </c:ext>
              </c:extLst>
            </c:dLbl>
            <c:dLbl>
              <c:idx val="1"/>
              <c:layout>
                <c:manualLayout>
                  <c:x val="0"/>
                  <c:y val="1.91200414919955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ACA-4242-BF4E-1EEBA13C7E59}"/>
                </c:ext>
              </c:extLst>
            </c:dLbl>
            <c:dLbl>
              <c:idx val="2"/>
              <c:layout>
                <c:manualLayout>
                  <c:x val="-3.819400322405998E-17"/>
                  <c:y val="5.01901089164883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CA-4242-BF4E-1EEBA13C7E59}"/>
                </c:ext>
              </c:extLst>
            </c:dLbl>
            <c:dLbl>
              <c:idx val="3"/>
              <c:layout>
                <c:manualLayout>
                  <c:x val="1.0416666666666667E-3"/>
                  <c:y val="3.10700674244927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ACA-4242-BF4E-1EEBA13C7E59}"/>
                </c:ext>
              </c:extLst>
            </c:dLbl>
            <c:dLbl>
              <c:idx val="4"/>
              <c:layout>
                <c:manualLayout>
                  <c:x val="-2.0833333333333333E-3"/>
                  <c:y val="3.34600726109921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CA-4242-BF4E-1EEBA13C7E59}"/>
                </c:ext>
              </c:extLst>
            </c:dLbl>
            <c:dLbl>
              <c:idx val="5"/>
              <c:layout>
                <c:manualLayout>
                  <c:x val="0"/>
                  <c:y val="2.62900570514938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ACA-4242-BF4E-1EEBA13C7E59}"/>
                </c:ext>
              </c:extLst>
            </c:dLbl>
            <c:spPr>
              <a:noFill/>
              <a:ln>
                <a:noFill/>
              </a:ln>
              <a:effectLst/>
            </c:spPr>
            <c:txPr>
              <a:bodyPr rot="0" spcFirstLastPara="1" vertOverflow="ellipsis" vert="horz" wrap="square" lIns="38100" tIns="19050" rIns="38100" bIns="19050" anchor="ctr" anchorCtr="1">
                <a:spAutoFit/>
              </a:bodyPr>
              <a:lstStyle/>
              <a:p>
                <a:pPr>
                  <a:defRPr sz="9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Sheet6!$A$3:$A$10</c:f>
              <c:strCache>
                <c:ptCount val="8"/>
                <c:pt idx="0">
                  <c:v>Logistics regression</c:v>
                </c:pt>
                <c:pt idx="1">
                  <c:v>Logistics Regression undersampled data</c:v>
                </c:pt>
                <c:pt idx="2">
                  <c:v>Random Forest</c:v>
                </c:pt>
                <c:pt idx="3">
                  <c:v>Random Forest Undersampled data</c:v>
                </c:pt>
                <c:pt idx="4">
                  <c:v>Gradient Boosting</c:v>
                </c:pt>
                <c:pt idx="5">
                  <c:v>Gradient Boosting Undersampled data</c:v>
                </c:pt>
                <c:pt idx="6">
                  <c:v>Neural Net</c:v>
                </c:pt>
                <c:pt idx="7">
                  <c:v>Nerual net with Undersampling</c:v>
                </c:pt>
              </c:strCache>
            </c:strRef>
          </c:cat>
          <c:val>
            <c:numRef>
              <c:f>Sheet6!$D$3:$D$10</c:f>
              <c:numCache>
                <c:formatCode>General</c:formatCode>
                <c:ptCount val="8"/>
                <c:pt idx="0">
                  <c:v>0.91</c:v>
                </c:pt>
                <c:pt idx="1">
                  <c:v>0.89</c:v>
                </c:pt>
                <c:pt idx="2">
                  <c:v>0.97</c:v>
                </c:pt>
                <c:pt idx="3">
                  <c:v>0.92</c:v>
                </c:pt>
                <c:pt idx="4">
                  <c:v>0.97</c:v>
                </c:pt>
                <c:pt idx="5">
                  <c:v>0.93</c:v>
                </c:pt>
                <c:pt idx="6">
                  <c:v>0.97</c:v>
                </c:pt>
                <c:pt idx="7">
                  <c:v>0.03</c:v>
                </c:pt>
              </c:numCache>
            </c:numRef>
          </c:val>
          <c:smooth val="0"/>
          <c:extLst>
            <c:ext xmlns:c16="http://schemas.microsoft.com/office/drawing/2014/chart" uri="{C3380CC4-5D6E-409C-BE32-E72D297353CC}">
              <c16:uniqueId val="{00000003-DACA-4242-BF4E-1EEBA13C7E59}"/>
            </c:ext>
          </c:extLst>
        </c:ser>
        <c:dLbls>
          <c:showLegendKey val="0"/>
          <c:showVal val="0"/>
          <c:showCatName val="0"/>
          <c:showSerName val="0"/>
          <c:showPercent val="0"/>
          <c:showBubbleSize val="0"/>
        </c:dLbls>
        <c:marker val="1"/>
        <c:smooth val="0"/>
        <c:axId val="697167752"/>
        <c:axId val="516289616"/>
      </c:lineChart>
      <c:catAx>
        <c:axId val="591790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788896"/>
        <c:crosses val="autoZero"/>
        <c:auto val="1"/>
        <c:lblAlgn val="ctr"/>
        <c:lblOffset val="100"/>
        <c:noMultiLvlLbl val="0"/>
      </c:catAx>
      <c:valAx>
        <c:axId val="591788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790208"/>
        <c:crosses val="autoZero"/>
        <c:crossBetween val="between"/>
      </c:valAx>
      <c:valAx>
        <c:axId val="51628961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7167752"/>
        <c:crosses val="max"/>
        <c:crossBetween val="between"/>
      </c:valAx>
      <c:catAx>
        <c:axId val="697167752"/>
        <c:scaling>
          <c:orientation val="minMax"/>
        </c:scaling>
        <c:delete val="1"/>
        <c:axPos val="b"/>
        <c:numFmt formatCode="General" sourceLinked="1"/>
        <c:majorTickMark val="out"/>
        <c:minorTickMark val="none"/>
        <c:tickLblPos val="nextTo"/>
        <c:crossAx val="51628961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Sheet1!$A$2:$A$4</cx:f>
        <cx:lvl ptCount="3">
          <cx:pt idx="0">Regular</cx:pt>
          <cx:pt idx="1">Defaulters</cx:pt>
          <cx:pt idx="2">Unknown</cx:pt>
        </cx:lvl>
      </cx:strDim>
      <cx:numDim type="size">
        <cx:f>Sheet1!$C$2:$C$4</cx:f>
        <cx:lvl ptCount="3" formatCode="General">
          <cx:pt idx="0">293735</cx:pt>
          <cx:pt idx="1">3255</cx:pt>
          <cx:pt idx="2">139099</cx:pt>
        </cx:lvl>
      </cx:numDim>
    </cx:data>
  </cx:chartData>
  <cx:chart>
    <cx:plotArea>
      <cx:plotAreaRegion>
        <cx:series layoutId="treemap" uniqueId="{DB8729FF-1E21-479F-A51A-04155F7D0AA9}">
          <cx:dataLabels pos="inEnd">
            <cx:visibility seriesName="0" categoryName="1" value="0"/>
          </cx:dataLabels>
          <cx:dataId val="0"/>
          <cx:layoutPr>
            <cx:parentLabelLayout val="overlapping"/>
          </cx:layoutPr>
        </cx:series>
      </cx:plotAreaRegion>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Sheet1!$E$2:$E$4</cx:f>
        <cx:lvl ptCount="3">
          <cx:pt idx="0">Regular</cx:pt>
          <cx:pt idx="1">Defaulters</cx:pt>
          <cx:pt idx="2">Unknown</cx:pt>
        </cx:lvl>
      </cx:strDim>
      <cx:numDim type="size">
        <cx:f>Sheet1!$G$2:$G$4</cx:f>
        <cx:lvl ptCount="3" formatCode="General">
          <cx:pt idx="0">293735</cx:pt>
          <cx:pt idx="1">11915</cx:pt>
          <cx:pt idx="2">130439</cx:pt>
        </cx:lvl>
      </cx:numDim>
    </cx:data>
  </cx:chartData>
  <cx:chart>
    <cx:plotArea>
      <cx:plotAreaRegion>
        <cx:series layoutId="treemap" uniqueId="{24DF44A7-D231-437E-899D-621ABBEF2FDF}">
          <cx:dataLabels pos="inEnd">
            <cx:visibility seriesName="0" categoryName="1" value="0"/>
          </cx:dataLabels>
          <cx:dataId val="0"/>
          <cx:layoutPr>
            <cx:parentLabelLayout val="overlapping"/>
          </cx:layoutPr>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5">
  <cs:axisTitle>
    <cs:lnRef idx="0"/>
    <cs:fillRef idx="0"/>
    <cs:effectRef idx="0"/>
    <cs:fontRef idx="minor">
      <a:schemeClr val="lt1">
        <a:lumMod val="95000"/>
      </a:schemeClr>
    </cs:fontRef>
    <cs:spPr>
      <a:solidFill>
        <a:schemeClr val="bg1">
          <a:lumMod val="65000"/>
        </a:schemeClr>
      </a:solidFill>
      <a:ln>
        <a:solidFill>
          <a:schemeClr val="tx1"/>
        </a:solidFill>
      </a:ln>
    </cs:spPr>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415">
  <cs:axisTitle>
    <cs:lnRef idx="0"/>
    <cs:fillRef idx="0"/>
    <cs:effectRef idx="0"/>
    <cs:fontRef idx="minor">
      <a:schemeClr val="lt1">
        <a:lumMod val="95000"/>
      </a:schemeClr>
    </cs:fontRef>
    <cs:spPr>
      <a:solidFill>
        <a:schemeClr val="bg1">
          <a:lumMod val="65000"/>
        </a:schemeClr>
      </a:solidFill>
      <a:ln>
        <a:solidFill>
          <a:schemeClr val="tx1"/>
        </a:solidFill>
      </a:ln>
    </cs:spPr>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6442D-468C-418F-AC7D-491036A7FDF5}" type="doc">
      <dgm:prSet loTypeId="urn:microsoft.com/office/officeart/2005/8/layout/pyramid2" loCatId="pyramid" qsTypeId="urn:microsoft.com/office/officeart/2005/8/quickstyle/simple1" qsCatId="simple" csTypeId="urn:microsoft.com/office/officeart/2005/8/colors/accent1_2" csCatId="accent1" phldr="1"/>
      <dgm:spPr/>
    </dgm:pt>
    <dgm:pt modelId="{41F532AF-090C-4652-BACA-E98EFE761689}">
      <dgm:prSet phldrT="[Text]"/>
      <dgm:spPr/>
      <dgm:t>
        <a:bodyPr/>
        <a:lstStyle/>
        <a:p>
          <a:r>
            <a:rPr lang="en-US" dirty="0"/>
            <a:t>Clean-up</a:t>
          </a:r>
        </a:p>
      </dgm:t>
    </dgm:pt>
    <dgm:pt modelId="{A433EB55-B458-41D0-942D-7DEEF4C051FE}" type="parTrans" cxnId="{9FCF5A9D-BBC3-4D87-A441-4966347AD425}">
      <dgm:prSet/>
      <dgm:spPr/>
      <dgm:t>
        <a:bodyPr/>
        <a:lstStyle/>
        <a:p>
          <a:endParaRPr lang="en-US"/>
        </a:p>
      </dgm:t>
    </dgm:pt>
    <dgm:pt modelId="{40253334-22E2-47DC-99E6-AEF08908AB1D}" type="sibTrans" cxnId="{9FCF5A9D-BBC3-4D87-A441-4966347AD425}">
      <dgm:prSet/>
      <dgm:spPr/>
      <dgm:t>
        <a:bodyPr/>
        <a:lstStyle/>
        <a:p>
          <a:endParaRPr lang="en-US"/>
        </a:p>
      </dgm:t>
    </dgm:pt>
    <dgm:pt modelId="{35E9E566-49D3-4C4D-972E-64C4B5723BC4}">
      <dgm:prSet phldrT="[Text]"/>
      <dgm:spPr/>
      <dgm:t>
        <a:bodyPr/>
        <a:lstStyle/>
        <a:p>
          <a:r>
            <a:rPr lang="en-US" dirty="0"/>
            <a:t>Merging</a:t>
          </a:r>
        </a:p>
      </dgm:t>
    </dgm:pt>
    <dgm:pt modelId="{8948E318-9032-4344-BBBE-B00A6419BED2}" type="parTrans" cxnId="{083CD0CC-C457-4268-91B3-030D1F62915E}">
      <dgm:prSet/>
      <dgm:spPr/>
      <dgm:t>
        <a:bodyPr/>
        <a:lstStyle/>
        <a:p>
          <a:endParaRPr lang="en-US"/>
        </a:p>
      </dgm:t>
    </dgm:pt>
    <dgm:pt modelId="{5C105349-F3A1-48E8-ACD4-D53A34BC06B2}" type="sibTrans" cxnId="{083CD0CC-C457-4268-91B3-030D1F62915E}">
      <dgm:prSet/>
      <dgm:spPr/>
      <dgm:t>
        <a:bodyPr/>
        <a:lstStyle/>
        <a:p>
          <a:endParaRPr lang="en-US"/>
        </a:p>
      </dgm:t>
    </dgm:pt>
    <dgm:pt modelId="{0EDB4349-0150-48BF-AA6B-BAF57DD26903}">
      <dgm:prSet phldrT="[Text]"/>
      <dgm:spPr/>
      <dgm:t>
        <a:bodyPr/>
        <a:lstStyle/>
        <a:p>
          <a:r>
            <a:rPr lang="en-US" dirty="0"/>
            <a:t>Delinquency Extraction</a:t>
          </a:r>
        </a:p>
      </dgm:t>
    </dgm:pt>
    <dgm:pt modelId="{B7EBF10A-CEA4-48C9-BDEB-423A09F36AF9}" type="parTrans" cxnId="{C89A3509-E05D-4095-88F8-B6697BE4C1EE}">
      <dgm:prSet/>
      <dgm:spPr/>
      <dgm:t>
        <a:bodyPr/>
        <a:lstStyle/>
        <a:p>
          <a:endParaRPr lang="en-US"/>
        </a:p>
      </dgm:t>
    </dgm:pt>
    <dgm:pt modelId="{8B358D93-9DB3-4CF4-BDE9-70CF60ECE61D}" type="sibTrans" cxnId="{C89A3509-E05D-4095-88F8-B6697BE4C1EE}">
      <dgm:prSet/>
      <dgm:spPr/>
      <dgm:t>
        <a:bodyPr/>
        <a:lstStyle/>
        <a:p>
          <a:endParaRPr lang="en-US"/>
        </a:p>
      </dgm:t>
    </dgm:pt>
    <dgm:pt modelId="{7B924EAE-9C91-4056-8938-8C23DB088D74}" type="pres">
      <dgm:prSet presAssocID="{E406442D-468C-418F-AC7D-491036A7FDF5}" presName="compositeShape" presStyleCnt="0">
        <dgm:presLayoutVars>
          <dgm:dir/>
          <dgm:resizeHandles/>
        </dgm:presLayoutVars>
      </dgm:prSet>
      <dgm:spPr/>
    </dgm:pt>
    <dgm:pt modelId="{8D864CF5-D88A-4A95-AEC2-4286D65DDDEC}" type="pres">
      <dgm:prSet presAssocID="{E406442D-468C-418F-AC7D-491036A7FDF5}" presName="pyramid" presStyleLbl="node1" presStyleIdx="0" presStyleCnt="1" custAng="0"/>
      <dgm:spPr/>
    </dgm:pt>
    <dgm:pt modelId="{C959C567-E0F7-44BB-B851-B4CD7EE6F38C}" type="pres">
      <dgm:prSet presAssocID="{E406442D-468C-418F-AC7D-491036A7FDF5}" presName="theList" presStyleCnt="0"/>
      <dgm:spPr/>
    </dgm:pt>
    <dgm:pt modelId="{C01F9F25-2502-4C77-9D86-FE2DC60152CC}" type="pres">
      <dgm:prSet presAssocID="{41F532AF-090C-4652-BACA-E98EFE761689}" presName="aNode" presStyleLbl="fgAcc1" presStyleIdx="0" presStyleCnt="3">
        <dgm:presLayoutVars>
          <dgm:bulletEnabled val="1"/>
        </dgm:presLayoutVars>
      </dgm:prSet>
      <dgm:spPr/>
    </dgm:pt>
    <dgm:pt modelId="{E381DC22-D771-450A-991F-C3E664EEAE6F}" type="pres">
      <dgm:prSet presAssocID="{41F532AF-090C-4652-BACA-E98EFE761689}" presName="aSpace" presStyleCnt="0"/>
      <dgm:spPr/>
    </dgm:pt>
    <dgm:pt modelId="{84540139-5409-44B3-8A6B-DC230C49154B}" type="pres">
      <dgm:prSet presAssocID="{35E9E566-49D3-4C4D-972E-64C4B5723BC4}" presName="aNode" presStyleLbl="fgAcc1" presStyleIdx="1" presStyleCnt="3">
        <dgm:presLayoutVars>
          <dgm:bulletEnabled val="1"/>
        </dgm:presLayoutVars>
      </dgm:prSet>
      <dgm:spPr/>
    </dgm:pt>
    <dgm:pt modelId="{777F4923-7B66-422E-AD4F-BD3333147E69}" type="pres">
      <dgm:prSet presAssocID="{35E9E566-49D3-4C4D-972E-64C4B5723BC4}" presName="aSpace" presStyleCnt="0"/>
      <dgm:spPr/>
    </dgm:pt>
    <dgm:pt modelId="{643F5449-7782-404A-9CE3-938009937B24}" type="pres">
      <dgm:prSet presAssocID="{0EDB4349-0150-48BF-AA6B-BAF57DD26903}" presName="aNode" presStyleLbl="fgAcc1" presStyleIdx="2" presStyleCnt="3">
        <dgm:presLayoutVars>
          <dgm:bulletEnabled val="1"/>
        </dgm:presLayoutVars>
      </dgm:prSet>
      <dgm:spPr/>
    </dgm:pt>
    <dgm:pt modelId="{D6247917-BE3C-4883-904E-8F3F45F6D0A9}" type="pres">
      <dgm:prSet presAssocID="{0EDB4349-0150-48BF-AA6B-BAF57DD26903}" presName="aSpace" presStyleCnt="0"/>
      <dgm:spPr/>
    </dgm:pt>
  </dgm:ptLst>
  <dgm:cxnLst>
    <dgm:cxn modelId="{C89A3509-E05D-4095-88F8-B6697BE4C1EE}" srcId="{E406442D-468C-418F-AC7D-491036A7FDF5}" destId="{0EDB4349-0150-48BF-AA6B-BAF57DD26903}" srcOrd="2" destOrd="0" parTransId="{B7EBF10A-CEA4-48C9-BDEB-423A09F36AF9}" sibTransId="{8B358D93-9DB3-4CF4-BDE9-70CF60ECE61D}"/>
    <dgm:cxn modelId="{EC230561-08C3-4C92-AC0D-798770CB5379}" type="presOf" srcId="{41F532AF-090C-4652-BACA-E98EFE761689}" destId="{C01F9F25-2502-4C77-9D86-FE2DC60152CC}" srcOrd="0" destOrd="0" presId="urn:microsoft.com/office/officeart/2005/8/layout/pyramid2"/>
    <dgm:cxn modelId="{22A5B450-9907-4FA6-9C1F-5B7B6FA04083}" type="presOf" srcId="{E406442D-468C-418F-AC7D-491036A7FDF5}" destId="{7B924EAE-9C91-4056-8938-8C23DB088D74}" srcOrd="0" destOrd="0" presId="urn:microsoft.com/office/officeart/2005/8/layout/pyramid2"/>
    <dgm:cxn modelId="{9FCF5A9D-BBC3-4D87-A441-4966347AD425}" srcId="{E406442D-468C-418F-AC7D-491036A7FDF5}" destId="{41F532AF-090C-4652-BACA-E98EFE761689}" srcOrd="0" destOrd="0" parTransId="{A433EB55-B458-41D0-942D-7DEEF4C051FE}" sibTransId="{40253334-22E2-47DC-99E6-AEF08908AB1D}"/>
    <dgm:cxn modelId="{28A44BAB-DEEA-4D8F-A95B-AD134C8B464B}" type="presOf" srcId="{35E9E566-49D3-4C4D-972E-64C4B5723BC4}" destId="{84540139-5409-44B3-8A6B-DC230C49154B}" srcOrd="0" destOrd="0" presId="urn:microsoft.com/office/officeart/2005/8/layout/pyramid2"/>
    <dgm:cxn modelId="{083CD0CC-C457-4268-91B3-030D1F62915E}" srcId="{E406442D-468C-418F-AC7D-491036A7FDF5}" destId="{35E9E566-49D3-4C4D-972E-64C4B5723BC4}" srcOrd="1" destOrd="0" parTransId="{8948E318-9032-4344-BBBE-B00A6419BED2}" sibTransId="{5C105349-F3A1-48E8-ACD4-D53A34BC06B2}"/>
    <dgm:cxn modelId="{27BF4ECD-FBC2-431C-A9F1-F04F731536B5}" type="presOf" srcId="{0EDB4349-0150-48BF-AA6B-BAF57DD26903}" destId="{643F5449-7782-404A-9CE3-938009937B24}" srcOrd="0" destOrd="0" presId="urn:microsoft.com/office/officeart/2005/8/layout/pyramid2"/>
    <dgm:cxn modelId="{CCF08C92-DE0A-4CB1-BB13-7ECF819EEF12}" type="presParOf" srcId="{7B924EAE-9C91-4056-8938-8C23DB088D74}" destId="{8D864CF5-D88A-4A95-AEC2-4286D65DDDEC}" srcOrd="0" destOrd="0" presId="urn:microsoft.com/office/officeart/2005/8/layout/pyramid2"/>
    <dgm:cxn modelId="{3DFE331B-5946-4D82-9CFE-18BC21628558}" type="presParOf" srcId="{7B924EAE-9C91-4056-8938-8C23DB088D74}" destId="{C959C567-E0F7-44BB-B851-B4CD7EE6F38C}" srcOrd="1" destOrd="0" presId="urn:microsoft.com/office/officeart/2005/8/layout/pyramid2"/>
    <dgm:cxn modelId="{F9D120C6-7CA1-4D91-8973-F3794882A87E}" type="presParOf" srcId="{C959C567-E0F7-44BB-B851-B4CD7EE6F38C}" destId="{C01F9F25-2502-4C77-9D86-FE2DC60152CC}" srcOrd="0" destOrd="0" presId="urn:microsoft.com/office/officeart/2005/8/layout/pyramid2"/>
    <dgm:cxn modelId="{722269AD-24C2-4B56-9A1D-2EB7F66CBFD2}" type="presParOf" srcId="{C959C567-E0F7-44BB-B851-B4CD7EE6F38C}" destId="{E381DC22-D771-450A-991F-C3E664EEAE6F}" srcOrd="1" destOrd="0" presId="urn:microsoft.com/office/officeart/2005/8/layout/pyramid2"/>
    <dgm:cxn modelId="{217476A3-CDC3-4B01-A6DB-3C2A7AE7B5DE}" type="presParOf" srcId="{C959C567-E0F7-44BB-B851-B4CD7EE6F38C}" destId="{84540139-5409-44B3-8A6B-DC230C49154B}" srcOrd="2" destOrd="0" presId="urn:microsoft.com/office/officeart/2005/8/layout/pyramid2"/>
    <dgm:cxn modelId="{01073852-CD4D-43E6-9698-5EBCDF5F7E2C}" type="presParOf" srcId="{C959C567-E0F7-44BB-B851-B4CD7EE6F38C}" destId="{777F4923-7B66-422E-AD4F-BD3333147E69}" srcOrd="3" destOrd="0" presId="urn:microsoft.com/office/officeart/2005/8/layout/pyramid2"/>
    <dgm:cxn modelId="{01F8923D-928F-49DA-96A8-0E4549ECB8E0}" type="presParOf" srcId="{C959C567-E0F7-44BB-B851-B4CD7EE6F38C}" destId="{643F5449-7782-404A-9CE3-938009937B24}" srcOrd="4" destOrd="0" presId="urn:microsoft.com/office/officeart/2005/8/layout/pyramid2"/>
    <dgm:cxn modelId="{5FAD9F8D-515A-4E95-9C10-950599CF8359}" type="presParOf" srcId="{C959C567-E0F7-44BB-B851-B4CD7EE6F38C}" destId="{D6247917-BE3C-4883-904E-8F3F45F6D0A9}"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827237-BE16-45A5-9776-5F75F71DFD26}" type="doc">
      <dgm:prSet loTypeId="urn:microsoft.com/office/officeart/2005/8/layout/hProcess9" loCatId="process" qsTypeId="urn:microsoft.com/office/officeart/2005/8/quickstyle/simple1" qsCatId="simple" csTypeId="urn:microsoft.com/office/officeart/2005/8/colors/accent2_4" csCatId="accent2" phldr="1"/>
      <dgm:spPr/>
    </dgm:pt>
    <dgm:pt modelId="{5126B929-A9EE-44A8-A337-F20A124DF448}">
      <dgm:prSet phldrT="[Text]"/>
      <dgm:spPr/>
      <dgm:t>
        <a:bodyPr/>
        <a:lstStyle/>
        <a:p>
          <a:r>
            <a:rPr lang="en-US" dirty="0"/>
            <a:t>Logistic Regression  Multiple iterations (various combinations of predictors)</a:t>
          </a:r>
        </a:p>
      </dgm:t>
    </dgm:pt>
    <dgm:pt modelId="{F4BF5ECC-9484-42A1-A214-E1F40A2E60FA}" type="parTrans" cxnId="{24106BB6-BFFA-47E1-AF0E-14A935E8D6BC}">
      <dgm:prSet/>
      <dgm:spPr/>
      <dgm:t>
        <a:bodyPr/>
        <a:lstStyle/>
        <a:p>
          <a:endParaRPr lang="en-US"/>
        </a:p>
      </dgm:t>
    </dgm:pt>
    <dgm:pt modelId="{742A0D87-C455-4489-96DF-1C3B05CEA8E3}" type="sibTrans" cxnId="{24106BB6-BFFA-47E1-AF0E-14A935E8D6BC}">
      <dgm:prSet/>
      <dgm:spPr/>
      <dgm:t>
        <a:bodyPr/>
        <a:lstStyle/>
        <a:p>
          <a:endParaRPr lang="en-US"/>
        </a:p>
      </dgm:t>
    </dgm:pt>
    <dgm:pt modelId="{237BBA57-3302-43E1-9160-54DF896229D1}">
      <dgm:prSet phldrT="[Text]"/>
      <dgm:spPr/>
      <dgm:t>
        <a:bodyPr/>
        <a:lstStyle/>
        <a:p>
          <a:r>
            <a:rPr lang="en-US" dirty="0"/>
            <a:t>Ensemble methods  Random Forest</a:t>
          </a:r>
        </a:p>
        <a:p>
          <a:r>
            <a:rPr lang="en-US" dirty="0"/>
            <a:t>Gradient Boosting</a:t>
          </a:r>
        </a:p>
      </dgm:t>
    </dgm:pt>
    <dgm:pt modelId="{602BFD6A-7994-4CDC-A68E-636AA15E9709}" type="parTrans" cxnId="{34BBB618-9F41-430B-A39A-B75FEA3747EA}">
      <dgm:prSet/>
      <dgm:spPr/>
      <dgm:t>
        <a:bodyPr/>
        <a:lstStyle/>
        <a:p>
          <a:endParaRPr lang="en-US"/>
        </a:p>
      </dgm:t>
    </dgm:pt>
    <dgm:pt modelId="{5449861A-D208-4282-B548-7620AE878396}" type="sibTrans" cxnId="{34BBB618-9F41-430B-A39A-B75FEA3747EA}">
      <dgm:prSet/>
      <dgm:spPr/>
      <dgm:t>
        <a:bodyPr/>
        <a:lstStyle/>
        <a:p>
          <a:endParaRPr lang="en-US"/>
        </a:p>
      </dgm:t>
    </dgm:pt>
    <dgm:pt modelId="{9D9884C4-3F2A-4B0C-8210-E771D49B4C41}">
      <dgm:prSet phldrT="[Text]"/>
      <dgm:spPr/>
      <dgm:t>
        <a:bodyPr/>
        <a:lstStyle/>
        <a:p>
          <a:r>
            <a:rPr lang="en-US" dirty="0"/>
            <a:t>Neural Network – 2 layers</a:t>
          </a:r>
        </a:p>
      </dgm:t>
    </dgm:pt>
    <dgm:pt modelId="{8BB222B7-9E9D-4B54-9F04-32C46E5BBF29}" type="parTrans" cxnId="{3CFE475C-4A80-4090-8916-E0E0C69C942E}">
      <dgm:prSet/>
      <dgm:spPr/>
      <dgm:t>
        <a:bodyPr/>
        <a:lstStyle/>
        <a:p>
          <a:endParaRPr lang="en-US"/>
        </a:p>
      </dgm:t>
    </dgm:pt>
    <dgm:pt modelId="{A7CD16E6-D152-49EF-816D-5A4A3AC51D00}" type="sibTrans" cxnId="{3CFE475C-4A80-4090-8916-E0E0C69C942E}">
      <dgm:prSet/>
      <dgm:spPr/>
      <dgm:t>
        <a:bodyPr/>
        <a:lstStyle/>
        <a:p>
          <a:endParaRPr lang="en-US"/>
        </a:p>
      </dgm:t>
    </dgm:pt>
    <dgm:pt modelId="{45DFCDB7-A7B6-4682-A317-701431213639}" type="pres">
      <dgm:prSet presAssocID="{D4827237-BE16-45A5-9776-5F75F71DFD26}" presName="CompostProcess" presStyleCnt="0">
        <dgm:presLayoutVars>
          <dgm:dir/>
          <dgm:resizeHandles val="exact"/>
        </dgm:presLayoutVars>
      </dgm:prSet>
      <dgm:spPr/>
    </dgm:pt>
    <dgm:pt modelId="{B16D1EBD-987A-4D10-9CA3-E001DF103B2B}" type="pres">
      <dgm:prSet presAssocID="{D4827237-BE16-45A5-9776-5F75F71DFD26}" presName="arrow" presStyleLbl="bgShp" presStyleIdx="0" presStyleCnt="1"/>
      <dgm:spPr/>
    </dgm:pt>
    <dgm:pt modelId="{BE5E16D5-4FB7-4625-B0CC-CE29D016EF14}" type="pres">
      <dgm:prSet presAssocID="{D4827237-BE16-45A5-9776-5F75F71DFD26}" presName="linearProcess" presStyleCnt="0"/>
      <dgm:spPr/>
    </dgm:pt>
    <dgm:pt modelId="{1A52663F-F65E-4CB2-9EC6-967ABDFC902D}" type="pres">
      <dgm:prSet presAssocID="{5126B929-A9EE-44A8-A337-F20A124DF448}" presName="textNode" presStyleLbl="node1" presStyleIdx="0" presStyleCnt="3">
        <dgm:presLayoutVars>
          <dgm:bulletEnabled val="1"/>
        </dgm:presLayoutVars>
      </dgm:prSet>
      <dgm:spPr/>
    </dgm:pt>
    <dgm:pt modelId="{A9B739DA-4536-4E5F-8296-1547C1A55F45}" type="pres">
      <dgm:prSet presAssocID="{742A0D87-C455-4489-96DF-1C3B05CEA8E3}" presName="sibTrans" presStyleCnt="0"/>
      <dgm:spPr/>
    </dgm:pt>
    <dgm:pt modelId="{E8082679-A3A9-4D75-868E-E7147428496A}" type="pres">
      <dgm:prSet presAssocID="{237BBA57-3302-43E1-9160-54DF896229D1}" presName="textNode" presStyleLbl="node1" presStyleIdx="1" presStyleCnt="3">
        <dgm:presLayoutVars>
          <dgm:bulletEnabled val="1"/>
        </dgm:presLayoutVars>
      </dgm:prSet>
      <dgm:spPr/>
    </dgm:pt>
    <dgm:pt modelId="{11C1E1CE-9448-4541-8EA8-FCD3B346F40A}" type="pres">
      <dgm:prSet presAssocID="{5449861A-D208-4282-B548-7620AE878396}" presName="sibTrans" presStyleCnt="0"/>
      <dgm:spPr/>
    </dgm:pt>
    <dgm:pt modelId="{F44958CA-6F22-4945-BF47-3D2324388B3E}" type="pres">
      <dgm:prSet presAssocID="{9D9884C4-3F2A-4B0C-8210-E771D49B4C41}" presName="textNode" presStyleLbl="node1" presStyleIdx="2" presStyleCnt="3">
        <dgm:presLayoutVars>
          <dgm:bulletEnabled val="1"/>
        </dgm:presLayoutVars>
      </dgm:prSet>
      <dgm:spPr/>
    </dgm:pt>
  </dgm:ptLst>
  <dgm:cxnLst>
    <dgm:cxn modelId="{34BBB618-9F41-430B-A39A-B75FEA3747EA}" srcId="{D4827237-BE16-45A5-9776-5F75F71DFD26}" destId="{237BBA57-3302-43E1-9160-54DF896229D1}" srcOrd="1" destOrd="0" parTransId="{602BFD6A-7994-4CDC-A68E-636AA15E9709}" sibTransId="{5449861A-D208-4282-B548-7620AE878396}"/>
    <dgm:cxn modelId="{A9D1CC26-D899-48F5-84B9-1B924AFC5684}" type="presOf" srcId="{9D9884C4-3F2A-4B0C-8210-E771D49B4C41}" destId="{F44958CA-6F22-4945-BF47-3D2324388B3E}" srcOrd="0" destOrd="0" presId="urn:microsoft.com/office/officeart/2005/8/layout/hProcess9"/>
    <dgm:cxn modelId="{3CFE475C-4A80-4090-8916-E0E0C69C942E}" srcId="{D4827237-BE16-45A5-9776-5F75F71DFD26}" destId="{9D9884C4-3F2A-4B0C-8210-E771D49B4C41}" srcOrd="2" destOrd="0" parTransId="{8BB222B7-9E9D-4B54-9F04-32C46E5BBF29}" sibTransId="{A7CD16E6-D152-49EF-816D-5A4A3AC51D00}"/>
    <dgm:cxn modelId="{0DE92E4A-FFFD-44B9-830C-F288542B473D}" type="presOf" srcId="{237BBA57-3302-43E1-9160-54DF896229D1}" destId="{E8082679-A3A9-4D75-868E-E7147428496A}" srcOrd="0" destOrd="0" presId="urn:microsoft.com/office/officeart/2005/8/layout/hProcess9"/>
    <dgm:cxn modelId="{1085EEA2-B7DF-462C-9102-C75672C97212}" type="presOf" srcId="{D4827237-BE16-45A5-9776-5F75F71DFD26}" destId="{45DFCDB7-A7B6-4682-A317-701431213639}" srcOrd="0" destOrd="0" presId="urn:microsoft.com/office/officeart/2005/8/layout/hProcess9"/>
    <dgm:cxn modelId="{076124B5-B5CD-43FC-B1F9-5C6BFAEABA67}" type="presOf" srcId="{5126B929-A9EE-44A8-A337-F20A124DF448}" destId="{1A52663F-F65E-4CB2-9EC6-967ABDFC902D}" srcOrd="0" destOrd="0" presId="urn:microsoft.com/office/officeart/2005/8/layout/hProcess9"/>
    <dgm:cxn modelId="{24106BB6-BFFA-47E1-AF0E-14A935E8D6BC}" srcId="{D4827237-BE16-45A5-9776-5F75F71DFD26}" destId="{5126B929-A9EE-44A8-A337-F20A124DF448}" srcOrd="0" destOrd="0" parTransId="{F4BF5ECC-9484-42A1-A214-E1F40A2E60FA}" sibTransId="{742A0D87-C455-4489-96DF-1C3B05CEA8E3}"/>
    <dgm:cxn modelId="{592C80E5-930B-4BF4-811A-9AF727535E28}" type="presParOf" srcId="{45DFCDB7-A7B6-4682-A317-701431213639}" destId="{B16D1EBD-987A-4D10-9CA3-E001DF103B2B}" srcOrd="0" destOrd="0" presId="urn:microsoft.com/office/officeart/2005/8/layout/hProcess9"/>
    <dgm:cxn modelId="{553470F5-4F08-46EB-89D2-89E1FA0D40ED}" type="presParOf" srcId="{45DFCDB7-A7B6-4682-A317-701431213639}" destId="{BE5E16D5-4FB7-4625-B0CC-CE29D016EF14}" srcOrd="1" destOrd="0" presId="urn:microsoft.com/office/officeart/2005/8/layout/hProcess9"/>
    <dgm:cxn modelId="{3455F461-3BA7-4B0D-ABE1-0EE7DD7E35CE}" type="presParOf" srcId="{BE5E16D5-4FB7-4625-B0CC-CE29D016EF14}" destId="{1A52663F-F65E-4CB2-9EC6-967ABDFC902D}" srcOrd="0" destOrd="0" presId="urn:microsoft.com/office/officeart/2005/8/layout/hProcess9"/>
    <dgm:cxn modelId="{9DAEC522-606A-4AB8-9B15-509A6F5E6929}" type="presParOf" srcId="{BE5E16D5-4FB7-4625-B0CC-CE29D016EF14}" destId="{A9B739DA-4536-4E5F-8296-1547C1A55F45}" srcOrd="1" destOrd="0" presId="urn:microsoft.com/office/officeart/2005/8/layout/hProcess9"/>
    <dgm:cxn modelId="{5CFB4D3C-DE0D-451E-A828-526725D243CC}" type="presParOf" srcId="{BE5E16D5-4FB7-4625-B0CC-CE29D016EF14}" destId="{E8082679-A3A9-4D75-868E-E7147428496A}" srcOrd="2" destOrd="0" presId="urn:microsoft.com/office/officeart/2005/8/layout/hProcess9"/>
    <dgm:cxn modelId="{B3B1EAE7-AD11-48B8-9139-32F556775F3B}" type="presParOf" srcId="{BE5E16D5-4FB7-4625-B0CC-CE29D016EF14}" destId="{11C1E1CE-9448-4541-8EA8-FCD3B346F40A}" srcOrd="3" destOrd="0" presId="urn:microsoft.com/office/officeart/2005/8/layout/hProcess9"/>
    <dgm:cxn modelId="{C8A5563E-3CED-4A81-8128-CFA6F17C1D03}" type="presParOf" srcId="{BE5E16D5-4FB7-4625-B0CC-CE29D016EF14}" destId="{F44958CA-6F22-4945-BF47-3D2324388B3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64CF5-D88A-4A95-AEC2-4286D65DDDEC}">
      <dsp:nvSpPr>
        <dsp:cNvPr id="0" name=""/>
        <dsp:cNvSpPr/>
      </dsp:nvSpPr>
      <dsp:spPr>
        <a:xfrm>
          <a:off x="491191" y="0"/>
          <a:ext cx="4236798" cy="423679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1F9F25-2502-4C77-9D86-FE2DC60152CC}">
      <dsp:nvSpPr>
        <dsp:cNvPr id="0" name=""/>
        <dsp:cNvSpPr/>
      </dsp:nvSpPr>
      <dsp:spPr>
        <a:xfrm>
          <a:off x="2609590" y="425955"/>
          <a:ext cx="2753918" cy="100292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Clean-up</a:t>
          </a:r>
        </a:p>
      </dsp:txBody>
      <dsp:txXfrm>
        <a:off x="2658549" y="474914"/>
        <a:ext cx="2656000" cy="905011"/>
      </dsp:txXfrm>
    </dsp:sp>
    <dsp:sp modelId="{84540139-5409-44B3-8A6B-DC230C49154B}">
      <dsp:nvSpPr>
        <dsp:cNvPr id="0" name=""/>
        <dsp:cNvSpPr/>
      </dsp:nvSpPr>
      <dsp:spPr>
        <a:xfrm>
          <a:off x="2609590" y="1554251"/>
          <a:ext cx="2753918" cy="100292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Merging</a:t>
          </a:r>
        </a:p>
      </dsp:txBody>
      <dsp:txXfrm>
        <a:off x="2658549" y="1603210"/>
        <a:ext cx="2656000" cy="905011"/>
      </dsp:txXfrm>
    </dsp:sp>
    <dsp:sp modelId="{643F5449-7782-404A-9CE3-938009937B24}">
      <dsp:nvSpPr>
        <dsp:cNvPr id="0" name=""/>
        <dsp:cNvSpPr/>
      </dsp:nvSpPr>
      <dsp:spPr>
        <a:xfrm>
          <a:off x="2609590" y="2682546"/>
          <a:ext cx="2753918" cy="100292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Delinquency Extraction</a:t>
          </a:r>
        </a:p>
      </dsp:txBody>
      <dsp:txXfrm>
        <a:off x="2658549" y="2731505"/>
        <a:ext cx="2656000" cy="905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D1EBD-987A-4D10-9CA3-E001DF103B2B}">
      <dsp:nvSpPr>
        <dsp:cNvPr id="0" name=""/>
        <dsp:cNvSpPr/>
      </dsp:nvSpPr>
      <dsp:spPr>
        <a:xfrm>
          <a:off x="704503" y="0"/>
          <a:ext cx="7984373" cy="4754859"/>
        </a:xfrm>
        <a:prstGeom prst="rightArrow">
          <a:avLst/>
        </a:prstGeom>
        <a:solidFill>
          <a:schemeClr val="accent2">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2663F-F65E-4CB2-9EC6-967ABDFC902D}">
      <dsp:nvSpPr>
        <dsp:cNvPr id="0" name=""/>
        <dsp:cNvSpPr/>
      </dsp:nvSpPr>
      <dsp:spPr>
        <a:xfrm>
          <a:off x="10090" y="1426457"/>
          <a:ext cx="3023494" cy="1901943"/>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Logistic Regression  Multiple iterations (various combinations of predictors)</a:t>
          </a:r>
        </a:p>
      </dsp:txBody>
      <dsp:txXfrm>
        <a:off x="102935" y="1519302"/>
        <a:ext cx="2837804" cy="1716253"/>
      </dsp:txXfrm>
    </dsp:sp>
    <dsp:sp modelId="{E8082679-A3A9-4D75-868E-E7147428496A}">
      <dsp:nvSpPr>
        <dsp:cNvPr id="0" name=""/>
        <dsp:cNvSpPr/>
      </dsp:nvSpPr>
      <dsp:spPr>
        <a:xfrm>
          <a:off x="3184943" y="1426457"/>
          <a:ext cx="3023494" cy="1901943"/>
        </a:xfrm>
        <a:prstGeom prst="roundRect">
          <a:avLst/>
        </a:prstGeom>
        <a:solidFill>
          <a:schemeClr val="accent2">
            <a:shade val="50000"/>
            <a:hueOff val="-394115"/>
            <a:satOff val="5189"/>
            <a:lumOff val="3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Ensemble methods  Random Forest</a:t>
          </a:r>
        </a:p>
        <a:p>
          <a:pPr marL="0" lvl="0" indent="0" algn="ctr" defTabSz="1022350">
            <a:lnSpc>
              <a:spcPct val="90000"/>
            </a:lnSpc>
            <a:spcBef>
              <a:spcPct val="0"/>
            </a:spcBef>
            <a:spcAft>
              <a:spcPct val="35000"/>
            </a:spcAft>
            <a:buNone/>
          </a:pPr>
          <a:r>
            <a:rPr lang="en-US" sz="2300" kern="1200" dirty="0"/>
            <a:t>Gradient Boosting</a:t>
          </a:r>
        </a:p>
      </dsp:txBody>
      <dsp:txXfrm>
        <a:off x="3277788" y="1519302"/>
        <a:ext cx="2837804" cy="1716253"/>
      </dsp:txXfrm>
    </dsp:sp>
    <dsp:sp modelId="{F44958CA-6F22-4945-BF47-3D2324388B3E}">
      <dsp:nvSpPr>
        <dsp:cNvPr id="0" name=""/>
        <dsp:cNvSpPr/>
      </dsp:nvSpPr>
      <dsp:spPr>
        <a:xfrm>
          <a:off x="6359795" y="1426457"/>
          <a:ext cx="3023494" cy="1901943"/>
        </a:xfrm>
        <a:prstGeom prst="roundRect">
          <a:avLst/>
        </a:prstGeom>
        <a:solidFill>
          <a:schemeClr val="accent2">
            <a:shade val="50000"/>
            <a:hueOff val="-394115"/>
            <a:satOff val="5189"/>
            <a:lumOff val="3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Neural Network – 2 layers</a:t>
          </a:r>
        </a:p>
      </dsp:txBody>
      <dsp:txXfrm>
        <a:off x="6452640" y="1519302"/>
        <a:ext cx="2837804" cy="171625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D5E2-256E-4B73-A931-B11BA7699D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050FF9-3814-4EF2-9515-34D112047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213248-39C8-420E-8D85-6078F500211F}"/>
              </a:ext>
            </a:extLst>
          </p:cNvPr>
          <p:cNvSpPr>
            <a:spLocks noGrp="1"/>
          </p:cNvSpPr>
          <p:nvPr>
            <p:ph type="dt" sz="half" idx="10"/>
          </p:nvPr>
        </p:nvSpPr>
        <p:spPr/>
        <p:txBody>
          <a:bodyPr/>
          <a:lstStyle/>
          <a:p>
            <a:fld id="{CEB4BF49-C3AD-4D4B-AF9B-CC4BE779416F}" type="datetimeFigureOut">
              <a:rPr lang="en-US" smtClean="0"/>
              <a:t>1/10/2019</a:t>
            </a:fld>
            <a:endParaRPr lang="en-US"/>
          </a:p>
        </p:txBody>
      </p:sp>
      <p:sp>
        <p:nvSpPr>
          <p:cNvPr id="5" name="Footer Placeholder 4">
            <a:extLst>
              <a:ext uri="{FF2B5EF4-FFF2-40B4-BE49-F238E27FC236}">
                <a16:creationId xmlns:a16="http://schemas.microsoft.com/office/drawing/2014/main" id="{3304B19A-C258-4A17-A248-B1FCBDB2C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3FD3C-8926-4625-9E26-DF6757AB7F6A}"/>
              </a:ext>
            </a:extLst>
          </p:cNvPr>
          <p:cNvSpPr>
            <a:spLocks noGrp="1"/>
          </p:cNvSpPr>
          <p:nvPr>
            <p:ph type="sldNum" sz="quarter" idx="12"/>
          </p:nvPr>
        </p:nvSpPr>
        <p:spPr/>
        <p:txBody>
          <a:bodyPr/>
          <a:lstStyle/>
          <a:p>
            <a:fld id="{A417E489-63EB-4027-8268-128431D9E8BC}" type="slidenum">
              <a:rPr lang="en-US" smtClean="0"/>
              <a:t>‹#›</a:t>
            </a:fld>
            <a:endParaRPr lang="en-US"/>
          </a:p>
        </p:txBody>
      </p:sp>
    </p:spTree>
    <p:extLst>
      <p:ext uri="{BB962C8B-B14F-4D97-AF65-F5344CB8AC3E}">
        <p14:creationId xmlns:p14="http://schemas.microsoft.com/office/powerpoint/2010/main" val="358435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CE42-865C-42A3-B878-F65839628B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D8AF44-7845-4A61-85FA-7466907751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3E2BD-9E0C-425D-A41E-3BEB1B5C26FA}"/>
              </a:ext>
            </a:extLst>
          </p:cNvPr>
          <p:cNvSpPr>
            <a:spLocks noGrp="1"/>
          </p:cNvSpPr>
          <p:nvPr>
            <p:ph type="dt" sz="half" idx="10"/>
          </p:nvPr>
        </p:nvSpPr>
        <p:spPr/>
        <p:txBody>
          <a:bodyPr/>
          <a:lstStyle/>
          <a:p>
            <a:fld id="{CEB4BF49-C3AD-4D4B-AF9B-CC4BE779416F}" type="datetimeFigureOut">
              <a:rPr lang="en-US" smtClean="0"/>
              <a:t>1/10/2019</a:t>
            </a:fld>
            <a:endParaRPr lang="en-US"/>
          </a:p>
        </p:txBody>
      </p:sp>
      <p:sp>
        <p:nvSpPr>
          <p:cNvPr id="5" name="Footer Placeholder 4">
            <a:extLst>
              <a:ext uri="{FF2B5EF4-FFF2-40B4-BE49-F238E27FC236}">
                <a16:creationId xmlns:a16="http://schemas.microsoft.com/office/drawing/2014/main" id="{169E9A65-427E-4A25-A7F9-F74DC12DD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1A1E2-E995-45DE-BD88-AC5C2F28FD26}"/>
              </a:ext>
            </a:extLst>
          </p:cNvPr>
          <p:cNvSpPr>
            <a:spLocks noGrp="1"/>
          </p:cNvSpPr>
          <p:nvPr>
            <p:ph type="sldNum" sz="quarter" idx="12"/>
          </p:nvPr>
        </p:nvSpPr>
        <p:spPr/>
        <p:txBody>
          <a:bodyPr/>
          <a:lstStyle/>
          <a:p>
            <a:fld id="{A417E489-63EB-4027-8268-128431D9E8BC}" type="slidenum">
              <a:rPr lang="en-US" smtClean="0"/>
              <a:t>‹#›</a:t>
            </a:fld>
            <a:endParaRPr lang="en-US"/>
          </a:p>
        </p:txBody>
      </p:sp>
    </p:spTree>
    <p:extLst>
      <p:ext uri="{BB962C8B-B14F-4D97-AF65-F5344CB8AC3E}">
        <p14:creationId xmlns:p14="http://schemas.microsoft.com/office/powerpoint/2010/main" val="369408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C58F9-9B20-466F-B5C0-34D2ED9F2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AEFE14-DB33-45F2-8BCC-D283A0FAA1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59A30-D28B-4DE1-9C9F-4F6F3DDD9BB2}"/>
              </a:ext>
            </a:extLst>
          </p:cNvPr>
          <p:cNvSpPr>
            <a:spLocks noGrp="1"/>
          </p:cNvSpPr>
          <p:nvPr>
            <p:ph type="dt" sz="half" idx="10"/>
          </p:nvPr>
        </p:nvSpPr>
        <p:spPr/>
        <p:txBody>
          <a:bodyPr/>
          <a:lstStyle/>
          <a:p>
            <a:fld id="{CEB4BF49-C3AD-4D4B-AF9B-CC4BE779416F}" type="datetimeFigureOut">
              <a:rPr lang="en-US" smtClean="0"/>
              <a:t>1/10/2019</a:t>
            </a:fld>
            <a:endParaRPr lang="en-US"/>
          </a:p>
        </p:txBody>
      </p:sp>
      <p:sp>
        <p:nvSpPr>
          <p:cNvPr id="5" name="Footer Placeholder 4">
            <a:extLst>
              <a:ext uri="{FF2B5EF4-FFF2-40B4-BE49-F238E27FC236}">
                <a16:creationId xmlns:a16="http://schemas.microsoft.com/office/drawing/2014/main" id="{F6E16A08-7C9F-4E56-A920-51B0A5BC7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69FDE-6E84-49AA-A3FD-6F677E3A3AAE}"/>
              </a:ext>
            </a:extLst>
          </p:cNvPr>
          <p:cNvSpPr>
            <a:spLocks noGrp="1"/>
          </p:cNvSpPr>
          <p:nvPr>
            <p:ph type="sldNum" sz="quarter" idx="12"/>
          </p:nvPr>
        </p:nvSpPr>
        <p:spPr/>
        <p:txBody>
          <a:bodyPr/>
          <a:lstStyle/>
          <a:p>
            <a:fld id="{A417E489-63EB-4027-8268-128431D9E8BC}" type="slidenum">
              <a:rPr lang="en-US" smtClean="0"/>
              <a:t>‹#›</a:t>
            </a:fld>
            <a:endParaRPr lang="en-US"/>
          </a:p>
        </p:txBody>
      </p:sp>
    </p:spTree>
    <p:extLst>
      <p:ext uri="{BB962C8B-B14F-4D97-AF65-F5344CB8AC3E}">
        <p14:creationId xmlns:p14="http://schemas.microsoft.com/office/powerpoint/2010/main" val="1821077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17694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822615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5099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26034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61959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99414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25370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89808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6073-FE80-44AA-B04B-BA5A439B8B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02D721-1537-4349-A0AA-E6277E97BA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91DB4-9B76-4351-9867-2080AA29C128}"/>
              </a:ext>
            </a:extLst>
          </p:cNvPr>
          <p:cNvSpPr>
            <a:spLocks noGrp="1"/>
          </p:cNvSpPr>
          <p:nvPr>
            <p:ph type="dt" sz="half" idx="10"/>
          </p:nvPr>
        </p:nvSpPr>
        <p:spPr/>
        <p:txBody>
          <a:bodyPr/>
          <a:lstStyle/>
          <a:p>
            <a:fld id="{CEB4BF49-C3AD-4D4B-AF9B-CC4BE779416F}" type="datetimeFigureOut">
              <a:rPr lang="en-US" smtClean="0"/>
              <a:t>1/10/2019</a:t>
            </a:fld>
            <a:endParaRPr lang="en-US"/>
          </a:p>
        </p:txBody>
      </p:sp>
      <p:sp>
        <p:nvSpPr>
          <p:cNvPr id="5" name="Footer Placeholder 4">
            <a:extLst>
              <a:ext uri="{FF2B5EF4-FFF2-40B4-BE49-F238E27FC236}">
                <a16:creationId xmlns:a16="http://schemas.microsoft.com/office/drawing/2014/main" id="{2B259219-95DF-468C-AF5B-03440304C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9666A-FE81-4BB5-85FB-D4D52957E2A6}"/>
              </a:ext>
            </a:extLst>
          </p:cNvPr>
          <p:cNvSpPr>
            <a:spLocks noGrp="1"/>
          </p:cNvSpPr>
          <p:nvPr>
            <p:ph type="sldNum" sz="quarter" idx="12"/>
          </p:nvPr>
        </p:nvSpPr>
        <p:spPr/>
        <p:txBody>
          <a:bodyPr/>
          <a:lstStyle/>
          <a:p>
            <a:fld id="{A417E489-63EB-4027-8268-128431D9E8BC}" type="slidenum">
              <a:rPr lang="en-US" smtClean="0"/>
              <a:t>‹#›</a:t>
            </a:fld>
            <a:endParaRPr lang="en-US"/>
          </a:p>
        </p:txBody>
      </p:sp>
    </p:spTree>
    <p:extLst>
      <p:ext uri="{BB962C8B-B14F-4D97-AF65-F5344CB8AC3E}">
        <p14:creationId xmlns:p14="http://schemas.microsoft.com/office/powerpoint/2010/main" val="701644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747917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451643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547985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5777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6932-EB87-42C5-96CF-D085C5D08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00957-0027-418C-BF58-2391CEC71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3BF35D1-F6DA-4BBB-8DAF-43D83530F114}"/>
              </a:ext>
            </a:extLst>
          </p:cNvPr>
          <p:cNvSpPr>
            <a:spLocks noGrp="1"/>
          </p:cNvSpPr>
          <p:nvPr>
            <p:ph type="dt" sz="half" idx="10"/>
          </p:nvPr>
        </p:nvSpPr>
        <p:spPr/>
        <p:txBody>
          <a:bodyPr/>
          <a:lstStyle/>
          <a:p>
            <a:fld id="{CEB4BF49-C3AD-4D4B-AF9B-CC4BE779416F}" type="datetimeFigureOut">
              <a:rPr lang="en-US" smtClean="0"/>
              <a:t>1/10/2019</a:t>
            </a:fld>
            <a:endParaRPr lang="en-US"/>
          </a:p>
        </p:txBody>
      </p:sp>
      <p:sp>
        <p:nvSpPr>
          <p:cNvPr id="5" name="Footer Placeholder 4">
            <a:extLst>
              <a:ext uri="{FF2B5EF4-FFF2-40B4-BE49-F238E27FC236}">
                <a16:creationId xmlns:a16="http://schemas.microsoft.com/office/drawing/2014/main" id="{5EB65B8B-CF1D-4CA5-93E9-1717C5BB1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35604-D1BC-4D77-9678-11FA6AC1F43A}"/>
              </a:ext>
            </a:extLst>
          </p:cNvPr>
          <p:cNvSpPr>
            <a:spLocks noGrp="1"/>
          </p:cNvSpPr>
          <p:nvPr>
            <p:ph type="sldNum" sz="quarter" idx="12"/>
          </p:nvPr>
        </p:nvSpPr>
        <p:spPr/>
        <p:txBody>
          <a:bodyPr/>
          <a:lstStyle/>
          <a:p>
            <a:fld id="{A417E489-63EB-4027-8268-128431D9E8BC}" type="slidenum">
              <a:rPr lang="en-US" smtClean="0"/>
              <a:t>‹#›</a:t>
            </a:fld>
            <a:endParaRPr lang="en-US"/>
          </a:p>
        </p:txBody>
      </p:sp>
    </p:spTree>
    <p:extLst>
      <p:ext uri="{BB962C8B-B14F-4D97-AF65-F5344CB8AC3E}">
        <p14:creationId xmlns:p14="http://schemas.microsoft.com/office/powerpoint/2010/main" val="271746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E490-8117-4A6F-B63D-3DD54BA7F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1DA99-4812-4222-BBBC-C9CF003E08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B7F4B8-7E2D-40CD-947A-CD6202A7AC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0B962-7CA1-4A16-AB34-C54426911893}"/>
              </a:ext>
            </a:extLst>
          </p:cNvPr>
          <p:cNvSpPr>
            <a:spLocks noGrp="1"/>
          </p:cNvSpPr>
          <p:nvPr>
            <p:ph type="dt" sz="half" idx="10"/>
          </p:nvPr>
        </p:nvSpPr>
        <p:spPr/>
        <p:txBody>
          <a:bodyPr/>
          <a:lstStyle/>
          <a:p>
            <a:fld id="{CEB4BF49-C3AD-4D4B-AF9B-CC4BE779416F}" type="datetimeFigureOut">
              <a:rPr lang="en-US" smtClean="0"/>
              <a:t>1/10/2019</a:t>
            </a:fld>
            <a:endParaRPr lang="en-US"/>
          </a:p>
        </p:txBody>
      </p:sp>
      <p:sp>
        <p:nvSpPr>
          <p:cNvPr id="6" name="Footer Placeholder 5">
            <a:extLst>
              <a:ext uri="{FF2B5EF4-FFF2-40B4-BE49-F238E27FC236}">
                <a16:creationId xmlns:a16="http://schemas.microsoft.com/office/drawing/2014/main" id="{AF0F40A6-F5AA-49A8-B2D3-1C40DF4BD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C1B7E-7AF7-4E7E-830F-18F8D9C0A425}"/>
              </a:ext>
            </a:extLst>
          </p:cNvPr>
          <p:cNvSpPr>
            <a:spLocks noGrp="1"/>
          </p:cNvSpPr>
          <p:nvPr>
            <p:ph type="sldNum" sz="quarter" idx="12"/>
          </p:nvPr>
        </p:nvSpPr>
        <p:spPr/>
        <p:txBody>
          <a:bodyPr/>
          <a:lstStyle/>
          <a:p>
            <a:fld id="{A417E489-63EB-4027-8268-128431D9E8BC}" type="slidenum">
              <a:rPr lang="en-US" smtClean="0"/>
              <a:t>‹#›</a:t>
            </a:fld>
            <a:endParaRPr lang="en-US"/>
          </a:p>
        </p:txBody>
      </p:sp>
    </p:spTree>
    <p:extLst>
      <p:ext uri="{BB962C8B-B14F-4D97-AF65-F5344CB8AC3E}">
        <p14:creationId xmlns:p14="http://schemas.microsoft.com/office/powerpoint/2010/main" val="172541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D5D6-7816-4F72-8E8B-9E4B151022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C200AE-8DC0-4F10-8D6E-61D72DEDBB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5A34D5-7281-4185-9A39-26BE352D2E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D62BDB-6C69-4C62-97C9-3B4926CB66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EF44C2-A4AD-4272-8D9F-550F456A7EE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892F5F-1E9F-4D6A-9C31-DC02579642B3}"/>
              </a:ext>
            </a:extLst>
          </p:cNvPr>
          <p:cNvSpPr>
            <a:spLocks noGrp="1"/>
          </p:cNvSpPr>
          <p:nvPr>
            <p:ph type="dt" sz="half" idx="10"/>
          </p:nvPr>
        </p:nvSpPr>
        <p:spPr/>
        <p:txBody>
          <a:bodyPr/>
          <a:lstStyle/>
          <a:p>
            <a:fld id="{CEB4BF49-C3AD-4D4B-AF9B-CC4BE779416F}" type="datetimeFigureOut">
              <a:rPr lang="en-US" smtClean="0"/>
              <a:t>1/10/2019</a:t>
            </a:fld>
            <a:endParaRPr lang="en-US"/>
          </a:p>
        </p:txBody>
      </p:sp>
      <p:sp>
        <p:nvSpPr>
          <p:cNvPr id="8" name="Footer Placeholder 7">
            <a:extLst>
              <a:ext uri="{FF2B5EF4-FFF2-40B4-BE49-F238E27FC236}">
                <a16:creationId xmlns:a16="http://schemas.microsoft.com/office/drawing/2014/main" id="{77017DAA-CF25-4E42-99A7-D8A6A7DC1E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584DFB-3A6D-424C-966C-047F8435BBD5}"/>
              </a:ext>
            </a:extLst>
          </p:cNvPr>
          <p:cNvSpPr>
            <a:spLocks noGrp="1"/>
          </p:cNvSpPr>
          <p:nvPr>
            <p:ph type="sldNum" sz="quarter" idx="12"/>
          </p:nvPr>
        </p:nvSpPr>
        <p:spPr/>
        <p:txBody>
          <a:bodyPr/>
          <a:lstStyle/>
          <a:p>
            <a:fld id="{A417E489-63EB-4027-8268-128431D9E8BC}" type="slidenum">
              <a:rPr lang="en-US" smtClean="0"/>
              <a:t>‹#›</a:t>
            </a:fld>
            <a:endParaRPr lang="en-US"/>
          </a:p>
        </p:txBody>
      </p:sp>
    </p:spTree>
    <p:extLst>
      <p:ext uri="{BB962C8B-B14F-4D97-AF65-F5344CB8AC3E}">
        <p14:creationId xmlns:p14="http://schemas.microsoft.com/office/powerpoint/2010/main" val="119576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4AB6-974D-4955-A366-1615012C12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74BD0A-EB55-4B8E-9C62-9C291672132C}"/>
              </a:ext>
            </a:extLst>
          </p:cNvPr>
          <p:cNvSpPr>
            <a:spLocks noGrp="1"/>
          </p:cNvSpPr>
          <p:nvPr>
            <p:ph type="dt" sz="half" idx="10"/>
          </p:nvPr>
        </p:nvSpPr>
        <p:spPr/>
        <p:txBody>
          <a:bodyPr/>
          <a:lstStyle/>
          <a:p>
            <a:fld id="{CEB4BF49-C3AD-4D4B-AF9B-CC4BE779416F}" type="datetimeFigureOut">
              <a:rPr lang="en-US" smtClean="0"/>
              <a:t>1/10/2019</a:t>
            </a:fld>
            <a:endParaRPr lang="en-US"/>
          </a:p>
        </p:txBody>
      </p:sp>
      <p:sp>
        <p:nvSpPr>
          <p:cNvPr id="4" name="Footer Placeholder 3">
            <a:extLst>
              <a:ext uri="{FF2B5EF4-FFF2-40B4-BE49-F238E27FC236}">
                <a16:creationId xmlns:a16="http://schemas.microsoft.com/office/drawing/2014/main" id="{C9F7886C-E69E-4C1C-B215-BABB153FF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DE9E1-5C6A-42EF-AE1B-FD152B2BACAC}"/>
              </a:ext>
            </a:extLst>
          </p:cNvPr>
          <p:cNvSpPr>
            <a:spLocks noGrp="1"/>
          </p:cNvSpPr>
          <p:nvPr>
            <p:ph type="sldNum" sz="quarter" idx="12"/>
          </p:nvPr>
        </p:nvSpPr>
        <p:spPr/>
        <p:txBody>
          <a:bodyPr/>
          <a:lstStyle/>
          <a:p>
            <a:fld id="{A417E489-63EB-4027-8268-128431D9E8BC}" type="slidenum">
              <a:rPr lang="en-US" smtClean="0"/>
              <a:t>‹#›</a:t>
            </a:fld>
            <a:endParaRPr lang="en-US"/>
          </a:p>
        </p:txBody>
      </p:sp>
    </p:spTree>
    <p:extLst>
      <p:ext uri="{BB962C8B-B14F-4D97-AF65-F5344CB8AC3E}">
        <p14:creationId xmlns:p14="http://schemas.microsoft.com/office/powerpoint/2010/main" val="412737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B8CD2-7976-4F6C-B03A-99A63B679BE8}"/>
              </a:ext>
            </a:extLst>
          </p:cNvPr>
          <p:cNvSpPr>
            <a:spLocks noGrp="1"/>
          </p:cNvSpPr>
          <p:nvPr>
            <p:ph type="dt" sz="half" idx="10"/>
          </p:nvPr>
        </p:nvSpPr>
        <p:spPr/>
        <p:txBody>
          <a:bodyPr/>
          <a:lstStyle/>
          <a:p>
            <a:fld id="{CEB4BF49-C3AD-4D4B-AF9B-CC4BE779416F}" type="datetimeFigureOut">
              <a:rPr lang="en-US" smtClean="0"/>
              <a:t>1/10/2019</a:t>
            </a:fld>
            <a:endParaRPr lang="en-US"/>
          </a:p>
        </p:txBody>
      </p:sp>
      <p:sp>
        <p:nvSpPr>
          <p:cNvPr id="3" name="Footer Placeholder 2">
            <a:extLst>
              <a:ext uri="{FF2B5EF4-FFF2-40B4-BE49-F238E27FC236}">
                <a16:creationId xmlns:a16="http://schemas.microsoft.com/office/drawing/2014/main" id="{A45974CF-EF90-481F-BF55-41722C7206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3B4BE4-232A-4363-B9AB-511535D7877A}"/>
              </a:ext>
            </a:extLst>
          </p:cNvPr>
          <p:cNvSpPr>
            <a:spLocks noGrp="1"/>
          </p:cNvSpPr>
          <p:nvPr>
            <p:ph type="sldNum" sz="quarter" idx="12"/>
          </p:nvPr>
        </p:nvSpPr>
        <p:spPr/>
        <p:txBody>
          <a:bodyPr/>
          <a:lstStyle/>
          <a:p>
            <a:fld id="{A417E489-63EB-4027-8268-128431D9E8BC}" type="slidenum">
              <a:rPr lang="en-US" smtClean="0"/>
              <a:t>‹#›</a:t>
            </a:fld>
            <a:endParaRPr lang="en-US"/>
          </a:p>
        </p:txBody>
      </p:sp>
    </p:spTree>
    <p:extLst>
      <p:ext uri="{BB962C8B-B14F-4D97-AF65-F5344CB8AC3E}">
        <p14:creationId xmlns:p14="http://schemas.microsoft.com/office/powerpoint/2010/main" val="414179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3ADC-440A-408A-BEDD-A52450EC7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DD212-40AD-4328-A395-77855D95B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693E0B-26B6-4711-8955-A6218A60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AC29C2-6FCB-4AF0-8A08-DFD8E897B9A0}"/>
              </a:ext>
            </a:extLst>
          </p:cNvPr>
          <p:cNvSpPr>
            <a:spLocks noGrp="1"/>
          </p:cNvSpPr>
          <p:nvPr>
            <p:ph type="dt" sz="half" idx="10"/>
          </p:nvPr>
        </p:nvSpPr>
        <p:spPr/>
        <p:txBody>
          <a:bodyPr/>
          <a:lstStyle/>
          <a:p>
            <a:fld id="{CEB4BF49-C3AD-4D4B-AF9B-CC4BE779416F}" type="datetimeFigureOut">
              <a:rPr lang="en-US" smtClean="0"/>
              <a:t>1/10/2019</a:t>
            </a:fld>
            <a:endParaRPr lang="en-US"/>
          </a:p>
        </p:txBody>
      </p:sp>
      <p:sp>
        <p:nvSpPr>
          <p:cNvPr id="6" name="Footer Placeholder 5">
            <a:extLst>
              <a:ext uri="{FF2B5EF4-FFF2-40B4-BE49-F238E27FC236}">
                <a16:creationId xmlns:a16="http://schemas.microsoft.com/office/drawing/2014/main" id="{AAB73933-50A8-4A7E-9196-603FD16A2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CD90A-5E9C-4DF2-9B5A-7CEBAAA6B224}"/>
              </a:ext>
            </a:extLst>
          </p:cNvPr>
          <p:cNvSpPr>
            <a:spLocks noGrp="1"/>
          </p:cNvSpPr>
          <p:nvPr>
            <p:ph type="sldNum" sz="quarter" idx="12"/>
          </p:nvPr>
        </p:nvSpPr>
        <p:spPr/>
        <p:txBody>
          <a:bodyPr/>
          <a:lstStyle/>
          <a:p>
            <a:fld id="{A417E489-63EB-4027-8268-128431D9E8BC}" type="slidenum">
              <a:rPr lang="en-US" smtClean="0"/>
              <a:t>‹#›</a:t>
            </a:fld>
            <a:endParaRPr lang="en-US"/>
          </a:p>
        </p:txBody>
      </p:sp>
    </p:spTree>
    <p:extLst>
      <p:ext uri="{BB962C8B-B14F-4D97-AF65-F5344CB8AC3E}">
        <p14:creationId xmlns:p14="http://schemas.microsoft.com/office/powerpoint/2010/main" val="112426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9D2C-419F-4BE7-9AF8-8F23DF7A4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B8DEF9-AAD4-4EBA-A756-1DC0AFAE4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81C84E-5A5B-43EC-8CE1-2C19CD8C1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40025F-0CA7-4EC2-BE3A-FBF5B9ACA3AF}"/>
              </a:ext>
            </a:extLst>
          </p:cNvPr>
          <p:cNvSpPr>
            <a:spLocks noGrp="1"/>
          </p:cNvSpPr>
          <p:nvPr>
            <p:ph type="dt" sz="half" idx="10"/>
          </p:nvPr>
        </p:nvSpPr>
        <p:spPr/>
        <p:txBody>
          <a:bodyPr/>
          <a:lstStyle/>
          <a:p>
            <a:fld id="{CEB4BF49-C3AD-4D4B-AF9B-CC4BE779416F}" type="datetimeFigureOut">
              <a:rPr lang="en-US" smtClean="0"/>
              <a:t>1/10/2019</a:t>
            </a:fld>
            <a:endParaRPr lang="en-US"/>
          </a:p>
        </p:txBody>
      </p:sp>
      <p:sp>
        <p:nvSpPr>
          <p:cNvPr id="6" name="Footer Placeholder 5">
            <a:extLst>
              <a:ext uri="{FF2B5EF4-FFF2-40B4-BE49-F238E27FC236}">
                <a16:creationId xmlns:a16="http://schemas.microsoft.com/office/drawing/2014/main" id="{9033107D-7EA6-4616-BEEE-6238CB6BB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B9977-7A66-4FBC-82F7-4F76B4867457}"/>
              </a:ext>
            </a:extLst>
          </p:cNvPr>
          <p:cNvSpPr>
            <a:spLocks noGrp="1"/>
          </p:cNvSpPr>
          <p:nvPr>
            <p:ph type="sldNum" sz="quarter" idx="12"/>
          </p:nvPr>
        </p:nvSpPr>
        <p:spPr/>
        <p:txBody>
          <a:bodyPr/>
          <a:lstStyle/>
          <a:p>
            <a:fld id="{A417E489-63EB-4027-8268-128431D9E8BC}" type="slidenum">
              <a:rPr lang="en-US" smtClean="0"/>
              <a:t>‹#›</a:t>
            </a:fld>
            <a:endParaRPr lang="en-US"/>
          </a:p>
        </p:txBody>
      </p:sp>
    </p:spTree>
    <p:extLst>
      <p:ext uri="{BB962C8B-B14F-4D97-AF65-F5344CB8AC3E}">
        <p14:creationId xmlns:p14="http://schemas.microsoft.com/office/powerpoint/2010/main" val="104351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74D4D-4315-4BAC-AF87-7DD17258B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F52E91-C3AD-4709-BC09-0278B75918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90D62-5F9C-4EAB-8844-FA7CC4387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4BF49-C3AD-4D4B-AF9B-CC4BE779416F}" type="datetimeFigureOut">
              <a:rPr lang="en-US" smtClean="0"/>
              <a:t>1/10/2019</a:t>
            </a:fld>
            <a:endParaRPr lang="en-US"/>
          </a:p>
        </p:txBody>
      </p:sp>
      <p:sp>
        <p:nvSpPr>
          <p:cNvPr id="5" name="Footer Placeholder 4">
            <a:extLst>
              <a:ext uri="{FF2B5EF4-FFF2-40B4-BE49-F238E27FC236}">
                <a16:creationId xmlns:a16="http://schemas.microsoft.com/office/drawing/2014/main" id="{7F379C3B-A542-4EB1-8886-10341E046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1830DA-6059-4B0A-B342-9162649FC1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7E489-63EB-4027-8268-128431D9E8BC}" type="slidenum">
              <a:rPr lang="en-US" smtClean="0"/>
              <a:t>‹#›</a:t>
            </a:fld>
            <a:endParaRPr lang="en-US"/>
          </a:p>
        </p:txBody>
      </p:sp>
    </p:spTree>
    <p:extLst>
      <p:ext uri="{BB962C8B-B14F-4D97-AF65-F5344CB8AC3E}">
        <p14:creationId xmlns:p14="http://schemas.microsoft.com/office/powerpoint/2010/main" val="3774643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762119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chart" Target="../charts/chart2.xml"/><Relationship Id="rId2" Type="http://schemas.microsoft.com/office/2014/relationships/chartEx" Target="../charts/chartEx1.xml"/><Relationship Id="rId1" Type="http://schemas.openxmlformats.org/officeDocument/2006/relationships/slideLayout" Target="../slideLayouts/slideLayout1.xml"/><Relationship Id="rId6" Type="http://schemas.openxmlformats.org/officeDocument/2006/relationships/image" Target="../media/image22.png"/><Relationship Id="rId5" Type="http://schemas.microsoft.com/office/2014/relationships/chartEx" Target="../charts/chartEx2.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1E51-20F3-4912-AA18-909CC77CE625}"/>
              </a:ext>
            </a:extLst>
          </p:cNvPr>
          <p:cNvSpPr>
            <a:spLocks noGrp="1"/>
          </p:cNvSpPr>
          <p:nvPr>
            <p:ph type="ctrTitle"/>
          </p:nvPr>
        </p:nvSpPr>
        <p:spPr>
          <a:xfrm>
            <a:off x="1524000" y="1122363"/>
            <a:ext cx="9144000" cy="2566410"/>
          </a:xfrm>
        </p:spPr>
        <p:txBody>
          <a:bodyPr>
            <a:normAutofit/>
          </a:bodyPr>
          <a:lstStyle/>
          <a:p>
            <a:r>
              <a:rPr lang="en-US" dirty="0"/>
              <a:t>Home Mortgage Defaulter classification</a:t>
            </a:r>
            <a:br>
              <a:rPr lang="en-US" dirty="0"/>
            </a:br>
            <a:endParaRPr lang="en-US" dirty="0"/>
          </a:p>
        </p:txBody>
      </p:sp>
      <p:sp>
        <p:nvSpPr>
          <p:cNvPr id="6" name="TextBox 5">
            <a:extLst>
              <a:ext uri="{FF2B5EF4-FFF2-40B4-BE49-F238E27FC236}">
                <a16:creationId xmlns:a16="http://schemas.microsoft.com/office/drawing/2014/main" id="{A55954C1-5607-4491-B3E1-97E93DAC579B}"/>
              </a:ext>
            </a:extLst>
          </p:cNvPr>
          <p:cNvSpPr txBox="1"/>
          <p:nvPr/>
        </p:nvSpPr>
        <p:spPr>
          <a:xfrm>
            <a:off x="6096000" y="3429000"/>
            <a:ext cx="2279073" cy="2308324"/>
          </a:xfrm>
          <a:prstGeom prst="rect">
            <a:avLst/>
          </a:prstGeom>
          <a:noFill/>
        </p:spPr>
        <p:txBody>
          <a:bodyPr wrap="square" rtlCol="0">
            <a:spAutoFit/>
          </a:bodyPr>
          <a:lstStyle/>
          <a:p>
            <a:r>
              <a:rPr lang="en-US" sz="2400" dirty="0"/>
              <a:t>By</a:t>
            </a:r>
          </a:p>
          <a:p>
            <a:r>
              <a:rPr lang="en-US" sz="2400" b="1" i="1" dirty="0"/>
              <a:t>Aman	</a:t>
            </a:r>
          </a:p>
          <a:p>
            <a:r>
              <a:rPr lang="en-US" sz="2400" b="1" i="1" dirty="0" err="1"/>
              <a:t>Premkumar</a:t>
            </a:r>
            <a:endParaRPr lang="en-US" sz="2400" b="1" i="1" dirty="0"/>
          </a:p>
          <a:p>
            <a:r>
              <a:rPr lang="en-US" sz="2400" b="1" i="1" dirty="0"/>
              <a:t>Ashwin	</a:t>
            </a:r>
          </a:p>
          <a:p>
            <a:r>
              <a:rPr lang="en-US" sz="2400" b="1" i="1" dirty="0"/>
              <a:t>Pavan</a:t>
            </a:r>
          </a:p>
          <a:p>
            <a:r>
              <a:rPr lang="en-US" sz="2400" b="1" i="1" dirty="0"/>
              <a:t>Kapila</a:t>
            </a:r>
          </a:p>
        </p:txBody>
      </p:sp>
      <p:sp>
        <p:nvSpPr>
          <p:cNvPr id="7" name="TextBox 6">
            <a:extLst>
              <a:ext uri="{FF2B5EF4-FFF2-40B4-BE49-F238E27FC236}">
                <a16:creationId xmlns:a16="http://schemas.microsoft.com/office/drawing/2014/main" id="{8125E6CD-8EC4-47B7-8686-A37B73C6103C}"/>
              </a:ext>
            </a:extLst>
          </p:cNvPr>
          <p:cNvSpPr txBox="1"/>
          <p:nvPr/>
        </p:nvSpPr>
        <p:spPr>
          <a:xfrm>
            <a:off x="8717973" y="3429000"/>
            <a:ext cx="2223654" cy="923330"/>
          </a:xfrm>
          <a:prstGeom prst="rect">
            <a:avLst/>
          </a:prstGeom>
          <a:noFill/>
        </p:spPr>
        <p:txBody>
          <a:bodyPr wrap="square" rtlCol="0">
            <a:spAutoFit/>
          </a:bodyPr>
          <a:lstStyle/>
          <a:p>
            <a:r>
              <a:rPr lang="en-US" dirty="0"/>
              <a:t>Mentors:</a:t>
            </a:r>
          </a:p>
          <a:p>
            <a:r>
              <a:rPr lang="en-US" b="1" i="1" dirty="0" err="1"/>
              <a:t>Dipiyaman</a:t>
            </a:r>
            <a:endParaRPr lang="en-US" b="1" i="1" dirty="0"/>
          </a:p>
          <a:p>
            <a:r>
              <a:rPr lang="en-US" b="1" i="1" dirty="0" err="1"/>
              <a:t>Viswas</a:t>
            </a:r>
            <a:endParaRPr lang="en-US" b="1" i="1" dirty="0"/>
          </a:p>
        </p:txBody>
      </p:sp>
    </p:spTree>
    <p:extLst>
      <p:ext uri="{BB962C8B-B14F-4D97-AF65-F5344CB8AC3E}">
        <p14:creationId xmlns:p14="http://schemas.microsoft.com/office/powerpoint/2010/main" val="3546765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0608" y="519806"/>
            <a:ext cx="4303057" cy="3937894"/>
          </a:xfrm>
          <a:prstGeom prst="rect">
            <a:avLst/>
          </a:prstGeom>
        </p:spPr>
      </p:pic>
      <p:pic>
        <p:nvPicPr>
          <p:cNvPr id="4" name="Picture 3"/>
          <p:cNvPicPr>
            <a:picLocks noChangeAspect="1"/>
          </p:cNvPicPr>
          <p:nvPr/>
        </p:nvPicPr>
        <p:blipFill>
          <a:blip r:embed="rId3"/>
          <a:stretch>
            <a:fillRect/>
          </a:stretch>
        </p:blipFill>
        <p:spPr>
          <a:xfrm>
            <a:off x="4561242" y="343592"/>
            <a:ext cx="7630758" cy="6514408"/>
          </a:xfrm>
          <a:prstGeom prst="rect">
            <a:avLst/>
          </a:prstGeom>
        </p:spPr>
      </p:pic>
      <p:sp>
        <p:nvSpPr>
          <p:cNvPr id="5" name="TextBox 4"/>
          <p:cNvSpPr txBox="1"/>
          <p:nvPr/>
        </p:nvSpPr>
        <p:spPr>
          <a:xfrm>
            <a:off x="0" y="-4266"/>
            <a:ext cx="52604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Segoe UI Light"/>
                <a:ea typeface="+mn-ea"/>
                <a:cs typeface="+mn-cs"/>
              </a:rPr>
              <a:t>Debt to Income ratio distribution of borrowers</a:t>
            </a:r>
          </a:p>
        </p:txBody>
      </p:sp>
      <p:sp>
        <p:nvSpPr>
          <p:cNvPr id="6" name="TextBox 5"/>
          <p:cNvSpPr txBox="1"/>
          <p:nvPr/>
        </p:nvSpPr>
        <p:spPr>
          <a:xfrm>
            <a:off x="150607" y="4928714"/>
            <a:ext cx="4303057"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Boxplot shows that the borrowers who are regular (0) in payment has lower DTI.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A lower DTI implies low debt or higher income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Defaulters (1) have their DTI spread on the higher side. </a:t>
            </a:r>
          </a:p>
        </p:txBody>
      </p:sp>
    </p:spTree>
    <p:extLst>
      <p:ext uri="{BB962C8B-B14F-4D97-AF65-F5344CB8AC3E}">
        <p14:creationId xmlns:p14="http://schemas.microsoft.com/office/powerpoint/2010/main" val="396324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580912"/>
            <a:ext cx="4326667" cy="3835224"/>
          </a:xfrm>
          <a:prstGeom prst="rect">
            <a:avLst/>
          </a:prstGeom>
        </p:spPr>
      </p:pic>
      <p:pic>
        <p:nvPicPr>
          <p:cNvPr id="4" name="Picture 3"/>
          <p:cNvPicPr>
            <a:picLocks noChangeAspect="1"/>
          </p:cNvPicPr>
          <p:nvPr/>
        </p:nvPicPr>
        <p:blipFill>
          <a:blip r:embed="rId3"/>
          <a:stretch>
            <a:fillRect/>
          </a:stretch>
        </p:blipFill>
        <p:spPr>
          <a:xfrm>
            <a:off x="4326667" y="656216"/>
            <a:ext cx="7865333" cy="6201784"/>
          </a:xfrm>
          <a:prstGeom prst="rect">
            <a:avLst/>
          </a:prstGeom>
        </p:spPr>
      </p:pic>
      <p:sp>
        <p:nvSpPr>
          <p:cNvPr id="5" name="TextBox 4">
            <a:extLst>
              <a:ext uri="{FF2B5EF4-FFF2-40B4-BE49-F238E27FC236}">
                <a16:creationId xmlns:a16="http://schemas.microsoft.com/office/drawing/2014/main" id="{504A3BE0-F27B-40C3-AF61-0C3C6B643BD1}"/>
              </a:ext>
            </a:extLst>
          </p:cNvPr>
          <p:cNvSpPr txBox="1"/>
          <p:nvPr/>
        </p:nvSpPr>
        <p:spPr>
          <a:xfrm>
            <a:off x="98654" y="4939105"/>
            <a:ext cx="4303057"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Boxplot shows that the borrowers who are regular (0) in payment has higher Credit score.</a:t>
            </a:r>
          </a:p>
          <a:p>
            <a:pPr marL="285750" indent="-285750">
              <a:buFont typeface="Arial" panose="020B0604020202020204" pitchFamily="34" charset="0"/>
              <a:buChar char="•"/>
            </a:pPr>
            <a:r>
              <a:rPr lang="en-US" sz="1600" dirty="0"/>
              <a:t>Defaulters (1) have their credit score spread on the higher side. </a:t>
            </a:r>
          </a:p>
        </p:txBody>
      </p:sp>
      <p:sp>
        <p:nvSpPr>
          <p:cNvPr id="6" name="TextBox 5">
            <a:extLst>
              <a:ext uri="{FF2B5EF4-FFF2-40B4-BE49-F238E27FC236}">
                <a16:creationId xmlns:a16="http://schemas.microsoft.com/office/drawing/2014/main" id="{B13D0607-218B-4E70-8EC8-5DFBC05C90F0}"/>
              </a:ext>
            </a:extLst>
          </p:cNvPr>
          <p:cNvSpPr txBox="1"/>
          <p:nvPr/>
        </p:nvSpPr>
        <p:spPr>
          <a:xfrm>
            <a:off x="0" y="-4266"/>
            <a:ext cx="52604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Segoe UI Light"/>
                <a:ea typeface="+mn-ea"/>
                <a:cs typeface="+mn-cs"/>
              </a:rPr>
              <a:t>Credit Score Distribution</a:t>
            </a:r>
          </a:p>
        </p:txBody>
      </p:sp>
    </p:spTree>
    <p:extLst>
      <p:ext uri="{BB962C8B-B14F-4D97-AF65-F5344CB8AC3E}">
        <p14:creationId xmlns:p14="http://schemas.microsoft.com/office/powerpoint/2010/main" val="23528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743673"/>
            <a:ext cx="4696692" cy="3786763"/>
          </a:xfrm>
          <a:prstGeom prst="rect">
            <a:avLst/>
          </a:prstGeom>
        </p:spPr>
      </p:pic>
      <p:pic>
        <p:nvPicPr>
          <p:cNvPr id="4" name="Picture 3"/>
          <p:cNvPicPr>
            <a:picLocks noChangeAspect="1"/>
          </p:cNvPicPr>
          <p:nvPr/>
        </p:nvPicPr>
        <p:blipFill>
          <a:blip r:embed="rId3"/>
          <a:stretch>
            <a:fillRect/>
          </a:stretch>
        </p:blipFill>
        <p:spPr>
          <a:xfrm>
            <a:off x="4362380" y="743672"/>
            <a:ext cx="7704487" cy="6114327"/>
          </a:xfrm>
          <a:prstGeom prst="rect">
            <a:avLst/>
          </a:prstGeom>
        </p:spPr>
      </p:pic>
      <p:sp>
        <p:nvSpPr>
          <p:cNvPr id="5" name="TextBox 4">
            <a:extLst>
              <a:ext uri="{FF2B5EF4-FFF2-40B4-BE49-F238E27FC236}">
                <a16:creationId xmlns:a16="http://schemas.microsoft.com/office/drawing/2014/main" id="{10085486-8FEF-4A9E-A1D3-2D17E47766A9}"/>
              </a:ext>
            </a:extLst>
          </p:cNvPr>
          <p:cNvSpPr txBox="1"/>
          <p:nvPr/>
        </p:nvSpPr>
        <p:spPr>
          <a:xfrm>
            <a:off x="196816" y="4909387"/>
            <a:ext cx="4303057" cy="132343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Boxplot shows that the borrowers who are regular (0) in payment has lower loan to property value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Defaulters (1) have their LTV spread on the higher side. </a:t>
            </a:r>
          </a:p>
        </p:txBody>
      </p:sp>
      <p:sp>
        <p:nvSpPr>
          <p:cNvPr id="6" name="TextBox 5">
            <a:extLst>
              <a:ext uri="{FF2B5EF4-FFF2-40B4-BE49-F238E27FC236}">
                <a16:creationId xmlns:a16="http://schemas.microsoft.com/office/drawing/2014/main" id="{3460FBD3-94E2-421F-AFB7-1841231EB3C2}"/>
              </a:ext>
            </a:extLst>
          </p:cNvPr>
          <p:cNvSpPr txBox="1"/>
          <p:nvPr/>
        </p:nvSpPr>
        <p:spPr>
          <a:xfrm>
            <a:off x="0" y="-4266"/>
            <a:ext cx="52604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Segoe UI Light"/>
                <a:ea typeface="+mn-ea"/>
                <a:cs typeface="+mn-cs"/>
              </a:rPr>
              <a:t>Loan to Property value </a:t>
            </a:r>
          </a:p>
        </p:txBody>
      </p:sp>
    </p:spTree>
    <p:extLst>
      <p:ext uri="{BB962C8B-B14F-4D97-AF65-F5344CB8AC3E}">
        <p14:creationId xmlns:p14="http://schemas.microsoft.com/office/powerpoint/2010/main" val="367039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558079"/>
            <a:ext cx="4545647" cy="3858057"/>
          </a:xfrm>
          <a:prstGeom prst="rect">
            <a:avLst/>
          </a:prstGeom>
        </p:spPr>
      </p:pic>
      <p:pic>
        <p:nvPicPr>
          <p:cNvPr id="4" name="Picture 3"/>
          <p:cNvPicPr>
            <a:picLocks noChangeAspect="1"/>
          </p:cNvPicPr>
          <p:nvPr/>
        </p:nvPicPr>
        <p:blipFill>
          <a:blip r:embed="rId3"/>
          <a:stretch>
            <a:fillRect/>
          </a:stretch>
        </p:blipFill>
        <p:spPr>
          <a:xfrm>
            <a:off x="4344283" y="558078"/>
            <a:ext cx="7640844" cy="6299921"/>
          </a:xfrm>
          <a:prstGeom prst="rect">
            <a:avLst/>
          </a:prstGeom>
        </p:spPr>
      </p:pic>
      <p:sp>
        <p:nvSpPr>
          <p:cNvPr id="5" name="TextBox 4">
            <a:extLst>
              <a:ext uri="{FF2B5EF4-FFF2-40B4-BE49-F238E27FC236}">
                <a16:creationId xmlns:a16="http://schemas.microsoft.com/office/drawing/2014/main" id="{54454AF0-9C6A-486D-8490-68053DB574C5}"/>
              </a:ext>
            </a:extLst>
          </p:cNvPr>
          <p:cNvSpPr txBox="1"/>
          <p:nvPr/>
        </p:nvSpPr>
        <p:spPr>
          <a:xfrm>
            <a:off x="121293" y="4730261"/>
            <a:ext cx="4303057"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Boxplot shows that the borrowers who are regular (0) in payment has lower rate of interest.</a:t>
            </a:r>
          </a:p>
          <a:p>
            <a:pPr marL="285750" indent="-285750">
              <a:buFont typeface="Arial" panose="020B0604020202020204" pitchFamily="34" charset="0"/>
              <a:buChar char="•"/>
            </a:pPr>
            <a:r>
              <a:rPr lang="en-US" sz="1600" dirty="0"/>
              <a:t>Defaulters (1) have their interest spread on the higher side. </a:t>
            </a:r>
          </a:p>
        </p:txBody>
      </p:sp>
      <p:sp>
        <p:nvSpPr>
          <p:cNvPr id="6" name="TextBox 5">
            <a:extLst>
              <a:ext uri="{FF2B5EF4-FFF2-40B4-BE49-F238E27FC236}">
                <a16:creationId xmlns:a16="http://schemas.microsoft.com/office/drawing/2014/main" id="{567D3E0F-9E19-4925-AEE6-AFB1BDDEADF0}"/>
              </a:ext>
            </a:extLst>
          </p:cNvPr>
          <p:cNvSpPr txBox="1"/>
          <p:nvPr/>
        </p:nvSpPr>
        <p:spPr>
          <a:xfrm>
            <a:off x="0" y="-4266"/>
            <a:ext cx="52604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Segoe UI Light"/>
                <a:ea typeface="+mn-ea"/>
                <a:cs typeface="+mn-cs"/>
              </a:rPr>
              <a:t>Interest rate Distribution</a:t>
            </a:r>
          </a:p>
        </p:txBody>
      </p:sp>
    </p:spTree>
    <p:extLst>
      <p:ext uri="{BB962C8B-B14F-4D97-AF65-F5344CB8AC3E}">
        <p14:creationId xmlns:p14="http://schemas.microsoft.com/office/powerpoint/2010/main" val="74033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6653" y="637211"/>
            <a:ext cx="6028695" cy="3061763"/>
          </a:xfrm>
          <a:prstGeom prst="rect">
            <a:avLst/>
          </a:prstGeom>
        </p:spPr>
      </p:pic>
      <p:pic>
        <p:nvPicPr>
          <p:cNvPr id="4" name="Picture 3">
            <a:extLst>
              <a:ext uri="{FF2B5EF4-FFF2-40B4-BE49-F238E27FC236}">
                <a16:creationId xmlns:a16="http://schemas.microsoft.com/office/drawing/2014/main" id="{F6DF8B32-C37E-461C-9C25-3157572B5A4D}"/>
              </a:ext>
            </a:extLst>
          </p:cNvPr>
          <p:cNvPicPr>
            <a:picLocks noChangeAspect="1"/>
          </p:cNvPicPr>
          <p:nvPr/>
        </p:nvPicPr>
        <p:blipFill>
          <a:blip r:embed="rId3"/>
          <a:stretch>
            <a:fillRect/>
          </a:stretch>
        </p:blipFill>
        <p:spPr>
          <a:xfrm>
            <a:off x="5890837" y="356704"/>
            <a:ext cx="6301163" cy="3342270"/>
          </a:xfrm>
          <a:prstGeom prst="rect">
            <a:avLst/>
          </a:prstGeom>
        </p:spPr>
      </p:pic>
      <p:pic>
        <p:nvPicPr>
          <p:cNvPr id="8" name="Picture 7">
            <a:extLst>
              <a:ext uri="{FF2B5EF4-FFF2-40B4-BE49-F238E27FC236}">
                <a16:creationId xmlns:a16="http://schemas.microsoft.com/office/drawing/2014/main" id="{535B4005-1B95-4268-8867-CBBFEB6ED05F}"/>
              </a:ext>
            </a:extLst>
          </p:cNvPr>
          <p:cNvPicPr>
            <a:picLocks noChangeAspect="1"/>
          </p:cNvPicPr>
          <p:nvPr/>
        </p:nvPicPr>
        <p:blipFill>
          <a:blip r:embed="rId4"/>
          <a:stretch>
            <a:fillRect/>
          </a:stretch>
        </p:blipFill>
        <p:spPr>
          <a:xfrm>
            <a:off x="0" y="3828696"/>
            <a:ext cx="6282003" cy="2942493"/>
          </a:xfrm>
          <a:prstGeom prst="rect">
            <a:avLst/>
          </a:prstGeom>
        </p:spPr>
      </p:pic>
      <p:sp>
        <p:nvSpPr>
          <p:cNvPr id="5" name="TextBox 4">
            <a:extLst>
              <a:ext uri="{FF2B5EF4-FFF2-40B4-BE49-F238E27FC236}">
                <a16:creationId xmlns:a16="http://schemas.microsoft.com/office/drawing/2014/main" id="{055E9E00-FAD0-429F-BF6B-875CC1E7EA59}"/>
              </a:ext>
            </a:extLst>
          </p:cNvPr>
          <p:cNvSpPr txBox="1"/>
          <p:nvPr/>
        </p:nvSpPr>
        <p:spPr>
          <a:xfrm>
            <a:off x="0" y="-4266"/>
            <a:ext cx="60286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Segoe UI Light"/>
                <a:ea typeface="+mn-ea"/>
                <a:cs typeface="+mn-cs"/>
              </a:rPr>
              <a:t>Relationship between Debt-to-Income ratio and Credit score</a:t>
            </a:r>
          </a:p>
        </p:txBody>
      </p:sp>
    </p:spTree>
    <p:extLst>
      <p:ext uri="{BB962C8B-B14F-4D97-AF65-F5344CB8AC3E}">
        <p14:creationId xmlns:p14="http://schemas.microsoft.com/office/powerpoint/2010/main" val="252053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6155B6-53CF-4EE7-873A-340173A36825}"/>
              </a:ext>
            </a:extLst>
          </p:cNvPr>
          <p:cNvPicPr>
            <a:picLocks noChangeAspect="1"/>
          </p:cNvPicPr>
          <p:nvPr/>
        </p:nvPicPr>
        <p:blipFill>
          <a:blip r:embed="rId2"/>
          <a:stretch>
            <a:fillRect/>
          </a:stretch>
        </p:blipFill>
        <p:spPr>
          <a:xfrm>
            <a:off x="0" y="553956"/>
            <a:ext cx="6062644" cy="3022621"/>
          </a:xfrm>
          <a:prstGeom prst="rect">
            <a:avLst/>
          </a:prstGeom>
        </p:spPr>
      </p:pic>
      <p:pic>
        <p:nvPicPr>
          <p:cNvPr id="5" name="Picture 4">
            <a:extLst>
              <a:ext uri="{FF2B5EF4-FFF2-40B4-BE49-F238E27FC236}">
                <a16:creationId xmlns:a16="http://schemas.microsoft.com/office/drawing/2014/main" id="{3DE86F92-E97B-4E88-A78C-650FF45C74B8}"/>
              </a:ext>
            </a:extLst>
          </p:cNvPr>
          <p:cNvPicPr>
            <a:picLocks noChangeAspect="1"/>
          </p:cNvPicPr>
          <p:nvPr/>
        </p:nvPicPr>
        <p:blipFill>
          <a:blip r:embed="rId2"/>
          <a:stretch>
            <a:fillRect/>
          </a:stretch>
        </p:blipFill>
        <p:spPr>
          <a:xfrm>
            <a:off x="6062644" y="577106"/>
            <a:ext cx="6016211" cy="2999471"/>
          </a:xfrm>
          <a:prstGeom prst="rect">
            <a:avLst/>
          </a:prstGeom>
        </p:spPr>
      </p:pic>
      <p:pic>
        <p:nvPicPr>
          <p:cNvPr id="6" name="Picture 5">
            <a:extLst>
              <a:ext uri="{FF2B5EF4-FFF2-40B4-BE49-F238E27FC236}">
                <a16:creationId xmlns:a16="http://schemas.microsoft.com/office/drawing/2014/main" id="{BD888945-9979-4CFA-90B0-8CEFD2A1BAE8}"/>
              </a:ext>
            </a:extLst>
          </p:cNvPr>
          <p:cNvPicPr>
            <a:picLocks noChangeAspect="1"/>
          </p:cNvPicPr>
          <p:nvPr/>
        </p:nvPicPr>
        <p:blipFill>
          <a:blip r:embed="rId2"/>
          <a:stretch>
            <a:fillRect/>
          </a:stretch>
        </p:blipFill>
        <p:spPr>
          <a:xfrm>
            <a:off x="79789" y="3599727"/>
            <a:ext cx="6016211" cy="2999471"/>
          </a:xfrm>
          <a:prstGeom prst="rect">
            <a:avLst/>
          </a:prstGeom>
        </p:spPr>
      </p:pic>
      <p:sp>
        <p:nvSpPr>
          <p:cNvPr id="7" name="TextBox 6">
            <a:extLst>
              <a:ext uri="{FF2B5EF4-FFF2-40B4-BE49-F238E27FC236}">
                <a16:creationId xmlns:a16="http://schemas.microsoft.com/office/drawing/2014/main" id="{00F56991-6181-49C1-835A-A5A171B61141}"/>
              </a:ext>
            </a:extLst>
          </p:cNvPr>
          <p:cNvSpPr txBox="1"/>
          <p:nvPr/>
        </p:nvSpPr>
        <p:spPr>
          <a:xfrm>
            <a:off x="0" y="-4266"/>
            <a:ext cx="52604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Segoe UI Light"/>
                <a:ea typeface="+mn-ea"/>
                <a:cs typeface="+mn-cs"/>
              </a:rPr>
              <a:t>Relationship between Interest rate and Credit Score</a:t>
            </a:r>
          </a:p>
        </p:txBody>
      </p:sp>
    </p:spTree>
    <p:extLst>
      <p:ext uri="{BB962C8B-B14F-4D97-AF65-F5344CB8AC3E}">
        <p14:creationId xmlns:p14="http://schemas.microsoft.com/office/powerpoint/2010/main" val="4234387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239BA4-CDB1-461A-BC0B-D77644CD414E}"/>
              </a:ext>
            </a:extLst>
          </p:cNvPr>
          <p:cNvPicPr>
            <a:picLocks noChangeAspect="1"/>
          </p:cNvPicPr>
          <p:nvPr/>
        </p:nvPicPr>
        <p:blipFill>
          <a:blip r:embed="rId2"/>
          <a:stretch>
            <a:fillRect/>
          </a:stretch>
        </p:blipFill>
        <p:spPr>
          <a:xfrm>
            <a:off x="0" y="776975"/>
            <a:ext cx="5925275" cy="2973221"/>
          </a:xfrm>
          <a:prstGeom prst="rect">
            <a:avLst/>
          </a:prstGeom>
        </p:spPr>
      </p:pic>
      <p:pic>
        <p:nvPicPr>
          <p:cNvPr id="5" name="Picture 4">
            <a:extLst>
              <a:ext uri="{FF2B5EF4-FFF2-40B4-BE49-F238E27FC236}">
                <a16:creationId xmlns:a16="http://schemas.microsoft.com/office/drawing/2014/main" id="{A9151BF6-67B9-44E6-BC24-7A4E9B35D90B}"/>
              </a:ext>
            </a:extLst>
          </p:cNvPr>
          <p:cNvPicPr>
            <a:picLocks noChangeAspect="1"/>
          </p:cNvPicPr>
          <p:nvPr/>
        </p:nvPicPr>
        <p:blipFill>
          <a:blip r:embed="rId3"/>
          <a:stretch>
            <a:fillRect/>
          </a:stretch>
        </p:blipFill>
        <p:spPr>
          <a:xfrm>
            <a:off x="6266726" y="776975"/>
            <a:ext cx="5643623" cy="2973221"/>
          </a:xfrm>
          <a:prstGeom prst="rect">
            <a:avLst/>
          </a:prstGeom>
        </p:spPr>
      </p:pic>
      <p:pic>
        <p:nvPicPr>
          <p:cNvPr id="6" name="Picture 5">
            <a:extLst>
              <a:ext uri="{FF2B5EF4-FFF2-40B4-BE49-F238E27FC236}">
                <a16:creationId xmlns:a16="http://schemas.microsoft.com/office/drawing/2014/main" id="{CF415D58-45FB-4617-9D77-743AD5C95B68}"/>
              </a:ext>
            </a:extLst>
          </p:cNvPr>
          <p:cNvPicPr>
            <a:picLocks noChangeAspect="1"/>
          </p:cNvPicPr>
          <p:nvPr/>
        </p:nvPicPr>
        <p:blipFill>
          <a:blip r:embed="rId4"/>
          <a:stretch>
            <a:fillRect/>
          </a:stretch>
        </p:blipFill>
        <p:spPr>
          <a:xfrm>
            <a:off x="0" y="4088388"/>
            <a:ext cx="6019799" cy="2769612"/>
          </a:xfrm>
          <a:prstGeom prst="rect">
            <a:avLst/>
          </a:prstGeom>
        </p:spPr>
      </p:pic>
      <p:sp>
        <p:nvSpPr>
          <p:cNvPr id="7" name="TextBox 6">
            <a:extLst>
              <a:ext uri="{FF2B5EF4-FFF2-40B4-BE49-F238E27FC236}">
                <a16:creationId xmlns:a16="http://schemas.microsoft.com/office/drawing/2014/main" id="{17D53054-FF6B-474A-A445-9C678799D630}"/>
              </a:ext>
            </a:extLst>
          </p:cNvPr>
          <p:cNvSpPr txBox="1"/>
          <p:nvPr/>
        </p:nvSpPr>
        <p:spPr>
          <a:xfrm>
            <a:off x="0" y="-4266"/>
            <a:ext cx="60197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Segoe UI Light"/>
                <a:ea typeface="+mn-ea"/>
                <a:cs typeface="+mn-cs"/>
              </a:rPr>
              <a:t>Relationship between Interest rate and Debt-Income Ratio</a:t>
            </a:r>
          </a:p>
        </p:txBody>
      </p:sp>
    </p:spTree>
    <p:extLst>
      <p:ext uri="{BB962C8B-B14F-4D97-AF65-F5344CB8AC3E}">
        <p14:creationId xmlns:p14="http://schemas.microsoft.com/office/powerpoint/2010/main" val="226044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06715B-C2D8-40D6-B95A-B8FB9BF6B9D6}"/>
              </a:ext>
            </a:extLst>
          </p:cNvPr>
          <p:cNvSpPr txBox="1"/>
          <p:nvPr/>
        </p:nvSpPr>
        <p:spPr>
          <a:xfrm>
            <a:off x="5310692" y="1112076"/>
            <a:ext cx="6081656" cy="5078313"/>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Trim Seller names(for visualization), removal of null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Merging the columns from</a:t>
            </a:r>
          </a:p>
          <a:p>
            <a:pPr marL="742950" lvl="1" indent="-285750">
              <a:buFont typeface="Arial" panose="020B0604020202020204" pitchFamily="34" charset="0"/>
              <a:buChar char="•"/>
            </a:pPr>
            <a:r>
              <a:rPr lang="en-US" dirty="0"/>
              <a:t>Loan and borrower attributes file</a:t>
            </a:r>
          </a:p>
          <a:p>
            <a:pPr marL="742950" lvl="1" indent="-285750">
              <a:buFont typeface="Arial" panose="020B0604020202020204" pitchFamily="34" charset="0"/>
              <a:buChar char="•"/>
            </a:pPr>
            <a:r>
              <a:rPr lang="en-US" dirty="0"/>
              <a:t>Loan repayment performance file</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values for a given borrower</a:t>
            </a:r>
          </a:p>
          <a:p>
            <a:endParaRPr lang="en-US" dirty="0"/>
          </a:p>
          <a:p>
            <a:endParaRPr lang="en-US" dirty="0"/>
          </a:p>
          <a:p>
            <a:endParaRPr lang="en-US" dirty="0"/>
          </a:p>
          <a:p>
            <a:endParaRPr lang="en-US" dirty="0"/>
          </a:p>
          <a:p>
            <a:endParaRPr lang="en-US" dirty="0"/>
          </a:p>
          <a:p>
            <a:endParaRPr lang="en-US" dirty="0"/>
          </a:p>
        </p:txBody>
      </p:sp>
      <p:graphicFrame>
        <p:nvGraphicFramePr>
          <p:cNvPr id="5" name="Diagram 4">
            <a:extLst>
              <a:ext uri="{FF2B5EF4-FFF2-40B4-BE49-F238E27FC236}">
                <a16:creationId xmlns:a16="http://schemas.microsoft.com/office/drawing/2014/main" id="{9012A611-1DA2-41FD-985E-4FD329506BD0}"/>
              </a:ext>
            </a:extLst>
          </p:cNvPr>
          <p:cNvGraphicFramePr/>
          <p:nvPr>
            <p:extLst>
              <p:ext uri="{D42A27DB-BD31-4B8C-83A1-F6EECF244321}">
                <p14:modId xmlns:p14="http://schemas.microsoft.com/office/powerpoint/2010/main" val="1366453172"/>
              </p:ext>
            </p:extLst>
          </p:nvPr>
        </p:nvGraphicFramePr>
        <p:xfrm>
          <a:off x="-345317" y="993743"/>
          <a:ext cx="5854700" cy="4236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74F81A02-2435-4BA7-8DA3-972D8E9956E1}"/>
              </a:ext>
            </a:extLst>
          </p:cNvPr>
          <p:cNvSpPr/>
          <p:nvPr/>
        </p:nvSpPr>
        <p:spPr>
          <a:xfrm>
            <a:off x="258939" y="189162"/>
            <a:ext cx="3634456" cy="461665"/>
          </a:xfrm>
          <a:prstGeom prst="rect">
            <a:avLst/>
          </a:prstGeom>
        </p:spPr>
        <p:txBody>
          <a:bodyPr wrap="none">
            <a:spAutoFit/>
          </a:bodyPr>
          <a:lstStyle/>
          <a:p>
            <a:r>
              <a:rPr lang="en-US" sz="2400" b="1" u="sng" dirty="0"/>
              <a:t>Data Cleaning and Merging</a:t>
            </a:r>
          </a:p>
        </p:txBody>
      </p:sp>
      <p:sp>
        <p:nvSpPr>
          <p:cNvPr id="7" name="Rectangle: Rounded Corners 6">
            <a:extLst>
              <a:ext uri="{FF2B5EF4-FFF2-40B4-BE49-F238E27FC236}">
                <a16:creationId xmlns:a16="http://schemas.microsoft.com/office/drawing/2014/main" id="{1B3E328E-F67A-4F41-9BB6-63328C607D92}"/>
              </a:ext>
            </a:extLst>
          </p:cNvPr>
          <p:cNvSpPr/>
          <p:nvPr/>
        </p:nvSpPr>
        <p:spPr>
          <a:xfrm>
            <a:off x="529936" y="5403273"/>
            <a:ext cx="8385464" cy="126556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a:ln w="0"/>
                <a:solidFill>
                  <a:schemeClr val="tx1"/>
                </a:solidFill>
                <a:effectLst>
                  <a:outerShdw blurRad="38100" dist="19050" dir="2700000" algn="tl" rotWithShape="0">
                    <a:schemeClr val="dk1">
                      <a:alpha val="40000"/>
                    </a:schemeClr>
                  </a:outerShdw>
                </a:effectLst>
              </a:rPr>
              <a:t>Challenges:</a:t>
            </a:r>
          </a:p>
          <a:p>
            <a:pPr marL="285750" indent="-285750">
              <a:buFont typeface="Arial" panose="020B0604020202020204" pitchFamily="34" charset="0"/>
              <a:buChar char="•"/>
            </a:pPr>
            <a:r>
              <a:rPr lang="en-US" sz="1400">
                <a:ln w="0"/>
                <a:solidFill>
                  <a:schemeClr val="tx1"/>
                </a:solidFill>
                <a:effectLst>
                  <a:outerShdw blurRad="38100" dist="19050" dir="2700000" algn="tl" rotWithShape="0">
                    <a:schemeClr val="dk1">
                      <a:alpha val="40000"/>
                    </a:schemeClr>
                  </a:outerShdw>
                </a:effectLst>
              </a:rPr>
              <a:t>Repayment file was 1.5GB in size containing 10 million rows.</a:t>
            </a:r>
          </a:p>
          <a:p>
            <a:pPr marL="285750" indent="-285750">
              <a:buFont typeface="Arial" panose="020B0604020202020204" pitchFamily="34" charset="0"/>
              <a:buChar char="•"/>
            </a:pPr>
            <a:r>
              <a:rPr lang="en-US" sz="1400">
                <a:ln w="0"/>
                <a:solidFill>
                  <a:schemeClr val="tx1"/>
                </a:solidFill>
                <a:effectLst>
                  <a:outerShdw blurRad="38100" dist="19050" dir="2700000" algn="tl" rotWithShape="0">
                    <a:schemeClr val="dk1">
                      <a:alpha val="40000"/>
                    </a:schemeClr>
                  </a:outerShdw>
                </a:effectLst>
              </a:rPr>
              <a:t>Computing resources – 8GB memory wasn’t enough. Kaggle Notebook with 18GB memory and 4 core CPU was used to model and program</a:t>
            </a:r>
          </a:p>
          <a:p>
            <a:pPr marL="285750" indent="-285750">
              <a:buFont typeface="Arial" panose="020B0604020202020204" pitchFamily="34" charset="0"/>
              <a:buChar char="•"/>
            </a:pPr>
            <a:r>
              <a:rPr lang="en-US" sz="1400">
                <a:ln w="0"/>
                <a:solidFill>
                  <a:schemeClr val="tx1"/>
                </a:solidFill>
                <a:effectLst>
                  <a:outerShdw blurRad="38100" dist="19050" dir="2700000" algn="tl" rotWithShape="0">
                    <a:schemeClr val="dk1">
                      <a:alpha val="40000"/>
                    </a:schemeClr>
                  </a:outerShdw>
                </a:effectLst>
              </a:rPr>
              <a:t>Delinquency status extraction – Code runtime </a:t>
            </a:r>
          </a:p>
          <a:p>
            <a:endParaRPr lang="en-US" sz="1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49733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A0C4164E-3281-4CB0-BC95-79A764CF9FEF}"/>
                  </a:ext>
                </a:extLst>
              </p:cNvPr>
              <p:cNvGraphicFramePr/>
              <p:nvPr>
                <p:extLst>
                  <p:ext uri="{D42A27DB-BD31-4B8C-83A1-F6EECF244321}">
                    <p14:modId xmlns:p14="http://schemas.microsoft.com/office/powerpoint/2010/main" val="2828418029"/>
                  </p:ext>
                </p:extLst>
              </p:nvPr>
            </p:nvGraphicFramePr>
            <p:xfrm>
              <a:off x="399060" y="680980"/>
              <a:ext cx="4493574" cy="2758335"/>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9" name="Chart 8">
                <a:extLst>
                  <a:ext uri="{FF2B5EF4-FFF2-40B4-BE49-F238E27FC236}">
                    <a16:creationId xmlns:a16="http://schemas.microsoft.com/office/drawing/2014/main" id="{A0C4164E-3281-4CB0-BC95-79A764CF9FEF}"/>
                  </a:ext>
                </a:extLst>
              </p:cNvPr>
              <p:cNvPicPr>
                <a:picLocks noGrp="1" noRot="1" noChangeAspect="1" noMove="1" noResize="1" noEditPoints="1" noAdjustHandles="1" noChangeArrowheads="1" noChangeShapeType="1"/>
              </p:cNvPicPr>
              <p:nvPr/>
            </p:nvPicPr>
            <p:blipFill>
              <a:blip r:embed="rId3"/>
              <a:stretch>
                <a:fillRect/>
              </a:stretch>
            </p:blipFill>
            <p:spPr>
              <a:xfrm>
                <a:off x="399060" y="680980"/>
                <a:ext cx="4493574" cy="2758335"/>
              </a:xfrm>
              <a:prstGeom prst="rect">
                <a:avLst/>
              </a:prstGeom>
            </p:spPr>
          </p:pic>
        </mc:Fallback>
      </mc:AlternateContent>
      <p:graphicFrame>
        <p:nvGraphicFramePr>
          <p:cNvPr id="10" name="Chart 9">
            <a:extLst>
              <a:ext uri="{FF2B5EF4-FFF2-40B4-BE49-F238E27FC236}">
                <a16:creationId xmlns:a16="http://schemas.microsoft.com/office/drawing/2014/main" id="{69E44B8F-D6F1-4FC2-A74E-AF9347B16DF7}"/>
              </a:ext>
            </a:extLst>
          </p:cNvPr>
          <p:cNvGraphicFramePr>
            <a:graphicFrameLocks/>
          </p:cNvGraphicFramePr>
          <p:nvPr>
            <p:extLst>
              <p:ext uri="{D42A27DB-BD31-4B8C-83A1-F6EECF244321}">
                <p14:modId xmlns:p14="http://schemas.microsoft.com/office/powerpoint/2010/main" val="3027090564"/>
              </p:ext>
            </p:extLst>
          </p:nvPr>
        </p:nvGraphicFramePr>
        <p:xfrm>
          <a:off x="8079982" y="680980"/>
          <a:ext cx="3961596" cy="2590381"/>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mc:Choice xmlns:cx1="http://schemas.microsoft.com/office/drawing/2015/9/8/chartex" Requires="cx1">
          <p:graphicFrame>
            <p:nvGraphicFramePr>
              <p:cNvPr id="11" name="Chart 10">
                <a:extLst>
                  <a:ext uri="{FF2B5EF4-FFF2-40B4-BE49-F238E27FC236}">
                    <a16:creationId xmlns:a16="http://schemas.microsoft.com/office/drawing/2014/main" id="{467651B2-FABA-4AB5-96AC-C784DA602DAB}"/>
                  </a:ext>
                </a:extLst>
              </p:cNvPr>
              <p:cNvGraphicFramePr/>
              <p:nvPr>
                <p:extLst>
                  <p:ext uri="{D42A27DB-BD31-4B8C-83A1-F6EECF244321}">
                    <p14:modId xmlns:p14="http://schemas.microsoft.com/office/powerpoint/2010/main" val="3417249060"/>
                  </p:ext>
                </p:extLst>
              </p:nvPr>
            </p:nvGraphicFramePr>
            <p:xfrm>
              <a:off x="399060" y="3838699"/>
              <a:ext cx="4493574" cy="2758335"/>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11" name="Chart 10">
                <a:extLst>
                  <a:ext uri="{FF2B5EF4-FFF2-40B4-BE49-F238E27FC236}">
                    <a16:creationId xmlns:a16="http://schemas.microsoft.com/office/drawing/2014/main" id="{467651B2-FABA-4AB5-96AC-C784DA602DAB}"/>
                  </a:ext>
                </a:extLst>
              </p:cNvPr>
              <p:cNvPicPr>
                <a:picLocks noGrp="1" noRot="1" noChangeAspect="1" noMove="1" noResize="1" noEditPoints="1" noAdjustHandles="1" noChangeArrowheads="1" noChangeShapeType="1"/>
              </p:cNvPicPr>
              <p:nvPr/>
            </p:nvPicPr>
            <p:blipFill>
              <a:blip r:embed="rId6"/>
              <a:stretch>
                <a:fillRect/>
              </a:stretch>
            </p:blipFill>
            <p:spPr>
              <a:xfrm>
                <a:off x="399060" y="3838699"/>
                <a:ext cx="4493574" cy="2758335"/>
              </a:xfrm>
              <a:prstGeom prst="rect">
                <a:avLst/>
              </a:prstGeom>
            </p:spPr>
          </p:pic>
        </mc:Fallback>
      </mc:AlternateContent>
      <p:graphicFrame>
        <p:nvGraphicFramePr>
          <p:cNvPr id="12" name="Chart 11">
            <a:extLst>
              <a:ext uri="{FF2B5EF4-FFF2-40B4-BE49-F238E27FC236}">
                <a16:creationId xmlns:a16="http://schemas.microsoft.com/office/drawing/2014/main" id="{7F444D56-6D08-493F-B76E-A76E004CEC4C}"/>
              </a:ext>
            </a:extLst>
          </p:cNvPr>
          <p:cNvGraphicFramePr>
            <a:graphicFrameLocks/>
          </p:cNvGraphicFramePr>
          <p:nvPr>
            <p:extLst>
              <p:ext uri="{D42A27DB-BD31-4B8C-83A1-F6EECF244321}">
                <p14:modId xmlns:p14="http://schemas.microsoft.com/office/powerpoint/2010/main" val="3924443246"/>
              </p:ext>
            </p:extLst>
          </p:nvPr>
        </p:nvGraphicFramePr>
        <p:xfrm>
          <a:off x="8079982" y="3858172"/>
          <a:ext cx="3961596" cy="2719388"/>
        </p:xfrm>
        <a:graphic>
          <a:graphicData uri="http://schemas.openxmlformats.org/drawingml/2006/chart">
            <c:chart xmlns:c="http://schemas.openxmlformats.org/drawingml/2006/chart" xmlns:r="http://schemas.openxmlformats.org/officeDocument/2006/relationships" r:id="rId7"/>
          </a:graphicData>
        </a:graphic>
      </p:graphicFrame>
      <p:sp>
        <p:nvSpPr>
          <p:cNvPr id="13" name="TextBox 12">
            <a:extLst>
              <a:ext uri="{FF2B5EF4-FFF2-40B4-BE49-F238E27FC236}">
                <a16:creationId xmlns:a16="http://schemas.microsoft.com/office/drawing/2014/main" id="{8BC3E0D9-922A-421C-A03A-FE3CAACA2C04}"/>
              </a:ext>
            </a:extLst>
          </p:cNvPr>
          <p:cNvSpPr txBox="1"/>
          <p:nvPr/>
        </p:nvSpPr>
        <p:spPr>
          <a:xfrm>
            <a:off x="106878" y="130629"/>
            <a:ext cx="5379522" cy="400110"/>
          </a:xfrm>
          <a:prstGeom prst="rect">
            <a:avLst/>
          </a:prstGeom>
          <a:noFill/>
        </p:spPr>
        <p:txBody>
          <a:bodyPr wrap="square" rtlCol="0">
            <a:spAutoFit/>
          </a:bodyPr>
          <a:lstStyle/>
          <a:p>
            <a:r>
              <a:rPr lang="en-US" sz="2000" b="1" u="sng" dirty="0"/>
              <a:t>Data Assumptions</a:t>
            </a:r>
          </a:p>
        </p:txBody>
      </p:sp>
      <p:sp>
        <p:nvSpPr>
          <p:cNvPr id="14" name="Rectangle 13">
            <a:extLst>
              <a:ext uri="{FF2B5EF4-FFF2-40B4-BE49-F238E27FC236}">
                <a16:creationId xmlns:a16="http://schemas.microsoft.com/office/drawing/2014/main" id="{F5A02F17-7208-4DE8-B0E6-8379B142498B}"/>
              </a:ext>
            </a:extLst>
          </p:cNvPr>
          <p:cNvSpPr/>
          <p:nvPr/>
        </p:nvSpPr>
        <p:spPr>
          <a:xfrm>
            <a:off x="3897994" y="1668480"/>
            <a:ext cx="4191404" cy="523220"/>
          </a:xfrm>
          <a:prstGeom prst="rect">
            <a:avLst/>
          </a:prstGeom>
        </p:spPr>
        <p:txBody>
          <a:bodyPr wrap="none">
            <a:spAutoFit/>
          </a:bodyPr>
          <a:lstStyle/>
          <a:p>
            <a:pPr lvl="1" algn="ctr"/>
            <a:r>
              <a:rPr lang="en-US" sz="1400" b="1" dirty="0"/>
              <a:t>	Criteria 1</a:t>
            </a:r>
          </a:p>
          <a:p>
            <a:pPr lvl="1" algn="ctr"/>
            <a:r>
              <a:rPr lang="en-US" sz="1400" b="1" dirty="0"/>
              <a:t>Assume unknown status code as non-defaulters</a:t>
            </a:r>
          </a:p>
        </p:txBody>
      </p:sp>
      <p:sp>
        <p:nvSpPr>
          <p:cNvPr id="15" name="Rectangle 14">
            <a:extLst>
              <a:ext uri="{FF2B5EF4-FFF2-40B4-BE49-F238E27FC236}">
                <a16:creationId xmlns:a16="http://schemas.microsoft.com/office/drawing/2014/main" id="{56D35642-6AB9-4A0A-9007-45560E6FFF11}"/>
              </a:ext>
            </a:extLst>
          </p:cNvPr>
          <p:cNvSpPr/>
          <p:nvPr/>
        </p:nvSpPr>
        <p:spPr>
          <a:xfrm>
            <a:off x="3048000" y="4709004"/>
            <a:ext cx="6096000" cy="738664"/>
          </a:xfrm>
          <a:prstGeom prst="rect">
            <a:avLst/>
          </a:prstGeom>
        </p:spPr>
        <p:txBody>
          <a:bodyPr>
            <a:spAutoFit/>
          </a:bodyPr>
          <a:lstStyle/>
          <a:p>
            <a:pPr lvl="1" algn="ctr"/>
            <a:r>
              <a:rPr lang="en-US" sz="1400" b="1" dirty="0"/>
              <a:t>Criteria 2</a:t>
            </a:r>
          </a:p>
          <a:p>
            <a:pPr lvl="1" algn="ctr"/>
            <a:r>
              <a:rPr lang="en-US" sz="1400" b="1" dirty="0"/>
              <a:t>Assume unknown status borrowers with DTI&gt;40% and Credit score &lt;700 as defaulters</a:t>
            </a:r>
          </a:p>
        </p:txBody>
      </p:sp>
    </p:spTree>
    <p:extLst>
      <p:ext uri="{BB962C8B-B14F-4D97-AF65-F5344CB8AC3E}">
        <p14:creationId xmlns:p14="http://schemas.microsoft.com/office/powerpoint/2010/main" val="2059916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97F161-6FA6-4C68-BF30-E4793CD546D4}"/>
              </a:ext>
            </a:extLst>
          </p:cNvPr>
          <p:cNvSpPr/>
          <p:nvPr/>
        </p:nvSpPr>
        <p:spPr>
          <a:xfrm>
            <a:off x="262988" y="318827"/>
            <a:ext cx="9937173" cy="984885"/>
          </a:xfrm>
          <a:prstGeom prst="rect">
            <a:avLst/>
          </a:prstGeom>
        </p:spPr>
        <p:txBody>
          <a:bodyPr wrap="square">
            <a:spAutoFit/>
          </a:bodyPr>
          <a:lstStyle/>
          <a:p>
            <a:r>
              <a:rPr lang="en-US" sz="2000" b="1" u="sng" dirty="0"/>
              <a:t>Modelling Basis</a:t>
            </a:r>
          </a:p>
          <a:p>
            <a:endParaRPr lang="en-US" sz="2000" b="1" u="sng" dirty="0"/>
          </a:p>
          <a:p>
            <a:r>
              <a:rPr lang="en-US" b="1" dirty="0"/>
              <a:t>Predictive Modelling – Classification algorithm: To predict Defaulter/Non-Defaulter</a:t>
            </a:r>
          </a:p>
        </p:txBody>
      </p:sp>
      <p:graphicFrame>
        <p:nvGraphicFramePr>
          <p:cNvPr id="9" name="Diagram 8">
            <a:extLst>
              <a:ext uri="{FF2B5EF4-FFF2-40B4-BE49-F238E27FC236}">
                <a16:creationId xmlns:a16="http://schemas.microsoft.com/office/drawing/2014/main" id="{710ACA0A-76F1-4BF2-9B6A-6B0D93B9C765}"/>
              </a:ext>
            </a:extLst>
          </p:cNvPr>
          <p:cNvGraphicFramePr/>
          <p:nvPr>
            <p:extLst>
              <p:ext uri="{D42A27DB-BD31-4B8C-83A1-F6EECF244321}">
                <p14:modId xmlns:p14="http://schemas.microsoft.com/office/powerpoint/2010/main" val="37784576"/>
              </p:ext>
            </p:extLst>
          </p:nvPr>
        </p:nvGraphicFramePr>
        <p:xfrm>
          <a:off x="1399309" y="1455935"/>
          <a:ext cx="9393381" cy="4754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DD891C5C-D827-4557-9566-D049685013FA}"/>
              </a:ext>
            </a:extLst>
          </p:cNvPr>
          <p:cNvSpPr/>
          <p:nvPr/>
        </p:nvSpPr>
        <p:spPr>
          <a:xfrm>
            <a:off x="1816926" y="5370016"/>
            <a:ext cx="7208322" cy="400110"/>
          </a:xfrm>
          <a:prstGeom prst="rect">
            <a:avLst/>
          </a:prstGeom>
        </p:spPr>
        <p:txBody>
          <a:bodyPr wrap="square">
            <a:spAutoFit/>
          </a:bodyPr>
          <a:lstStyle/>
          <a:p>
            <a:pPr algn="ctr"/>
            <a:r>
              <a:rPr lang="en-US" sz="2000" b="1" dirty="0"/>
              <a:t>Usage of Random over-sampling and Under-sampling</a:t>
            </a:r>
          </a:p>
        </p:txBody>
      </p:sp>
    </p:spTree>
    <p:extLst>
      <p:ext uri="{BB962C8B-B14F-4D97-AF65-F5344CB8AC3E}">
        <p14:creationId xmlns:p14="http://schemas.microsoft.com/office/powerpoint/2010/main" val="2713345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096" y="339367"/>
            <a:ext cx="10515600" cy="1325563"/>
          </a:xfrm>
        </p:spPr>
        <p:txBody>
          <a:bodyPr/>
          <a:lstStyle/>
          <a:p>
            <a:r>
              <a:rPr lang="en-US" b="1" u="sng" dirty="0"/>
              <a:t>Mortgage defaulter Prediction</a:t>
            </a:r>
          </a:p>
        </p:txBody>
      </p:sp>
      <p:sp>
        <p:nvSpPr>
          <p:cNvPr id="3" name="TextBox 2"/>
          <p:cNvSpPr txBox="1"/>
          <p:nvPr/>
        </p:nvSpPr>
        <p:spPr>
          <a:xfrm>
            <a:off x="566670" y="1664930"/>
            <a:ext cx="11264234" cy="3693319"/>
          </a:xfrm>
          <a:prstGeom prst="rect">
            <a:avLst/>
          </a:prstGeom>
          <a:noFill/>
        </p:spPr>
        <p:txBody>
          <a:bodyPr wrap="square" rtlCol="0">
            <a:spAutoFit/>
          </a:bodyPr>
          <a:lstStyle/>
          <a:p>
            <a:r>
              <a:rPr lang="en-US" dirty="0"/>
              <a:t>Objective: To predict if a Mortgage borrower will default the loan.</a:t>
            </a:r>
          </a:p>
          <a:p>
            <a:endParaRPr lang="en-US" dirty="0"/>
          </a:p>
          <a:p>
            <a:pPr marL="285750" indent="-285750">
              <a:buFont typeface="Arial" panose="020B0604020202020204" pitchFamily="34" charset="0"/>
              <a:buChar char="•"/>
            </a:pPr>
            <a:r>
              <a:rPr lang="en-US" dirty="0"/>
              <a:t>This project is aimed at developing an analytical model to classify a mortgage borrower if he/she will be delinquent/default on the repayments.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utilized the relationship of past/existing borrowers, loan characteristics to identify the significant attributes that influence delinquency and use those to predict the probability of delinquency for future borrowers.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outcome of this analytical approach is the probability of a borrower being delinquent given their attributes which were identified as significant influencers during the modelling exercise.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used the publicly available loan borrower and performance data from </a:t>
            </a:r>
            <a:r>
              <a:rPr lang="en-US" dirty="0" err="1"/>
              <a:t>FannieMae</a:t>
            </a:r>
            <a:r>
              <a:rPr lang="en-US" dirty="0"/>
              <a:t>.</a:t>
            </a:r>
          </a:p>
          <a:p>
            <a:endParaRPr lang="en-US" dirty="0"/>
          </a:p>
        </p:txBody>
      </p:sp>
    </p:spTree>
    <p:extLst>
      <p:ext uri="{BB962C8B-B14F-4D97-AF65-F5344CB8AC3E}">
        <p14:creationId xmlns:p14="http://schemas.microsoft.com/office/powerpoint/2010/main" val="1963455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FF02908-D525-401F-B1E0-E4ED93230F6C}"/>
              </a:ext>
            </a:extLst>
          </p:cNvPr>
          <p:cNvSpPr>
            <a:spLocks noGrp="1"/>
          </p:cNvSpPr>
          <p:nvPr>
            <p:ph idx="1"/>
          </p:nvPr>
        </p:nvSpPr>
        <p:spPr>
          <a:xfrm>
            <a:off x="0" y="0"/>
            <a:ext cx="10515600" cy="4351338"/>
          </a:xfrm>
        </p:spPr>
        <p:txBody>
          <a:bodyPr>
            <a:normAutofit/>
          </a:bodyPr>
          <a:lstStyle/>
          <a:p>
            <a:pPr marL="0" indent="0">
              <a:buNone/>
            </a:pPr>
            <a:r>
              <a:rPr lang="en-US" sz="2000" dirty="0"/>
              <a:t>Logistics Regression Modelling: Criteria 1 - Unknown status code as non-defaulters</a:t>
            </a:r>
          </a:p>
          <a:p>
            <a:pPr marL="0" indent="0">
              <a:buNone/>
            </a:pPr>
            <a:endParaRPr lang="en-US" sz="2000" dirty="0"/>
          </a:p>
        </p:txBody>
      </p:sp>
      <p:graphicFrame>
        <p:nvGraphicFramePr>
          <p:cNvPr id="6" name="Chart 5">
            <a:extLst>
              <a:ext uri="{FF2B5EF4-FFF2-40B4-BE49-F238E27FC236}">
                <a16:creationId xmlns:a16="http://schemas.microsoft.com/office/drawing/2014/main" id="{E4A4730C-597B-41F5-81EA-2FD827A394C8}"/>
              </a:ext>
            </a:extLst>
          </p:cNvPr>
          <p:cNvGraphicFramePr>
            <a:graphicFrameLocks/>
          </p:cNvGraphicFramePr>
          <p:nvPr>
            <p:extLst>
              <p:ext uri="{D42A27DB-BD31-4B8C-83A1-F6EECF244321}">
                <p14:modId xmlns:p14="http://schemas.microsoft.com/office/powerpoint/2010/main" val="1152435828"/>
              </p:ext>
            </p:extLst>
          </p:nvPr>
        </p:nvGraphicFramePr>
        <p:xfrm>
          <a:off x="0" y="661316"/>
          <a:ext cx="12192000" cy="6196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376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3B308-88C4-40A2-AA7C-77BAD4AC8804}"/>
              </a:ext>
            </a:extLst>
          </p:cNvPr>
          <p:cNvSpPr>
            <a:spLocks noGrp="1"/>
          </p:cNvSpPr>
          <p:nvPr>
            <p:ph idx="1"/>
          </p:nvPr>
        </p:nvSpPr>
        <p:spPr>
          <a:xfrm>
            <a:off x="204354" y="90342"/>
            <a:ext cx="11987646" cy="4351338"/>
          </a:xfrm>
        </p:spPr>
        <p:txBody>
          <a:bodyPr>
            <a:normAutofit/>
          </a:bodyPr>
          <a:lstStyle/>
          <a:p>
            <a:pPr marL="0" indent="0">
              <a:buNone/>
            </a:pPr>
            <a:r>
              <a:rPr lang="en-US" sz="2000" dirty="0"/>
              <a:t>Logistics Regression Modelling: Criteria 2 - Unknown status borrowers with DTI&gt;40% and Credit score &lt;700 as defaulters</a:t>
            </a:r>
          </a:p>
        </p:txBody>
      </p:sp>
      <p:graphicFrame>
        <p:nvGraphicFramePr>
          <p:cNvPr id="6" name="Chart 5">
            <a:extLst>
              <a:ext uri="{FF2B5EF4-FFF2-40B4-BE49-F238E27FC236}">
                <a16:creationId xmlns:a16="http://schemas.microsoft.com/office/drawing/2014/main" id="{C14512A7-3FEA-4DD6-AC90-D512F2887B16}"/>
              </a:ext>
            </a:extLst>
          </p:cNvPr>
          <p:cNvGraphicFramePr>
            <a:graphicFrameLocks/>
          </p:cNvGraphicFramePr>
          <p:nvPr>
            <p:extLst>
              <p:ext uri="{D42A27DB-BD31-4B8C-83A1-F6EECF244321}">
                <p14:modId xmlns:p14="http://schemas.microsoft.com/office/powerpoint/2010/main" val="2408251891"/>
              </p:ext>
            </p:extLst>
          </p:nvPr>
        </p:nvGraphicFramePr>
        <p:xfrm>
          <a:off x="204354" y="969204"/>
          <a:ext cx="11987645" cy="58887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719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3674087-DFAA-4E1A-BB89-DFE3178C5A46}"/>
              </a:ext>
            </a:extLst>
          </p:cNvPr>
          <p:cNvGraphicFramePr>
            <a:graphicFrameLocks/>
          </p:cNvGraphicFramePr>
          <p:nvPr>
            <p:extLst>
              <p:ext uri="{D42A27DB-BD31-4B8C-83A1-F6EECF244321}">
                <p14:modId xmlns:p14="http://schemas.microsoft.com/office/powerpoint/2010/main" val="3578454915"/>
              </p:ext>
            </p:extLst>
          </p:nvPr>
        </p:nvGraphicFramePr>
        <p:xfrm>
          <a:off x="244619" y="929120"/>
          <a:ext cx="11947381" cy="592888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9D7DD675-3DA1-47F1-B61B-6E78616D63F6}"/>
              </a:ext>
            </a:extLst>
          </p:cNvPr>
          <p:cNvSpPr/>
          <p:nvPr/>
        </p:nvSpPr>
        <p:spPr>
          <a:xfrm>
            <a:off x="0" y="0"/>
            <a:ext cx="9258300" cy="369332"/>
          </a:xfrm>
          <a:prstGeom prst="rect">
            <a:avLst/>
          </a:prstGeom>
        </p:spPr>
        <p:txBody>
          <a:bodyPr wrap="square">
            <a:spAutoFit/>
          </a:bodyPr>
          <a:lstStyle/>
          <a:p>
            <a:r>
              <a:rPr lang="en-US" dirty="0"/>
              <a:t>Model Parameter comparison: Criteria 1 - Unknown status code as non-defaulters </a:t>
            </a:r>
          </a:p>
        </p:txBody>
      </p:sp>
    </p:spTree>
    <p:extLst>
      <p:ext uri="{BB962C8B-B14F-4D97-AF65-F5344CB8AC3E}">
        <p14:creationId xmlns:p14="http://schemas.microsoft.com/office/powerpoint/2010/main" val="2266723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F0CB98E-35DD-429C-BBA2-27924F3C8B41}"/>
              </a:ext>
            </a:extLst>
          </p:cNvPr>
          <p:cNvGraphicFramePr>
            <a:graphicFrameLocks/>
          </p:cNvGraphicFramePr>
          <p:nvPr>
            <p:extLst>
              <p:ext uri="{D42A27DB-BD31-4B8C-83A1-F6EECF244321}">
                <p14:modId xmlns:p14="http://schemas.microsoft.com/office/powerpoint/2010/main" val="3928256857"/>
              </p:ext>
            </p:extLst>
          </p:nvPr>
        </p:nvGraphicFramePr>
        <p:xfrm>
          <a:off x="1" y="1028700"/>
          <a:ext cx="12192000" cy="58293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45A5555-CDEE-4FBC-B5F4-67F89165AE79}"/>
              </a:ext>
            </a:extLst>
          </p:cNvPr>
          <p:cNvSpPr txBox="1"/>
          <p:nvPr/>
        </p:nvSpPr>
        <p:spPr>
          <a:xfrm>
            <a:off x="1901537" y="1660171"/>
            <a:ext cx="1859972" cy="738664"/>
          </a:xfrm>
          <a:prstGeom prst="rect">
            <a:avLst/>
          </a:prstGeom>
          <a:noFill/>
        </p:spPr>
        <p:txBody>
          <a:bodyPr wrap="square" rtlCol="0">
            <a:spAutoFit/>
          </a:bodyPr>
          <a:lstStyle/>
          <a:p>
            <a:r>
              <a:rPr lang="en-US" sz="1400" b="1" dirty="0">
                <a:solidFill>
                  <a:srgbClr val="FF0000"/>
                </a:solidFill>
              </a:rPr>
              <a:t>Most Optimal</a:t>
            </a:r>
          </a:p>
          <a:p>
            <a:r>
              <a:rPr lang="en-US" sz="1400" b="1" dirty="0">
                <a:solidFill>
                  <a:srgbClr val="FF0000"/>
                </a:solidFill>
              </a:rPr>
              <a:t>D- 86%, ND – 89%</a:t>
            </a:r>
          </a:p>
          <a:p>
            <a:r>
              <a:rPr lang="en-US" sz="1400" b="1" dirty="0">
                <a:solidFill>
                  <a:srgbClr val="FF0000"/>
                </a:solidFill>
              </a:rPr>
              <a:t>Accuracy – 89%</a:t>
            </a:r>
          </a:p>
        </p:txBody>
      </p:sp>
      <p:sp>
        <p:nvSpPr>
          <p:cNvPr id="6" name="Rectangle: Rounded Corners 5">
            <a:extLst>
              <a:ext uri="{FF2B5EF4-FFF2-40B4-BE49-F238E27FC236}">
                <a16:creationId xmlns:a16="http://schemas.microsoft.com/office/drawing/2014/main" id="{738035CC-051F-4E15-8840-BDB940D39C21}"/>
              </a:ext>
            </a:extLst>
          </p:cNvPr>
          <p:cNvSpPr/>
          <p:nvPr/>
        </p:nvSpPr>
        <p:spPr>
          <a:xfrm>
            <a:off x="1880754" y="1683325"/>
            <a:ext cx="1423555" cy="7585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501214E-8CE5-4645-8F2F-3FC43202CCE9}"/>
              </a:ext>
            </a:extLst>
          </p:cNvPr>
          <p:cNvSpPr/>
          <p:nvPr/>
        </p:nvSpPr>
        <p:spPr>
          <a:xfrm>
            <a:off x="0" y="155863"/>
            <a:ext cx="12192000" cy="369332"/>
          </a:xfrm>
          <a:prstGeom prst="rect">
            <a:avLst/>
          </a:prstGeom>
        </p:spPr>
        <p:txBody>
          <a:bodyPr wrap="square">
            <a:spAutoFit/>
          </a:bodyPr>
          <a:lstStyle/>
          <a:p>
            <a:r>
              <a:rPr lang="en-US" dirty="0"/>
              <a:t>Model Parameter comparison: Criteria 2 - Unknown status borrowers with DTI&gt;40% and Credit score &lt;700 as defaulters</a:t>
            </a:r>
          </a:p>
        </p:txBody>
      </p:sp>
    </p:spTree>
    <p:extLst>
      <p:ext uri="{BB962C8B-B14F-4D97-AF65-F5344CB8AC3E}">
        <p14:creationId xmlns:p14="http://schemas.microsoft.com/office/powerpoint/2010/main" val="1018465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A2FB-41C6-40BF-A0B4-B759A288C904}"/>
              </a:ext>
            </a:extLst>
          </p:cNvPr>
          <p:cNvSpPr>
            <a:spLocks noGrp="1"/>
          </p:cNvSpPr>
          <p:nvPr>
            <p:ph type="title"/>
          </p:nvPr>
        </p:nvSpPr>
        <p:spPr>
          <a:xfrm>
            <a:off x="0" y="18255"/>
            <a:ext cx="10515600" cy="1325563"/>
          </a:xfrm>
        </p:spPr>
        <p:txBody>
          <a:bodyPr>
            <a:normAutofit/>
          </a:bodyPr>
          <a:lstStyle/>
          <a:p>
            <a:r>
              <a:rPr lang="en-US" sz="4000" b="1" u="sng" dirty="0"/>
              <a:t>Summary</a:t>
            </a:r>
          </a:p>
        </p:txBody>
      </p:sp>
      <p:sp>
        <p:nvSpPr>
          <p:cNvPr id="3" name="Content Placeholder 2">
            <a:extLst>
              <a:ext uri="{FF2B5EF4-FFF2-40B4-BE49-F238E27FC236}">
                <a16:creationId xmlns:a16="http://schemas.microsoft.com/office/drawing/2014/main" id="{CB70B617-0EB2-4564-9446-020DC2D2895F}"/>
              </a:ext>
            </a:extLst>
          </p:cNvPr>
          <p:cNvSpPr>
            <a:spLocks noGrp="1"/>
          </p:cNvSpPr>
          <p:nvPr>
            <p:ph idx="1"/>
          </p:nvPr>
        </p:nvSpPr>
        <p:spPr>
          <a:xfrm>
            <a:off x="661554" y="1253331"/>
            <a:ext cx="10515600" cy="4351338"/>
          </a:xfrm>
        </p:spPr>
        <p:txBody>
          <a:bodyPr>
            <a:normAutofit/>
          </a:bodyPr>
          <a:lstStyle/>
          <a:p>
            <a:r>
              <a:rPr lang="en-US" dirty="0"/>
              <a:t>89% accurate classification</a:t>
            </a:r>
            <a:r>
              <a:rPr lang="en-US" sz="1400" dirty="0"/>
              <a:t>.(86% accuracy in Defaulter and 89% accuracy in Non-Defaulter classification)</a:t>
            </a:r>
          </a:p>
          <a:p>
            <a:r>
              <a:rPr lang="en-US" dirty="0"/>
              <a:t>Important attributes that is required for prediction</a:t>
            </a:r>
          </a:p>
          <a:p>
            <a:pPr lvl="1"/>
            <a:r>
              <a:rPr lang="en-US" sz="1400" dirty="0"/>
              <a:t>ORIGINATION CHANNEL</a:t>
            </a:r>
          </a:p>
          <a:p>
            <a:pPr lvl="1"/>
            <a:r>
              <a:rPr lang="en-US" sz="1400" dirty="0"/>
              <a:t>ORIGINAL INTEREST RATE</a:t>
            </a:r>
          </a:p>
          <a:p>
            <a:pPr lvl="1"/>
            <a:r>
              <a:rPr lang="en-US" sz="1400" dirty="0"/>
              <a:t>ORIGINAL UPB</a:t>
            </a:r>
          </a:p>
          <a:p>
            <a:pPr lvl="1"/>
            <a:r>
              <a:rPr lang="en-US" sz="1400" dirty="0"/>
              <a:t>ORIGINAL LOAN TERM</a:t>
            </a:r>
          </a:p>
          <a:p>
            <a:pPr lvl="1"/>
            <a:r>
              <a:rPr lang="en-US" sz="1400" dirty="0"/>
              <a:t>ORIGINAL LOAN-TO-VALUE (LTV)</a:t>
            </a:r>
          </a:p>
          <a:p>
            <a:pPr lvl="1"/>
            <a:r>
              <a:rPr lang="en-US" sz="1400" dirty="0"/>
              <a:t>ORIGINAL DEBT TO INCOME RATIO</a:t>
            </a:r>
          </a:p>
          <a:p>
            <a:pPr lvl="1"/>
            <a:r>
              <a:rPr lang="en-US" sz="1400" dirty="0"/>
              <a:t>BORROWER CREDIT SCORE AT ORIGINATION</a:t>
            </a:r>
          </a:p>
          <a:p>
            <a:pPr lvl="1"/>
            <a:r>
              <a:rPr lang="en-US" sz="1400" dirty="0"/>
              <a:t>FIRST TIME HOME BUYER INDICATOR</a:t>
            </a:r>
          </a:p>
          <a:p>
            <a:pPr lvl="1"/>
            <a:r>
              <a:rPr lang="en-US" sz="1400" dirty="0"/>
              <a:t>PROPERTY TYPE</a:t>
            </a:r>
          </a:p>
          <a:p>
            <a:endParaRPr lang="en-US" dirty="0"/>
          </a:p>
        </p:txBody>
      </p:sp>
    </p:spTree>
    <p:extLst>
      <p:ext uri="{BB962C8B-B14F-4D97-AF65-F5344CB8AC3E}">
        <p14:creationId xmlns:p14="http://schemas.microsoft.com/office/powerpoint/2010/main" val="314107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b="1" u="sng" dirty="0"/>
              <a:t>Tools, </a:t>
            </a:r>
            <a:r>
              <a:rPr lang="en-US" sz="4000" b="1" u="sng" dirty="0"/>
              <a:t>Technologies</a:t>
            </a:r>
            <a:r>
              <a:rPr lang="en-US" sz="3600" b="1" u="sng" dirty="0"/>
              <a:t> and Platform</a:t>
            </a:r>
          </a:p>
        </p:txBody>
      </p:sp>
      <p:graphicFrame>
        <p:nvGraphicFramePr>
          <p:cNvPr id="3" name="Table 2"/>
          <p:cNvGraphicFramePr>
            <a:graphicFrameLocks noGrp="1"/>
          </p:cNvGraphicFramePr>
          <p:nvPr>
            <p:extLst/>
          </p:nvPr>
        </p:nvGraphicFramePr>
        <p:xfrm>
          <a:off x="838200" y="2042856"/>
          <a:ext cx="8424134" cy="2550112"/>
        </p:xfrm>
        <a:graphic>
          <a:graphicData uri="http://schemas.openxmlformats.org/drawingml/2006/table">
            <a:tbl>
              <a:tblPr firstRow="1" bandRow="1">
                <a:tableStyleId>{5C22544A-7EE6-4342-B048-85BDC9FD1C3A}</a:tableStyleId>
              </a:tblPr>
              <a:tblGrid>
                <a:gridCol w="4212067">
                  <a:extLst>
                    <a:ext uri="{9D8B030D-6E8A-4147-A177-3AD203B41FA5}">
                      <a16:colId xmlns:a16="http://schemas.microsoft.com/office/drawing/2014/main" val="20000"/>
                    </a:ext>
                  </a:extLst>
                </a:gridCol>
                <a:gridCol w="4212067">
                  <a:extLst>
                    <a:ext uri="{9D8B030D-6E8A-4147-A177-3AD203B41FA5}">
                      <a16:colId xmlns:a16="http://schemas.microsoft.com/office/drawing/2014/main" val="20001"/>
                    </a:ext>
                  </a:extLst>
                </a:gridCol>
              </a:tblGrid>
              <a:tr h="497816">
                <a:tc>
                  <a:txBody>
                    <a:bodyPr/>
                    <a:lstStyle/>
                    <a:p>
                      <a:r>
                        <a:rPr lang="en-US" dirty="0"/>
                        <a:t>Tool/Technology/Aids</a:t>
                      </a:r>
                    </a:p>
                  </a:txBody>
                  <a:tcPr/>
                </a:tc>
                <a:tc>
                  <a:txBody>
                    <a:bodyPr/>
                    <a:lstStyle/>
                    <a:p>
                      <a:r>
                        <a:rPr lang="en-US" dirty="0"/>
                        <a:t>Usage</a:t>
                      </a:r>
                    </a:p>
                  </a:txBody>
                  <a:tcPr/>
                </a:tc>
                <a:extLst>
                  <a:ext uri="{0D108BD9-81ED-4DB2-BD59-A6C34878D82A}">
                    <a16:rowId xmlns:a16="http://schemas.microsoft.com/office/drawing/2014/main" val="10000"/>
                  </a:ext>
                </a:extLst>
              </a:tr>
              <a:tr h="497816">
                <a:tc>
                  <a:txBody>
                    <a:bodyPr/>
                    <a:lstStyle/>
                    <a:p>
                      <a:r>
                        <a:rPr lang="en-US" dirty="0"/>
                        <a:t>Blackrock Methods, Citi MBS guide</a:t>
                      </a:r>
                      <a:r>
                        <a:rPr lang="en-US" baseline="0" dirty="0"/>
                        <a:t>.</a:t>
                      </a:r>
                      <a:endParaRPr lang="en-US" dirty="0"/>
                    </a:p>
                  </a:txBody>
                  <a:tcPr/>
                </a:tc>
                <a:tc>
                  <a:txBody>
                    <a:bodyPr/>
                    <a:lstStyle/>
                    <a:p>
                      <a:r>
                        <a:rPr lang="en-US" dirty="0"/>
                        <a:t>Documents</a:t>
                      </a:r>
                      <a:r>
                        <a:rPr lang="en-US" baseline="0" dirty="0"/>
                        <a:t> to understand Mortgage market and basic principles.</a:t>
                      </a:r>
                      <a:endParaRPr lang="en-US" dirty="0"/>
                    </a:p>
                  </a:txBody>
                  <a:tcPr/>
                </a:tc>
                <a:extLst>
                  <a:ext uri="{0D108BD9-81ED-4DB2-BD59-A6C34878D82A}">
                    <a16:rowId xmlns:a16="http://schemas.microsoft.com/office/drawing/2014/main" val="10001"/>
                  </a:ext>
                </a:extLst>
              </a:tr>
              <a:tr h="497816">
                <a:tc>
                  <a:txBody>
                    <a:bodyPr/>
                    <a:lstStyle/>
                    <a:p>
                      <a:r>
                        <a:rPr lang="en-US" dirty="0"/>
                        <a:t>Python and Machine Learning packages</a:t>
                      </a:r>
                    </a:p>
                  </a:txBody>
                  <a:tcPr/>
                </a:tc>
                <a:tc>
                  <a:txBody>
                    <a:bodyPr/>
                    <a:lstStyle/>
                    <a:p>
                      <a:r>
                        <a:rPr lang="en-US" dirty="0"/>
                        <a:t>Data cleansing</a:t>
                      </a:r>
                      <a:r>
                        <a:rPr lang="en-US" baseline="0" dirty="0"/>
                        <a:t> and </a:t>
                      </a:r>
                      <a:r>
                        <a:rPr lang="en-US" dirty="0"/>
                        <a:t>formatting.</a:t>
                      </a:r>
                      <a:r>
                        <a:rPr lang="en-US" baseline="0" dirty="0"/>
                        <a:t> </a:t>
                      </a:r>
                    </a:p>
                    <a:p>
                      <a:r>
                        <a:rPr lang="en-US" baseline="0" dirty="0"/>
                        <a:t>Data visualization.</a:t>
                      </a:r>
                    </a:p>
                    <a:p>
                      <a:r>
                        <a:rPr lang="en-US" baseline="0" dirty="0"/>
                        <a:t>Analytical Modelling</a:t>
                      </a:r>
                      <a:endParaRPr lang="en-US" dirty="0"/>
                    </a:p>
                  </a:txBody>
                  <a:tcPr/>
                </a:tc>
                <a:extLst>
                  <a:ext uri="{0D108BD9-81ED-4DB2-BD59-A6C34878D82A}">
                    <a16:rowId xmlns:a16="http://schemas.microsoft.com/office/drawing/2014/main" val="10002"/>
                  </a:ext>
                </a:extLst>
              </a:tr>
              <a:tr h="497816">
                <a:tc>
                  <a:txBody>
                    <a:bodyPr/>
                    <a:lstStyle/>
                    <a:p>
                      <a:r>
                        <a:rPr lang="en-US" dirty="0" err="1"/>
                        <a:t>Kaggle</a:t>
                      </a:r>
                      <a:endParaRPr lang="en-US" dirty="0"/>
                    </a:p>
                  </a:txBody>
                  <a:tcPr/>
                </a:tc>
                <a:tc>
                  <a:txBody>
                    <a:bodyPr/>
                    <a:lstStyle/>
                    <a:p>
                      <a:r>
                        <a:rPr lang="en-US" dirty="0"/>
                        <a:t>Computing</a:t>
                      </a:r>
                      <a:r>
                        <a:rPr lang="en-US" baseline="0" dirty="0"/>
                        <a:t> platform.</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9505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126" y="2243679"/>
            <a:ext cx="10618695" cy="1325563"/>
          </a:xfrm>
        </p:spPr>
        <p:txBody>
          <a:bodyPr>
            <a:normAutofit fontScale="90000"/>
          </a:bodyPr>
          <a:lstStyle/>
          <a:p>
            <a:pPr algn="ctr"/>
            <a:r>
              <a:rPr lang="en-US" b="1" dirty="0"/>
              <a:t>Data Analysis</a:t>
            </a:r>
            <a:br>
              <a:rPr lang="en-US" b="1" dirty="0"/>
            </a:br>
            <a:r>
              <a:rPr lang="en-US" b="1" dirty="0"/>
              <a:t>Fannie Mae 2015 Q1</a:t>
            </a:r>
            <a:r>
              <a:rPr lang="en-US" sz="3600" b="1" dirty="0"/>
              <a:t>(Loan Acquisition and Performance)</a:t>
            </a:r>
            <a:endParaRPr lang="en-US" b="1" dirty="0"/>
          </a:p>
        </p:txBody>
      </p:sp>
      <p:sp>
        <p:nvSpPr>
          <p:cNvPr id="3" name="Rectangle: Rounded Corners 2">
            <a:extLst>
              <a:ext uri="{FF2B5EF4-FFF2-40B4-BE49-F238E27FC236}">
                <a16:creationId xmlns:a16="http://schemas.microsoft.com/office/drawing/2014/main" id="{6A43F4F1-F57F-4D4D-9FE1-DD545991FAD2}"/>
              </a:ext>
            </a:extLst>
          </p:cNvPr>
          <p:cNvSpPr/>
          <p:nvPr/>
        </p:nvSpPr>
        <p:spPr>
          <a:xfrm>
            <a:off x="592282" y="2109355"/>
            <a:ext cx="10858500" cy="15482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1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970033" cy="516367"/>
          </a:xfrm>
        </p:spPr>
        <p:txBody>
          <a:bodyPr>
            <a:normAutofit fontScale="90000"/>
          </a:bodyPr>
          <a:lstStyle/>
          <a:p>
            <a:r>
              <a:rPr lang="en-US" sz="3600" b="1" u="sng" dirty="0"/>
              <a:t>Data Dictionary</a:t>
            </a:r>
          </a:p>
        </p:txBody>
      </p:sp>
      <p:graphicFrame>
        <p:nvGraphicFramePr>
          <p:cNvPr id="5" name="Table 4"/>
          <p:cNvGraphicFramePr>
            <a:graphicFrameLocks noGrp="1"/>
          </p:cNvGraphicFramePr>
          <p:nvPr>
            <p:extLst/>
          </p:nvPr>
        </p:nvGraphicFramePr>
        <p:xfrm>
          <a:off x="150608" y="516367"/>
          <a:ext cx="5550945" cy="5767932"/>
        </p:xfrm>
        <a:graphic>
          <a:graphicData uri="http://schemas.openxmlformats.org/drawingml/2006/table">
            <a:tbl>
              <a:tblPr/>
              <a:tblGrid>
                <a:gridCol w="1946215">
                  <a:extLst>
                    <a:ext uri="{9D8B030D-6E8A-4147-A177-3AD203B41FA5}">
                      <a16:colId xmlns:a16="http://schemas.microsoft.com/office/drawing/2014/main" val="20000"/>
                    </a:ext>
                  </a:extLst>
                </a:gridCol>
                <a:gridCol w="3604730">
                  <a:extLst>
                    <a:ext uri="{9D8B030D-6E8A-4147-A177-3AD203B41FA5}">
                      <a16:colId xmlns:a16="http://schemas.microsoft.com/office/drawing/2014/main" val="20001"/>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Field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Details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100" b="0" i="0" u="none" strike="noStrike">
                          <a:solidFill>
                            <a:srgbClr val="000000"/>
                          </a:solidFill>
                          <a:effectLst/>
                          <a:latin typeface="Calibri" panose="020F0502020204030204" pitchFamily="34" charset="0"/>
                        </a:rPr>
                        <a:t>LOAN IDENTIFIER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1100" b="0" i="0" u="none" strike="noStrike" dirty="0">
                          <a:solidFill>
                            <a:srgbClr val="000000"/>
                          </a:solidFill>
                          <a:effectLst/>
                          <a:latin typeface="Calibri" panose="020F0502020204030204" pitchFamily="34" charset="0"/>
                        </a:rPr>
                        <a:t>ORIGINATION CHANNEL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An identifier that denotes the origination channel used by the party that delivered the loan to Fannie Mae. (Retail, Broker, Correspondent)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effectLst/>
                          <a:latin typeface="Calibri" panose="020F0502020204030204" pitchFamily="34" charset="0"/>
                        </a:rPr>
                        <a:t>SELLER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The name of the entity that delivered the mortgage loan to Fannie Mae.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b="0" i="0" u="none" strike="noStrike">
                          <a:solidFill>
                            <a:srgbClr val="000000"/>
                          </a:solidFill>
                          <a:effectLst/>
                          <a:latin typeface="Calibri" panose="020F0502020204030204" pitchFamily="34" charset="0"/>
                        </a:rPr>
                        <a:t>ORIGINAL INTEREST RATE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71500">
                <a:tc>
                  <a:txBody>
                    <a:bodyPr/>
                    <a:lstStyle/>
                    <a:p>
                      <a:pPr algn="l" fontAlgn="b"/>
                      <a:r>
                        <a:rPr lang="en-US" sz="1100" b="0" i="0" u="none" strike="noStrike">
                          <a:solidFill>
                            <a:srgbClr val="000000"/>
                          </a:solidFill>
                          <a:effectLst/>
                          <a:latin typeface="Calibri" panose="020F0502020204030204" pitchFamily="34" charset="0"/>
                        </a:rPr>
                        <a:t>ORIGINAL UPB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“Current Scheduled Unpaid Principal</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Balance (UPB)” for all the mortgage loans in the MBS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pool as of the issue date.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b="0" i="0" u="none" strike="noStrike">
                          <a:solidFill>
                            <a:srgbClr val="000000"/>
                          </a:solidFill>
                          <a:effectLst/>
                          <a:latin typeface="Calibri" panose="020F0502020204030204" pitchFamily="34" charset="0"/>
                        </a:rPr>
                        <a:t>ORIGINAL LOAN TERM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b="0" i="0" u="none" strike="noStrike">
                          <a:solidFill>
                            <a:srgbClr val="000000"/>
                          </a:solidFill>
                          <a:effectLst/>
                          <a:latin typeface="Calibri" panose="020F0502020204030204" pitchFamily="34" charset="0"/>
                        </a:rPr>
                        <a:t>ORIGINATION DATE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b="0" i="0" u="none" strike="noStrike">
                          <a:solidFill>
                            <a:srgbClr val="000000"/>
                          </a:solidFill>
                          <a:effectLst/>
                          <a:latin typeface="Calibri" panose="020F0502020204030204" pitchFamily="34" charset="0"/>
                        </a:rPr>
                        <a:t>FIRST PAYMENT DATE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00025">
                <a:tc>
                  <a:txBody>
                    <a:bodyPr/>
                    <a:lstStyle/>
                    <a:p>
                      <a:pPr algn="l" fontAlgn="b"/>
                      <a:r>
                        <a:rPr lang="en-US" sz="1100" b="0" i="0" u="none" strike="noStrike">
                          <a:solidFill>
                            <a:srgbClr val="000000"/>
                          </a:solidFill>
                          <a:effectLst/>
                          <a:latin typeface="Calibri" panose="020F0502020204030204" pitchFamily="34" charset="0"/>
                        </a:rPr>
                        <a:t>ORIGINAL LOAN-TO-VALUE (LTV)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express the ratio of a </a:t>
                      </a:r>
                      <a:r>
                        <a:rPr lang="en-US" sz="1200" b="1" i="0" u="none" strike="noStrike" dirty="0">
                          <a:solidFill>
                            <a:srgbClr val="222222"/>
                          </a:solidFill>
                          <a:effectLst/>
                          <a:latin typeface="Arial" panose="020B0604020202020204" pitchFamily="34" charset="0"/>
                        </a:rPr>
                        <a:t>loan</a:t>
                      </a:r>
                      <a:r>
                        <a:rPr lang="en-US" sz="1200" b="0" i="0" u="none" strike="noStrike" dirty="0">
                          <a:solidFill>
                            <a:srgbClr val="222222"/>
                          </a:solidFill>
                          <a:effectLst/>
                          <a:latin typeface="Arial" panose="020B0604020202020204" pitchFamily="34" charset="0"/>
                        </a:rPr>
                        <a:t> to the </a:t>
                      </a:r>
                      <a:r>
                        <a:rPr lang="en-US" sz="1200" b="1" i="0" u="none" strike="noStrike" dirty="0">
                          <a:solidFill>
                            <a:srgbClr val="222222"/>
                          </a:solidFill>
                          <a:effectLst/>
                          <a:latin typeface="Arial" panose="020B0604020202020204" pitchFamily="34" charset="0"/>
                        </a:rPr>
                        <a:t>value</a:t>
                      </a:r>
                      <a:r>
                        <a:rPr lang="en-US" sz="1200" b="0" i="0" u="none" strike="noStrike" dirty="0">
                          <a:solidFill>
                            <a:srgbClr val="222222"/>
                          </a:solidFill>
                          <a:effectLst/>
                          <a:latin typeface="Arial" panose="020B0604020202020204" pitchFamily="34" charset="0"/>
                        </a:rPr>
                        <a:t> of an asset purchased</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81000">
                <a:tc>
                  <a:txBody>
                    <a:bodyPr/>
                    <a:lstStyle/>
                    <a:p>
                      <a:pPr algn="l" fontAlgn="b"/>
                      <a:r>
                        <a:rPr lang="en-US" sz="1100" b="0" i="0" u="none" strike="noStrike">
                          <a:solidFill>
                            <a:srgbClr val="000000"/>
                          </a:solidFill>
                          <a:effectLst/>
                          <a:latin typeface="Calibri" panose="020F0502020204030204" pitchFamily="34" charset="0"/>
                        </a:rPr>
                        <a:t>ORIGINAL COMBINED LOAN-TO-VALUE (CLTV)</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combined loan to value (CLTV) is the same calculation made for the sum of all loans taken out on the property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100" b="0" i="0" u="none" strike="noStrike">
                          <a:solidFill>
                            <a:srgbClr val="000000"/>
                          </a:solidFill>
                          <a:effectLst/>
                          <a:latin typeface="Calibri" panose="020F0502020204030204" pitchFamily="34" charset="0"/>
                        </a:rPr>
                        <a:t>NUMBER OF BORROWERS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81000">
                <a:tc>
                  <a:txBody>
                    <a:bodyPr/>
                    <a:lstStyle/>
                    <a:p>
                      <a:pPr algn="l" fontAlgn="b"/>
                      <a:r>
                        <a:rPr lang="en-US" sz="1100" b="0" i="0" u="none" strike="noStrike">
                          <a:solidFill>
                            <a:srgbClr val="000000"/>
                          </a:solidFill>
                          <a:effectLst/>
                          <a:latin typeface="Calibri" panose="020F0502020204030204" pitchFamily="34" charset="0"/>
                        </a:rPr>
                        <a:t>ORIGINAL DEBT TO INCOME RATIO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DTI is calculated by dividing total recurring monthly debt by gross monthly income, and it is expressed as a percentage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100" b="0" i="0" u="none" strike="noStrike">
                          <a:solidFill>
                            <a:srgbClr val="000000"/>
                          </a:solidFill>
                          <a:effectLst/>
                          <a:latin typeface="Calibri" panose="020F0502020204030204" pitchFamily="34" charset="0"/>
                        </a:rPr>
                        <a:t>BORROWER CREDIT SCORE AT ORIGINATION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Credit Score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90500">
                <a:tc>
                  <a:txBody>
                    <a:bodyPr/>
                    <a:lstStyle/>
                    <a:p>
                      <a:pPr algn="l" fontAlgn="b"/>
                      <a:r>
                        <a:rPr lang="en-US" sz="1100" b="0" i="0" u="none" strike="noStrike" dirty="0">
                          <a:solidFill>
                            <a:srgbClr val="000000"/>
                          </a:solidFill>
                          <a:effectLst/>
                          <a:latin typeface="Calibri" panose="020F0502020204030204" pitchFamily="34" charset="0"/>
                        </a:rPr>
                        <a:t>FIRST TIME HOME BUYER INDICATOR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190500">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LOAN PURPOSE</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 indicator that denotes if a mortgage loan in a pool is either a purchase money mortgage or refinance mortgage. Mortgage loans that were modified prior to delivery in lieu of refinance and then delivered to Fannie Mae are disclosed as “refinance”.</a:t>
                      </a:r>
                      <a:br>
                        <a:rPr lang="en-US" sz="1100" b="0" i="0" u="none" strike="noStrike" kern="1200" dirty="0">
                          <a:solidFill>
                            <a:srgbClr val="000000"/>
                          </a:solidFill>
                          <a:effectLst/>
                          <a:latin typeface="Calibri" panose="020F0502020204030204" pitchFamily="34" charset="0"/>
                          <a:ea typeface="+mn-ea"/>
                          <a:cs typeface="+mn-cs"/>
                        </a:rPr>
                      </a:br>
                      <a:r>
                        <a:rPr lang="en-US" sz="1100" b="0" i="0" u="none" strike="noStrike" kern="1200" dirty="0">
                          <a:solidFill>
                            <a:srgbClr val="000000"/>
                          </a:solidFill>
                          <a:effectLst/>
                          <a:latin typeface="Calibri" panose="020F0502020204030204" pitchFamily="34" charset="0"/>
                          <a:ea typeface="+mn-ea"/>
                          <a:cs typeface="+mn-cs"/>
                        </a:rPr>
                        <a:t>• P = Purchase, • C = Cash-out Refinance,• R = No Cash-out Refinance</a:t>
                      </a:r>
                      <a:br>
                        <a:rPr lang="en-US" sz="1100" b="0" i="0" u="none" strike="noStrike" kern="1200" dirty="0">
                          <a:solidFill>
                            <a:srgbClr val="000000"/>
                          </a:solidFill>
                          <a:effectLst/>
                          <a:latin typeface="Calibri" panose="020F0502020204030204" pitchFamily="34" charset="0"/>
                          <a:ea typeface="+mn-ea"/>
                          <a:cs typeface="+mn-cs"/>
                        </a:rPr>
                      </a:br>
                      <a:r>
                        <a:rPr lang="en-US" sz="1100" b="0" i="0" u="none" strike="noStrike" kern="1200" dirty="0">
                          <a:solidFill>
                            <a:srgbClr val="000000"/>
                          </a:solidFill>
                          <a:effectLst/>
                          <a:latin typeface="Calibri" panose="020F0502020204030204" pitchFamily="34" charset="0"/>
                          <a:ea typeface="+mn-ea"/>
                          <a:cs typeface="+mn-cs"/>
                        </a:rPr>
                        <a:t>• U = Refinance – Not Specified.</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graphicFrame>
        <p:nvGraphicFramePr>
          <p:cNvPr id="6" name="Table 5"/>
          <p:cNvGraphicFramePr>
            <a:graphicFrameLocks noGrp="1"/>
          </p:cNvGraphicFramePr>
          <p:nvPr>
            <p:extLst/>
          </p:nvPr>
        </p:nvGraphicFramePr>
        <p:xfrm>
          <a:off x="5852161" y="516367"/>
          <a:ext cx="6045797" cy="5752830"/>
        </p:xfrm>
        <a:graphic>
          <a:graphicData uri="http://schemas.openxmlformats.org/drawingml/2006/table">
            <a:tbl>
              <a:tblPr/>
              <a:tblGrid>
                <a:gridCol w="2119716">
                  <a:extLst>
                    <a:ext uri="{9D8B030D-6E8A-4147-A177-3AD203B41FA5}">
                      <a16:colId xmlns:a16="http://schemas.microsoft.com/office/drawing/2014/main" val="20000"/>
                    </a:ext>
                  </a:extLst>
                </a:gridCol>
                <a:gridCol w="3926081">
                  <a:extLst>
                    <a:ext uri="{9D8B030D-6E8A-4147-A177-3AD203B41FA5}">
                      <a16:colId xmlns:a16="http://schemas.microsoft.com/office/drawing/2014/main" val="20001"/>
                    </a:ext>
                  </a:extLst>
                </a:gridCol>
              </a:tblGrid>
              <a:tr h="51760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PROPERTY TYPE</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SF = Single-Family</a:t>
                      </a:r>
                      <a:br>
                        <a:rPr lang="en-US" sz="1100" b="0" i="0" u="none" strike="noStrike" kern="1200" dirty="0">
                          <a:solidFill>
                            <a:srgbClr val="000000"/>
                          </a:solidFill>
                          <a:effectLst/>
                          <a:latin typeface="Calibri" panose="020F0502020204030204" pitchFamily="34" charset="0"/>
                          <a:ea typeface="+mn-ea"/>
                          <a:cs typeface="+mn-cs"/>
                        </a:rPr>
                      </a:br>
                      <a:r>
                        <a:rPr lang="en-US" sz="1100" b="0" i="0" u="none" strike="noStrike" kern="1200" dirty="0">
                          <a:solidFill>
                            <a:srgbClr val="000000"/>
                          </a:solidFill>
                          <a:effectLst/>
                          <a:latin typeface="Calibri" panose="020F0502020204030204" pitchFamily="34" charset="0"/>
                          <a:ea typeface="+mn-ea"/>
                          <a:cs typeface="+mn-cs"/>
                        </a:rPr>
                        <a:t>• CO = Condo</a:t>
                      </a:r>
                      <a:br>
                        <a:rPr lang="en-US" sz="1100" b="0" i="0" u="none" strike="noStrike" kern="1200" dirty="0">
                          <a:solidFill>
                            <a:srgbClr val="000000"/>
                          </a:solidFill>
                          <a:effectLst/>
                          <a:latin typeface="Calibri" panose="020F0502020204030204" pitchFamily="34" charset="0"/>
                          <a:ea typeface="+mn-ea"/>
                          <a:cs typeface="+mn-cs"/>
                        </a:rPr>
                      </a:br>
                      <a:r>
                        <a:rPr lang="en-US" sz="1100" b="0" i="0" u="none" strike="noStrike" kern="1200" dirty="0">
                          <a:solidFill>
                            <a:srgbClr val="000000"/>
                          </a:solidFill>
                          <a:effectLst/>
                          <a:latin typeface="Calibri" panose="020F0502020204030204" pitchFamily="34" charset="0"/>
                          <a:ea typeface="+mn-ea"/>
                          <a:cs typeface="+mn-cs"/>
                        </a:rPr>
                        <a:t>• CP = Co-Op</a:t>
                      </a:r>
                      <a:br>
                        <a:rPr lang="en-US" sz="1100" b="0" i="0" u="none" strike="noStrike" kern="1200" dirty="0">
                          <a:solidFill>
                            <a:srgbClr val="000000"/>
                          </a:solidFill>
                          <a:effectLst/>
                          <a:latin typeface="Calibri" panose="020F0502020204030204" pitchFamily="34" charset="0"/>
                          <a:ea typeface="+mn-ea"/>
                          <a:cs typeface="+mn-cs"/>
                        </a:rPr>
                      </a:br>
                      <a:r>
                        <a:rPr lang="en-US" sz="1100" b="0" i="0" u="none" strike="noStrike" kern="1200" dirty="0">
                          <a:solidFill>
                            <a:srgbClr val="000000"/>
                          </a:solidFill>
                          <a:effectLst/>
                          <a:latin typeface="Calibri" panose="020F0502020204030204" pitchFamily="34" charset="0"/>
                          <a:ea typeface="+mn-ea"/>
                          <a:cs typeface="+mn-cs"/>
                        </a:rPr>
                        <a:t>• MH = Manufactured Housing</a:t>
                      </a:r>
                      <a:br>
                        <a:rPr lang="en-US" sz="1100" b="0" i="0" u="none" strike="noStrike" kern="1200" dirty="0">
                          <a:solidFill>
                            <a:srgbClr val="000000"/>
                          </a:solidFill>
                          <a:effectLst/>
                          <a:latin typeface="Calibri" panose="020F0502020204030204" pitchFamily="34" charset="0"/>
                          <a:ea typeface="+mn-ea"/>
                          <a:cs typeface="+mn-cs"/>
                        </a:rPr>
                      </a:br>
                      <a:r>
                        <a:rPr lang="en-US" sz="1100" b="0" i="0" u="none" strike="noStrike" kern="1200" dirty="0">
                          <a:solidFill>
                            <a:srgbClr val="000000"/>
                          </a:solidFill>
                          <a:effectLst/>
                          <a:latin typeface="Calibri" panose="020F0502020204030204" pitchFamily="34" charset="0"/>
                          <a:ea typeface="+mn-ea"/>
                          <a:cs typeface="+mn-cs"/>
                        </a:rPr>
                        <a:t>• PU = PUD</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520">
                <a:tc>
                  <a:txBody>
                    <a:bodyPr/>
                    <a:lstStyle/>
                    <a:p>
                      <a:pPr algn="l" fontAlgn="b"/>
                      <a:r>
                        <a:rPr lang="en-US" sz="1100" b="0" i="0" u="none" strike="noStrike" kern="1200">
                          <a:solidFill>
                            <a:srgbClr val="000000"/>
                          </a:solidFill>
                          <a:effectLst/>
                          <a:latin typeface="Calibri" panose="020F0502020204030204" pitchFamily="34" charset="0"/>
                          <a:ea typeface="+mn-ea"/>
                          <a:cs typeface="+mn-cs"/>
                        </a:rPr>
                        <a:t>NUMBER OF UNITS</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kern="1200">
                          <a:solidFill>
                            <a:srgbClr val="000000"/>
                          </a:solidFill>
                          <a:effectLst/>
                          <a:latin typeface="Calibri" panose="020F0502020204030204" pitchFamily="34" charset="0"/>
                          <a:ea typeface="+mn-ea"/>
                          <a:cs typeface="+mn-cs"/>
                        </a:rPr>
                        <a:t>The number of units(1-4) comprising the related mortgaged property. </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408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OCCUPANCY TYPE</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kern="1200">
                          <a:solidFill>
                            <a:srgbClr val="000000"/>
                          </a:solidFill>
                          <a:effectLst/>
                          <a:latin typeface="Calibri" panose="020F0502020204030204" pitchFamily="34" charset="0"/>
                          <a:ea typeface="+mn-ea"/>
                          <a:cs typeface="+mn-cs"/>
                        </a:rPr>
                        <a:t>• P = Principal</a:t>
                      </a:r>
                      <a:br>
                        <a:rPr lang="en-US" sz="1100" b="0" i="0" u="none" strike="noStrike" kern="1200">
                          <a:solidFill>
                            <a:srgbClr val="000000"/>
                          </a:solidFill>
                          <a:effectLst/>
                          <a:latin typeface="Calibri" panose="020F0502020204030204" pitchFamily="34" charset="0"/>
                          <a:ea typeface="+mn-ea"/>
                          <a:cs typeface="+mn-cs"/>
                        </a:rPr>
                      </a:br>
                      <a:r>
                        <a:rPr lang="en-US" sz="1100" b="0" i="0" u="none" strike="noStrike" kern="1200">
                          <a:solidFill>
                            <a:srgbClr val="000000"/>
                          </a:solidFill>
                          <a:effectLst/>
                          <a:latin typeface="Calibri" panose="020F0502020204030204" pitchFamily="34" charset="0"/>
                          <a:ea typeface="+mn-ea"/>
                          <a:cs typeface="+mn-cs"/>
                        </a:rPr>
                        <a:t>• S = Second</a:t>
                      </a:r>
                      <a:br>
                        <a:rPr lang="en-US" sz="1100" b="0" i="0" u="none" strike="noStrike" kern="1200">
                          <a:solidFill>
                            <a:srgbClr val="000000"/>
                          </a:solidFill>
                          <a:effectLst/>
                          <a:latin typeface="Calibri" panose="020F0502020204030204" pitchFamily="34" charset="0"/>
                          <a:ea typeface="+mn-ea"/>
                          <a:cs typeface="+mn-cs"/>
                        </a:rPr>
                      </a:br>
                      <a:r>
                        <a:rPr lang="en-US" sz="1100" b="0" i="0" u="none" strike="noStrike" kern="1200">
                          <a:solidFill>
                            <a:srgbClr val="000000"/>
                          </a:solidFill>
                          <a:effectLst/>
                          <a:latin typeface="Calibri" panose="020F0502020204030204" pitchFamily="34" charset="0"/>
                          <a:ea typeface="+mn-ea"/>
                          <a:cs typeface="+mn-cs"/>
                        </a:rPr>
                        <a:t>• I = Investor</a:t>
                      </a:r>
                      <a:br>
                        <a:rPr lang="en-US" sz="1100" b="0" i="0" u="none" strike="noStrike" kern="1200">
                          <a:solidFill>
                            <a:srgbClr val="000000"/>
                          </a:solidFill>
                          <a:effectLst/>
                          <a:latin typeface="Calibri" panose="020F0502020204030204" pitchFamily="34" charset="0"/>
                          <a:ea typeface="+mn-ea"/>
                          <a:cs typeface="+mn-cs"/>
                        </a:rPr>
                      </a:br>
                      <a:r>
                        <a:rPr lang="en-US" sz="1100" b="0" i="0" u="none" strike="noStrike" kern="1200">
                          <a:solidFill>
                            <a:srgbClr val="000000"/>
                          </a:solidFill>
                          <a:effectLst/>
                          <a:latin typeface="Calibri" panose="020F0502020204030204" pitchFamily="34" charset="0"/>
                          <a:ea typeface="+mn-ea"/>
                          <a:cs typeface="+mn-cs"/>
                        </a:rPr>
                        <a:t>• U = Unknown</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3520">
                <a:tc>
                  <a:txBody>
                    <a:bodyPr/>
                    <a:lstStyle/>
                    <a:p>
                      <a:pPr algn="l" fontAlgn="b"/>
                      <a:r>
                        <a:rPr lang="en-US" sz="1100" b="0" i="0" u="none" strike="noStrike" kern="1200">
                          <a:solidFill>
                            <a:srgbClr val="000000"/>
                          </a:solidFill>
                          <a:effectLst/>
                          <a:latin typeface="Calibri" panose="020F0502020204030204" pitchFamily="34" charset="0"/>
                          <a:ea typeface="+mn-ea"/>
                          <a:cs typeface="+mn-cs"/>
                        </a:rPr>
                        <a:t>PROPERTY STATE</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kern="1200">
                        <a:solidFill>
                          <a:srgbClr val="000000"/>
                        </a:solidFill>
                        <a:effectLst/>
                        <a:latin typeface="Calibri" panose="020F0502020204030204" pitchFamily="34" charset="0"/>
                        <a:ea typeface="+mn-ea"/>
                        <a:cs typeface="+mn-cs"/>
                      </a:endParaRP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3520">
                <a:tc>
                  <a:txBody>
                    <a:bodyPr/>
                    <a:lstStyle/>
                    <a:p>
                      <a:pPr algn="l" fontAlgn="b"/>
                      <a:r>
                        <a:rPr lang="en-US" sz="1100" b="0" i="0" u="none" strike="noStrike" kern="1200">
                          <a:solidFill>
                            <a:srgbClr val="000000"/>
                          </a:solidFill>
                          <a:effectLst/>
                          <a:latin typeface="Calibri" panose="020F0502020204030204" pitchFamily="34" charset="0"/>
                          <a:ea typeface="+mn-ea"/>
                          <a:cs typeface="+mn-cs"/>
                        </a:rPr>
                        <a:t>ZIP CODE SHORT</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kern="1200">
                        <a:solidFill>
                          <a:srgbClr val="000000"/>
                        </a:solidFill>
                        <a:effectLst/>
                        <a:latin typeface="Calibri" panose="020F0502020204030204" pitchFamily="34" charset="0"/>
                        <a:ea typeface="+mn-ea"/>
                        <a:cs typeface="+mn-cs"/>
                      </a:endParaRP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760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PRIMARY MORTGAGE INSURANCE PERCENT</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kern="1200">
                          <a:solidFill>
                            <a:srgbClr val="000000"/>
                          </a:solidFill>
                          <a:effectLst/>
                          <a:latin typeface="Calibri" panose="020F0502020204030204" pitchFamily="34" charset="0"/>
                          <a:ea typeface="+mn-ea"/>
                          <a:cs typeface="+mn-cs"/>
                        </a:rPr>
                        <a:t>lenders require private mortgage insurance as part of a conventional loan to protect them in case you end up in foreclosure. PMI is also required if you refinance your mortgage with less than 20 percent equity. PMI typically costs between 0.5% to 1% of the entire loan amount on an annual basis</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056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PRODUCT TYPE</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kern="1200">
                          <a:solidFill>
                            <a:srgbClr val="000000"/>
                          </a:solidFill>
                          <a:effectLst/>
                          <a:latin typeface="Calibri" panose="020F0502020204030204" pitchFamily="34" charset="0"/>
                          <a:ea typeface="+mn-ea"/>
                          <a:cs typeface="+mn-cs"/>
                        </a:rPr>
                        <a:t>A code that denotes if a mortgage loan is a fixed-rate or adjustable-rate mortgage.</a:t>
                      </a:r>
                      <a:br>
                        <a:rPr lang="en-US" sz="1100" b="0" i="0" u="none" strike="noStrike" kern="1200">
                          <a:solidFill>
                            <a:srgbClr val="000000"/>
                          </a:solidFill>
                          <a:effectLst/>
                          <a:latin typeface="Calibri" panose="020F0502020204030204" pitchFamily="34" charset="0"/>
                          <a:ea typeface="+mn-ea"/>
                          <a:cs typeface="+mn-cs"/>
                        </a:rPr>
                      </a:br>
                      <a:r>
                        <a:rPr lang="en-US" sz="1100" b="0" i="0" u="none" strike="noStrike" kern="1200">
                          <a:solidFill>
                            <a:srgbClr val="000000"/>
                          </a:solidFill>
                          <a:effectLst/>
                          <a:latin typeface="Calibri" panose="020F0502020204030204" pitchFamily="34" charset="0"/>
                          <a:ea typeface="+mn-ea"/>
                          <a:cs typeface="+mn-cs"/>
                        </a:rPr>
                        <a:t>FRM – Fixed-rate mortgage loan</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03520">
                <a:tc>
                  <a:txBody>
                    <a:bodyPr/>
                    <a:lstStyle/>
                    <a:p>
                      <a:pPr algn="l" fontAlgn="b"/>
                      <a:r>
                        <a:rPr lang="en-US" sz="1100" b="0" i="0" u="none" strike="noStrike" kern="1200">
                          <a:solidFill>
                            <a:srgbClr val="000000"/>
                          </a:solidFill>
                          <a:effectLst/>
                          <a:latin typeface="Calibri" panose="020F0502020204030204" pitchFamily="34" charset="0"/>
                          <a:ea typeface="+mn-ea"/>
                          <a:cs typeface="+mn-cs"/>
                        </a:rPr>
                        <a:t>CO-BORROWER CREDIT SCORE AT ORIGINATION</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kern="1200">
                        <a:solidFill>
                          <a:srgbClr val="000000"/>
                        </a:solidFill>
                        <a:effectLst/>
                        <a:latin typeface="Calibri" panose="020F0502020204030204" pitchFamily="34" charset="0"/>
                        <a:ea typeface="+mn-ea"/>
                        <a:cs typeface="+mn-cs"/>
                      </a:endParaRP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62112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MORTGAGE INSURANCE TYPE</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kern="1200">
                          <a:solidFill>
                            <a:srgbClr val="000000"/>
                          </a:solidFill>
                          <a:effectLst/>
                          <a:latin typeface="Calibri" panose="020F0502020204030204" pitchFamily="34" charset="0"/>
                          <a:ea typeface="+mn-ea"/>
                          <a:cs typeface="+mn-cs"/>
                        </a:rPr>
                        <a:t>A code indicating the source of the Mortgage Insurance premium payment.</a:t>
                      </a:r>
                      <a:br>
                        <a:rPr lang="en-US" sz="1100" b="0" i="0" u="none" strike="noStrike" kern="1200">
                          <a:solidFill>
                            <a:srgbClr val="000000"/>
                          </a:solidFill>
                          <a:effectLst/>
                          <a:latin typeface="Calibri" panose="020F0502020204030204" pitchFamily="34" charset="0"/>
                          <a:ea typeface="+mn-ea"/>
                          <a:cs typeface="+mn-cs"/>
                        </a:rPr>
                      </a:br>
                      <a:r>
                        <a:rPr lang="en-US" sz="1100" b="0" i="0" u="none" strike="noStrike" kern="1200">
                          <a:solidFill>
                            <a:srgbClr val="000000"/>
                          </a:solidFill>
                          <a:effectLst/>
                          <a:latin typeface="Calibri" panose="020F0502020204030204" pitchFamily="34" charset="0"/>
                          <a:ea typeface="+mn-ea"/>
                          <a:cs typeface="+mn-cs"/>
                        </a:rPr>
                        <a:t>• 1 = Borrower Paid</a:t>
                      </a:r>
                      <a:br>
                        <a:rPr lang="en-US" sz="1100" b="0" i="0" u="none" strike="noStrike" kern="1200">
                          <a:solidFill>
                            <a:srgbClr val="000000"/>
                          </a:solidFill>
                          <a:effectLst/>
                          <a:latin typeface="Calibri" panose="020F0502020204030204" pitchFamily="34" charset="0"/>
                          <a:ea typeface="+mn-ea"/>
                          <a:cs typeface="+mn-cs"/>
                        </a:rPr>
                      </a:br>
                      <a:r>
                        <a:rPr lang="en-US" sz="1100" b="0" i="0" u="none" strike="noStrike" kern="1200">
                          <a:solidFill>
                            <a:srgbClr val="000000"/>
                          </a:solidFill>
                          <a:effectLst/>
                          <a:latin typeface="Calibri" panose="020F0502020204030204" pitchFamily="34" charset="0"/>
                          <a:ea typeface="+mn-ea"/>
                          <a:cs typeface="+mn-cs"/>
                        </a:rPr>
                        <a:t>• 2= Lender Paid</a:t>
                      </a:r>
                      <a:br>
                        <a:rPr lang="en-US" sz="1100" b="0" i="0" u="none" strike="noStrike" kern="1200">
                          <a:solidFill>
                            <a:srgbClr val="000000"/>
                          </a:solidFill>
                          <a:effectLst/>
                          <a:latin typeface="Calibri" panose="020F0502020204030204" pitchFamily="34" charset="0"/>
                          <a:ea typeface="+mn-ea"/>
                          <a:cs typeface="+mn-cs"/>
                        </a:rPr>
                      </a:br>
                      <a:r>
                        <a:rPr lang="en-US" sz="1100" b="0" i="0" u="none" strike="noStrike" kern="1200">
                          <a:solidFill>
                            <a:srgbClr val="000000"/>
                          </a:solidFill>
                          <a:effectLst/>
                          <a:latin typeface="Calibri" panose="020F0502020204030204" pitchFamily="34" charset="0"/>
                          <a:ea typeface="+mn-ea"/>
                          <a:cs typeface="+mn-cs"/>
                        </a:rPr>
                        <a:t>• 3 = Investor Paid</a:t>
                      </a:r>
                      <a:br>
                        <a:rPr lang="en-US" sz="1100" b="0" i="0" u="none" strike="noStrike" kern="1200">
                          <a:solidFill>
                            <a:srgbClr val="000000"/>
                          </a:solidFill>
                          <a:effectLst/>
                          <a:latin typeface="Calibri" panose="020F0502020204030204" pitchFamily="34" charset="0"/>
                          <a:ea typeface="+mn-ea"/>
                          <a:cs typeface="+mn-cs"/>
                        </a:rPr>
                      </a:br>
                      <a:r>
                        <a:rPr lang="en-US" sz="1100" b="0" i="0" u="none" strike="noStrike" kern="1200">
                          <a:solidFill>
                            <a:srgbClr val="000000"/>
                          </a:solidFill>
                          <a:effectLst/>
                          <a:latin typeface="Calibri" panose="020F0502020204030204" pitchFamily="34" charset="0"/>
                          <a:ea typeface="+mn-ea"/>
                          <a:cs typeface="+mn-cs"/>
                        </a:rPr>
                        <a:t>• Blank = None</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517602">
                <a:tc>
                  <a:txBody>
                    <a:bodyPr/>
                    <a:lstStyle/>
                    <a:p>
                      <a:pPr algn="l" fontAlgn="b"/>
                      <a:r>
                        <a:rPr lang="en-US" sz="1100" b="0" i="0" u="none" strike="noStrike" kern="1200">
                          <a:solidFill>
                            <a:srgbClr val="000000"/>
                          </a:solidFill>
                          <a:effectLst/>
                          <a:latin typeface="Calibri" panose="020F0502020204030204" pitchFamily="34" charset="0"/>
                          <a:ea typeface="+mn-ea"/>
                          <a:cs typeface="+mn-cs"/>
                        </a:rPr>
                        <a:t>RELOCATION MORTGAGE INDICATOR</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 indicator that denotes whether or not the type of mortgage loan is a relocation mortgage loan, made to borrowers whose employers relocate their employees.</a:t>
                      </a:r>
                      <a:br>
                        <a:rPr lang="en-US" sz="1100" b="0" i="0" u="none" strike="noStrike" kern="1200" dirty="0">
                          <a:solidFill>
                            <a:srgbClr val="000000"/>
                          </a:solidFill>
                          <a:effectLst/>
                          <a:latin typeface="Calibri" panose="020F0502020204030204" pitchFamily="34" charset="0"/>
                          <a:ea typeface="+mn-ea"/>
                          <a:cs typeface="+mn-cs"/>
                        </a:rPr>
                      </a:br>
                      <a:r>
                        <a:rPr lang="en-US" sz="1100" b="0" i="0" u="none" strike="noStrike" kern="1200" dirty="0">
                          <a:solidFill>
                            <a:srgbClr val="000000"/>
                          </a:solidFill>
                          <a:effectLst/>
                          <a:latin typeface="Calibri" panose="020F0502020204030204" pitchFamily="34" charset="0"/>
                          <a:ea typeface="+mn-ea"/>
                          <a:cs typeface="+mn-cs"/>
                        </a:rPr>
                        <a:t>• Y = Yes</a:t>
                      </a:r>
                      <a:br>
                        <a:rPr lang="en-US" sz="1100" b="0" i="0" u="none" strike="noStrike" kern="1200" dirty="0">
                          <a:solidFill>
                            <a:srgbClr val="000000"/>
                          </a:solidFill>
                          <a:effectLst/>
                          <a:latin typeface="Calibri" panose="020F0502020204030204" pitchFamily="34" charset="0"/>
                          <a:ea typeface="+mn-ea"/>
                          <a:cs typeface="+mn-cs"/>
                        </a:rPr>
                      </a:br>
                      <a:r>
                        <a:rPr lang="en-US" sz="1100" b="0" i="0" u="none" strike="noStrike" kern="1200" dirty="0">
                          <a:solidFill>
                            <a:srgbClr val="000000"/>
                          </a:solidFill>
                          <a:effectLst/>
                          <a:latin typeface="Calibri" panose="020F0502020204030204" pitchFamily="34" charset="0"/>
                          <a:ea typeface="+mn-ea"/>
                          <a:cs typeface="+mn-cs"/>
                        </a:rPr>
                        <a:t>• N = No</a:t>
                      </a:r>
                    </a:p>
                  </a:txBody>
                  <a:tcPr marL="5307" marR="5307" marT="530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5999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17" y="127354"/>
            <a:ext cx="10515600" cy="1163564"/>
          </a:xfrm>
        </p:spPr>
        <p:txBody>
          <a:bodyPr>
            <a:normAutofit/>
          </a:bodyPr>
          <a:lstStyle/>
          <a:p>
            <a:r>
              <a:rPr lang="en-US" sz="3600" b="1" u="sng" dirty="0"/>
              <a:t>Data-High level Inference</a:t>
            </a:r>
          </a:p>
        </p:txBody>
      </p:sp>
      <p:sp>
        <p:nvSpPr>
          <p:cNvPr id="3" name="TextBox 2"/>
          <p:cNvSpPr txBox="1"/>
          <p:nvPr/>
        </p:nvSpPr>
        <p:spPr>
          <a:xfrm>
            <a:off x="300317" y="1290918"/>
            <a:ext cx="11753138"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2015 Q1 data set contains 4.5 lakh borrower information</a:t>
            </a:r>
          </a:p>
          <a:p>
            <a:pPr marL="285750" indent="-285750">
              <a:buFont typeface="Arial" panose="020B0604020202020204" pitchFamily="34" charset="0"/>
              <a:buChar char="•"/>
            </a:pPr>
            <a:r>
              <a:rPr lang="en-US" sz="2400" dirty="0"/>
              <a:t>Delinquency status is stated in terms of no. of days since the last monthly payment.</a:t>
            </a:r>
          </a:p>
          <a:p>
            <a:pPr marL="285750" indent="-285750">
              <a:buFont typeface="Arial" panose="020B0604020202020204" pitchFamily="34" charset="0"/>
              <a:buChar char="•"/>
            </a:pPr>
            <a:r>
              <a:rPr lang="en-US" sz="2400" dirty="0"/>
              <a:t>As rule of thumb we categorized borrowers who are delinquent for more than 90 days as defaulters.</a:t>
            </a:r>
          </a:p>
          <a:p>
            <a:pPr marL="285750" indent="-285750">
              <a:buFont typeface="Arial" panose="020B0604020202020204" pitchFamily="34" charset="0"/>
              <a:buChar char="•"/>
            </a:pPr>
            <a:r>
              <a:rPr lang="en-US" sz="2400" dirty="0"/>
              <a:t>Approximately 1/3</a:t>
            </a:r>
            <a:r>
              <a:rPr lang="en-US" sz="2400" baseline="30000" dirty="0"/>
              <a:t>rd</a:t>
            </a:r>
            <a:r>
              <a:rPr lang="en-US" sz="2400" dirty="0"/>
              <a:t> of borrowers delinquency status was unknown.</a:t>
            </a:r>
          </a:p>
          <a:p>
            <a:pPr marL="285750" indent="-285750">
              <a:buFont typeface="Arial" panose="020B0604020202020204" pitchFamily="34" charset="0"/>
              <a:buChar char="•"/>
            </a:pPr>
            <a:r>
              <a:rPr lang="en-US" sz="2400" dirty="0"/>
              <a:t>We studied the characteristics of borrowers with unknown delinquency status and borrowers who were categorized as defaulters/Regular.</a:t>
            </a:r>
          </a:p>
          <a:p>
            <a:pPr marL="742950" lvl="1" indent="-285750">
              <a:buFont typeface="Arial" panose="020B0604020202020204" pitchFamily="34" charset="0"/>
              <a:buChar char="•"/>
            </a:pPr>
            <a:r>
              <a:rPr lang="en-US" sz="2400" dirty="0"/>
              <a:t>The inferences made was used to assume the delinquency status.</a:t>
            </a:r>
          </a:p>
          <a:p>
            <a:pPr marL="742950" lvl="1" indent="-285750">
              <a:buFont typeface="Arial" panose="020B0604020202020204" pitchFamily="34" charset="0"/>
              <a:buChar char="•"/>
            </a:pPr>
            <a:r>
              <a:rPr lang="en-US" sz="2400" dirty="0"/>
              <a:t>Following plots and graphs is categorized under 3 status (Regular, Defaulters, Unknown)</a:t>
            </a:r>
          </a:p>
        </p:txBody>
      </p:sp>
    </p:spTree>
    <p:extLst>
      <p:ext uri="{BB962C8B-B14F-4D97-AF65-F5344CB8AC3E}">
        <p14:creationId xmlns:p14="http://schemas.microsoft.com/office/powerpoint/2010/main" val="188525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25269" y="545676"/>
            <a:ext cx="5364061" cy="3532818"/>
          </a:xfrm>
          <a:prstGeom prst="rect">
            <a:avLst/>
          </a:prstGeom>
        </p:spPr>
      </p:pic>
      <p:pic>
        <p:nvPicPr>
          <p:cNvPr id="5" name="Picture 4"/>
          <p:cNvPicPr>
            <a:picLocks noChangeAspect="1"/>
          </p:cNvPicPr>
          <p:nvPr/>
        </p:nvPicPr>
        <p:blipFill>
          <a:blip r:embed="rId3"/>
          <a:stretch>
            <a:fillRect/>
          </a:stretch>
        </p:blipFill>
        <p:spPr>
          <a:xfrm>
            <a:off x="143936" y="545676"/>
            <a:ext cx="5758099" cy="3176157"/>
          </a:xfrm>
          <a:prstGeom prst="rect">
            <a:avLst/>
          </a:prstGeom>
        </p:spPr>
      </p:pic>
      <p:pic>
        <p:nvPicPr>
          <p:cNvPr id="6" name="Picture 5"/>
          <p:cNvPicPr>
            <a:picLocks noChangeAspect="1"/>
          </p:cNvPicPr>
          <p:nvPr/>
        </p:nvPicPr>
        <p:blipFill>
          <a:blip r:embed="rId4"/>
          <a:stretch>
            <a:fillRect/>
          </a:stretch>
        </p:blipFill>
        <p:spPr>
          <a:xfrm>
            <a:off x="241035" y="3842755"/>
            <a:ext cx="5589809" cy="3015245"/>
          </a:xfrm>
          <a:prstGeom prst="rect">
            <a:avLst/>
          </a:prstGeom>
        </p:spPr>
      </p:pic>
      <p:sp>
        <p:nvSpPr>
          <p:cNvPr id="7" name="TextBox 6"/>
          <p:cNvSpPr txBox="1"/>
          <p:nvPr/>
        </p:nvSpPr>
        <p:spPr>
          <a:xfrm>
            <a:off x="6125269" y="4150048"/>
            <a:ext cx="558980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There seems to be no difference in the borrower distribution pattern between 3 status.</a:t>
            </a:r>
          </a:p>
          <a:p>
            <a:pPr marL="285750" indent="-285750">
              <a:buFont typeface="Arial" panose="020B0604020202020204" pitchFamily="34" charset="0"/>
              <a:buChar char="•"/>
            </a:pPr>
            <a:r>
              <a:rPr lang="en-US" dirty="0"/>
              <a:t>The borrowers with unknown status looks to more closely align with Regular category.</a:t>
            </a:r>
          </a:p>
        </p:txBody>
      </p:sp>
      <p:sp>
        <p:nvSpPr>
          <p:cNvPr id="8" name="Title 1">
            <a:extLst>
              <a:ext uri="{FF2B5EF4-FFF2-40B4-BE49-F238E27FC236}">
                <a16:creationId xmlns:a16="http://schemas.microsoft.com/office/drawing/2014/main" id="{72417B9C-6FF5-4DDE-9931-C663CC8A96F9}"/>
              </a:ext>
            </a:extLst>
          </p:cNvPr>
          <p:cNvSpPr>
            <a:spLocks noGrp="1"/>
          </p:cNvSpPr>
          <p:nvPr>
            <p:ph type="title"/>
          </p:nvPr>
        </p:nvSpPr>
        <p:spPr>
          <a:xfrm>
            <a:off x="0" y="0"/>
            <a:ext cx="6369627" cy="516367"/>
          </a:xfrm>
        </p:spPr>
        <p:txBody>
          <a:bodyPr>
            <a:normAutofit fontScale="90000"/>
          </a:bodyPr>
          <a:lstStyle/>
          <a:p>
            <a:r>
              <a:rPr lang="en-US" sz="3600" b="1" u="sng" dirty="0"/>
              <a:t>Loan Provider Vs No. of Borrowers</a:t>
            </a:r>
          </a:p>
        </p:txBody>
      </p:sp>
    </p:spTree>
    <p:extLst>
      <p:ext uri="{BB962C8B-B14F-4D97-AF65-F5344CB8AC3E}">
        <p14:creationId xmlns:p14="http://schemas.microsoft.com/office/powerpoint/2010/main" val="136353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748145"/>
            <a:ext cx="8286616" cy="6026728"/>
          </a:xfrm>
          <a:prstGeom prst="rect">
            <a:avLst/>
          </a:prstGeom>
        </p:spPr>
      </p:pic>
      <p:sp>
        <p:nvSpPr>
          <p:cNvPr id="4" name="TextBox 3"/>
          <p:cNvSpPr txBox="1"/>
          <p:nvPr/>
        </p:nvSpPr>
        <p:spPr>
          <a:xfrm>
            <a:off x="4956097" y="3968061"/>
            <a:ext cx="7003840"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Light"/>
                <a:ea typeface="+mn-ea"/>
                <a:cs typeface="+mn-cs"/>
              </a:rPr>
              <a:t>There seems to be no difference in the loan purpose distribution pattern between 3 status.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Light"/>
                <a:ea typeface="+mn-ea"/>
                <a:cs typeface="+mn-cs"/>
              </a:rPr>
              <a:t>Most borrowers took mortgages for Purchase of property.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Light"/>
                <a:ea typeface="+mn-ea"/>
                <a:cs typeface="+mn-cs"/>
              </a:rPr>
              <a:t>The borrowers with unknown status looks to more closely align with Regular category.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Segoe UI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Segoe UI Light"/>
                <a:ea typeface="+mn-ea"/>
                <a:cs typeface="+mn-cs"/>
              </a:rPr>
              <a:t>P = Purchase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Segoe UI Light"/>
                <a:ea typeface="+mn-ea"/>
                <a:cs typeface="+mn-cs"/>
              </a:rPr>
              <a:t>C = Cash-out Refinance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Segoe UI Light"/>
                <a:ea typeface="+mn-ea"/>
                <a:cs typeface="+mn-cs"/>
              </a:rPr>
              <a:t>R = No Cash-out Refinance</a:t>
            </a:r>
          </a:p>
        </p:txBody>
      </p:sp>
      <p:sp>
        <p:nvSpPr>
          <p:cNvPr id="5" name="Title 1">
            <a:extLst>
              <a:ext uri="{FF2B5EF4-FFF2-40B4-BE49-F238E27FC236}">
                <a16:creationId xmlns:a16="http://schemas.microsoft.com/office/drawing/2014/main" id="{E9633D6B-9EC6-4985-B719-0BB8E523BB31}"/>
              </a:ext>
            </a:extLst>
          </p:cNvPr>
          <p:cNvSpPr>
            <a:spLocks noGrp="1"/>
          </p:cNvSpPr>
          <p:nvPr>
            <p:ph type="title"/>
          </p:nvPr>
        </p:nvSpPr>
        <p:spPr>
          <a:xfrm>
            <a:off x="0" y="0"/>
            <a:ext cx="8286616" cy="516367"/>
          </a:xfrm>
        </p:spPr>
        <p:txBody>
          <a:bodyPr>
            <a:normAutofit fontScale="90000"/>
          </a:bodyPr>
          <a:lstStyle/>
          <a:p>
            <a:r>
              <a:rPr lang="en-US" sz="3600" u="sng" dirty="0"/>
              <a:t>Loan Purpose Vs. No. of Borrowers</a:t>
            </a:r>
          </a:p>
        </p:txBody>
      </p:sp>
    </p:spTree>
    <p:extLst>
      <p:ext uri="{BB962C8B-B14F-4D97-AF65-F5344CB8AC3E}">
        <p14:creationId xmlns:p14="http://schemas.microsoft.com/office/powerpoint/2010/main" val="348722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6062" y="836031"/>
            <a:ext cx="12107874" cy="5897277"/>
          </a:xfrm>
          <a:prstGeom prst="rect">
            <a:avLst/>
          </a:prstGeom>
        </p:spPr>
      </p:pic>
      <p:sp>
        <p:nvSpPr>
          <p:cNvPr id="4" name="Title 1">
            <a:extLst>
              <a:ext uri="{FF2B5EF4-FFF2-40B4-BE49-F238E27FC236}">
                <a16:creationId xmlns:a16="http://schemas.microsoft.com/office/drawing/2014/main" id="{C7273C69-B7F6-4DE7-BC20-A53AB6C879B7}"/>
              </a:ext>
            </a:extLst>
          </p:cNvPr>
          <p:cNvSpPr>
            <a:spLocks noGrp="1"/>
          </p:cNvSpPr>
          <p:nvPr>
            <p:ph type="title"/>
          </p:nvPr>
        </p:nvSpPr>
        <p:spPr>
          <a:xfrm>
            <a:off x="0" y="0"/>
            <a:ext cx="8375073" cy="516367"/>
          </a:xfrm>
        </p:spPr>
        <p:txBody>
          <a:bodyPr>
            <a:normAutofit fontScale="90000"/>
          </a:bodyPr>
          <a:lstStyle/>
          <a:p>
            <a:r>
              <a:rPr lang="en-US" sz="3600" b="1" u="sng" dirty="0"/>
              <a:t>Type of Property Vs. No of Borrowers</a:t>
            </a:r>
          </a:p>
        </p:txBody>
      </p:sp>
    </p:spTree>
    <p:extLst>
      <p:ext uri="{BB962C8B-B14F-4D97-AF65-F5344CB8AC3E}">
        <p14:creationId xmlns:p14="http://schemas.microsoft.com/office/powerpoint/2010/main" val="993227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docProps/app.xml><?xml version="1.0" encoding="utf-8"?>
<Properties xmlns="http://schemas.openxmlformats.org/officeDocument/2006/extended-properties" xmlns:vt="http://schemas.openxmlformats.org/officeDocument/2006/docPropsVTypes">
  <TotalTime>1709</TotalTime>
  <Words>1209</Words>
  <Application>Microsoft Office PowerPoint</Application>
  <PresentationFormat>Widescreen</PresentationFormat>
  <Paragraphs>188</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Century Gothic</vt:lpstr>
      <vt:lpstr>Segoe UI Light</vt:lpstr>
      <vt:lpstr>Office Theme</vt:lpstr>
      <vt:lpstr>1_Office Theme</vt:lpstr>
      <vt:lpstr>Home Mortgage Defaulter classification </vt:lpstr>
      <vt:lpstr>Mortgage defaulter Prediction</vt:lpstr>
      <vt:lpstr>Tools, Technologies and Platform</vt:lpstr>
      <vt:lpstr>Data Analysis Fannie Mae 2015 Q1(Loan Acquisition and Performance)</vt:lpstr>
      <vt:lpstr>Data Dictionary</vt:lpstr>
      <vt:lpstr>Data-High level Inference</vt:lpstr>
      <vt:lpstr>Loan Provider Vs No. of Borrowers</vt:lpstr>
      <vt:lpstr>Loan Purpose Vs. No. of Borrowers</vt:lpstr>
      <vt:lpstr>Type of Property Vs. No of Borrowers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Premkumar Kaliappan</dc:creator>
  <cp:lastModifiedBy>Premkumar Kaliappan</cp:lastModifiedBy>
  <cp:revision>47</cp:revision>
  <dcterms:created xsi:type="dcterms:W3CDTF">2019-01-10T12:08:45Z</dcterms:created>
  <dcterms:modified xsi:type="dcterms:W3CDTF">2019-01-11T16:38:25Z</dcterms:modified>
</cp:coreProperties>
</file>