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260" r:id="rId5"/>
    <p:sldId id="257" r:id="rId6"/>
    <p:sldId id="258" r:id="rId7"/>
    <p:sldId id="259" r:id="rId8"/>
    <p:sldId id="261" r:id="rId9"/>
    <p:sldId id="262" r:id="rId10"/>
    <p:sldId id="263" r:id="rId11"/>
    <p:sldId id="264" r:id="rId12"/>
    <p:sldId id="265" r:id="rId13"/>
    <p:sldId id="266" r:id="rId14"/>
    <p:sldId id="271" r:id="rId15"/>
    <p:sldId id="267" r:id="rId16"/>
    <p:sldId id="268" r:id="rId17"/>
    <p:sldId id="269" r:id="rId18"/>
    <p:sldId id="270"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281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Frequency of Hindu texts used in different models</a:t>
            </a:r>
            <a:endParaRPr lang="en-IN"/>
          </a:p>
        </c:rich>
      </c:tx>
      <c:layout/>
      <c:overlay val="0"/>
      <c:spPr>
        <a:noFill/>
        <a:ln>
          <a:noFill/>
        </a:ln>
        <a:effectLst/>
      </c:spPr>
    </c:title>
    <c:autoTitleDeleted val="0"/>
    <c:plotArea>
      <c:layout/>
      <c:barChart>
        <c:barDir val="col"/>
        <c:grouping val="clustered"/>
        <c:varyColors val="0"/>
        <c:ser>
          <c:idx val="0"/>
          <c:order val="0"/>
          <c:tx>
            <c:strRef>
              <c:f>Sheet2!$B$1</c:f>
              <c:strCache>
                <c:ptCount val="1"/>
                <c:pt idx="0">
                  <c:v>Frequency2</c:v>
                </c:pt>
              </c:strCache>
            </c:strRef>
          </c:tx>
          <c:spPr>
            <a:solidFill>
              <a:schemeClr val="accent4"/>
            </a:solidFill>
            <a:ln>
              <a:noFill/>
            </a:ln>
            <a:effectLst/>
          </c:spPr>
          <c:invertIfNegative val="0"/>
          <c:dLbls>
            <c:delete val="1"/>
          </c:dLbls>
          <c:cat>
            <c:strRef>
              <c:f>Sheet2!$A$2:$A$8</c:f>
              <c:strCache>
                <c:ptCount val="7"/>
                <c:pt idx="0">
                  <c:v>Mahabharata</c:v>
                </c:pt>
                <c:pt idx="1">
                  <c:v>Bhagvad Gita</c:v>
                </c:pt>
                <c:pt idx="2">
                  <c:v>Ramanyana</c:v>
                </c:pt>
                <c:pt idx="3">
                  <c:v>Vedas</c:v>
                </c:pt>
                <c:pt idx="4">
                  <c:v>Upanishad</c:v>
                </c:pt>
                <c:pt idx="5">
                  <c:v>Puranas</c:v>
                </c:pt>
                <c:pt idx="6">
                  <c:v>Yoga</c:v>
                </c:pt>
              </c:strCache>
            </c:strRef>
          </c:cat>
          <c:val>
            <c:numRef>
              <c:f>Sheet2!$B$2:$B$8</c:f>
              <c:numCache>
                <c:formatCode>General</c:formatCode>
                <c:ptCount val="7"/>
                <c:pt idx="0">
                  <c:v>2</c:v>
                </c:pt>
                <c:pt idx="1">
                  <c:v>3</c:v>
                </c:pt>
                <c:pt idx="2">
                  <c:v>1</c:v>
                </c:pt>
                <c:pt idx="3">
                  <c:v>2</c:v>
                </c:pt>
                <c:pt idx="4">
                  <c:v>2</c:v>
                </c:pt>
                <c:pt idx="5">
                  <c:v>1</c:v>
                </c:pt>
                <c:pt idx="6">
                  <c:v>1</c:v>
                </c:pt>
              </c:numCache>
            </c:numRef>
          </c:val>
        </c:ser>
        <c:dLbls>
          <c:showLegendKey val="0"/>
          <c:showVal val="0"/>
          <c:showCatName val="0"/>
          <c:showSerName val="0"/>
          <c:showPercent val="0"/>
          <c:showBubbleSize val="0"/>
        </c:dLbls>
        <c:gapWidth val="219"/>
        <c:overlap val="-27"/>
        <c:axId val="1851505472"/>
        <c:axId val="1851503072"/>
      </c:barChart>
      <c:catAx>
        <c:axId val="1851505472"/>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Hindu Texts</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51503072"/>
        <c:crosses val="autoZero"/>
        <c:auto val="1"/>
        <c:lblAlgn val="ctr"/>
        <c:lblOffset val="100"/>
        <c:noMultiLvlLbl val="0"/>
      </c:catAx>
      <c:valAx>
        <c:axId val="1851503072"/>
        <c:scaling>
          <c:orientation val="minMax"/>
          <c:max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Frequency</a:t>
                </a:r>
                <a:endParaRPr lang="en-IN"/>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51505472"/>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LLM</a:t>
            </a:r>
            <a:r>
              <a:rPr lang="en-US" baseline="0"/>
              <a:t> models used</a:t>
            </a:r>
            <a:endParaRPr lang="en-US"/>
          </a:p>
        </c:rich>
      </c:tx>
      <c:layout/>
      <c:overlay val="0"/>
      <c:spPr>
        <a:noFill/>
        <a:ln>
          <a:noFill/>
        </a:ln>
        <a:effectLst/>
      </c:spPr>
    </c:title>
    <c:autoTitleDeleted val="0"/>
    <c:plotArea>
      <c:layout/>
      <c:barChart>
        <c:barDir val="col"/>
        <c:grouping val="clustered"/>
        <c:varyColors val="0"/>
        <c:ser>
          <c:idx val="0"/>
          <c:order val="0"/>
          <c:tx>
            <c:strRef>
              <c:f>Sheet2!$B$11</c:f>
              <c:strCache>
                <c:ptCount val="1"/>
                <c:pt idx="0">
                  <c:v>Frequency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Sheet2!$A$12:$A$13</c:f>
              <c:strCache>
                <c:ptCount val="2"/>
                <c:pt idx="0">
                  <c:v>ChatGPT-3</c:v>
                </c:pt>
                <c:pt idx="1">
                  <c:v>BERT</c:v>
                </c:pt>
              </c:strCache>
            </c:strRef>
          </c:cat>
          <c:val>
            <c:numRef>
              <c:f>Sheet2!$B$12:$B$13</c:f>
              <c:numCache>
                <c:formatCode>General</c:formatCode>
                <c:ptCount val="2"/>
                <c:pt idx="0">
                  <c:v>7</c:v>
                </c:pt>
                <c:pt idx="1">
                  <c:v>1</c:v>
                </c:pt>
              </c:numCache>
            </c:numRef>
          </c:val>
        </c:ser>
        <c:dLbls>
          <c:showLegendKey val="0"/>
          <c:showVal val="1"/>
          <c:showCatName val="0"/>
          <c:showSerName val="0"/>
          <c:showPercent val="0"/>
          <c:showBubbleSize val="0"/>
        </c:dLbls>
        <c:gapWidth val="219"/>
        <c:overlap val="-27"/>
        <c:axId val="1959664896"/>
        <c:axId val="1959662016"/>
      </c:barChart>
      <c:catAx>
        <c:axId val="1959664896"/>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LLM</a:t>
                </a:r>
                <a:r>
                  <a:rPr lang="en-IN" baseline="0"/>
                  <a:t> Models</a:t>
                </a:r>
                <a:endParaRPr lang="en-IN"/>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959662016"/>
        <c:crosses val="autoZero"/>
        <c:auto val="1"/>
        <c:lblAlgn val="ctr"/>
        <c:lblOffset val="100"/>
        <c:noMultiLvlLbl val="0"/>
      </c:catAx>
      <c:valAx>
        <c:axId val="1959662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lang="en-IN"/>
                  <a:t>Frequency</a:t>
                </a:r>
                <a:endParaRPr lang="en-IN"/>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95966489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6723EA-FB95-4AC8-A4BD-58E4669E0B1F}"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Computer Science </a:t>
            </a:r>
            <a:endParaRPr lang="en-US" dirty="0"/>
          </a:p>
        </p:txBody>
      </p:sp>
      <p:sp>
        <p:nvSpPr>
          <p:cNvPr id="6"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8353E84-709F-48AD-B377-36E23602935D}" type="slidenum">
              <a:rPr lang="en-US" smtClean="0"/>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646754-D48D-4561-B55F-9FFCE584DA4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09CBC-FADD-4676-B5C3-313D902CEF1C}" type="slidenum">
              <a:rPr lang="en-US" smtClean="0"/>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809CBC-FADD-4676-B5C3-313D902CEF1C}" type="slidenum">
              <a:rPr lang="en-US" smtClean="0"/>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86CAF49-65C5-4079-8211-C2C336248627}" type="datetime1">
              <a:rPr lang="en-US" smtClean="0"/>
            </a:fld>
            <a:endParaRPr lang="en-US" dirty="0"/>
          </a:p>
        </p:txBody>
      </p:sp>
      <p:sp>
        <p:nvSpPr>
          <p:cNvPr id="5" name="Footer Placeholder 4"/>
          <p:cNvSpPr>
            <a:spLocks noGrp="1"/>
          </p:cNvSpPr>
          <p:nvPr>
            <p:ph type="ftr" sz="quarter" idx="11"/>
          </p:nvPr>
        </p:nvSpPr>
        <p:spPr>
          <a:xfrm>
            <a:off x="2590800" y="6324600"/>
            <a:ext cx="4038600" cy="365125"/>
          </a:xfrm>
        </p:spPr>
        <p:txBody>
          <a:bodyPr/>
          <a:lstStyle/>
          <a:p>
            <a:r>
              <a:rPr lang="en-US" dirty="0"/>
              <a:t>Department of Computer Science </a:t>
            </a:r>
            <a:endParaRPr lang="en-US" dirty="0"/>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134502B-A5B8-4C9C-9496-E4BC2519CBE5}"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t>
            </a:r>
            <a:endParaRPr lang="en-US"/>
          </a:p>
        </p:txBody>
      </p:sp>
      <p:sp>
        <p:nvSpPr>
          <p:cNvPr id="6" name="Slide Number Placeholder 5"/>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8E1B723-7CA0-47A5-B864-E1D2576AFFEC}"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t>
            </a:r>
            <a:endParaRPr lang="en-US"/>
          </a:p>
        </p:txBody>
      </p:sp>
      <p:sp>
        <p:nvSpPr>
          <p:cNvPr id="6" name="Slide Number Placeholder 5"/>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E7823A9-133F-442E-9BE6-B55F55A35407}" type="datetime1">
              <a:rPr lang="en-US" smtClean="0"/>
            </a:fld>
            <a:endParaRPr lang="en-US"/>
          </a:p>
        </p:txBody>
      </p:sp>
      <p:sp>
        <p:nvSpPr>
          <p:cNvPr id="5" name="Footer Placeholder 4"/>
          <p:cNvSpPr>
            <a:spLocks noGrp="1"/>
          </p:cNvSpPr>
          <p:nvPr>
            <p:ph type="ftr" sz="quarter" idx="11"/>
          </p:nvPr>
        </p:nvSpPr>
        <p:spPr>
          <a:xfrm>
            <a:off x="2590800" y="6324600"/>
            <a:ext cx="4038600" cy="365125"/>
          </a:xfrm>
        </p:spPr>
        <p:txBody>
          <a:bodyPr/>
          <a:lstStyle/>
          <a:p>
            <a:r>
              <a:rPr lang="en-US" dirty="0"/>
              <a:t>Department of Computer Science </a:t>
            </a:r>
            <a:endParaRPr lang="en-US" dirty="0"/>
          </a:p>
        </p:txBody>
      </p:sp>
      <p:sp>
        <p:nvSpPr>
          <p:cNvPr id="6" name="Slide Number Placeholder 5"/>
          <p:cNvSpPr>
            <a:spLocks noGrp="1"/>
          </p:cNvSpPr>
          <p:nvPr>
            <p:ph type="sldNum" sz="quarter" idx="12"/>
          </p:nvPr>
        </p:nvSpPr>
        <p:spPr/>
        <p:txBody>
          <a:bodyPr/>
          <a:lstStyle/>
          <a:p>
            <a:fld id="{4EE46D15-3898-4B85-9369-B7C77A63AF05}" type="slidenum">
              <a:rPr lang="en-US" smtClean="0"/>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0" y="152400"/>
            <a:ext cx="838200" cy="79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F09A8F3-C458-4A7F-8381-F162D0A5FB24}"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t>
            </a:r>
            <a:endParaRPr lang="en-US"/>
          </a:p>
        </p:txBody>
      </p:sp>
      <p:sp>
        <p:nvSpPr>
          <p:cNvPr id="6" name="Slide Number Placeholder 5"/>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B6A959C-253A-4732-A364-3F7972572838}"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t>
            </a:r>
            <a:endParaRPr lang="en-US"/>
          </a:p>
        </p:txBody>
      </p:sp>
      <p:sp>
        <p:nvSpPr>
          <p:cNvPr id="7" name="Slide Number Placeholder 6"/>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05CDA54-F9C2-4AE0-A35F-BBB320900C40}" type="datetime1">
              <a:rPr lang="en-US" smtClean="0"/>
            </a:fld>
            <a:endParaRPr lang="en-US"/>
          </a:p>
        </p:txBody>
      </p:sp>
      <p:sp>
        <p:nvSpPr>
          <p:cNvPr id="8" name="Footer Placeholder 7"/>
          <p:cNvSpPr>
            <a:spLocks noGrp="1"/>
          </p:cNvSpPr>
          <p:nvPr>
            <p:ph type="ftr" sz="quarter" idx="11"/>
          </p:nvPr>
        </p:nvSpPr>
        <p:spPr/>
        <p:txBody>
          <a:bodyPr/>
          <a:lstStyle/>
          <a:p>
            <a:r>
              <a:rPr lang="en-US"/>
              <a:t>Department of Computer Science </a:t>
            </a:r>
            <a:endParaRPr lang="en-US"/>
          </a:p>
        </p:txBody>
      </p:sp>
      <p:sp>
        <p:nvSpPr>
          <p:cNvPr id="9" name="Slide Number Placeholder 8"/>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770F2D0-8E3D-4806-88B7-A35EEEE634CB}" type="datetime1">
              <a:rPr lang="en-US" smtClean="0"/>
            </a:fld>
            <a:endParaRPr lang="en-US"/>
          </a:p>
        </p:txBody>
      </p:sp>
      <p:sp>
        <p:nvSpPr>
          <p:cNvPr id="4" name="Footer Placeholder 3"/>
          <p:cNvSpPr>
            <a:spLocks noGrp="1"/>
          </p:cNvSpPr>
          <p:nvPr>
            <p:ph type="ftr" sz="quarter" idx="11"/>
          </p:nvPr>
        </p:nvSpPr>
        <p:spPr/>
        <p:txBody>
          <a:bodyPr/>
          <a:lstStyle/>
          <a:p>
            <a:r>
              <a:rPr lang="en-US"/>
              <a:t>Department of Computer Science </a:t>
            </a:r>
            <a:endParaRPr lang="en-US"/>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A391245-9AD2-410B-81D5-23E049DAEA56}" type="datetime1">
              <a:rPr lang="en-US" smtClean="0"/>
            </a:fld>
            <a:endParaRPr lang="en-US"/>
          </a:p>
        </p:txBody>
      </p:sp>
      <p:sp>
        <p:nvSpPr>
          <p:cNvPr id="3" name="Footer Placeholder 2"/>
          <p:cNvSpPr>
            <a:spLocks noGrp="1"/>
          </p:cNvSpPr>
          <p:nvPr>
            <p:ph type="ftr" sz="quarter" idx="11"/>
          </p:nvPr>
        </p:nvSpPr>
        <p:spPr/>
        <p:txBody>
          <a:bodyPr/>
          <a:lstStyle/>
          <a:p>
            <a:r>
              <a:rPr lang="en-US"/>
              <a:t>Department of Computer Science </a:t>
            </a:r>
            <a:endParaRPr lang="en-US"/>
          </a:p>
        </p:txBody>
      </p:sp>
      <p:sp>
        <p:nvSpPr>
          <p:cNvPr id="4" name="Slide Number Placeholder 3"/>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B5A9C23-7BD8-4329-A009-2B1B7DF4CDCA}"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t>
            </a:r>
            <a:endParaRPr lang="en-US"/>
          </a:p>
        </p:txBody>
      </p:sp>
      <p:sp>
        <p:nvSpPr>
          <p:cNvPr id="7" name="Slide Number Placeholder 6"/>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3F3668-C2E4-47B0-9F4D-70A47AFDBCBE}"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t>
            </a:r>
            <a:endParaRPr lang="en-US"/>
          </a:p>
        </p:txBody>
      </p:sp>
      <p:sp>
        <p:nvSpPr>
          <p:cNvPr id="7" name="Slide Number Placeholder 6"/>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3"/>
          </p:nvPr>
        </p:nvSpPr>
        <p:spPr>
          <a:xfrm>
            <a:off x="2438400" y="6400800"/>
            <a:ext cx="4038600" cy="365125"/>
          </a:xfrm>
          <a:prstGeom prst="rect">
            <a:avLst/>
          </a:prstGeom>
        </p:spPr>
        <p:txBody>
          <a:bodyPr vert="horz" lIns="91440" tIns="45720" rIns="91440" bIns="45720" rtlCol="0" anchor="ctr"/>
          <a:lstStyle>
            <a:lvl1pPr algn="ctr">
              <a:defRPr sz="2000" baseline="0">
                <a:solidFill>
                  <a:schemeClr val="tx1">
                    <a:tint val="75000"/>
                  </a:schemeClr>
                </a:solidFill>
              </a:defRPr>
            </a:lvl1pPr>
          </a:lstStyle>
          <a:p>
            <a:r>
              <a:rPr lang="en-US" dirty="0"/>
              <a:t>Department of Computer Science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46D15-3898-4B85-9369-B7C77A63AF05}" type="slidenum">
              <a:rPr lang="en-US" smtClean="0"/>
            </a:fld>
            <a:endParaRPr lang="en-US"/>
          </a:p>
        </p:txBody>
      </p:sp>
      <p:sp>
        <p:nvSpPr>
          <p:cNvPr id="7" name="Title 1"/>
          <p:cNvSpPr txBox="1"/>
          <p:nvPr userDrawn="1"/>
        </p:nvSpPr>
        <p:spPr>
          <a:xfrm>
            <a:off x="1524000" y="1645578"/>
            <a:ext cx="5867400" cy="1755775"/>
          </a:xfrm>
          <a:prstGeom prst="rect">
            <a:avLst/>
          </a:prstGeom>
        </p:spPr>
        <p:txBody>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marL="101600">
              <a:spcBef>
                <a:spcPts val="0"/>
              </a:spcBef>
            </a:pPr>
            <a:br>
              <a:rPr lang="en-US" b="1" dirty="0">
                <a:solidFill>
                  <a:srgbClr val="366092"/>
                </a:solidFill>
              </a:rPr>
            </a:b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9229" y="4800600"/>
            <a:ext cx="3810000" cy="1371600"/>
          </a:xfrm>
        </p:spPr>
        <p:txBody>
          <a:bodyPr>
            <a:normAutofit/>
          </a:bodyPr>
          <a:lstStyle/>
          <a:p>
            <a:pPr algn="l"/>
            <a:r>
              <a:rPr lang="en-US" sz="2700" dirty="0"/>
              <a:t>Presented By: </a:t>
            </a:r>
            <a:endParaRPr lang="en-US" sz="2700" dirty="0"/>
          </a:p>
          <a:p>
            <a:pPr algn="l"/>
            <a:r>
              <a:rPr lang="en-US" sz="2700" dirty="0"/>
              <a:t>Vedant Dave(05)</a:t>
            </a:r>
            <a:endParaRPr lang="en-US" sz="2700" dirty="0"/>
          </a:p>
          <a:p>
            <a:pPr algn="l"/>
            <a:endParaRPr lang="en-US" sz="2700" dirty="0"/>
          </a:p>
          <a:p>
            <a:pPr algn="l"/>
            <a:endParaRPr lang="en-US" sz="2700" dirty="0"/>
          </a:p>
          <a:p>
            <a:pPr algn="l"/>
            <a:endParaRPr lang="en-US" sz="2700" dirty="0"/>
          </a:p>
        </p:txBody>
      </p:sp>
      <p:sp>
        <p:nvSpPr>
          <p:cNvPr id="6" name="Subtitle 2"/>
          <p:cNvSpPr txBox="1"/>
          <p:nvPr/>
        </p:nvSpPr>
        <p:spPr>
          <a:xfrm>
            <a:off x="5138057" y="4959256"/>
            <a:ext cx="3810000" cy="7620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anose="0208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8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8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9pPr>
          </a:lstStyle>
          <a:p>
            <a:pPr algn="l"/>
            <a:r>
              <a:rPr lang="en-US" dirty="0"/>
              <a:t>Under the Guidance of :</a:t>
            </a:r>
            <a:endParaRPr lang="en-US" dirty="0"/>
          </a:p>
          <a:p>
            <a:pPr algn="l"/>
            <a:r>
              <a:rPr lang="en-US" dirty="0"/>
              <a:t>Dr. Suchit Purohit</a:t>
            </a:r>
            <a:endParaRPr lang="en-US" dirty="0"/>
          </a:p>
        </p:txBody>
      </p:sp>
      <p:sp>
        <p:nvSpPr>
          <p:cNvPr id="8" name="Title 1"/>
          <p:cNvSpPr txBox="1"/>
          <p:nvPr/>
        </p:nvSpPr>
        <p:spPr>
          <a:xfrm>
            <a:off x="1333500" y="1606456"/>
            <a:ext cx="6629400" cy="3505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b="1" dirty="0">
                <a:solidFill>
                  <a:srgbClr val="366092"/>
                </a:solidFill>
              </a:rPr>
              <a:t>Department of Computer Science</a:t>
            </a:r>
            <a:br>
              <a:rPr lang="en-US" sz="2400" b="1" dirty="0">
                <a:solidFill>
                  <a:srgbClr val="366092"/>
                </a:solidFill>
              </a:rPr>
            </a:br>
            <a:r>
              <a:rPr lang="en-US" sz="2400" b="1" dirty="0">
                <a:solidFill>
                  <a:srgbClr val="366092"/>
                </a:solidFill>
              </a:rPr>
              <a:t>Gujarat University</a:t>
            </a:r>
            <a:endParaRPr lang="en-US" sz="2400" b="1" dirty="0">
              <a:solidFill>
                <a:srgbClr val="366092"/>
              </a:solidFill>
            </a:endParaRPr>
          </a:p>
          <a:p>
            <a:r>
              <a:rPr lang="en-US" sz="2400" b="1" dirty="0">
                <a:solidFill>
                  <a:srgbClr val="366092"/>
                </a:solidFill>
              </a:rPr>
              <a:t>5 Year Integrated M.Sc.(Computer Science)</a:t>
            </a:r>
            <a:endParaRPr lang="en-US" sz="2400" b="1" dirty="0">
              <a:solidFill>
                <a:srgbClr val="366092"/>
              </a:solidFill>
            </a:endParaRPr>
          </a:p>
          <a:p>
            <a:r>
              <a:rPr lang="en-US" sz="2400" b="1" dirty="0">
                <a:solidFill>
                  <a:srgbClr val="366092"/>
                </a:solidFill>
              </a:rPr>
              <a:t>Semester - VI</a:t>
            </a:r>
            <a:endParaRPr lang="en-US" sz="2400" b="1" dirty="0">
              <a:solidFill>
                <a:srgbClr val="366092"/>
              </a:solidFill>
            </a:endParaRPr>
          </a:p>
          <a:p>
            <a:endParaRPr lang="en-US" dirty="0"/>
          </a:p>
          <a:p>
            <a:r>
              <a:rPr lang="en-US" dirty="0" err="1"/>
              <a:t>Bhagawad</a:t>
            </a:r>
            <a:r>
              <a:rPr lang="en-US" dirty="0"/>
              <a:t> Geeta LLM </a:t>
            </a:r>
            <a:endParaRPr lang="en-US" dirty="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0" y="234856"/>
            <a:ext cx="1752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a:t>The data collection process for developing an LLM Model on the Bhagavad Gita using LLama2 7b involves gathering digital version of the sacred text  to ensure a comprehensive and representative dataset. </a:t>
            </a:r>
            <a:endParaRPr lang="en-US" sz="2000" dirty="0"/>
          </a:p>
          <a:p>
            <a:pPr marL="0" indent="0">
              <a:buNone/>
            </a:pPr>
            <a:endParaRPr lang="en-US" sz="2000" dirty="0"/>
          </a:p>
          <a:p>
            <a:pPr marL="457200" indent="-457200">
              <a:buFont typeface="+mj-lt"/>
              <a:buAutoNum type="arabicPeriod"/>
            </a:pPr>
            <a:r>
              <a:rPr lang="en-US" sz="2000" b="1" dirty="0"/>
              <a:t>Selection of text resource: </a:t>
            </a:r>
            <a:r>
              <a:rPr lang="en-US" sz="2000" dirty="0"/>
              <a:t>For this project, </a:t>
            </a:r>
            <a:r>
              <a:rPr lang="en-US" sz="2000" dirty="0" err="1"/>
              <a:t>Bhagvad</a:t>
            </a:r>
            <a:r>
              <a:rPr lang="en-US" sz="2000" dirty="0"/>
              <a:t> Gita As It Is from A.C. </a:t>
            </a:r>
            <a:r>
              <a:rPr lang="en-US" sz="2000" dirty="0" err="1"/>
              <a:t>Bhaktivedanta</a:t>
            </a:r>
            <a:r>
              <a:rPr lang="en-US" sz="2000" dirty="0"/>
              <a:t> Swami is used.</a:t>
            </a:r>
            <a:endParaRPr lang="en-US" sz="2000" dirty="0"/>
          </a:p>
          <a:p>
            <a:pPr marL="457200" indent="-457200">
              <a:buFont typeface="+mj-lt"/>
              <a:buAutoNum type="arabicPeriod"/>
            </a:pPr>
            <a:r>
              <a:rPr lang="en-US" sz="2000" b="1" dirty="0"/>
              <a:t>Criteria for inclusion:</a:t>
            </a:r>
            <a:r>
              <a:rPr lang="en-US" sz="2000" dirty="0"/>
              <a:t> Textual sources are evaluated based on criteria such as linguistic accuracy, fidelity to the original Sanskrit text, scholarly reputation, and cultural significance.</a:t>
            </a:r>
            <a:endParaRPr lang="en-US" sz="2000" dirty="0"/>
          </a:p>
          <a:p>
            <a:pPr marL="457200" indent="-457200">
              <a:buFont typeface="+mj-lt"/>
              <a:buAutoNum type="arabicPeriod"/>
            </a:pPr>
            <a:r>
              <a:rPr lang="en-US" sz="2000" b="1" dirty="0"/>
              <a:t>Data Acquisition: </a:t>
            </a:r>
            <a:r>
              <a:rPr lang="en-US" sz="2000" dirty="0"/>
              <a:t>Digital versions of the selected texts are acquired from online repositories, academic libraries, digital archives, and reputable websites specializing in religious texts.</a:t>
            </a:r>
            <a:endParaRPr lang="en-US" sz="2000" dirty="0"/>
          </a:p>
          <a:p>
            <a:pPr marL="0" indent="0">
              <a:buNone/>
            </a:pPr>
            <a:endParaRPr lang="en-US" sz="2000" dirty="0"/>
          </a:p>
          <a:p>
            <a:pPr marL="457200" indent="-457200">
              <a:buFont typeface="+mj-lt"/>
              <a:buAutoNum type="arabicPeriod"/>
            </a:pPr>
            <a:endParaRPr lang="en-US" sz="2000" dirty="0"/>
          </a:p>
          <a:p>
            <a:pPr marL="0" indent="0">
              <a:buNone/>
            </a:pPr>
            <a:endParaRPr lang="en-US" sz="2000" dirty="0"/>
          </a:p>
          <a:p>
            <a:pPr marL="457200" indent="-457200">
              <a:buFont typeface="+mj-lt"/>
              <a:buAutoNum type="arabicPeriod"/>
            </a:pPr>
            <a:endParaRPr lang="en-US" sz="2000" dirty="0"/>
          </a:p>
          <a:p>
            <a:pPr marL="914400" lvl="1" indent="-514350">
              <a:buFont typeface="+mj-lt"/>
              <a:buAutoNum type="arabicPeriod"/>
            </a:pPr>
            <a:endParaRPr lang="en-IN" sz="16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Analysis/Preprocessing</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000" b="1" dirty="0"/>
              <a:t>Standardization:</a:t>
            </a:r>
            <a:r>
              <a:rPr lang="en-US" sz="2000" dirty="0"/>
              <a:t> Standardization involves tasks such as normalization of spelling variations, punctuation removal, and formatting alignment to facilitate accurate analysis.</a:t>
            </a:r>
            <a:endParaRPr lang="en-US" sz="2000" dirty="0"/>
          </a:p>
          <a:p>
            <a:pPr marL="514350" indent="-514350">
              <a:buFont typeface="+mj-lt"/>
              <a:buAutoNum type="arabicPeriod"/>
            </a:pPr>
            <a:r>
              <a:rPr lang="en-US" sz="2000" b="1" dirty="0"/>
              <a:t>Noise Removal: </a:t>
            </a:r>
            <a:r>
              <a:rPr lang="en-US" sz="2000" dirty="0"/>
              <a:t>Noise removal techniques include filtering out footnotes, annotations, and textual commentary that are not part of the original Bhagavad Gita verses.</a:t>
            </a:r>
            <a:endParaRPr lang="en-US" sz="2000" dirty="0"/>
          </a:p>
          <a:p>
            <a:pPr marL="514350" indent="-514350">
              <a:buFont typeface="+mj-lt"/>
              <a:buAutoNum type="arabicPeriod"/>
            </a:pPr>
            <a:r>
              <a:rPr lang="en-US" sz="2000" b="1" dirty="0"/>
              <a:t>Tokenization: </a:t>
            </a:r>
            <a:r>
              <a:rPr lang="en-US" sz="2000" dirty="0"/>
              <a:t>Tokenization ensures that each linguistic element is treated as a separate unit for analysis, allowing for precise measurement of word frequencies and linguistic patterns.</a:t>
            </a:r>
            <a:endParaRPr lang="en-US" sz="2000" dirty="0"/>
          </a:p>
          <a:p>
            <a:pPr marL="514350" indent="-514350">
              <a:buFont typeface="+mj-lt"/>
              <a:buAutoNum type="arabicPeriod"/>
            </a:pPr>
            <a:r>
              <a:rPr lang="en-US" sz="2000" b="1" dirty="0"/>
              <a:t>Storage: </a:t>
            </a:r>
            <a:r>
              <a:rPr lang="en-US" sz="2000" dirty="0"/>
              <a:t>Each word is converted to a vector embedding using </a:t>
            </a:r>
            <a:r>
              <a:rPr lang="en-US" sz="2000" dirty="0" err="1"/>
              <a:t>HuggingFaceEmbedding</a:t>
            </a:r>
            <a:r>
              <a:rPr lang="en-US" sz="2000" dirty="0"/>
              <a:t> and stored in a vector store FAISS (Facebook AI Similarity Search)</a:t>
            </a:r>
            <a:endParaRPr lang="en-US" sz="2000" dirty="0"/>
          </a:p>
          <a:p>
            <a:pPr marL="0" indent="0">
              <a:buNone/>
            </a:pPr>
            <a:endParaRPr lang="en-IN" sz="20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pic>
        <p:nvPicPr>
          <p:cNvPr id="27" name="Picture 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642" y="1371600"/>
            <a:ext cx="8990358" cy="4458831"/>
          </a:xfrm>
          <a:prstGeom prst="rect">
            <a:avLst/>
          </a:prstGeom>
        </p:spPr>
      </p:pic>
      <p:sp>
        <p:nvSpPr>
          <p:cNvPr id="28" name="TextBox 27"/>
          <p:cNvSpPr txBox="1"/>
          <p:nvPr/>
        </p:nvSpPr>
        <p:spPr>
          <a:xfrm>
            <a:off x="2590800" y="381000"/>
            <a:ext cx="4343400" cy="584775"/>
          </a:xfrm>
          <a:prstGeom prst="rect">
            <a:avLst/>
          </a:prstGeom>
          <a:noFill/>
        </p:spPr>
        <p:txBody>
          <a:bodyPr wrap="square" rtlCol="0">
            <a:spAutoFit/>
          </a:bodyPr>
          <a:lstStyle/>
          <a:p>
            <a:pPr algn="ctr"/>
            <a:r>
              <a:rPr lang="en-US" sz="3200" dirty="0"/>
              <a:t>Working of Model</a:t>
            </a:r>
            <a:endParaRPr lang="en-IN"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295400"/>
            <a:ext cx="9144000" cy="4800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524001"/>
            <a:ext cx="9144000" cy="4648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 to the Field</a:t>
            </a:r>
            <a:endParaRPr lang="en-IN" dirty="0"/>
          </a:p>
        </p:txBody>
      </p:sp>
      <p:sp>
        <p:nvSpPr>
          <p:cNvPr id="3" name="Content Placeholder 2"/>
          <p:cNvSpPr>
            <a:spLocks noGrp="1"/>
          </p:cNvSpPr>
          <p:nvPr>
            <p:ph idx="1"/>
          </p:nvPr>
        </p:nvSpPr>
        <p:spPr/>
        <p:txBody>
          <a:bodyPr>
            <a:normAutofit lnSpcReduction="10000"/>
          </a:bodyPr>
          <a:lstStyle/>
          <a:p>
            <a:r>
              <a:rPr lang="en-US" sz="2000" dirty="0"/>
              <a:t>Linguistic capabilities of Llama2 model can improve significantly for religious texts.</a:t>
            </a:r>
            <a:endParaRPr lang="en-US" sz="2000" dirty="0"/>
          </a:p>
          <a:p>
            <a:pPr marL="0" indent="0">
              <a:buNone/>
            </a:pPr>
            <a:endParaRPr lang="en-US" sz="2000" dirty="0"/>
          </a:p>
          <a:p>
            <a:r>
              <a:rPr lang="en-US" sz="2000" dirty="0"/>
              <a:t>Models can understand and interpret all the nuances of a philosophical and linguistic ideas of Bhagavad Gita.</a:t>
            </a:r>
            <a:endParaRPr lang="en-US" sz="2000" dirty="0"/>
          </a:p>
          <a:p>
            <a:pPr marL="0" indent="0">
              <a:buNone/>
            </a:pPr>
            <a:endParaRPr lang="en-US" sz="2000" dirty="0"/>
          </a:p>
          <a:p>
            <a:r>
              <a:rPr lang="en-US" sz="2000" dirty="0"/>
              <a:t>Research can contribute to the growing field of digital humanities within religious studies by leveraging computational tools for textual analysis, annotation, and visualization of sacred texts like the Bhagavad Gita.</a:t>
            </a:r>
            <a:endParaRPr lang="en-US" sz="2000" dirty="0"/>
          </a:p>
          <a:p>
            <a:pPr marL="0" indent="0">
              <a:buNone/>
            </a:pPr>
            <a:endParaRPr lang="en-US" sz="2000" dirty="0"/>
          </a:p>
          <a:p>
            <a:r>
              <a:rPr lang="en-US" sz="2000" dirty="0"/>
              <a:t>Research could result in the development of educational resources, including annotated editions, linguistic databases, and interactive tools, to support scholars and students studying the Bhagavad Gita from both linguistic and religious perspectives.</a:t>
            </a:r>
            <a:endParaRPr lang="en-US" sz="2000" dirty="0"/>
          </a:p>
          <a:p>
            <a:pPr marL="0" indent="0">
              <a:buNone/>
            </a:pPr>
            <a:endParaRPr lang="en-US" sz="2000" dirty="0"/>
          </a:p>
          <a:p>
            <a:endParaRPr lang="en-US" sz="2000" dirty="0"/>
          </a:p>
          <a:p>
            <a:endParaRPr lang="en-IN" sz="20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endParaRPr lang="en-IN" dirty="0"/>
          </a:p>
        </p:txBody>
      </p:sp>
      <p:sp>
        <p:nvSpPr>
          <p:cNvPr id="3" name="Content Placeholder 2"/>
          <p:cNvSpPr>
            <a:spLocks noGrp="1"/>
          </p:cNvSpPr>
          <p:nvPr>
            <p:ph idx="1"/>
          </p:nvPr>
        </p:nvSpPr>
        <p:spPr/>
        <p:txBody>
          <a:bodyPr>
            <a:normAutofit/>
          </a:bodyPr>
          <a:lstStyle/>
          <a:p>
            <a:r>
              <a:rPr lang="en-US" sz="2000" dirty="0"/>
              <a:t>Currently, model is not able to generate texts in Sanskrit.</a:t>
            </a:r>
            <a:endParaRPr lang="en-US" sz="2000" dirty="0"/>
          </a:p>
          <a:p>
            <a:pPr marL="0" indent="0">
              <a:buNone/>
            </a:pPr>
            <a:endParaRPr lang="en-US" sz="2000" dirty="0"/>
          </a:p>
          <a:p>
            <a:r>
              <a:rPr lang="en-US" sz="2000" dirty="0"/>
              <a:t>Human Feedback is not enabled yet.</a:t>
            </a:r>
            <a:endParaRPr lang="en-US" sz="2000" dirty="0"/>
          </a:p>
          <a:p>
            <a:pPr marL="0" indent="0">
              <a:buNone/>
            </a:pPr>
            <a:endParaRPr lang="en-US" sz="2000" dirty="0"/>
          </a:p>
          <a:p>
            <a:r>
              <a:rPr lang="en-US" sz="2000" dirty="0"/>
              <a:t>Doesn’t support other types of inputs(speech, vision).</a:t>
            </a:r>
            <a:endParaRPr lang="en-IN" sz="20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endParaRPr lang="en-IN" dirty="0"/>
          </a:p>
        </p:txBody>
      </p:sp>
      <p:sp>
        <p:nvSpPr>
          <p:cNvPr id="3" name="Content Placeholder 2"/>
          <p:cNvSpPr>
            <a:spLocks noGrp="1"/>
          </p:cNvSpPr>
          <p:nvPr>
            <p:ph idx="1"/>
          </p:nvPr>
        </p:nvSpPr>
        <p:spPr>
          <a:xfrm>
            <a:off x="457200" y="1600201"/>
            <a:ext cx="8229600" cy="2895600"/>
          </a:xfrm>
        </p:spPr>
        <p:txBody>
          <a:bodyPr>
            <a:normAutofit/>
          </a:bodyPr>
          <a:lstStyle/>
          <a:p>
            <a:r>
              <a:rPr lang="en-US" sz="2000" dirty="0"/>
              <a:t>Generate Sanskrit shloka corresponding to the response given by the model.</a:t>
            </a:r>
            <a:endParaRPr lang="en-US" sz="2000" dirty="0"/>
          </a:p>
          <a:p>
            <a:endParaRPr lang="en-US" sz="2000" dirty="0"/>
          </a:p>
          <a:p>
            <a:r>
              <a:rPr lang="en-US" sz="2000" dirty="0"/>
              <a:t>Able to interpret and generate using natural speech.</a:t>
            </a:r>
            <a:endParaRPr lang="en-US" sz="2000" dirty="0"/>
          </a:p>
          <a:p>
            <a:endParaRPr lang="en-US" sz="2000" dirty="0"/>
          </a:p>
          <a:p>
            <a:r>
              <a:rPr lang="en-US" sz="2000" dirty="0"/>
              <a:t>Implement human feedback for authenticity of the response given by model.</a:t>
            </a:r>
            <a:endParaRPr lang="en-IN" sz="20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sz="2000" dirty="0"/>
              <a:t>In conclusion, the project aimed to harness the capabilities of </a:t>
            </a:r>
            <a:r>
              <a:rPr lang="en-US" sz="2000" dirty="0" err="1"/>
              <a:t>LLama</a:t>
            </a:r>
            <a:r>
              <a:rPr lang="en-US" sz="2000" dirty="0"/>
              <a:t> 2 to construct a Large Language Model (LLM) specifically tailored to the profound teachings of the Bhagavad Gita. Through meticulous data preparation, leveraging the rich textual content of the scripture, and employing advanced techniques within </a:t>
            </a:r>
            <a:r>
              <a:rPr lang="en-US" sz="2000" dirty="0" err="1"/>
              <a:t>LLama</a:t>
            </a:r>
            <a:r>
              <a:rPr lang="en-US" sz="2000" dirty="0"/>
              <a:t> 2, we successfully crafted a model capable of generating text reflective of the Gita's timeless wisdom.</a:t>
            </a:r>
            <a:endParaRPr lang="en-US" sz="2000" dirty="0"/>
          </a:p>
          <a:p>
            <a:pPr marL="0" indent="0" algn="just">
              <a:buNone/>
            </a:pPr>
            <a:endParaRPr lang="en-US" sz="2000" dirty="0"/>
          </a:p>
          <a:p>
            <a:pPr marL="0" indent="0" algn="just">
              <a:buNone/>
            </a:pPr>
            <a:r>
              <a:rPr lang="en-US" sz="2000" dirty="0"/>
              <a:t>While no model is without limitations, our LLM exhibited promising results, capturing key themes and nuances inherent in the Bhagavad Gita. Its ability to generate text reflective of the scripture's teachings underscores the potential of language modeling in preserving and disseminating cultural and philosophical heritage.</a:t>
            </a:r>
            <a:endParaRPr lang="en-US" sz="2000" dirty="0"/>
          </a:p>
          <a:p>
            <a:pPr marL="0" indent="0" algn="just">
              <a:buNone/>
            </a:pPr>
            <a:endParaRPr lang="en-US" sz="2000" dirty="0"/>
          </a:p>
          <a:p>
            <a:pPr marL="0" indent="0" algn="just">
              <a:buNone/>
            </a:pPr>
            <a:r>
              <a:rPr lang="en-US" sz="2000" dirty="0"/>
              <a:t>By leveraging cutting-edge technology to delve into ancient wisdom, we bridge the gap between tradition and innovation, fostering a deeper appreciation for timeless philosophical texts in the digital age. Furthermore, the development of specialized LLMs opens doors to diverse applications, from educational tools to language generation in cultural heritage preservation.</a:t>
            </a:r>
            <a:endParaRPr lang="en-US" sz="20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
        <p:nvSpPr>
          <p:cNvPr id="8" name="Content Placeholder 7"/>
          <p:cNvSpPr>
            <a:spLocks noGrp="1"/>
          </p:cNvSpPr>
          <p:nvPr>
            <p:ph idx="1"/>
          </p:nvPr>
        </p:nvSpPr>
        <p:spPr/>
        <p:txBody>
          <a:bodyPr>
            <a:normAutofit fontScale="92500" lnSpcReduction="10000"/>
          </a:bodyPr>
          <a:lstStyle/>
          <a:p>
            <a:r>
              <a:rPr lang="en-IN" sz="2000" b="1" dirty="0"/>
              <a:t>Mahabharat AI:</a:t>
            </a:r>
            <a:r>
              <a:rPr lang="en-IN" sz="2000" dirty="0"/>
              <a:t> https://github.com/CyberAmyntas/mahabharatAI</a:t>
            </a:r>
            <a:endParaRPr lang="en-IN" sz="2000" dirty="0"/>
          </a:p>
          <a:p>
            <a:r>
              <a:rPr lang="en-IN" sz="2000" b="1" dirty="0"/>
              <a:t>Gita GPT: </a:t>
            </a:r>
            <a:r>
              <a:rPr lang="en-IN" sz="2000" dirty="0"/>
              <a:t>https://gitagpt.org/</a:t>
            </a:r>
            <a:endParaRPr lang="en-IN" sz="2000" dirty="0"/>
          </a:p>
          <a:p>
            <a:r>
              <a:rPr lang="en-IN" sz="2000" b="1" dirty="0"/>
              <a:t>Ramayana GPT: </a:t>
            </a:r>
            <a:r>
              <a:rPr lang="en-IN" sz="2000" dirty="0"/>
              <a:t>https://ramayan-gpt.streamlit.app/</a:t>
            </a:r>
            <a:endParaRPr lang="en-IN" sz="2000" dirty="0"/>
          </a:p>
          <a:p>
            <a:r>
              <a:rPr lang="en-IN" sz="2000" b="1" dirty="0"/>
              <a:t>Vedic Wisdom: </a:t>
            </a:r>
            <a:r>
              <a:rPr lang="en-IN" sz="2000" dirty="0"/>
              <a:t>https://chat.openai.com/g/g-YofB1nKXx-vedic-wisdom</a:t>
            </a:r>
            <a:endParaRPr lang="en-IN" sz="2000" dirty="0"/>
          </a:p>
          <a:p>
            <a:r>
              <a:rPr lang="en-IN" sz="2000" b="1" dirty="0"/>
              <a:t>Topic Modelling between Bhagavad Gita and Upanishad: </a:t>
            </a:r>
            <a:r>
              <a:rPr lang="en-IN" sz="2000" dirty="0"/>
              <a:t>https://journals.plos.org/plosone/article?id=10.1371/journal.pone.0273476</a:t>
            </a:r>
            <a:endParaRPr lang="en-IN" sz="2000" dirty="0"/>
          </a:p>
          <a:p>
            <a:r>
              <a:rPr lang="it-IT" sz="2000" b="1" i="0" u="none" strike="noStrike" dirty="0">
                <a:solidFill>
                  <a:srgbClr val="000000"/>
                </a:solidFill>
                <a:effectLst/>
                <a:latin typeface="Calibri" panose="020F0502020204030204" pitchFamily="34" charset="0"/>
              </a:rPr>
              <a:t>Generative AI Language Model Interpret Cultural Heritage Values:</a:t>
            </a:r>
            <a:r>
              <a:rPr lang="it-IT" sz="2000" b="1" dirty="0"/>
              <a:t> </a:t>
            </a:r>
            <a:r>
              <a:rPr lang="en-IN" sz="2000" dirty="0"/>
              <a:t>https://www.mdpi.com/2673-9585/3/3/32</a:t>
            </a:r>
            <a:endParaRPr lang="en-IN" sz="2000" dirty="0"/>
          </a:p>
          <a:p>
            <a:r>
              <a:rPr lang="en-IN" sz="2000" b="1" dirty="0" err="1"/>
              <a:t>Sanatan</a:t>
            </a:r>
            <a:r>
              <a:rPr lang="en-IN" sz="2000" b="1" dirty="0"/>
              <a:t> Chatbot: </a:t>
            </a:r>
            <a:r>
              <a:rPr lang="en-IN" sz="2000" dirty="0"/>
              <a:t>https://sanatanadharma.xyz/?ref=taaft&amp;utm_source=taaft&amp;utm_medium=referral</a:t>
            </a:r>
            <a:endParaRPr lang="en-IN" sz="2000" dirty="0"/>
          </a:p>
          <a:p>
            <a:r>
              <a:rPr lang="en-IN" sz="2000" b="1" dirty="0"/>
              <a:t>Sanjaya Chatbot: </a:t>
            </a:r>
            <a:r>
              <a:rPr lang="en-IN" sz="2000" dirty="0"/>
              <a:t>https://www.messengerx.io/sanjaya?ref=taaft&amp;utm_source=taaft&amp;utm_medium=referral</a:t>
            </a:r>
            <a:endParaRPr lang="en-IN" sz="20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457200" y="2400300"/>
            <a:ext cx="8229600" cy="2057400"/>
          </a:xfrm>
        </p:spPr>
        <p:txBody>
          <a:bodyPr>
            <a:normAutofit/>
          </a:bodyPr>
          <a:lstStyle/>
          <a:p>
            <a:pPr marL="0" indent="0" algn="just">
              <a:buNone/>
            </a:pPr>
            <a:r>
              <a:rPr lang="en-US" sz="2000" dirty="0"/>
              <a:t>My research project, represents an innovative intersection of technology and spirituality, harnessing the wisdom encapsulated within the Bhagavad Gita to enhance natural language processing capabilities. The Bhagavad Gita, an ancient Indian scripture, is a profound philosophical discourse embedded within the epic Mahabharata. </a:t>
            </a:r>
            <a:endParaRPr lang="en-US" sz="20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Acknowledgments</a:t>
            </a:r>
            <a:endParaRPr lang="en-IN" dirty="0"/>
          </a:p>
        </p:txBody>
      </p:sp>
      <p:sp>
        <p:nvSpPr>
          <p:cNvPr id="3" name="Content Placeholder 2"/>
          <p:cNvSpPr>
            <a:spLocks noGrp="1"/>
          </p:cNvSpPr>
          <p:nvPr>
            <p:ph idx="1"/>
          </p:nvPr>
        </p:nvSpPr>
        <p:spPr/>
        <p:txBody>
          <a:bodyPr>
            <a:normAutofit/>
          </a:bodyPr>
          <a:lstStyle/>
          <a:p>
            <a:pPr marL="0" indent="0" algn="just">
              <a:buNone/>
            </a:pPr>
            <a:r>
              <a:rPr lang="en-US" sz="2000" dirty="0"/>
              <a:t>I would like to extend my heartfelt gratitude to Dr. Suchit Purohit for her invaluable guidance, expertise, and unwavering support throughout the duration of this project. Dr. Purohit's profound insights, scholarly wisdom, and dedication to the pursuit of knowledge have been instrumental in shaping the direction and outcomes of our endeavor. Her mentorship has not only enriched the project but also inspired personal and professional growth. I am deeply thankful for Dr. Purohit's contributions and honored to have had the opportunity to collaborate with such a distinguished scholar.</a:t>
            </a:r>
            <a:endParaRPr lang="en-IN" sz="20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
        <p:nvSpPr>
          <p:cNvPr id="6" name="TextBox 5"/>
          <p:cNvSpPr txBox="1"/>
          <p:nvPr/>
        </p:nvSpPr>
        <p:spPr>
          <a:xfrm>
            <a:off x="1981200" y="2438400"/>
            <a:ext cx="4876800" cy="830997"/>
          </a:xfrm>
          <a:prstGeom prst="rect">
            <a:avLst/>
          </a:prstGeom>
          <a:noFill/>
        </p:spPr>
        <p:txBody>
          <a:bodyPr wrap="square" rtlCol="0">
            <a:spAutoFit/>
          </a:bodyPr>
          <a:lstStyle/>
          <a:p>
            <a:pPr algn="ctr"/>
            <a:r>
              <a:rPr lang="en-US" sz="4800" dirty="0">
                <a:solidFill>
                  <a:schemeClr val="tx2">
                    <a:lumMod val="40000"/>
                    <a:lumOff val="60000"/>
                  </a:schemeClr>
                </a:solidFill>
              </a:rPr>
              <a:t>Thank You</a:t>
            </a:r>
            <a:endParaRPr lang="en-IN" sz="4800" dirty="0">
              <a:solidFill>
                <a:schemeClr val="tx2">
                  <a:lumMod val="40000"/>
                  <a:lumOff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t>How can the linguistic and philosophical insights contained within the Bhagavad Gita be effectively integrated into a language model to enhance natural language understanding and foster spiritual exploration?</a:t>
            </a:r>
            <a:endParaRPr lang="en-US" sz="2000" dirty="0"/>
          </a:p>
          <a:p>
            <a:pPr marL="0" indent="0">
              <a:buNone/>
            </a:pPr>
            <a:endParaRPr lang="en-US" sz="2000" dirty="0"/>
          </a:p>
          <a:p>
            <a:pPr algn="just"/>
            <a:r>
              <a:rPr lang="en-US" sz="2000" dirty="0"/>
              <a:t>The main motivation behind building this model is to preserve cultural and philosophical values of Shrimad Bhagavad Gita and pass the timeless knowledge to future generations without spending time reading the whole book.</a:t>
            </a:r>
            <a:endParaRPr lang="en-US" sz="2000" dirty="0"/>
          </a:p>
        </p:txBody>
      </p:sp>
      <p:sp>
        <p:nvSpPr>
          <p:cNvPr id="5" name="Footer Placeholder 4"/>
          <p:cNvSpPr>
            <a:spLocks noGrp="1"/>
          </p:cNvSpPr>
          <p:nvPr>
            <p:ph type="ftr" sz="quarter" idx="11"/>
          </p:nvPr>
        </p:nvSpPr>
        <p:spPr/>
        <p:txBody>
          <a:bodyPr/>
          <a:lstStyle/>
          <a:p>
            <a:r>
              <a:rPr lang="en-US"/>
              <a:t>Department of Computer Science </a:t>
            </a:r>
            <a:endParaRPr lang="en-US"/>
          </a:p>
        </p:txBody>
      </p:sp>
      <p:sp>
        <p:nvSpPr>
          <p:cNvPr id="6" name="Slide Number Placeholder 5"/>
          <p:cNvSpPr>
            <a:spLocks noGrp="1"/>
          </p:cNvSpPr>
          <p:nvPr>
            <p:ph type="sldNum" sz="quarter" idx="12"/>
          </p:nvPr>
        </p:nvSpPr>
        <p:spPr/>
        <p:txBody>
          <a:bodyPr/>
          <a:lstStyle/>
          <a:p>
            <a:fld id="{4EE46D15-3898-4B85-9369-B7C77A63AF05}" type="slidenum">
              <a:rPr lang="en-US" smtClean="0"/>
            </a:fld>
            <a:endParaRPr lang="en-US"/>
          </a:p>
        </p:txBody>
      </p:sp>
      <p:sp>
        <p:nvSpPr>
          <p:cNvPr id="4" name="Title 3"/>
          <p:cNvSpPr>
            <a:spLocks noGrp="1"/>
          </p:cNvSpPr>
          <p:nvPr>
            <p:ph type="title"/>
          </p:nvPr>
        </p:nvSpPr>
        <p:spPr/>
        <p:txBody>
          <a:bodyPr/>
          <a:lstStyle/>
          <a:p>
            <a:r>
              <a:rPr lang="en-US" dirty="0"/>
              <a:t>Research Problem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Research</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lgn="just">
              <a:buFont typeface="+mj-lt"/>
              <a:buAutoNum type="arabicPeriod"/>
            </a:pPr>
            <a:r>
              <a:rPr lang="en-US" b="1" dirty="0"/>
              <a:t>Linguistic Enrichment:</a:t>
            </a:r>
            <a:r>
              <a:rPr lang="en-US" dirty="0"/>
              <a:t> By incorporating the teachings and language patterns of the Bhagavad Gita into our LLM, we seek to enrich the model's understanding of complex philosophical concepts, ethical dilemmas, and human experiences.</a:t>
            </a:r>
            <a:endParaRPr lang="en-US" dirty="0"/>
          </a:p>
          <a:p>
            <a:pPr marL="514350" indent="-514350">
              <a:buFont typeface="+mj-lt"/>
              <a:buAutoNum type="arabicPeriod"/>
            </a:pPr>
            <a:endParaRPr lang="en-US" dirty="0"/>
          </a:p>
          <a:p>
            <a:pPr marL="514350" indent="-514350" algn="just">
              <a:buFont typeface="+mj-lt"/>
              <a:buAutoNum type="arabicPeriod"/>
            </a:pPr>
            <a:r>
              <a:rPr lang="en-US" b="1" dirty="0"/>
              <a:t>Cultural Preservation: </a:t>
            </a:r>
            <a:r>
              <a:rPr lang="en-US" dirty="0"/>
              <a:t>The Bhagavad Gita holds immense cultural and spiritual significance, serving as a cornerstone of Hindu philosophy. Llama2 7b endeavors to preserve and propagate this cultural heritage by digitally preserving its wisdom and making it accessible in contemporary contexts.</a:t>
            </a:r>
            <a:endParaRPr lang="en-US" dirty="0"/>
          </a:p>
          <a:p>
            <a:pPr marL="514350" indent="-514350">
              <a:buFont typeface="+mj-lt"/>
              <a:buAutoNum type="arabicPeriod"/>
            </a:pPr>
            <a:endParaRPr lang="en-US" dirty="0"/>
          </a:p>
          <a:p>
            <a:pPr marL="514350" indent="-514350" algn="just">
              <a:buFont typeface="+mj-lt"/>
              <a:buAutoNum type="arabicPeriod"/>
            </a:pPr>
            <a:r>
              <a:rPr lang="en-US" b="1" dirty="0"/>
              <a:t>Spiritual Exploration: </a:t>
            </a:r>
            <a:r>
              <a:rPr lang="en-US" dirty="0"/>
              <a:t>Beyond linguistic advancements, our project aspires to foster a deeper understanding and appreciation of spiritual teachings. By delving into the Bhagavad Gita, we aim to facilitate introspection, personal growth, and philosophical contemplation among users.</a:t>
            </a:r>
            <a:endParaRPr lang="en-US" dirty="0"/>
          </a:p>
        </p:txBody>
      </p:sp>
      <p:sp>
        <p:nvSpPr>
          <p:cNvPr id="5" name="Footer Placeholder 4"/>
          <p:cNvSpPr>
            <a:spLocks noGrp="1"/>
          </p:cNvSpPr>
          <p:nvPr>
            <p:ph type="ftr" sz="quarter" idx="11"/>
          </p:nvPr>
        </p:nvSpPr>
        <p:spPr/>
        <p:txBody>
          <a:bodyPr/>
          <a:lstStyle/>
          <a:p>
            <a:r>
              <a:rPr lang="en-US"/>
              <a:t>Department of Computer Science </a:t>
            </a:r>
            <a:endParaRPr lang="en-US"/>
          </a:p>
        </p:txBody>
      </p:sp>
      <p:sp>
        <p:nvSpPr>
          <p:cNvPr id="6" name="Slide Number Placeholder 5"/>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Research</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b="1" dirty="0"/>
              <a:t>4.</a:t>
            </a:r>
            <a:r>
              <a:rPr lang="en-US" sz="2000" dirty="0"/>
              <a:t> </a:t>
            </a:r>
            <a:r>
              <a:rPr lang="en-US" sz="2000" b="1" dirty="0"/>
              <a:t>Cross-Cultural Understanding: </a:t>
            </a:r>
            <a:r>
              <a:rPr lang="en-US" sz="2000" dirty="0"/>
              <a:t>Investigate how the incorporation of teachings from the Bhagavad Gita into the language model can facilitate cross-cultural understanding and bridge linguistic and philosophical gaps between different communities.</a:t>
            </a:r>
            <a:endParaRPr lang="en-US" sz="2000" dirty="0"/>
          </a:p>
          <a:p>
            <a:pPr marL="0" indent="0" algn="just">
              <a:buNone/>
            </a:pPr>
            <a:endParaRPr lang="en-US" sz="2000" dirty="0"/>
          </a:p>
          <a:p>
            <a:pPr marL="0" indent="0" algn="just">
              <a:buNone/>
            </a:pPr>
            <a:r>
              <a:rPr lang="en-US" sz="2000" b="1" dirty="0"/>
              <a:t>5. Long-Term Impact: </a:t>
            </a:r>
            <a:r>
              <a:rPr lang="en-US" sz="2000" dirty="0"/>
              <a:t>Evaluate the long-term impact of integrating spiritual teachings into language models on society, including potential effects on individual well-being, cultural preservation, and the evolution of AI-driven communication and decision-making processes.</a:t>
            </a:r>
            <a:endParaRPr lang="en-US" sz="20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5419"/>
          </a:xfrm>
        </p:spPr>
        <p:txBody>
          <a:bodyPr>
            <a:normAutofit fontScale="90000"/>
          </a:bodyPr>
          <a:lstStyle/>
          <a:p>
            <a:r>
              <a:rPr lang="en-US" dirty="0"/>
              <a:t>Literature Review</a:t>
            </a:r>
            <a:endParaRPr lang="en-IN"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graphicFrame>
        <p:nvGraphicFramePr>
          <p:cNvPr id="10" name="Table 9"/>
          <p:cNvGraphicFramePr>
            <a:graphicFrameLocks noGrp="1"/>
          </p:cNvGraphicFramePr>
          <p:nvPr/>
        </p:nvGraphicFramePr>
        <p:xfrm>
          <a:off x="0" y="930057"/>
          <a:ext cx="9105900" cy="5927943"/>
        </p:xfrm>
        <a:graphic>
          <a:graphicData uri="http://schemas.openxmlformats.org/drawingml/2006/table">
            <a:tbl>
              <a:tblPr firstRow="1" bandRow="1">
                <a:tableStyleId>{1FECB4D8-DB02-4DC6-A0A2-4F2EBAE1DC90}</a:tableStyleId>
              </a:tblPr>
              <a:tblGrid>
                <a:gridCol w="376641"/>
                <a:gridCol w="3584156"/>
                <a:gridCol w="1507837"/>
                <a:gridCol w="711639"/>
                <a:gridCol w="2925627"/>
              </a:tblGrid>
              <a:tr h="384465">
                <a:tc>
                  <a:txBody>
                    <a:bodyPr/>
                    <a:lstStyle/>
                    <a:p>
                      <a:pPr algn="ctr" fontAlgn="b"/>
                      <a:r>
                        <a:rPr lang="en-IN" sz="1100" b="1" u="none" strike="noStrike" dirty="0">
                          <a:effectLst/>
                        </a:rPr>
                        <a:t>Year</a:t>
                      </a:r>
                      <a:endParaRPr lang="en-IN" sz="11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1100" b="1" u="none" strike="noStrike" dirty="0">
                          <a:effectLst/>
                        </a:rPr>
                        <a:t>Title</a:t>
                      </a:r>
                      <a:endParaRPr lang="en-IN" sz="11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1100" b="1" u="none" strike="noStrike" dirty="0">
                          <a:effectLst/>
                        </a:rPr>
                        <a:t>Hindu Document</a:t>
                      </a:r>
                      <a:endParaRPr lang="en-IN" sz="11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1100" b="1" u="none" strike="noStrike" dirty="0">
                          <a:effectLst/>
                        </a:rPr>
                        <a:t>Framework</a:t>
                      </a:r>
                      <a:endParaRPr lang="en-IN" sz="11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1100" b="1" u="none" strike="noStrike" dirty="0">
                          <a:effectLst/>
                        </a:rPr>
                        <a:t>Remarks</a:t>
                      </a:r>
                      <a:endParaRPr lang="en-IN" sz="11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81404">
                <a:tc>
                  <a:txBody>
                    <a:bodyPr/>
                    <a:lstStyle/>
                    <a:p>
                      <a:pPr algn="ctr" fontAlgn="ctr"/>
                      <a:r>
                        <a:rPr lang="en-IN" sz="1100" u="none" strike="noStrike" dirty="0">
                          <a:effectLst/>
                        </a:rPr>
                        <a:t>2023</a:t>
                      </a:r>
                      <a:endParaRPr lang="en-IN"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dirty="0" err="1">
                          <a:effectLst/>
                        </a:rPr>
                        <a:t>MahabharatAI</a:t>
                      </a:r>
                      <a:endParaRPr lang="en-IN"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Mahabharat</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ChatGPT-3</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u="none" strike="noStrike" dirty="0">
                          <a:effectLst/>
                        </a:rPr>
                        <a:t>Able to generate in different languages due to </a:t>
                      </a:r>
                      <a:r>
                        <a:rPr lang="en-US" sz="1100" u="none" strike="noStrike" dirty="0" err="1">
                          <a:effectLst/>
                        </a:rPr>
                        <a:t>gpt's</a:t>
                      </a:r>
                      <a:r>
                        <a:rPr lang="en-US" sz="1100" u="none" strike="noStrike" dirty="0">
                          <a:effectLst/>
                        </a:rPr>
                        <a:t> architecture, uses </a:t>
                      </a:r>
                      <a:r>
                        <a:rPr lang="en-US" sz="1100" u="none" strike="noStrike" dirty="0" err="1">
                          <a:effectLst/>
                        </a:rPr>
                        <a:t>gradio</a:t>
                      </a:r>
                      <a:r>
                        <a:rPr lang="en-US" sz="1100" u="none" strike="noStrike" dirty="0">
                          <a:effectLst/>
                        </a:rPr>
                        <a:t> for building the UI and pinecone as vector store.</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871767">
                <a:tc>
                  <a:txBody>
                    <a:bodyPr/>
                    <a:lstStyle/>
                    <a:p>
                      <a:pPr algn="ctr" fontAlgn="ctr"/>
                      <a:r>
                        <a:rPr lang="en-IN" sz="1100" u="none" strike="noStrike">
                          <a:effectLst/>
                        </a:rPr>
                        <a:t>2024</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GitaGPT</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Bhagvad Gita</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ChatGPT-3</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u="none" strike="noStrike" dirty="0">
                          <a:effectLst/>
                        </a:rPr>
                        <a:t>Supports and generates 16 </a:t>
                      </a:r>
                      <a:r>
                        <a:rPr lang="en-US" sz="1100" u="none" strike="noStrike" dirty="0" err="1">
                          <a:effectLst/>
                        </a:rPr>
                        <a:t>indian</a:t>
                      </a:r>
                      <a:r>
                        <a:rPr lang="en-US" sz="1100" u="none" strike="noStrike" dirty="0">
                          <a:effectLst/>
                        </a:rPr>
                        <a:t> languages, can interpret </a:t>
                      </a:r>
                      <a:r>
                        <a:rPr lang="en-US" sz="1100" u="none" strike="noStrike" dirty="0" err="1">
                          <a:effectLst/>
                        </a:rPr>
                        <a:t>sanskrit</a:t>
                      </a:r>
                      <a:r>
                        <a:rPr lang="en-US" sz="1100" u="none" strike="noStrike" dirty="0">
                          <a:effectLst/>
                        </a:rPr>
                        <a:t> written shlokas and give actual meaning, generate same answer </a:t>
                      </a:r>
                      <a:r>
                        <a:rPr lang="en-US" sz="1100" u="none" strike="noStrike" dirty="0" err="1">
                          <a:effectLst/>
                        </a:rPr>
                        <a:t>everytime</a:t>
                      </a:r>
                      <a:r>
                        <a:rPr lang="en-US" sz="1100" u="none" strike="noStrike" dirty="0">
                          <a:effectLst/>
                        </a:rPr>
                        <a:t> for the same question, reduced hallucination.</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24882">
                <a:tc>
                  <a:txBody>
                    <a:bodyPr/>
                    <a:lstStyle/>
                    <a:p>
                      <a:pPr algn="ctr" fontAlgn="ctr"/>
                      <a:r>
                        <a:rPr lang="en-IN" sz="1100" u="none" strike="noStrike">
                          <a:effectLst/>
                        </a:rPr>
                        <a:t>2024</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dirty="0" err="1">
                          <a:effectLst/>
                        </a:rPr>
                        <a:t>Ramayan</a:t>
                      </a:r>
                      <a:r>
                        <a:rPr lang="en-IN" sz="1100" u="none" strike="noStrike" dirty="0">
                          <a:effectLst/>
                        </a:rPr>
                        <a:t>-GPT</a:t>
                      </a:r>
                      <a:endParaRPr lang="en-IN"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Ramayan</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ChatGPT-3</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u="none" strike="noStrike" dirty="0">
                          <a:effectLst/>
                        </a:rPr>
                        <a:t>Answers don't mismatch for same questions, doesn't support/generate other languages, UI is bad.</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51438">
                <a:tc>
                  <a:txBody>
                    <a:bodyPr/>
                    <a:lstStyle/>
                    <a:p>
                      <a:pPr algn="ctr" fontAlgn="ctr"/>
                      <a:r>
                        <a:rPr lang="en-IN" sz="1100" u="none" strike="noStrike">
                          <a:effectLst/>
                        </a:rPr>
                        <a:t>2023</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Vedic-Wisdom GPT</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Vedas</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ChatGPT-3</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u="none" strike="noStrike" dirty="0">
                          <a:effectLst/>
                        </a:rPr>
                        <a:t>Requires paying, has a large database </a:t>
                      </a:r>
                      <a:r>
                        <a:rPr lang="en-US" sz="1100" u="none" strike="noStrike" dirty="0" err="1">
                          <a:effectLst/>
                        </a:rPr>
                        <a:t>vedas</a:t>
                      </a:r>
                      <a:r>
                        <a:rPr lang="en-US" sz="1100" u="none" strike="noStrike" dirty="0">
                          <a:effectLst/>
                        </a:rPr>
                        <a:t>, can generate in other </a:t>
                      </a:r>
                      <a:r>
                        <a:rPr lang="en-US" sz="1100" u="none" strike="noStrike" dirty="0" err="1">
                          <a:effectLst/>
                        </a:rPr>
                        <a:t>indian</a:t>
                      </a:r>
                      <a:r>
                        <a:rPr lang="en-US" sz="1100" u="none" strike="noStrike" dirty="0">
                          <a:effectLst/>
                        </a:rPr>
                        <a:t> languages.</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871767">
                <a:tc>
                  <a:txBody>
                    <a:bodyPr/>
                    <a:lstStyle/>
                    <a:p>
                      <a:pPr algn="ctr" fontAlgn="ctr"/>
                      <a:r>
                        <a:rPr lang="en-IN" sz="1100" u="none" strike="noStrike">
                          <a:effectLst/>
                        </a:rPr>
                        <a:t>2022</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u="none" strike="noStrike">
                          <a:effectLst/>
                        </a:rPr>
                        <a:t>Topic modelling between Bhagvad Gita and Upanishad</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Bhagvad Gita and Upanishad</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BERT</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u="none" strike="noStrike" dirty="0">
                          <a:effectLst/>
                        </a:rPr>
                        <a:t>Map those topics of the Bhagavad Gita and the Upanishads, </a:t>
                      </a:r>
                      <a:r>
                        <a:rPr lang="en-US" sz="1100" u="none" strike="noStrike" dirty="0" err="1">
                          <a:effectLst/>
                        </a:rPr>
                        <a:t>analyse</a:t>
                      </a:r>
                      <a:r>
                        <a:rPr lang="en-US" sz="1100" u="none" strike="noStrike" dirty="0">
                          <a:effectLst/>
                        </a:rPr>
                        <a:t> overlapping of topics between those two texts. Model gives a coherence score of 73% on the Bhagavad Gita and 69% on the Upanishads.</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51438">
                <a:tc>
                  <a:txBody>
                    <a:bodyPr/>
                    <a:lstStyle/>
                    <a:p>
                      <a:pPr algn="ctr" fontAlgn="ctr"/>
                      <a:r>
                        <a:rPr lang="en-IN" sz="1100" u="none" strike="noStrike">
                          <a:effectLst/>
                        </a:rPr>
                        <a:t>2023</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it-IT" sz="1100" u="none" strike="noStrike">
                          <a:effectLst/>
                        </a:rPr>
                        <a:t>Generative AI Language Model Interpret Cultural Heritage Values</a:t>
                      </a:r>
                      <a:endParaRPr lang="it-IT"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Cultural Heritage(General)</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ChatGPT-3</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u="none" strike="noStrike" dirty="0">
                          <a:effectLst/>
                        </a:rPr>
                        <a:t>Suggests uses of </a:t>
                      </a:r>
                      <a:r>
                        <a:rPr lang="en-US" sz="1100" u="none" strike="noStrike" dirty="0" err="1">
                          <a:effectLst/>
                        </a:rPr>
                        <a:t>chatgpt</a:t>
                      </a:r>
                      <a:r>
                        <a:rPr lang="en-US" sz="1100" u="none" strike="noStrike" dirty="0">
                          <a:effectLst/>
                        </a:rPr>
                        <a:t> to interpret cultural and heritage values.</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192458">
                <a:tc>
                  <a:txBody>
                    <a:bodyPr/>
                    <a:lstStyle/>
                    <a:p>
                      <a:pPr algn="ctr" fontAlgn="ctr"/>
                      <a:r>
                        <a:rPr lang="en-IN" sz="1100" u="none" strike="noStrike">
                          <a:effectLst/>
                        </a:rPr>
                        <a:t>2021</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Sanatan Dharma Chatbot</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sv-SE" sz="1100" u="none" strike="noStrike" dirty="0">
                          <a:effectLst/>
                        </a:rPr>
                        <a:t>Bhagvad Gita, Vedas, Puranas,  Yoga, Gayatri Mantra, Vedic Interpretations, Upanishads</a:t>
                      </a:r>
                      <a:endParaRPr lang="sv-SE"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a:effectLst/>
                        </a:rPr>
                        <a:t>ChatGPT-3</a:t>
                      </a:r>
                      <a:endParaRPr lang="en-IN"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u="none" strike="noStrike" dirty="0">
                          <a:effectLst/>
                        </a:rPr>
                        <a:t>This includes majorly all text viz. </a:t>
                      </a:r>
                      <a:r>
                        <a:rPr lang="en-US" sz="1100" u="none" strike="noStrike" dirty="0" err="1">
                          <a:effectLst/>
                        </a:rPr>
                        <a:t>bhagvad</a:t>
                      </a:r>
                      <a:r>
                        <a:rPr lang="en-US" sz="1100" u="none" strike="noStrike" dirty="0">
                          <a:effectLst/>
                        </a:rPr>
                        <a:t> </a:t>
                      </a:r>
                      <a:r>
                        <a:rPr lang="en-US" sz="1100" u="none" strike="noStrike" dirty="0" err="1">
                          <a:effectLst/>
                        </a:rPr>
                        <a:t>gita</a:t>
                      </a:r>
                      <a:r>
                        <a:rPr lang="en-US" sz="1100" u="none" strike="noStrike" dirty="0">
                          <a:effectLst/>
                        </a:rPr>
                        <a:t>, </a:t>
                      </a:r>
                      <a:r>
                        <a:rPr lang="en-US" sz="1100" u="none" strike="noStrike" dirty="0" err="1">
                          <a:effectLst/>
                        </a:rPr>
                        <a:t>upanishads</a:t>
                      </a:r>
                      <a:r>
                        <a:rPr lang="en-US" sz="1100" u="none" strike="noStrike" dirty="0">
                          <a:effectLst/>
                        </a:rPr>
                        <a:t>, puranas, </a:t>
                      </a:r>
                      <a:r>
                        <a:rPr lang="en-US" sz="1100" u="none" strike="noStrike" dirty="0" err="1">
                          <a:effectLst/>
                        </a:rPr>
                        <a:t>ramayan</a:t>
                      </a:r>
                      <a:r>
                        <a:rPr lang="en-US" sz="1100" u="none" strike="noStrike" dirty="0">
                          <a:effectLst/>
                        </a:rPr>
                        <a:t>, </a:t>
                      </a:r>
                      <a:r>
                        <a:rPr lang="en-US" sz="1100" u="none" strike="noStrike" dirty="0" err="1">
                          <a:effectLst/>
                        </a:rPr>
                        <a:t>mahabharat</a:t>
                      </a:r>
                      <a:r>
                        <a:rPr lang="en-US" sz="1100" u="none" strike="noStrike" dirty="0">
                          <a:effectLst/>
                        </a:rPr>
                        <a:t>,… in its knowledge base. It can generate in other languages also can generate </a:t>
                      </a:r>
                      <a:r>
                        <a:rPr lang="en-US" sz="1100" u="none" strike="noStrike" dirty="0" err="1">
                          <a:effectLst/>
                        </a:rPr>
                        <a:t>sanskrit</a:t>
                      </a:r>
                      <a:r>
                        <a:rPr lang="en-US" sz="1100" u="none" strike="noStrike" dirty="0">
                          <a:effectLst/>
                        </a:rPr>
                        <a:t> shloka and interpret its meaning. Even displays sources from where it took the information.</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698324">
                <a:tc>
                  <a:txBody>
                    <a:bodyPr/>
                    <a:lstStyle/>
                    <a:p>
                      <a:pPr algn="ctr" fontAlgn="ctr"/>
                      <a:r>
                        <a:rPr lang="en-IN" sz="1100" u="none" strike="noStrike" dirty="0">
                          <a:effectLst/>
                        </a:rPr>
                        <a:t>2021</a:t>
                      </a:r>
                      <a:endParaRPr lang="en-IN"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dirty="0">
                          <a:effectLst/>
                        </a:rPr>
                        <a:t>Sanjaya Chatbot</a:t>
                      </a:r>
                      <a:endParaRPr lang="en-IN"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dirty="0">
                          <a:effectLst/>
                        </a:rPr>
                        <a:t>Mahabharat</a:t>
                      </a:r>
                      <a:endParaRPr lang="en-IN"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IN" sz="1100" u="none" strike="noStrike" dirty="0">
                          <a:effectLst/>
                        </a:rPr>
                        <a:t>ChatGPT-3</a:t>
                      </a:r>
                      <a:endParaRPr lang="en-IN"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r>
                        <a:rPr lang="en-US" sz="1100" u="none" strike="noStrike" dirty="0">
                          <a:effectLst/>
                        </a:rPr>
                        <a:t>Has buttons for quick querying. Can generate verses in </a:t>
                      </a:r>
                      <a:r>
                        <a:rPr lang="en-US" sz="1100" u="none" strike="noStrike" dirty="0" err="1">
                          <a:effectLst/>
                        </a:rPr>
                        <a:t>sanskrit</a:t>
                      </a:r>
                      <a:r>
                        <a:rPr lang="en-US" sz="1100" u="none" strike="noStrike" dirty="0">
                          <a:effectLst/>
                        </a:rPr>
                        <a:t> and also has facility for generating the shloka from a particular chapter/line.</a:t>
                      </a:r>
                      <a:endParaRPr lang="en-US" sz="11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graphicFrame>
        <p:nvGraphicFramePr>
          <p:cNvPr id="9" name="Content Placeholder 8"/>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IN"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a:t>
            </a:r>
            <a:endParaRPr lang="en-IN"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en-US" sz="2000" b="1" dirty="0"/>
              <a:t>Introduction</a:t>
            </a:r>
            <a:endParaRPr lang="en-US" sz="2000" dirty="0"/>
          </a:p>
          <a:p>
            <a:pPr marL="0" indent="0">
              <a:buNone/>
            </a:pPr>
            <a:r>
              <a:rPr lang="en-US" sz="2000" dirty="0"/>
              <a:t>This research methodology outlines the systematic approach adopted to develop an LLM Model on the Bhagavad Gita utilizing LLama2 7b. The methodology encompasses data collection, processing, analysis, and ethical considerations to ensure the validity and reliability of the research findings.</a:t>
            </a:r>
            <a:endParaRPr lang="en-US" sz="2000" dirty="0"/>
          </a:p>
          <a:p>
            <a:pPr marL="0" indent="0">
              <a:buNone/>
            </a:pPr>
            <a:endParaRPr lang="en-IN" sz="2000" dirty="0"/>
          </a:p>
          <a:p>
            <a:pPr marL="0" indent="0">
              <a:buNone/>
            </a:pPr>
            <a:r>
              <a:rPr lang="en-IN" sz="2000" b="1" dirty="0"/>
              <a:t>2. </a:t>
            </a:r>
            <a:r>
              <a:rPr lang="en-US" sz="2000" b="1" dirty="0"/>
              <a:t>Research Design</a:t>
            </a:r>
            <a:endParaRPr lang="en-US" sz="2000" dirty="0"/>
          </a:p>
          <a:p>
            <a:pPr marL="0" indent="0">
              <a:buNone/>
            </a:pPr>
            <a:r>
              <a:rPr lang="en-US" sz="2000" dirty="0"/>
              <a:t>The research design involves employing computational linguistics techniques to analyze the textual content of the Bhagavad Gita. LLama2 7b, a sophisticated software tool known for its text analysis capabilities, serves as the primary framework for developing the LLM Model. This approach allows for a systematic exploration of the linguistic features and thematic elements present in the sacred text.</a:t>
            </a:r>
            <a:endParaRPr lang="en-US" sz="2000" dirty="0"/>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Concourse</Template>
  <TotalTime>0</TotalTime>
  <Words>10319</Words>
  <Application>WPS Presentation</Application>
  <PresentationFormat>On-screen Show (4:3)</PresentationFormat>
  <Paragraphs>305</Paragraphs>
  <Slides>21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DejaVu Sans</vt:lpstr>
      <vt:lpstr>Calibri</vt:lpstr>
      <vt:lpstr>Microsoft YaHei</vt:lpstr>
      <vt:lpstr>Droid Sans Fallback</vt:lpstr>
      <vt:lpstr>Arial Unicode MS</vt:lpstr>
      <vt:lpstr>Office Theme</vt:lpstr>
      <vt:lpstr>PowerPoint 演示文稿</vt:lpstr>
      <vt:lpstr>Introduction</vt:lpstr>
      <vt:lpstr>Research Problem</vt:lpstr>
      <vt:lpstr>Objectives of Research</vt:lpstr>
      <vt:lpstr>Objectives of Research</vt:lpstr>
      <vt:lpstr>Literature Review</vt:lpstr>
      <vt:lpstr>Literature Review</vt:lpstr>
      <vt:lpstr>Literature Review</vt:lpstr>
      <vt:lpstr>Research Methodology</vt:lpstr>
      <vt:lpstr>Data Collection</vt:lpstr>
      <vt:lpstr>Data Analysis/Preprocessing</vt:lpstr>
      <vt:lpstr>PowerPoint 演示文稿</vt:lpstr>
      <vt:lpstr>Implementation</vt:lpstr>
      <vt:lpstr>Implementation</vt:lpstr>
      <vt:lpstr>Contributions to the Field</vt:lpstr>
      <vt:lpstr>Limitations</vt:lpstr>
      <vt:lpstr>Future Work</vt:lpstr>
      <vt:lpstr>Conclusion</vt:lpstr>
      <vt:lpstr>References</vt:lpstr>
      <vt:lpstr>Acknowledgments</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Khyati Rami</dc:creator>
  <cp:lastModifiedBy>ansh</cp:lastModifiedBy>
  <cp:revision>51</cp:revision>
  <dcterms:created xsi:type="dcterms:W3CDTF">2024-05-05T11:46:08Z</dcterms:created>
  <dcterms:modified xsi:type="dcterms:W3CDTF">2024-05-05T11:46:08Z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