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</p:sldMasterIdLst>
  <p:notesMasterIdLst>
    <p:notesMasterId r:id="rId7"/>
  </p:notesMasterIdLst>
  <p:handoutMasterIdLst>
    <p:handoutMasterId r:id="rId30"/>
  </p:handoutMasterIdLst>
  <p:sldIdLst>
    <p:sldId id="529" r:id="rId6"/>
    <p:sldId id="528" r:id="rId8"/>
    <p:sldId id="383" r:id="rId9"/>
    <p:sldId id="582" r:id="rId10"/>
    <p:sldId id="587" r:id="rId11"/>
    <p:sldId id="588" r:id="rId12"/>
    <p:sldId id="591" r:id="rId13"/>
    <p:sldId id="592" r:id="rId14"/>
    <p:sldId id="622" r:id="rId15"/>
    <p:sldId id="545" r:id="rId16"/>
    <p:sldId id="595" r:id="rId17"/>
    <p:sldId id="593" r:id="rId18"/>
    <p:sldId id="609" r:id="rId19"/>
    <p:sldId id="539" r:id="rId20"/>
    <p:sldId id="601" r:id="rId21"/>
    <p:sldId id="603" r:id="rId22"/>
    <p:sldId id="604" r:id="rId23"/>
    <p:sldId id="602" r:id="rId24"/>
    <p:sldId id="600" r:id="rId25"/>
    <p:sldId id="617" r:id="rId26"/>
    <p:sldId id="618" r:id="rId27"/>
    <p:sldId id="620" r:id="rId28"/>
    <p:sldId id="527" r:id="rId29"/>
  </p:sldIdLst>
  <p:sldSz cx="9144000" cy="5143500" type="screen16x9"/>
  <p:notesSz cx="9926320" cy="6797675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D00"/>
    <a:srgbClr val="F79646"/>
    <a:srgbClr val="006699"/>
    <a:srgbClr val="336699"/>
    <a:srgbClr val="F8B62A"/>
    <a:srgbClr val="FFFFFF"/>
    <a:srgbClr val="FAC191"/>
    <a:srgbClr val="FEA01A"/>
    <a:srgbClr val="4BACC6"/>
    <a:srgbClr val="275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3" autoAdjust="0"/>
    <p:restoredTop sz="87467" autoAdjust="0"/>
  </p:normalViewPr>
  <p:slideViewPr>
    <p:cSldViewPr>
      <p:cViewPr varScale="1">
        <p:scale>
          <a:sx n="79" d="100"/>
          <a:sy n="79" d="100"/>
        </p:scale>
        <p:origin x="-1020" y="-60"/>
      </p:cViewPr>
      <p:guideLst>
        <p:guide orient="horz" pos="875"/>
        <p:guide orient="horz" pos="339"/>
        <p:guide orient="horz" pos="2286"/>
        <p:guide pos="2916"/>
        <p:guide pos="2090"/>
        <p:guide pos="3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1692" y="-72"/>
      </p:cViewPr>
      <p:guideLst>
        <p:guide orient="horz" pos="2126"/>
        <p:guide pos="3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BFB5-22E1-490B-9EDB-45DCD621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976D3-13DB-40FC-B319-C1E9AF73DF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A3B10-DF64-4406-9E78-E8CA886AD8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80EC9-D507-4AA0-8252-4B67E23770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9E477-7D8E-42CA-BCFE-1C7040043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9E477-7D8E-42CA-BCFE-1C7040043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9E477-7D8E-42CA-BCFE-1C7040043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9E477-7D8E-42CA-BCFE-1C7040043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9E477-7D8E-42CA-BCFE-1C7040043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9E477-7D8E-42CA-BCFE-1C7040043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7A2-E453-495B-9A73-674025A10FC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DD7A-A354-472E-8C30-EA40912970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048-22F3-4650-A22D-E1E4D79C897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6DE-B835-4D36-97CC-FD2EC8516BC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93" y="1"/>
            <a:ext cx="9144793" cy="51435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0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0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A934-D5C7-4644-A3EF-269791DD2E9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4639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4639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412-9331-4F87-AAF9-40B6307035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29D1-A23F-4E2D-8DA8-29DB85A9536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8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105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FC8-92E7-4715-A5D0-340438BB3FA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4117-A5A8-4B90-8869-FAB21C6AF9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BAE-254C-48FE-8A03-38C59747B2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34C3-1EB5-42DA-901D-9C5E6383DFD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320D-1384-4E94-B143-EBBF793716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F74B-D46E-41EF-8AC0-C0BEED4B487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7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6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7A1-E780-46CF-BF39-7BDB37356D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7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6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8475-AF0F-453D-A296-5A8987B5C9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BCB-445C-4A00-A0A2-656F59030F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6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62" y="273856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6A1D-3FE9-4877-B6A9-40A3C16C0B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6DE-B835-4D36-97CC-FD2EC8516BC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93" y="1"/>
            <a:ext cx="9144793" cy="51435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5" y="1219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3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" y="1219"/>
                        <a:ext cx="1619" cy="1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93795" y="262402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 dirty="0">
                <a:solidFill>
                  <a:srgbClr val="000000"/>
                </a:solidFill>
                <a:latin typeface="Arial" panose="020B0604020202020204"/>
              </a:rPr>
              <a:t>WORKING DRAFT</a:t>
            </a:r>
            <a:endParaRPr lang="en-US" altLang="zh-CN" sz="800" b="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3" y="27942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8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93796" y="381453"/>
            <a:ext cx="252152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000000"/>
                </a:solidFill>
                <a:latin typeface="Arial" panose="020B0604020202020204"/>
              </a:rPr>
              <a:t>Last Modified 11/6/2015 7:05 PM China Standard Time</a:t>
            </a:r>
            <a:endParaRPr lang="en-US" altLang="zh-CN" sz="8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93799" y="501720"/>
            <a:ext cx="32701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000000"/>
                </a:solidFill>
                <a:latin typeface="Arial" panose="020B0604020202020204"/>
              </a:rPr>
              <a:t>Printed</a:t>
            </a:r>
            <a:endParaRPr lang="en-US" altLang="zh-CN" sz="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3" name="Title Elements"/>
          <p:cNvGrpSpPr/>
          <p:nvPr userDrawn="1"/>
        </p:nvGrpSpPr>
        <p:grpSpPr>
          <a:xfrm>
            <a:off x="4" y="2"/>
            <a:ext cx="9140761" cy="5144715"/>
            <a:chOff x="0" y="0"/>
            <a:chExt cx="8958264" cy="6723063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2640013" y="4865134"/>
              <a:ext cx="4935538" cy="281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srgbClr val="000000"/>
                  </a:solidFill>
                  <a:latin typeface="Arial" panose="020B0604020202020204"/>
                </a:rPr>
                <a:t>文件类型</a:t>
              </a:r>
              <a:endParaRPr lang="en-US" altLang="zh-CN" sz="14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2640013" y="5199063"/>
              <a:ext cx="4935538" cy="281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srgbClr val="000000"/>
                  </a:solidFill>
                  <a:latin typeface="Arial" panose="020B0604020202020204"/>
                </a:rPr>
                <a:t>日期</a:t>
              </a:r>
              <a:endParaRPr lang="en-US" altLang="zh-CN" sz="14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1" name="Disclaimer" hidden="1"/>
            <p:cNvSpPr>
              <a:spLocks noChangeArrowheads="1"/>
            </p:cNvSpPr>
            <p:nvPr/>
          </p:nvSpPr>
          <p:spPr bwMode="auto">
            <a:xfrm>
              <a:off x="2640013" y="5818690"/>
              <a:ext cx="5121275" cy="32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105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>
                  <a:solidFill>
                    <a:srgbClr val="000000"/>
                  </a:solidFill>
                </a:rPr>
                <a:t>机密和专有</a:t>
              </a:r>
              <a:endParaRPr lang="zh-CN" altLang="en-US" sz="800">
                <a:solidFill>
                  <a:srgbClr val="000000"/>
                </a:solidFill>
              </a:endParaRPr>
            </a:p>
            <a:p>
              <a:pPr defTabSz="82105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>
                  <a:solidFill>
                    <a:srgbClr val="000000"/>
                  </a:solidFill>
                </a:rPr>
                <a:t>未经麦肯锡许可，任何对此资料的使用严格禁止</a:t>
              </a:r>
              <a:endParaRPr lang="en-US" altLang="zh-CN" sz="800" dirty="0">
                <a:solidFill>
                  <a:srgbClr val="000000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2238375"/>
              <a:ext cx="2193925" cy="4484688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1700" dirty="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2193925" cy="2238375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17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 hidden="1"/>
            <p:cNvSpPr/>
            <p:nvPr/>
          </p:nvSpPr>
          <p:spPr>
            <a:xfrm>
              <a:off x="0" y="0"/>
              <a:ext cx="8958264" cy="672147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1134"/>
          <p:cNvSpPr>
            <a:spLocks noChangeArrowheads="1"/>
          </p:cNvSpPr>
          <p:nvPr/>
        </p:nvSpPr>
        <p:spPr bwMode="gray">
          <a:xfrm>
            <a:off x="2237001" y="4825223"/>
            <a:ext cx="6905380" cy="321925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700" dirty="0">
              <a:solidFill>
                <a:srgbClr val="000000"/>
              </a:solidFill>
            </a:endParaRPr>
          </a:p>
        </p:txBody>
      </p:sp>
      <p:pic>
        <p:nvPicPr>
          <p:cNvPr id="17" name="Picture 119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956" y="4921192"/>
            <a:ext cx="1597163" cy="17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4" y="4930910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93800" y="1632707"/>
            <a:ext cx="5036083" cy="384721"/>
          </a:xfrm>
          <a:prstGeom prst="rect">
            <a:avLst/>
          </a:prstGeom>
        </p:spPr>
        <p:txBody>
          <a:bodyPr/>
          <a:lstStyle>
            <a:lvl1pPr>
              <a:defRPr sz="2500" b="0" baseline="0"/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en-US" altLang="zh-CN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93800" y="2959275"/>
            <a:ext cx="5036083" cy="18466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200" baseline="0">
                <a:latin typeface="+mn-lt"/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/>
          <p:nvPr userDrawn="1"/>
        </p:nvSpPr>
        <p:spPr>
          <a:xfrm>
            <a:off x="8719603" y="492159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00" smtClean="0">
                <a:solidFill>
                  <a:srgbClr val="000000"/>
                </a:solidFill>
              </a:rPr>
            </a:fld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" name="SlideLogoSeparator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590627" y="4900543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313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</a:rPr>
              <a:t>|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2" y="176150"/>
            <a:ext cx="879411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tabLst>
                <a:tab pos="368935" algn="l"/>
              </a:tabLst>
              <a:defRPr sz="1400" baseline="0"/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en-US" altLang="zh-CN" noProof="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139-61C9-48AF-9A65-865A37816CC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47B-1494-44CE-9247-AAABF9AC887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FE31-723B-4D88-AC3F-364A6CD207E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5CC7-DAD8-4AEF-828E-E5F114805EF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BF9B-C6B2-4C17-B637-85B0BE283C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D47E-3E20-4545-AE4C-76DB08D9055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vmlDrawing" Target="../drawings/vmlDrawing2.vml"/><Relationship Id="rId6" Type="http://schemas.openxmlformats.org/officeDocument/2006/relationships/tags" Target="../tags/tag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Relationship Id="rId3" Type="http://schemas.openxmlformats.org/officeDocument/2006/relationships/tags" Target="../tags/tag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39172-FB31-4A22-8579-F5803DC28A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9" y="200201"/>
            <a:ext cx="428625" cy="4286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9423-BDBD-470D-BA4B-FA58E168E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12E6-2735-4C12-97CC-6F818930A3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593110"/>
            <a:ext cx="7886700" cy="994172"/>
          </a:xfrm>
          <a:prstGeom prst="rect">
            <a:avLst/>
          </a:prstGeom>
        </p:spPr>
        <p:txBody>
          <a:bodyPr vert="horz" lIns="68577" tIns="34289" rIns="68577" bIns="3428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688480"/>
            <a:ext cx="7886700" cy="2946582"/>
          </a:xfrm>
          <a:prstGeom prst="rect">
            <a:avLst/>
          </a:prstGeom>
        </p:spPr>
        <p:txBody>
          <a:bodyPr vert="horz" lIns="68577" tIns="34289" rIns="68577" bIns="3428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70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2B06D5AF-25F9-43F7-9D20-A66FD21066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70"/>
            <a:ext cx="30861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70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F7A89453-9410-4789-AB00-F148A07B34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平行四边形 3"/>
          <p:cNvSpPr>
            <a:spLocks noChangeArrowheads="1"/>
          </p:cNvSpPr>
          <p:nvPr userDrawn="1"/>
        </p:nvSpPr>
        <p:spPr bwMode="auto">
          <a:xfrm>
            <a:off x="591835" y="280266"/>
            <a:ext cx="357188" cy="309563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 w="9525">
            <a:noFill/>
            <a:miter lim="800000"/>
          </a:ln>
        </p:spPr>
        <p:txBody>
          <a:bodyPr lIns="68577" tIns="34289" rIns="68577" bIns="34289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9" name="平行四边形 4"/>
          <p:cNvSpPr>
            <a:spLocks noChangeArrowheads="1"/>
          </p:cNvSpPr>
          <p:nvPr userDrawn="1"/>
        </p:nvSpPr>
        <p:spPr bwMode="auto">
          <a:xfrm>
            <a:off x="910921" y="280266"/>
            <a:ext cx="357188" cy="309563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 w="9525">
            <a:noFill/>
            <a:miter lim="800000"/>
          </a:ln>
        </p:spPr>
        <p:txBody>
          <a:bodyPr lIns="68577" tIns="34289" rIns="68577" bIns="34289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cxnSp>
        <p:nvCxnSpPr>
          <p:cNvPr id="11" name="直接连接符 6"/>
          <p:cNvCxnSpPr>
            <a:cxnSpLocks noChangeShapeType="1"/>
          </p:cNvCxnSpPr>
          <p:nvPr/>
        </p:nvCxnSpPr>
        <p:spPr bwMode="auto">
          <a:xfrm flipV="1">
            <a:off x="1089514" y="579397"/>
            <a:ext cx="3482486" cy="1"/>
          </a:xfrm>
          <a:prstGeom prst="line">
            <a:avLst/>
          </a:prstGeom>
          <a:noFill/>
          <a:ln w="6350">
            <a:solidFill>
              <a:srgbClr val="0094DA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4821578"/>
            <a:ext cx="9144000" cy="323139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800" dirty="0">
              <a:solidFill>
                <a:srgbClr val="000000"/>
              </a:solidFill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6609" y="27942"/>
            <a:ext cx="670614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130" fontAlgn="base">
              <a:spcBef>
                <a:spcPct val="0"/>
              </a:spcBef>
              <a:spcAft>
                <a:spcPct val="0"/>
              </a:spcAft>
            </a:pPr>
            <a:endParaRPr lang="en-US" altLang="zh-CN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8130166" y="1474172"/>
            <a:ext cx="18851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00">
                <a:solidFill>
                  <a:srgbClr val="000000"/>
                </a:solidFill>
                <a:latin typeface="Arial" panose="020B0604020202020204"/>
              </a:rPr>
              <a:t>Last Modified 11/6/2015 7:05 PM China Standard Time</a:t>
            </a:r>
            <a:endParaRPr lang="en-US" altLang="zh-CN" sz="17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950099" y="3137656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00" dirty="0">
                <a:solidFill>
                  <a:srgbClr val="000000"/>
                </a:solidFill>
                <a:latin typeface="Arial" panose="020B0604020202020204"/>
              </a:rPr>
              <a:t>Printed</a:t>
            </a:r>
            <a:endParaRPr lang="en-US" altLang="zh-CN" sz="17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2" y="176150"/>
            <a:ext cx="879411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 altLang="zh-CN" noProof="0" dirty="0"/>
              <a:t>Click to edit Master title style</a:t>
            </a:r>
            <a:endParaRPr lang="en-US" altLang="zh-CN" noProof="0" dirty="0"/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7489447" y="4921594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13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</a:rPr>
              <a:t>McKinsey &amp; Company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156" y="1493000"/>
            <a:ext cx="4389768" cy="92333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altLang="zh-CN" noProof="0" dirty="0"/>
              <a:t>Click to edit Master text styles</a:t>
            </a:r>
            <a:endParaRPr lang="en-US" altLang="zh-CN" noProof="0" dirty="0"/>
          </a:p>
          <a:p>
            <a:pPr lvl="1"/>
            <a:r>
              <a:rPr lang="en-US" altLang="zh-CN" noProof="0" dirty="0"/>
              <a:t>Second level</a:t>
            </a:r>
            <a:endParaRPr lang="en-US" altLang="zh-CN" noProof="0" dirty="0"/>
          </a:p>
          <a:p>
            <a:pPr lvl="2"/>
            <a:r>
              <a:rPr lang="en-US" altLang="zh-CN" noProof="0" dirty="0"/>
              <a:t>Third level</a:t>
            </a:r>
            <a:endParaRPr lang="en-US" altLang="zh-CN" noProof="0" dirty="0"/>
          </a:p>
          <a:p>
            <a:pPr lvl="3"/>
            <a:r>
              <a:rPr lang="en-US" altLang="zh-CN" noProof="0" dirty="0"/>
              <a:t>Fourth level</a:t>
            </a:r>
            <a:endParaRPr lang="en-US" altLang="zh-CN" noProof="0" dirty="0"/>
          </a:p>
          <a:p>
            <a:pPr lvl="4"/>
            <a:r>
              <a:rPr lang="en-US" altLang="zh-CN" noProof="0" dirty="0"/>
              <a:t>Fifth level</a:t>
            </a:r>
            <a:endParaRPr lang="zh-CN" altLang="en-US" noProof="0" dirty="0"/>
          </a:p>
        </p:txBody>
      </p:sp>
      <p:sp>
        <p:nvSpPr>
          <p:cNvPr id="12" name="1. On-page tracker" hidden="1"/>
          <p:cNvSpPr>
            <a:spLocks noChangeArrowheads="1"/>
          </p:cNvSpPr>
          <p:nvPr userDrawn="1"/>
        </p:nvSpPr>
        <p:spPr bwMode="auto">
          <a:xfrm>
            <a:off x="121492" y="20655"/>
            <a:ext cx="67807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808080"/>
                </a:solidFill>
              </a:rPr>
              <a:t>TRACKER</a:t>
            </a:r>
            <a:endParaRPr lang="en-US" altLang="zh-CN" sz="1100" dirty="0">
              <a:solidFill>
                <a:srgbClr val="808080"/>
              </a:solidFill>
            </a:endParaRPr>
          </a:p>
        </p:txBody>
      </p:sp>
      <p:sp>
        <p:nvSpPr>
          <p:cNvPr id="13" name="3. Unit of measure" hidden="1"/>
          <p:cNvSpPr txBox="1">
            <a:spLocks noChangeArrowheads="1"/>
          </p:cNvSpPr>
          <p:nvPr userDrawn="1"/>
        </p:nvSpPr>
        <p:spPr bwMode="auto">
          <a:xfrm>
            <a:off x="121491" y="406964"/>
            <a:ext cx="879411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4493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60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8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70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42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4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808080"/>
                </a:solidFill>
              </a:rPr>
              <a:t>Unit of measure</a:t>
            </a:r>
            <a:endParaRPr lang="en-US" altLang="zh-CN" sz="1200" dirty="0">
              <a:solidFill>
                <a:srgbClr val="808080"/>
              </a:solidFill>
            </a:endParaRPr>
          </a:p>
        </p:txBody>
      </p:sp>
      <p:grpSp>
        <p:nvGrpSpPr>
          <p:cNvPr id="14" name="Slide Elements" hidden="1"/>
          <p:cNvGrpSpPr/>
          <p:nvPr userDrawn="1"/>
        </p:nvGrpSpPr>
        <p:grpSpPr bwMode="auto">
          <a:xfrm>
            <a:off x="121489" y="4646679"/>
            <a:ext cx="8722840" cy="398462"/>
            <a:chOff x="75" y="3825"/>
            <a:chExt cx="5385" cy="328"/>
          </a:xfrm>
        </p:grpSpPr>
        <p:sp>
          <p:nvSpPr>
            <p:cNvPr id="15" name="4. Footnote"/>
            <p:cNvSpPr txBox="1">
              <a:spLocks noChangeArrowheads="1"/>
            </p:cNvSpPr>
            <p:nvPr/>
          </p:nvSpPr>
          <p:spPr bwMode="auto">
            <a:xfrm>
              <a:off x="75" y="3825"/>
              <a:ext cx="5385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17930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0525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9260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498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070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642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214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 dirty="0">
                  <a:solidFill>
                    <a:srgbClr val="000000"/>
                  </a:solidFill>
                </a:rPr>
                <a:t>1 </a:t>
              </a:r>
              <a:r>
                <a:rPr lang="zh-CN" altLang="en-US" sz="800">
                  <a:solidFill>
                    <a:srgbClr val="000000"/>
                  </a:solidFill>
                </a:rPr>
                <a:t>注</a:t>
              </a:r>
              <a:endParaRPr lang="en-US" altLang="zh-CN" sz="800" dirty="0">
                <a:solidFill>
                  <a:srgbClr val="000000"/>
                </a:solidFill>
              </a:endParaRPr>
            </a:p>
          </p:txBody>
        </p:sp>
        <p:sp>
          <p:nvSpPr>
            <p:cNvPr id="16" name="5. Source"/>
            <p:cNvSpPr>
              <a:spLocks noChangeArrowheads="1"/>
            </p:cNvSpPr>
            <p:nvPr/>
          </p:nvSpPr>
          <p:spPr bwMode="auto">
            <a:xfrm>
              <a:off x="75" y="4052"/>
              <a:ext cx="4323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46430" indent="-646430" defTabSz="913130" fontAlgn="base">
                <a:spcBef>
                  <a:spcPct val="0"/>
                </a:spcBef>
                <a:spcAft>
                  <a:spcPct val="0"/>
                </a:spcAft>
                <a:tabLst>
                  <a:tab pos="641350" algn="l"/>
                </a:tabLst>
              </a:pPr>
              <a:r>
                <a:rPr lang="zh-CN" altLang="en-US" sz="800" dirty="0">
                  <a:solidFill>
                    <a:srgbClr val="000000"/>
                  </a:solidFill>
                </a:rPr>
                <a:t>资料来源：来源</a:t>
              </a:r>
              <a:endParaRPr lang="en-US" altLang="zh-CN" sz="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ACET" hidden="1"/>
          <p:cNvGrpSpPr/>
          <p:nvPr userDrawn="1"/>
        </p:nvGrpSpPr>
        <p:grpSpPr bwMode="auto">
          <a:xfrm>
            <a:off x="1482157" y="863732"/>
            <a:ext cx="4350891" cy="387525"/>
            <a:chOff x="915" y="711"/>
            <a:chExt cx="2686" cy="319"/>
          </a:xfrm>
        </p:grpSpPr>
        <p:cxnSp>
          <p:nvCxnSpPr>
            <p:cNvPr id="18" name="AutoShape 249"/>
            <p:cNvCxnSpPr>
              <a:cxnSpLocks noChangeShapeType="1"/>
              <a:stCxn id="20" idx="4"/>
              <a:endCxn id="2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AutoShape 250"/>
            <p:cNvSpPr>
              <a:spLocks noChangeArrowheads="1"/>
            </p:cNvSpPr>
            <p:nvPr/>
          </p:nvSpPr>
          <p:spPr bwMode="auto">
            <a:xfrm>
              <a:off x="915" y="711"/>
              <a:ext cx="2686" cy="31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rgbClr val="000000"/>
                  </a:solidFill>
                </a:rPr>
                <a:t>Title</a:t>
              </a:r>
              <a:endParaRPr lang="en-US" altLang="zh-CN" sz="1200" b="1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rgbClr val="808080"/>
                  </a:solidFill>
                </a:rPr>
                <a:t>Unit of measure</a:t>
              </a:r>
              <a:endParaRPr lang="en-US" altLang="zh-CN" sz="1200" dirty="0">
                <a:solidFill>
                  <a:srgbClr val="80808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defTabSz="913130" rtl="0" eaLnBrk="1" fontAlgn="base" hangingPunct="1">
        <a:spcBef>
          <a:spcPct val="0"/>
        </a:spcBef>
        <a:spcAft>
          <a:spcPct val="0"/>
        </a:spcAft>
        <a:tabLst>
          <a:tab pos="368935" algn="l"/>
        </a:tabLst>
        <a:defRPr sz="1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13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</a:defRPr>
      </a:lvl2pPr>
      <a:lvl3pPr algn="l" defTabSz="91313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</a:defRPr>
      </a:lvl3pPr>
      <a:lvl4pPr algn="l" defTabSz="91313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</a:defRPr>
      </a:lvl4pPr>
      <a:lvl5pPr algn="l" defTabSz="91313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</a:defRPr>
      </a:lvl5pPr>
      <a:lvl6pPr marL="466725" algn="l" defTabSz="91313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</a:defRPr>
      </a:lvl6pPr>
      <a:lvl7pPr marL="932815" algn="l" defTabSz="91313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</a:defRPr>
      </a:lvl7pPr>
      <a:lvl8pPr marL="1399540" algn="l" defTabSz="91313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</a:defRPr>
      </a:lvl8pPr>
      <a:lvl9pPr marL="1865630" algn="l" defTabSz="91313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0" indent="0" algn="l" defTabSz="91313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485" indent="-196215" algn="l" defTabSz="91313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▪"/>
        <a:defRPr sz="1200" baseline="0">
          <a:solidFill>
            <a:schemeClr val="tx1"/>
          </a:solidFill>
          <a:latin typeface="+mn-lt"/>
        </a:defRPr>
      </a:lvl2pPr>
      <a:lvl3pPr marL="466725" indent="-267335" algn="l" defTabSz="91313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200" baseline="0">
          <a:solidFill>
            <a:schemeClr val="tx1"/>
          </a:solidFill>
          <a:latin typeface="+mn-lt"/>
        </a:defRPr>
      </a:lvl3pPr>
      <a:lvl4pPr marL="626745" indent="-158750" algn="l" defTabSz="91313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▫"/>
        <a:defRPr sz="1200" baseline="0">
          <a:solidFill>
            <a:schemeClr val="tx1"/>
          </a:solidFill>
          <a:latin typeface="+mn-lt"/>
        </a:defRPr>
      </a:lvl4pPr>
      <a:lvl5pPr marL="765175" indent="-132715" algn="l" defTabSz="91313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200" baseline="0">
          <a:solidFill>
            <a:schemeClr val="tx1"/>
          </a:solidFill>
          <a:latin typeface="+mn-lt"/>
        </a:defRPr>
      </a:lvl5pPr>
      <a:lvl6pPr marL="765175" indent="-132715" algn="l" defTabSz="91313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700" baseline="0">
          <a:solidFill>
            <a:schemeClr val="tx1"/>
          </a:solidFill>
          <a:latin typeface="+mn-lt"/>
        </a:defRPr>
      </a:lvl6pPr>
      <a:lvl7pPr marL="765175" indent="-132715" algn="l" defTabSz="91313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700" baseline="0">
          <a:solidFill>
            <a:schemeClr val="tx1"/>
          </a:solidFill>
          <a:latin typeface="+mn-lt"/>
        </a:defRPr>
      </a:lvl7pPr>
      <a:lvl8pPr marL="765175" indent="-132715" algn="l" defTabSz="91313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700" baseline="0">
          <a:solidFill>
            <a:schemeClr val="tx1"/>
          </a:solidFill>
          <a:latin typeface="+mn-lt"/>
        </a:defRPr>
      </a:lvl8pPr>
      <a:lvl9pPr marL="765175" indent="-132715" algn="l" defTabSz="91313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7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81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54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63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35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08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17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9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mp.weixin.qq.com/s/KpNRrMR55ZLCV4bYp75lK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1321429"/>
            <a:ext cx="9144000" cy="2322975"/>
            <a:chOff x="0" y="3347992"/>
            <a:chExt cx="12192000" cy="912006"/>
          </a:xfrm>
          <a:solidFill>
            <a:srgbClr val="00B050"/>
          </a:solidFill>
        </p:grpSpPr>
        <p:sp>
          <p:nvSpPr>
            <p:cNvPr id="26" name="矩形 25"/>
            <p:cNvSpPr/>
            <p:nvPr/>
          </p:nvSpPr>
          <p:spPr>
            <a:xfrm>
              <a:off x="0" y="3347992"/>
              <a:ext cx="12192000" cy="830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3429000"/>
              <a:ext cx="12192000" cy="830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403648" y="1821197"/>
            <a:ext cx="6552728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</a:rPr>
              <a:t>MySQL</a:t>
            </a: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查询优化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基本优化策略分享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en-US" altLang="zh-CN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6161"/>
            <a:ext cx="720080" cy="720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07904" y="4155926"/>
            <a:ext cx="259228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综合平台部  彭文涛</a:t>
            </a:r>
            <a:endParaRPr lang="zh-CN" altLang="en-US" sz="1600" b="1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7944" y="4494480"/>
            <a:ext cx="259228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2017.12</a:t>
            </a:r>
            <a:endParaRPr lang="zh-CN" altLang="en-US" sz="1600" b="1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635" y="2554537"/>
            <a:ext cx="9144000" cy="684005"/>
            <a:chOff x="0" y="3347992"/>
            <a:chExt cx="12192000" cy="912006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0" y="3429000"/>
              <a:ext cx="12192000" cy="830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3347992"/>
              <a:ext cx="12192000" cy="830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6" name="文本框 1"/>
          <p:cNvSpPr txBox="1"/>
          <p:nvPr/>
        </p:nvSpPr>
        <p:spPr>
          <a:xfrm>
            <a:off x="1634490" y="1491615"/>
            <a:ext cx="6188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92D050"/>
                </a:solidFill>
              </a:rPr>
              <a:t>  2 EXPLAIN</a:t>
            </a:r>
            <a:r>
              <a:rPr lang="zh-CN" altLang="en-US" sz="4800" b="1" dirty="0">
                <a:solidFill>
                  <a:srgbClr val="92D050"/>
                </a:solidFill>
              </a:rPr>
              <a:t>与优化选择</a:t>
            </a:r>
            <a:endParaRPr lang="zh-CN" altLang="en-US" sz="48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126492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595630"/>
            <a:ext cx="8568690" cy="4445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126492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725" y="695960"/>
            <a:ext cx="78676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   id：表示查询中执行 select 子句或操作表的顺序,id 值越大优先级越高,越先被执行。id 相同,执行顺序由上至下。</a:t>
            </a:r>
            <a:endParaRPr lang="zh-CN" altLang="en-US" sz="1200"/>
          </a:p>
          <a:p>
            <a:r>
              <a:rPr lang="zh-CN" altLang="en-US" sz="1200"/>
              <a:t>  select-type：SIMPLE、PRIMARY、UNION、SUBQUERY、DERIVED、、、、</a:t>
            </a:r>
            <a:endParaRPr lang="zh-CN" altLang="en-US" sz="1200"/>
          </a:p>
          <a:p>
            <a:r>
              <a:rPr lang="zh-CN" altLang="en-US" sz="1200"/>
              <a:t>  table ：输出行所引用的表</a:t>
            </a:r>
            <a:endParaRPr lang="zh-CN" altLang="en-US" sz="1200"/>
          </a:p>
          <a:p>
            <a:r>
              <a:rPr lang="zh-CN" altLang="en-US" sz="1200"/>
              <a:t>  </a:t>
            </a:r>
            <a:r>
              <a:rPr lang="en-US" altLang="zh-CN" sz="1200"/>
              <a:t>type </a:t>
            </a:r>
            <a:r>
              <a:rPr lang="zh-CN" altLang="en-US" sz="1200"/>
              <a:t>：</a:t>
            </a:r>
            <a:r>
              <a:rPr lang="zh-CN" altLang="en-US" sz="1200"/>
              <a:t> </a:t>
            </a:r>
            <a:r>
              <a:rPr lang="en-US" altLang="zh-CN" sz="1200"/>
              <a:t>const,syatem&gt;eq_ref&gt;</a:t>
            </a:r>
            <a:r>
              <a:rPr lang="zh-CN" altLang="en-US" sz="1200"/>
              <a:t>ref &gt;index_merge </a:t>
            </a:r>
            <a:r>
              <a:rPr lang="en-US" altLang="zh-CN" sz="1200"/>
              <a:t>&gt;</a:t>
            </a:r>
            <a:r>
              <a:rPr lang="zh-CN" altLang="en-US" sz="1200"/>
              <a:t> unique_subquery &gt; index_subquery &gt; range&gt; index&gt;all</a:t>
            </a:r>
            <a:endParaRPr lang="zh-CN" altLang="en-US" sz="1200"/>
          </a:p>
          <a:p>
            <a:r>
              <a:rPr lang="zh-CN" altLang="en-US" sz="1200"/>
              <a:t>               </a:t>
            </a:r>
            <a:r>
              <a:rPr lang="en-US" altLang="zh-CN" sz="1200"/>
              <a:t>index</a:t>
            </a:r>
            <a:r>
              <a:rPr lang="zh-CN" altLang="en-US" sz="1200"/>
              <a:t>和全表扫描一样，扫描时按照索引次序进行，避免排序，缺点是承担按索引次序读取整个表的开销</a:t>
            </a:r>
            <a:endParaRPr lang="zh-CN" altLang="en-US" sz="1200"/>
          </a:p>
          <a:p>
            <a:r>
              <a:rPr lang="zh-CN" altLang="en-US" sz="1200"/>
              <a:t>              </a:t>
            </a:r>
            <a:r>
              <a:rPr lang="en-US" altLang="zh-CN" sz="1200"/>
              <a:t>range </a:t>
            </a:r>
            <a:r>
              <a:rPr lang="zh-CN" altLang="en-US" sz="1200"/>
              <a:t>有限制的索引扫描</a:t>
            </a:r>
            <a:r>
              <a:rPr lang="en-US" altLang="zh-CN" sz="1200"/>
              <a:t>-</a:t>
            </a:r>
            <a:r>
              <a:rPr lang="zh-CN" altLang="en-US" sz="1200"/>
              <a:t>范围扫描，比全表索引扫描好。</a:t>
            </a:r>
            <a:r>
              <a:rPr lang="en-US" altLang="zh-CN" sz="1200"/>
              <a:t>between &gt; , in or </a:t>
            </a:r>
            <a:r>
              <a:rPr lang="zh-CN" altLang="en-US" sz="1200"/>
              <a:t>性能上有差异   </a:t>
            </a:r>
            <a:endParaRPr lang="zh-CN" altLang="en-US" sz="1200"/>
          </a:p>
          <a:p>
            <a:r>
              <a:rPr lang="zh-CN" altLang="en-US" sz="1200"/>
              <a:t>              原则上sql尽量不能出现ALL的情况 性能极差</a:t>
            </a:r>
            <a:endParaRPr lang="zh-CN" altLang="en-US" sz="1200"/>
          </a:p>
          <a:p>
            <a:r>
              <a:rPr lang="zh-CN" altLang="en-US" sz="1200"/>
              <a:t>  possible_keys ：指出 MySQL 能在该表中使用哪些索引有助于高效的行查找。如果为空,说明没有可用的索引                         </a:t>
            </a:r>
            <a:endParaRPr lang="zh-CN" altLang="en-US" sz="1200"/>
          </a:p>
          <a:p>
            <a:r>
              <a:rPr lang="zh-CN" altLang="en-US" sz="1200"/>
              <a:t>  key ：possible_key  优化选择使用哪个索引可以最小化查询成本， 如果为 NULL,则没有使用索引</a:t>
            </a:r>
            <a:endParaRPr lang="zh-CN" altLang="en-US" sz="1200"/>
          </a:p>
          <a:p>
            <a:r>
              <a:rPr lang="zh-CN" altLang="en-US" sz="1200"/>
              <a:t>  key_len：使用的索引的长度。在不损失精确性的情况 下,长度越短越好。</a:t>
            </a:r>
            <a:endParaRPr lang="zh-CN" altLang="en-US" sz="1200"/>
          </a:p>
          <a:p>
            <a:r>
              <a:rPr lang="zh-CN" altLang="en-US" sz="1200"/>
              <a:t>  ref： 显示索引的哪一列被使用了</a:t>
            </a:r>
            <a:endParaRPr lang="zh-CN" altLang="en-US" sz="1200"/>
          </a:p>
          <a:p>
            <a:r>
              <a:rPr lang="zh-CN" altLang="en-US" sz="1200"/>
              <a:t>  rows：MYSQL 认为必须检查的用来返回请求数据的行数。</a:t>
            </a:r>
            <a:endParaRPr lang="zh-CN" altLang="en-US" sz="1200"/>
          </a:p>
          <a:p>
            <a:r>
              <a:rPr lang="zh-CN" altLang="en-US" sz="1200"/>
              <a:t> </a:t>
            </a:r>
            <a:r>
              <a:rPr lang="en-US" altLang="zh-CN" sz="1200"/>
              <a:t>filtered</a:t>
            </a:r>
            <a:r>
              <a:rPr lang="zh-CN" altLang="en-US" sz="1200"/>
              <a:t>：符合某个条件的记录数的百分比做一个悲观估算</a:t>
            </a:r>
            <a:endParaRPr lang="en-US" altLang="zh-CN" sz="1200"/>
          </a:p>
          <a:p>
            <a:r>
              <a:rPr lang="zh-CN" altLang="en-US" sz="1200"/>
              <a:t> extra ：</a:t>
            </a:r>
            <a:endParaRPr lang="zh-CN" altLang="en-US" sz="1200"/>
          </a:p>
          <a:p>
            <a:r>
              <a:rPr lang="zh-CN" altLang="en-US" sz="1200"/>
              <a:t>          Using filesort  表示 MySQL 会对结果使用一个外部索引排序,而不是从表里按索引次序读到相关内容。可能在    内存或者磁盘上进行排序。MySQL 中无法利用索引完成的排序操作称为“文件排序” 。</a:t>
            </a:r>
            <a:endParaRPr lang="zh-CN" altLang="en-US" sz="1200"/>
          </a:p>
          <a:p>
            <a:r>
              <a:rPr lang="zh-CN" altLang="en-US" sz="1200"/>
              <a:t>         </a:t>
            </a:r>
            <a:r>
              <a:rPr lang="en-US" altLang="zh-CN" sz="1200"/>
              <a:t>Using temporary  表示 MySQL 在对查询结果排序时使用临时表。常见于排序 order by 和分组查询 group by</a:t>
            </a:r>
            <a:endParaRPr lang="en-US" altLang="zh-CN" sz="1200"/>
          </a:p>
          <a:p>
            <a:r>
              <a:rPr lang="zh-CN" altLang="en-US" sz="1200"/>
              <a:t>         using index ：使用覆盖索引的时候就会出现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         Using where </a:t>
            </a:r>
            <a:r>
              <a:rPr lang="zh-CN" altLang="en-US" sz="1200">
                <a:sym typeface="+mn-ea"/>
              </a:rPr>
              <a:t>意味着将在存储引擎检索行后再进行过滤</a:t>
            </a:r>
            <a:endParaRPr lang="zh-CN" altLang="en-US" sz="1200">
              <a:sym typeface="+mn-ea"/>
            </a:endParaRPr>
          </a:p>
          <a:p>
            <a:r>
              <a:rPr lang="zh-CN" altLang="en-US" sz="1200"/>
              <a:t>         using index condition：查找使用了索引，但是需要回表查询数据</a:t>
            </a:r>
            <a:endParaRPr lang="zh-CN" altLang="en-US" sz="1200"/>
          </a:p>
          <a:p>
            <a:r>
              <a:rPr lang="zh-CN" altLang="en-US" sz="1200"/>
              <a:t>         using index &amp; using where：查找使用了索引，但是需要的数据都在索引列中能找到，所以不需要回表查询数据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231775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查询优化处理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150" y="1100455"/>
            <a:ext cx="786765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  </a:t>
            </a:r>
            <a:r>
              <a:rPr lang="en-US" altLang="zh-CN" sz="1200"/>
              <a:t>1</a:t>
            </a:r>
            <a:r>
              <a:rPr lang="zh-CN" altLang="en-US" sz="1200"/>
              <a:t>、重新定义关联表的顺序</a:t>
            </a:r>
            <a:endParaRPr lang="zh-CN" altLang="en-US" sz="1200"/>
          </a:p>
          <a:p>
            <a:r>
              <a:rPr lang="zh-CN" altLang="en-US" sz="1200"/>
              <a:t>  </a:t>
            </a:r>
            <a:r>
              <a:rPr lang="en-US" altLang="zh-CN" sz="1200"/>
              <a:t>2</a:t>
            </a:r>
            <a:r>
              <a:rPr lang="zh-CN" altLang="en-US" sz="1200"/>
              <a:t>、将外联接转化为内连接</a:t>
            </a:r>
            <a:endParaRPr lang="zh-CN" altLang="en-US" sz="1200"/>
          </a:p>
          <a:p>
            <a:r>
              <a:rPr lang="zh-CN" altLang="en-US" sz="1200"/>
              <a:t>  </a:t>
            </a:r>
            <a:r>
              <a:rPr lang="en-US" altLang="zh-CN" sz="1200"/>
              <a:t>3</a:t>
            </a:r>
            <a:r>
              <a:rPr lang="zh-CN" altLang="en-US" sz="1200"/>
              <a:t>、使用等价变换规则</a:t>
            </a:r>
            <a:endParaRPr lang="zh-CN" altLang="en-US" sz="1200"/>
          </a:p>
          <a:p>
            <a:r>
              <a:rPr lang="zh-CN" altLang="en-US" sz="1200"/>
              <a:t>  </a:t>
            </a:r>
            <a:r>
              <a:rPr lang="en-US" altLang="zh-CN" sz="1200"/>
              <a:t>4</a:t>
            </a:r>
            <a:r>
              <a:rPr lang="zh-CN" altLang="en-US" sz="1200"/>
              <a:t>、优化</a:t>
            </a:r>
            <a:r>
              <a:rPr lang="en-US" altLang="zh-CN" sz="1200"/>
              <a:t>count()</a:t>
            </a:r>
            <a:r>
              <a:rPr lang="zh-CN" altLang="en-US" sz="1200"/>
              <a:t>、</a:t>
            </a:r>
            <a:r>
              <a:rPr lang="en-US" altLang="zh-CN" sz="1200"/>
              <a:t>min()</a:t>
            </a:r>
            <a:r>
              <a:rPr lang="zh-CN" altLang="en-US" sz="1200"/>
              <a:t>、</a:t>
            </a:r>
            <a:r>
              <a:rPr lang="en-US" altLang="zh-CN" sz="1200"/>
              <a:t>max()</a:t>
            </a:r>
            <a:endParaRPr lang="en-US" altLang="zh-CN" sz="1200"/>
          </a:p>
          <a:p>
            <a:r>
              <a:rPr lang="en-US" altLang="zh-CN" sz="1200"/>
              <a:t>  5</a:t>
            </a:r>
            <a:r>
              <a:rPr lang="zh-CN" altLang="en-US" sz="1200"/>
              <a:t>、预估并转化为常数表达式</a:t>
            </a:r>
            <a:endParaRPr lang="zh-CN" altLang="en-US" sz="1200"/>
          </a:p>
          <a:p>
            <a:r>
              <a:rPr lang="en-US" altLang="zh-CN" sz="1200"/>
              <a:t>  6</a:t>
            </a:r>
            <a:r>
              <a:rPr lang="zh-CN" altLang="en-US" sz="1200"/>
              <a:t>、覆盖索引扫描</a:t>
            </a:r>
            <a:endParaRPr lang="zh-CN" altLang="en-US" sz="1200"/>
          </a:p>
          <a:p>
            <a:r>
              <a:rPr lang="zh-CN" altLang="en-US" sz="1200"/>
              <a:t>  </a:t>
            </a:r>
            <a:r>
              <a:rPr lang="en-US" altLang="zh-CN" sz="1200"/>
              <a:t>7</a:t>
            </a:r>
            <a:r>
              <a:rPr lang="zh-CN" altLang="en-US" sz="1200"/>
              <a:t>、子查询优化</a:t>
            </a:r>
            <a:endParaRPr lang="zh-CN" altLang="en-US" sz="1200"/>
          </a:p>
          <a:p>
            <a:r>
              <a:rPr lang="zh-CN" altLang="en-US" sz="1200"/>
              <a:t>  </a:t>
            </a:r>
            <a:r>
              <a:rPr lang="en-US" altLang="zh-CN" sz="1200"/>
              <a:t>8</a:t>
            </a:r>
            <a:r>
              <a:rPr lang="zh-CN" altLang="en-US" sz="1200"/>
              <a:t>、提前终止查询</a:t>
            </a:r>
            <a:endParaRPr lang="zh-CN" altLang="en-US" sz="1200"/>
          </a:p>
          <a:p>
            <a:r>
              <a:rPr lang="zh-CN" altLang="en-US" sz="1200"/>
              <a:t>  </a:t>
            </a:r>
            <a:r>
              <a:rPr lang="en-US" altLang="zh-CN" sz="1200"/>
              <a:t>9</a:t>
            </a:r>
            <a:r>
              <a:rPr lang="zh-CN" altLang="en-US" sz="1200"/>
              <a:t>、等值传播</a:t>
            </a:r>
            <a:endParaRPr lang="zh-CN" altLang="en-US" sz="1200"/>
          </a:p>
          <a:p>
            <a:r>
              <a:rPr lang="zh-CN" altLang="en-US" sz="1200"/>
              <a:t> </a:t>
            </a:r>
            <a:r>
              <a:rPr lang="en-US" altLang="zh-CN" sz="1200"/>
              <a:t>10</a:t>
            </a:r>
            <a:r>
              <a:rPr lang="zh-CN" altLang="en-US" sz="1200"/>
              <a:t>、列表</a:t>
            </a:r>
            <a:r>
              <a:rPr lang="en-US" altLang="zh-CN" sz="1200"/>
              <a:t>in()</a:t>
            </a:r>
            <a:r>
              <a:rPr lang="zh-CN" altLang="en-US" sz="1200"/>
              <a:t>的比较</a:t>
            </a:r>
            <a:endParaRPr lang="zh-CN" altLang="en-US" sz="1200"/>
          </a:p>
          <a:p>
            <a:r>
              <a:rPr lang="zh-CN" altLang="en-US" sz="1200"/>
              <a:t> </a:t>
            </a:r>
            <a:r>
              <a:rPr lang="en-US" altLang="zh-CN" sz="1200"/>
              <a:t>11</a:t>
            </a:r>
            <a:r>
              <a:rPr lang="zh-CN" altLang="en-US" sz="1200"/>
              <a:t>、、、、、、、、、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71780" y="732155"/>
            <a:ext cx="321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查询优化器可处理的优化类型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635" y="2554537"/>
            <a:ext cx="9144000" cy="684005"/>
            <a:chOff x="0" y="3347992"/>
            <a:chExt cx="12192000" cy="912006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0" y="3429000"/>
              <a:ext cx="12192000" cy="830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3347992"/>
              <a:ext cx="12192000" cy="830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6" name="文本框 1"/>
          <p:cNvSpPr txBox="1"/>
          <p:nvPr/>
        </p:nvSpPr>
        <p:spPr>
          <a:xfrm>
            <a:off x="2915816" y="1491631"/>
            <a:ext cx="406845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92D050"/>
                </a:solidFill>
              </a:rPr>
              <a:t>3  </a:t>
            </a:r>
            <a:r>
              <a:rPr lang="zh-CN" altLang="en-US" sz="4800" b="1" dirty="0">
                <a:solidFill>
                  <a:srgbClr val="92D050"/>
                </a:solidFill>
              </a:rPr>
              <a:t>分组排序</a:t>
            </a:r>
            <a:endParaRPr lang="en-US" altLang="zh-CN" sz="48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143002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725" y="751205"/>
            <a:ext cx="83546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常规排序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en-US" altLang="zh-CN" sz="1200"/>
              <a:t>主键+排序键(id,col2)取出放入sort buffer &gt; sort_buffer_size </a:t>
            </a:r>
            <a:r>
              <a:rPr lang="zh-CN" altLang="en-US" sz="1200"/>
              <a:t>：两次</a:t>
            </a:r>
            <a:r>
              <a:rPr lang="en-US" altLang="zh-CN" sz="1200"/>
              <a:t>IO</a:t>
            </a:r>
            <a:endParaRPr lang="zh-CN" altLang="en-US" sz="1200"/>
          </a:p>
          <a:p>
            <a:r>
              <a:rPr lang="en-US" altLang="zh-CN" sz="1200"/>
              <a:t>        先将id排序并放入缓冲区  &lt; read_rnd_buffer_size</a:t>
            </a:r>
            <a:r>
              <a:rPr lang="zh-CN" altLang="en-US" sz="1200"/>
              <a:t>：第二次的</a:t>
            </a:r>
            <a:r>
              <a:rPr lang="en-US" altLang="zh-CN" sz="1200"/>
              <a:t>随机IO转为顺序IO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720725" y="1877060"/>
            <a:ext cx="8354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优化排序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 sz="1200"/>
              <a:t>相对于常规排序减少了第二次IO</a:t>
            </a:r>
            <a:r>
              <a:rPr lang="en-US" altLang="zh-CN" sz="1200"/>
              <a:t>,</a:t>
            </a:r>
            <a:r>
              <a:rPr lang="zh-CN" altLang="en-US" sz="1200"/>
              <a:t>放入sort buffer不是(id,col2),而(col1,col2,col3)</a:t>
            </a:r>
            <a:endParaRPr lang="zh-CN" altLang="en-US" sz="1200"/>
          </a:p>
          <a:p>
            <a:r>
              <a:rPr lang="en-US" altLang="zh-CN" sz="1200"/>
              <a:t>         同样大小的sort buffer，能存放的(col1,col2,col3)数目要小于(id,col2)，如果sort buffer不够大，可能导致需要写临时文件，造成额外的IO。</a:t>
            </a:r>
            <a:endParaRPr lang="en-US" altLang="zh-CN" sz="1200"/>
          </a:p>
          <a:p>
            <a:r>
              <a:rPr lang="en-US" altLang="zh-CN" sz="1200"/>
              <a:t>         参数max_length_for_sort_data，只有当排序元组小于max_length_for_sort_data时，才能利用优化排序方式，否则只能用常规排序方式。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211582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优化一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725" y="751205"/>
            <a:ext cx="8354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利用索引的有序性(MySQL的B+ 树索引是默认从小到大递增排序)减少排序   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0725" y="1159510"/>
            <a:ext cx="83546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 1 最常见的情况 用来查找结果的索引(key2) 和 排序的索引(key1) 不一样,where a=x and b=y order by id; </a:t>
            </a:r>
            <a:endParaRPr lang="en-US" altLang="zh-CN" sz="1200"/>
          </a:p>
          <a:p>
            <a:r>
              <a:rPr lang="en-US" altLang="zh-CN" sz="1200"/>
              <a:t>     SELECT * FROM t1 WHERE key2=constant ORDER BY key1;</a:t>
            </a:r>
            <a:endParaRPr lang="en-US" altLang="zh-CN" sz="1200"/>
          </a:p>
          <a:p>
            <a:r>
              <a:rPr lang="en-US" altLang="zh-CN" sz="1200"/>
              <a:t>2 排序字段在不同的索引中，无法使用索引排序</a:t>
            </a:r>
            <a:endParaRPr lang="en-US" altLang="zh-CN" sz="1200"/>
          </a:p>
          <a:p>
            <a:r>
              <a:rPr lang="en-US" altLang="zh-CN" sz="1200"/>
              <a:t>     SELECT * FROM t1 ORDER BY key1,key2;</a:t>
            </a:r>
            <a:endParaRPr lang="en-US" altLang="zh-CN" sz="1200"/>
          </a:p>
          <a:p>
            <a:r>
              <a:rPr lang="en-US" altLang="zh-CN" sz="1200"/>
              <a:t>3 排序字段顺序与索引中列顺序不一致，无法使用索引排序，比如索引是 key idx_kp1_kp2(key_part1,key_part2)</a:t>
            </a:r>
            <a:endParaRPr lang="en-US" altLang="zh-CN" sz="1200"/>
          </a:p>
          <a:p>
            <a:r>
              <a:rPr lang="en-US" altLang="zh-CN" sz="1200"/>
              <a:t>     SELECT * FROM t1 ORDER BY key_part2, key_part1;</a:t>
            </a:r>
            <a:endParaRPr lang="en-US" altLang="zh-CN" sz="1200"/>
          </a:p>
          <a:p>
            <a:r>
              <a:rPr lang="en-US" altLang="zh-CN" sz="1200"/>
              <a:t>4 order by中的升降序和索引中的默认升降不一致，无法使用索引排序</a:t>
            </a:r>
            <a:endParaRPr lang="en-US" altLang="zh-CN" sz="1200"/>
          </a:p>
          <a:p>
            <a:r>
              <a:rPr lang="en-US" altLang="zh-CN" sz="1200"/>
              <a:t>     SELECT * FROM t1 ORDER BY key_part1 DESC, key_part2 ASC;</a:t>
            </a:r>
            <a:endParaRPr lang="en-US" altLang="zh-CN" sz="1200"/>
          </a:p>
          <a:p>
            <a:r>
              <a:rPr lang="en-US" altLang="zh-CN" sz="1200"/>
              <a:t>5 key_part1是范围查询，key_part2无法使用索引排序</a:t>
            </a:r>
            <a:endParaRPr lang="en-US" altLang="zh-CN" sz="1200"/>
          </a:p>
          <a:p>
            <a:r>
              <a:rPr lang="en-US" altLang="zh-CN" sz="1200"/>
              <a:t>     SELECT * FROM t1 WHERE key_part1&gt; constant ORDER BY key_part2;</a:t>
            </a:r>
            <a:endParaRPr lang="en-US" altLang="zh-CN" sz="1200"/>
          </a:p>
          <a:p>
            <a:r>
              <a:rPr lang="en-US" altLang="zh-CN" sz="1200"/>
              <a:t>6 order by和group by 字段列不一致</a:t>
            </a:r>
            <a:endParaRPr lang="en-US" altLang="zh-CN" sz="1200"/>
          </a:p>
          <a:p>
            <a:r>
              <a:rPr lang="en-US" altLang="zh-CN" sz="1200"/>
              <a:t>     SELECT * FROM t1 WHERE key_part1=constant ORDER BY key_part2 group by key_part4;</a:t>
            </a:r>
            <a:endParaRPr lang="en-US" altLang="zh-CN" sz="1200"/>
          </a:p>
          <a:p>
            <a:r>
              <a:rPr lang="en-US" altLang="zh-CN" sz="1200"/>
              <a:t>7 索引本身是无序存储的，比如hash 索引，不能利用索引的有序性。</a:t>
            </a:r>
            <a:endParaRPr lang="en-US" altLang="zh-CN" sz="1200"/>
          </a:p>
          <a:p>
            <a:r>
              <a:rPr lang="en-US" altLang="zh-CN" sz="1200"/>
              <a:t>8 order by字段只被索引了前缀 ，key idx_col(col(10)) </a:t>
            </a:r>
            <a:endParaRPr lang="en-US" altLang="zh-CN" sz="1200"/>
          </a:p>
          <a:p>
            <a:r>
              <a:rPr lang="en-US" altLang="zh-CN" sz="1200"/>
              <a:t>    select * from t1 order by col ;</a:t>
            </a:r>
            <a:endParaRPr lang="en-US" altLang="zh-CN" sz="1200"/>
          </a:p>
          <a:p>
            <a:r>
              <a:rPr lang="en-US" altLang="zh-CN" sz="1200"/>
              <a:t>9 对于还有join的关联查询，排序字段并非全部来自于第一个表，使用explain 查看执行计划第一个表 type 值不是const 。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211582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优化一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725" y="702945"/>
            <a:ext cx="771779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利用索引排序</a:t>
            </a:r>
            <a:r>
              <a:rPr lang="en-US" altLang="zh-CN" sz="1200"/>
              <a:t>:  </a:t>
            </a:r>
            <a:endParaRPr lang="en-US" altLang="zh-CN" sz="1200"/>
          </a:p>
          <a:p>
            <a:r>
              <a:rPr lang="en-US" altLang="zh-CN" sz="1200"/>
              <a:t>           1 select 的字段包含在索引中时，能利用到索引排序功能，进行覆盖索引扫描。使用select * 则不能利用覆盖索引扫描且由于where语句没有具体条件MySQL选择了全表扫描且进行了排序操作。  </a:t>
            </a:r>
            <a:endParaRPr lang="en-US" altLang="zh-CN" sz="1200"/>
          </a:p>
          <a:p>
            <a:r>
              <a:rPr lang="en-US" altLang="zh-CN" sz="1200"/>
              <a:t>           2 即使ORDER BY语句不能精确匹配(组合)索引列也能使用索引,只要WHERE条件中的所有未使用的索引部分和所有额外的ORDER BY列为常数就行</a:t>
            </a:r>
            <a:endParaRPr lang="en-US" altLang="zh-CN" sz="1200"/>
          </a:p>
          <a:p>
            <a:r>
              <a:rPr lang="en-US" altLang="zh-CN" sz="1200"/>
              <a:t>                (SELECT * FROM t1 WHERE key_part1 = constant ORDER BY key_part2)</a:t>
            </a:r>
            <a:endParaRPr lang="en-US" altLang="zh-CN" sz="1200"/>
          </a:p>
          <a:p>
            <a:r>
              <a:rPr lang="en-US" altLang="zh-CN" sz="1200"/>
              <a:t>           3 利用组合索引前缀索引进行ref等值查询，其他字段进行范围查询，order by 非等值的字段</a:t>
            </a:r>
            <a:endParaRPr lang="en-US" altLang="zh-CN" sz="1200"/>
          </a:p>
          <a:p>
            <a:r>
              <a:rPr lang="en-US" altLang="zh-CN" sz="1200"/>
              <a:t>                (SELECT * FROM t1 WHERE key_part1 = constant1 AND key_part2 &gt; constant2 ORDER BY key_part2;)</a:t>
            </a:r>
            <a:endParaRPr lang="zh-CN" altLang="en-US" sz="1200"/>
          </a:p>
          <a:p>
            <a:r>
              <a:rPr lang="zh-CN" altLang="en-US" sz="1200"/>
              <a:t>不能利用索引排序：</a:t>
            </a:r>
            <a:endParaRPr lang="zh-CN" altLang="en-US" sz="1200"/>
          </a:p>
          <a:p>
            <a:r>
              <a:rPr lang="zh-CN" altLang="en-US" sz="1200"/>
              <a:t>            </a:t>
            </a:r>
            <a:r>
              <a:rPr lang="en-US" altLang="zh-CN" sz="1200"/>
              <a:t>1 order by语句使用了多个不同的索引(</a:t>
            </a:r>
            <a:r>
              <a:rPr lang="zh-CN" altLang="en-US" sz="1200"/>
              <a:t>特例 </a:t>
            </a:r>
            <a:r>
              <a:rPr lang="en-US" altLang="zh-CN" sz="1200"/>
              <a:t>ID)</a:t>
            </a:r>
            <a:endParaRPr lang="en-US" altLang="zh-CN" sz="1200"/>
          </a:p>
          <a:p>
            <a:r>
              <a:rPr lang="en-US" altLang="zh-CN" sz="1200"/>
              <a:t>            2 当查询条件使用了与order by不同的其他的索引，且值为常量，但排序字段是另一个联合索引的非连续部分时</a:t>
            </a:r>
            <a:endParaRPr lang="en-US" altLang="zh-CN" sz="1200"/>
          </a:p>
          <a:p>
            <a:r>
              <a:rPr lang="en-US" altLang="zh-CN" sz="1200"/>
              <a:t>            3 order by 语句使用了和组合索引默认不同的排序规则</a:t>
            </a:r>
            <a:endParaRPr lang="en-US" altLang="zh-CN" sz="1200"/>
          </a:p>
          <a:p>
            <a:r>
              <a:rPr lang="en-US" altLang="zh-CN" sz="1200"/>
              <a:t>            4 当where 条件中利用的索引与order by 索引不同时</a:t>
            </a:r>
            <a:endParaRPr lang="en-US" altLang="zh-CN" sz="1200"/>
          </a:p>
          <a:p>
            <a:r>
              <a:rPr lang="en-US" altLang="zh-CN" sz="1200"/>
              <a:t>            5 order by 字段使用了表达式</a:t>
            </a:r>
            <a:endParaRPr lang="en-US" altLang="zh-CN" sz="1200"/>
          </a:p>
          <a:p>
            <a:r>
              <a:rPr lang="en-US" altLang="zh-CN" sz="1200"/>
              <a:t>            6 当查询语句是多表连接，并且ORDER BY中的列并不是全部来自第1个用于搜索行的非常量表</a:t>
            </a:r>
            <a:endParaRPr lang="en-US" altLang="zh-CN" sz="1200"/>
          </a:p>
          <a:p>
            <a:r>
              <a:rPr lang="en-US" altLang="zh-CN" sz="1200"/>
              <a:t>            7 sql中包含的order by 列与group by 列不一致</a:t>
            </a:r>
            <a:endParaRPr lang="en-US" altLang="zh-CN" sz="1200"/>
          </a:p>
          <a:p>
            <a:r>
              <a:rPr lang="en-US" altLang="zh-CN" sz="1200"/>
              <a:t>            8 hash 索引本身不支持排序存储，故不能利用到排序特性</a:t>
            </a:r>
            <a:endParaRPr lang="en-US" altLang="zh-CN" sz="1200"/>
          </a:p>
          <a:p>
            <a:r>
              <a:rPr lang="en-US" altLang="zh-CN" sz="1200"/>
              <a:t>            9 order by的索引使用部分字符串 比如 key idx_name(name(2))</a:t>
            </a:r>
            <a:endParaRPr lang="en-US" altLang="zh-CN" sz="1200"/>
          </a:p>
          <a:p>
            <a:endParaRPr lang="en-US" altLang="zh-CN" sz="1200"/>
          </a:p>
          <a:p>
            <a:r>
              <a:rPr lang="zh-CN" altLang="en-US" sz="1200">
                <a:sym typeface="+mn-ea"/>
              </a:rPr>
              <a:t>再说order by 优化：</a:t>
            </a:r>
            <a:r>
              <a:rPr lang="zh-CN" altLang="en-US" sz="1200">
                <a:sym typeface="+mn-ea"/>
                <a:hlinkClick r:id="rId1" action="ppaction://hlinkfile"/>
              </a:rPr>
              <a:t>https://mp.weixin.qq.com/s/KpNRrMR55ZLCV4bYp75lKg</a:t>
            </a:r>
            <a:endParaRPr lang="zh-CN" altLang="en-US" sz="1200">
              <a:sym typeface="+mn-ea"/>
              <a:hlinkClick r:id="rId1" action="ppaction://hlinkfile"/>
            </a:endParaRPr>
          </a:p>
          <a:p>
            <a:endParaRPr lang="zh-CN" altLang="en-US" sz="1200">
              <a:sym typeface="+mn-ea"/>
              <a:hlinkClick r:id="rId1" action="ppaction://hlinkfile"/>
            </a:endParaRPr>
          </a:p>
          <a:p>
            <a:r>
              <a:rPr lang="en-US" altLang="zh-CN" sz="1200"/>
              <a:t>     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211582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优化二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725" y="751205"/>
            <a:ext cx="8354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选择使用第二种单路算法来进行排序,减少大量的随机IO操作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0725" y="1374775"/>
            <a:ext cx="835469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1 加大 max_length_for_sort_data 参数的设置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2 去掉不必要的返回字段</a:t>
            </a:r>
            <a:endParaRPr lang="en-US" altLang="zh-CN" sz="1200"/>
          </a:p>
          <a:p>
            <a:r>
              <a:rPr lang="en-US" altLang="zh-CN" sz="1200"/>
              <a:t>     让返回结果长度适应 max_length_for_sort_data 参数的限制。</a:t>
            </a:r>
            <a:endParaRPr lang="en-US" altLang="zh-CN" sz="1200"/>
          </a:p>
          <a:p>
            <a:r>
              <a:rPr lang="en-US" altLang="zh-CN" sz="1200"/>
              <a:t>     同时也要规范MySQL开发规范，尽量避免大字段</a:t>
            </a:r>
            <a:endParaRPr lang="en-US" altLang="zh-CN" sz="1200"/>
          </a:p>
          <a:p>
            <a:r>
              <a:rPr lang="en-US" altLang="zh-CN" sz="1200"/>
              <a:t>     当有select 查询列含有大字段blob或者text 的时候,MySQL 会选择常规排序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3 增大 sort_buffer_size 参数设置</a:t>
            </a:r>
            <a:endParaRPr lang="en-US" altLang="zh-CN" sz="1200"/>
          </a:p>
          <a:p>
            <a:r>
              <a:rPr lang="en-US" altLang="zh-CN" sz="1200"/>
              <a:t>    sort_buffer_size 是一个connection级参数,在每个connection第一次需要使用这个buffer的时候,一次性分配设置的内存。</a:t>
            </a:r>
            <a:endParaRPr lang="en-US" altLang="zh-CN" sz="1200"/>
          </a:p>
          <a:p>
            <a:r>
              <a:rPr lang="en-US" altLang="zh-CN" sz="1200"/>
              <a:t>    sort_buffer_size 并不是越大越好,由于是connection级的参数,过大的设置+高并发可能会耗尽系统内存资源。</a:t>
            </a:r>
            <a:endParaRPr lang="en-US" altLang="zh-CN" sz="1200"/>
          </a:p>
          <a:p>
            <a:r>
              <a:rPr lang="en-US" altLang="zh-CN" sz="1200"/>
              <a:t>    sort_buffer_size 超过256Kb的时候,就会使用mmap() 而不是 malloc() 来进行内存分配,导致效率降低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632460" y="3820160"/>
            <a:ext cx="83546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另</a:t>
            </a:r>
            <a:r>
              <a:rPr lang="en-US" altLang="zh-CN"/>
              <a:t>: </a:t>
            </a:r>
            <a:r>
              <a:rPr lang="zh-CN" altLang="en-US"/>
              <a:t>使用</a:t>
            </a:r>
            <a:r>
              <a:rPr lang="en-US" altLang="zh-CN"/>
              <a:t>limit</a:t>
            </a:r>
            <a:r>
              <a:rPr lang="zh-CN" altLang="en-US"/>
              <a:t>时，当偏移量越来越大性能就越来越差</a:t>
            </a:r>
            <a:r>
              <a:rPr lang="en-US" altLang="zh-CN"/>
              <a:t>(</a:t>
            </a:r>
            <a:r>
              <a:rPr lang="zh-CN" altLang="en-US"/>
              <a:t>不要使用</a:t>
            </a:r>
            <a:r>
              <a:rPr lang="en-US" altLang="zh-CN"/>
              <a:t>limit 100000,10)</a:t>
            </a:r>
            <a:endParaRPr lang="en-US" altLang="zh-CN"/>
          </a:p>
          <a:p>
            <a:r>
              <a:rPr lang="zh-CN" altLang="en-US"/>
              <a:t>且：</a:t>
            </a:r>
            <a:r>
              <a:rPr lang="en-US" altLang="zh-CN"/>
              <a:t>limit</a:t>
            </a:r>
            <a:r>
              <a:rPr lang="zh-CN" altLang="en-US"/>
              <a:t>是执行在排序之后的，即使需要返回较少的数据，临时表和需要排序的数据量任然会非常大！</a:t>
            </a:r>
            <a:r>
              <a:rPr lang="en-US" altLang="zh-CN"/>
              <a:t>(5.6</a:t>
            </a:r>
            <a:r>
              <a:rPr lang="zh-CN" altLang="en-US"/>
              <a:t>后有优化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279209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5160" y="657225"/>
            <a:ext cx="819277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主要优化手段</a:t>
            </a:r>
            <a:r>
              <a:rPr lang="en-US" altLang="zh-CN"/>
              <a:t>:</a:t>
            </a:r>
            <a:r>
              <a:rPr lang="zh-CN" altLang="en-US"/>
              <a:t>loose index scan</a:t>
            </a:r>
            <a:endParaRPr lang="zh-CN" altLang="en-US"/>
          </a:p>
          <a:p>
            <a:endParaRPr lang="zh-CN" altLang="en-US"/>
          </a:p>
          <a:p>
            <a:r>
              <a:rPr lang="zh-CN" altLang="en-US" sz="1200"/>
              <a:t>     只需要扫描索引中的少部分数据，而不是所有满足where条件的数据，所以这个方法叫做loose index scan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1 单一表查询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2 Group by中只有最左前缀列，没有其他列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3 只支持max和min聚合，而且，要聚合的列必须是group by中列所在的索引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4 未被group by引用的索引其他部分必须是常量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5 不支持前缀索引。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</a:t>
            </a:r>
            <a:r>
              <a:rPr lang="en-US" altLang="zh-CN" sz="1200"/>
              <a:t>6 在group by操作完成后，还会对group出来的结果进行排序，因此如果对排序的结果没有排序的需求，可以考虑在其   后面加上order by null</a:t>
            </a:r>
            <a:endParaRPr lang="en-US" altLang="zh-CN" sz="1200"/>
          </a:p>
          <a:p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9713" y="1563638"/>
            <a:ext cx="5400601" cy="62343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索引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779913" y="465516"/>
            <a:ext cx="1404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B050"/>
                </a:solidFill>
              </a:rPr>
              <a:t>目 录</a:t>
            </a:r>
            <a:endParaRPr lang="zh-CN" altLang="en-US" sz="4000" b="1" dirty="0">
              <a:solidFill>
                <a:srgbClr val="00B05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85551" y="2434729"/>
            <a:ext cx="5376923" cy="6230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EXPLAIN</a:t>
            </a:r>
            <a:r>
              <a:rPr lang="zh-CN" altLang="en-US" b="1" dirty="0"/>
              <a:t>与优化选择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1979714" y="3298467"/>
            <a:ext cx="5400599" cy="62343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group by</a:t>
            </a:r>
            <a:r>
              <a:rPr lang="zh-CN" altLang="en-US" b="1" dirty="0"/>
              <a:t>、</a:t>
            </a:r>
            <a:r>
              <a:rPr lang="en-US" altLang="zh-CN" b="1" dirty="0"/>
              <a:t>order by</a:t>
            </a:r>
            <a:r>
              <a:rPr lang="zh-CN" altLang="en-US" b="1" dirty="0"/>
              <a:t>、</a:t>
            </a:r>
            <a:r>
              <a:rPr lang="en-US" altLang="zh-CN" b="1" dirty="0"/>
              <a:t>limit</a:t>
            </a:r>
            <a:r>
              <a:rPr lang="zh-CN" altLang="en-US" b="1" dirty="0"/>
              <a:t>等查询优化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279209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5160" y="657225"/>
            <a:ext cx="819277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实例：假设t1(c1, c2, c3, c4)表有一个索引包括c1, c2, c3列，以下这些查询都是可以进行loose index scan的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c1, c2 FROM t1 GROUP BY c1, c2;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DISTINCT c1, c2 FROM t1;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c1, MIN(c2) FROM t1 GROUP BY c1;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c1, c2 FROM t1 WHERE c1 &lt; const GROUP BY c1, c2;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MAX(c3), MIN(c3), c1, c2 FROM t1 WHERE c2 &gt; const GROUP BY c1, c2;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c2 FROM t1 WHERE c1 &lt; const GROUP BY c1, c2;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c1, c2 FROM t1 WHERE c3 = const GROUP BY c1, c2;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COUNT(DISTINCT c1), SUM(DISTINCT c1) FROM t1;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COUNT(DISTINCT c1, c2), COUNT(DISTINCT c2, c1) FROM t1;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-- 因为聚合函数不是max或者min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c1, SUM(c2) FROM t1 GROUP BY c1;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-- 因为不符合最左前缀原则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c1, c2 FROM t1 GROUP BY c2, c3;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-- 查询涉及到了索引的一部分，紧跟group by中的列，但是没有常量等值语句，加上 WHERE c3 = const就好了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 c1, c3 FROM t1 GROUP BY c1, c2;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85135" y="1911352"/>
            <a:ext cx="31737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92D050"/>
                </a:solidFill>
              </a:rPr>
              <a:t>  </a:t>
            </a:r>
            <a:r>
              <a:rPr lang="zh-CN" altLang="en-US" sz="8000" b="1" dirty="0">
                <a:solidFill>
                  <a:srgbClr val="92D050"/>
                </a:solidFill>
              </a:rPr>
              <a:t>实战</a:t>
            </a:r>
            <a:endParaRPr lang="zh-CN" altLang="en-US" sz="80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9713" y="1635393"/>
            <a:ext cx="5400601" cy="62343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r>
              <a:rPr lang="zh-CN" altLang="en-US" b="1" dirty="0"/>
              <a:t>、固化常用查询条件</a:t>
            </a:r>
            <a:r>
              <a:rPr lang="en-US" altLang="zh-CN" b="1" dirty="0"/>
              <a:t>-</a:t>
            </a:r>
            <a:r>
              <a:rPr lang="zh-CN" altLang="en-US" b="1" dirty="0"/>
              <a:t>建立联合索引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1979714" y="3370222"/>
            <a:ext cx="5400599" cy="62343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、业务进行规避和实现方式调整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2" name="圆角矩形 1"/>
          <p:cNvSpPr/>
          <p:nvPr/>
        </p:nvSpPr>
        <p:spPr>
          <a:xfrm>
            <a:off x="1985428" y="828943"/>
            <a:ext cx="5400601" cy="62343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</a:t>
            </a:r>
            <a:r>
              <a:rPr lang="zh-CN" altLang="en-US" b="1" dirty="0"/>
              <a:t>、多个单列索引</a:t>
            </a:r>
            <a:r>
              <a:rPr lang="en-US" altLang="zh-CN" b="1" dirty="0"/>
              <a:t>(</a:t>
            </a:r>
            <a:r>
              <a:rPr lang="zh-CN" altLang="en-US" b="1" dirty="0"/>
              <a:t>效果不好</a:t>
            </a:r>
            <a:r>
              <a:rPr lang="en-US" altLang="zh-CN" b="1" dirty="0"/>
              <a:t>)</a:t>
            </a:r>
            <a:endParaRPr lang="en-US" altLang="zh-CN" b="1" dirty="0"/>
          </a:p>
        </p:txBody>
      </p:sp>
      <p:sp>
        <p:nvSpPr>
          <p:cNvPr id="3" name="圆角矩形 2"/>
          <p:cNvSpPr/>
          <p:nvPr/>
        </p:nvSpPr>
        <p:spPr>
          <a:xfrm>
            <a:off x="1985428" y="2471688"/>
            <a:ext cx="5400601" cy="62343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SQL</a:t>
            </a:r>
            <a:r>
              <a:rPr lang="zh-CN" altLang="en-US" b="1" dirty="0"/>
              <a:t>写法配合索引进行优化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85135" y="1911352"/>
            <a:ext cx="3173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92D050"/>
                </a:solidFill>
              </a:rPr>
              <a:t>Thanks</a:t>
            </a:r>
            <a:endParaRPr lang="en-US" altLang="zh-CN" sz="80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635" y="2554537"/>
            <a:ext cx="9144000" cy="684005"/>
            <a:chOff x="0" y="3347992"/>
            <a:chExt cx="12192000" cy="912006"/>
          </a:xfrm>
          <a:solidFill>
            <a:srgbClr val="92D050"/>
          </a:solidFill>
        </p:grpSpPr>
        <p:sp>
          <p:nvSpPr>
            <p:cNvPr id="27" name="矩形 26"/>
            <p:cNvSpPr/>
            <p:nvPr/>
          </p:nvSpPr>
          <p:spPr>
            <a:xfrm>
              <a:off x="0" y="3429000"/>
              <a:ext cx="12192000" cy="830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3347992"/>
              <a:ext cx="12192000" cy="830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2620" y="1491615"/>
            <a:ext cx="7571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92D050"/>
                </a:solidFill>
              </a:rPr>
              <a:t>                     1 </a:t>
            </a:r>
            <a:r>
              <a:rPr lang="zh-CN" altLang="en-US" sz="4800" b="1" dirty="0">
                <a:solidFill>
                  <a:srgbClr val="92D050"/>
                </a:solidFill>
              </a:rPr>
              <a:t>索引</a:t>
            </a:r>
            <a:endParaRPr lang="zh-CN" altLang="en-US" sz="48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116141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单列索引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160" y="695960"/>
            <a:ext cx="796925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#### 要点:索引列尽量不进行计算,这同样适用于多列索引 ####</a:t>
            </a:r>
            <a:endParaRPr lang="zh-CN" altLang="en-US" sz="1200"/>
          </a:p>
          <a:p>
            <a:r>
              <a:rPr lang="zh-CN" altLang="en-US" sz="1200"/>
              <a:t>select * from tablename where substring(string_a,1,4)='abcd' -- 该查询对字段string_a进行了计算,索引不能充分利用可改为</a:t>
            </a:r>
            <a:endParaRPr lang="zh-CN" altLang="en-US" sz="1200"/>
          </a:p>
          <a:p>
            <a:r>
              <a:rPr lang="zh-CN" altLang="en-US" sz="1200"/>
              <a:t>select * from tablename where string_a like 'abcd%'或 </a:t>
            </a:r>
            <a:endParaRPr lang="zh-CN" altLang="en-US" sz="1200"/>
          </a:p>
          <a:p>
            <a:r>
              <a:rPr lang="zh-CN" altLang="en-US" sz="1200"/>
              <a:t>select * from tablename where string_a &gt;= 'abcd' and string_a &lt; 'abce' # 根据字符集order相应调整</a:t>
            </a:r>
            <a:endParaRPr lang="zh-CN" altLang="en-US" sz="1200"/>
          </a:p>
          <a:p>
            <a:r>
              <a:rPr lang="zh-CN" altLang="en-US" sz="1200"/>
              <a:t>---------------------------------------------------------------------------------------------------------------</a:t>
            </a:r>
            <a:endParaRPr lang="zh-CN" altLang="en-US" sz="1200"/>
          </a:p>
          <a:p>
            <a:r>
              <a:rPr lang="zh-CN" altLang="en-US" sz="1200"/>
              <a:t>select * from tablename where date(datetime_a)='2012-01-01'应改为</a:t>
            </a:r>
            <a:endParaRPr lang="zh-CN" altLang="en-US" sz="1200"/>
          </a:p>
          <a:p>
            <a:r>
              <a:rPr lang="zh-CN" altLang="en-US" sz="1200"/>
              <a:t>select * from tablename where datetime_a &gt;= '2012-01-01' and datetime_a &lt; '2012-01-02'</a:t>
            </a:r>
            <a:endParaRPr lang="zh-CN" altLang="en-US" sz="1200"/>
          </a:p>
          <a:p>
            <a:r>
              <a:rPr lang="zh-CN" altLang="en-US" sz="1200"/>
              <a:t>如果datetime_a是类似营业日期这样的纯日期值,上述语句可直接写为</a:t>
            </a:r>
            <a:endParaRPr lang="zh-CN" altLang="en-US" sz="1200"/>
          </a:p>
          <a:p>
            <a:r>
              <a:rPr lang="zh-CN" altLang="en-US" sz="1200"/>
              <a:t>select * from tablename where datetime_a = '2012-01-01'</a:t>
            </a:r>
            <a:endParaRPr lang="zh-CN" altLang="en-US" sz="1200"/>
          </a:p>
          <a:p>
            <a:r>
              <a:rPr lang="zh-CN" altLang="en-US" sz="1200"/>
              <a:t>---------------------------------------------------------------------------------------------------------------</a:t>
            </a:r>
            <a:endParaRPr lang="zh-CN" altLang="en-US" sz="1200"/>
          </a:p>
          <a:p>
            <a:r>
              <a:rPr lang="zh-CN" altLang="en-US" sz="1200"/>
              <a:t>select * from tablename where number_a + 变量1 = 变量2应改为</a:t>
            </a:r>
            <a:endParaRPr lang="zh-CN" altLang="en-US" sz="1200"/>
          </a:p>
          <a:p>
            <a:r>
              <a:rPr lang="zh-CN" altLang="en-US" sz="1200"/>
              <a:t>select * from tablename where number_a = 变量2 - 变量1</a:t>
            </a:r>
            <a:endParaRPr lang="zh-CN" altLang="en-US" sz="1200"/>
          </a:p>
          <a:p>
            <a:r>
              <a:rPr lang="zh-CN" altLang="en-US" sz="1200"/>
              <a:t> 总结:索引要充分利用,索引字段不能参与表达式运算,应改成 columnname &lt;关系符&gt; &lt;值或表达式&gt;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----------------------------------------------------------------------------------------------------------------</a:t>
            </a:r>
            <a:endParaRPr lang="zh-CN" altLang="en-US" sz="1200"/>
          </a:p>
          <a:p>
            <a:r>
              <a:rPr lang="zh-CN" altLang="en-US" sz="1200"/>
              <a:t>select * from tablename where string_a in ('hello','world')    ## 搜整个索引</a:t>
            </a:r>
            <a:endParaRPr lang="zh-CN" altLang="en-US" sz="1200"/>
          </a:p>
          <a:p>
            <a:r>
              <a:rPr lang="zh-CN" altLang="en-US" sz="1200"/>
              <a:t>## 目前大部分sql预处理程序会把它转为下面的or写法应改为</a:t>
            </a:r>
            <a:endParaRPr lang="zh-CN" altLang="en-US" sz="1200"/>
          </a:p>
          <a:p>
            <a:r>
              <a:rPr lang="zh-CN" altLang="en-US" sz="1200"/>
              <a:t>select * from tablename where string_a='hello' or string_a='world' ## 分两次搜索引,再合成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116141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多列索引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160" y="695960"/>
            <a:ext cx="79692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 #### 要点:要有效利用多列索引,where子句中必须完全使用某前缀索引的列 ####</a:t>
            </a:r>
            <a:endParaRPr lang="zh-CN" altLang="en-US" sz="1200"/>
          </a:p>
          <a:p>
            <a:r>
              <a:rPr lang="zh-CN" altLang="en-US" sz="1200"/>
              <a:t>                    假定多列索引由col1,col2,......,coln构成，建立一个索引index：col1,col2,col3,col4 此时 where子句如下时，请分析索引使用情况</a:t>
            </a:r>
            <a:endParaRPr lang="zh-CN" altLang="en-US" sz="1200"/>
          </a:p>
          <a:p>
            <a:r>
              <a:rPr lang="zh-CN" altLang="en-US" sz="1200"/>
              <a:t>                     select * from tbl   where col1 = ? and col2 = ?  and col4 = ?  ；</a:t>
            </a:r>
            <a:endParaRPr lang="zh-CN" altLang="en-US" sz="1200"/>
          </a:p>
          <a:p>
            <a:r>
              <a:rPr lang="zh-CN" altLang="en-US" sz="1200"/>
              <a:t>                     select * from tbl   where col1 = ? and col2 = ?  and col3 = ?  ；</a:t>
            </a:r>
            <a:endParaRPr lang="zh-CN" altLang="en-US" sz="1200"/>
          </a:p>
          <a:p>
            <a:r>
              <a:rPr lang="zh-CN" altLang="en-US" sz="1200"/>
              <a:t>                     select * from tbl   where col1 = ? and col2 = ? and col3 like ‘xxx%’ and col4 = ? </a:t>
            </a:r>
            <a:endParaRPr lang="zh-CN" altLang="en-US" sz="1200"/>
          </a:p>
          <a:p>
            <a:r>
              <a:rPr lang="zh-CN" altLang="en-US" sz="1200"/>
              <a:t>                     select * from tbl   where  col3=?  and col4 = ?  and  col1 = ? and col2 = ? 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116141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聚族函数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160" y="695960"/>
            <a:ext cx="79692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聚族函数min(),max() ：</a:t>
            </a:r>
            <a:endParaRPr lang="zh-CN" altLang="en-US" sz="1200"/>
          </a:p>
          <a:p>
            <a:r>
              <a:rPr lang="zh-CN" altLang="en-US" sz="1200"/>
              <a:t>select min(id),max(id) from log_info -- 扫描id索引的所有叶节点</a:t>
            </a:r>
            <a:endParaRPr lang="zh-CN" altLang="en-US" sz="1200"/>
          </a:p>
          <a:p>
            <a:r>
              <a:rPr lang="zh-CN" altLang="en-US" sz="1200"/>
              <a:t>                应拆成</a:t>
            </a:r>
            <a:endParaRPr lang="zh-CN" altLang="en-US" sz="1200"/>
          </a:p>
          <a:p>
            <a:r>
              <a:rPr lang="zh-CN" altLang="en-US" sz="1200"/>
              <a:t>select min(id) from log_info -- 快速得到结果</a:t>
            </a:r>
            <a:endParaRPr lang="zh-CN" altLang="en-US" sz="1200"/>
          </a:p>
          <a:p>
            <a:r>
              <a:rPr lang="zh-CN" altLang="en-US" sz="1200"/>
              <a:t>select max(id) from log_info -- 快速得到结果</a:t>
            </a:r>
            <a:endParaRPr lang="zh-CN" altLang="en-US" sz="1200"/>
          </a:p>
          <a:p>
            <a:r>
              <a:rPr lang="zh-CN" altLang="en-US" sz="1200"/>
              <a:t>-------------------------------------------------------------------------</a:t>
            </a:r>
            <a:endParaRPr lang="zh-CN" altLang="en-US" sz="1200"/>
          </a:p>
          <a:p>
            <a:r>
              <a:rPr lang="zh-CN" altLang="en-US" sz="1200"/>
              <a:t>select min(2*id) from log_info -- 扫描id索引的所有叶节点</a:t>
            </a:r>
            <a:endParaRPr lang="zh-CN" altLang="en-US" sz="1200"/>
          </a:p>
          <a:p>
            <a:r>
              <a:rPr lang="zh-CN" altLang="en-US" sz="1200"/>
              <a:t>应改成</a:t>
            </a:r>
            <a:endParaRPr lang="zh-CN" altLang="en-US" sz="1200"/>
          </a:p>
          <a:p>
            <a:r>
              <a:rPr lang="zh-CN" altLang="en-US" sz="1200"/>
              <a:t>select 2*min(id) from log_info -- 快速得到结果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161861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高性能策略一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160" y="695960"/>
            <a:ext cx="79692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独立的列：</a:t>
            </a:r>
            <a:endParaRPr lang="zh-CN" altLang="en-US" sz="1200"/>
          </a:p>
          <a:p>
            <a:r>
              <a:rPr lang="zh-CN" altLang="en-US" sz="1200"/>
              <a:t>          指索引列不能是表达式的一部分，也不能是函数的参数。eg：select *** where TO_DAYS(**) - TO_DAYS(**) &lt;= 10 ; SELECT *** WHERE ACTOR_ID+1 = 5 ;养成简化where条件的习惯，始终将索引列单独放在比较符号的一侧。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前缀索引和索引的选择性：</a:t>
            </a:r>
            <a:endParaRPr lang="zh-CN" altLang="en-US" sz="1200"/>
          </a:p>
          <a:p>
            <a:r>
              <a:rPr lang="zh-CN" altLang="en-US" sz="1200"/>
              <a:t>          有时候需要索引很长的字符列，这会让索引变得大且慢，一个策略是模拟哈希索引，另外就是可以使用前缀索引。对于BLOB、TEXT、varchar(很长) 必须使用前缀索引 ，因为mysql不允许索引这些列的完整长度eg ：KEY(LEFT(CITY,7)) 对于前缀长度到底是几：计算完整列的选择性，并使用前缀的选择性接近于完整列的选择性。(具体算法可以自己搜)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多列索引(自动的 索引合并策略)常见错误：</a:t>
            </a:r>
            <a:endParaRPr lang="zh-CN" altLang="en-US" sz="1200"/>
          </a:p>
          <a:p>
            <a:r>
              <a:rPr lang="zh-CN" altLang="en-US" sz="1200"/>
              <a:t>         为每个列创建独立的索引 或者按照错误的顺序创建多列索引。eg: create table t(c1 int,c2 int,c3 int,KEY(c1),KEY(c2),KEY(c3));当出现索引合并策略有时候是一种优化的结果，但实际想更多额时候说明了表上额索引建立的很糟糕。 explain 中看到索引合并，应该好好检查一下查询和表的结构。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选择合适的索引列顺序（至关重要）： </a:t>
            </a:r>
            <a:endParaRPr lang="zh-CN" altLang="en-US" sz="1200"/>
          </a:p>
          <a:p>
            <a:r>
              <a:rPr lang="zh-CN" altLang="en-US" sz="1200"/>
              <a:t>           在一个多列索引中，索引的列的顺序意味着索引首先按照最左列进行排序，其实是第二列，等等。  所以索引可以按照升序或者降序进行扫描，以满足精确符号列顺序的order by、group by 和distinct等子句的查询需求。列序经验:将选择性最高的列放到索引的最前列（不需要考虑排序和分组的时候） where子句中的排序、分组和范围等也是影响因素。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161861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高性能策略二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160" y="695960"/>
            <a:ext cx="79692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只访问索引的查询：</a:t>
            </a:r>
            <a:endParaRPr lang="zh-CN" altLang="en-US" sz="1200"/>
          </a:p>
          <a:p>
            <a:endParaRPr lang="en-US" altLang="zh-CN" sz="1200"/>
          </a:p>
          <a:p>
            <a:r>
              <a:rPr lang="zh-CN" altLang="en-US" sz="1200"/>
              <a:t>冗余和重复索引：</a:t>
            </a:r>
            <a:endParaRPr lang="zh-CN" altLang="en-US" sz="1200"/>
          </a:p>
          <a:p>
            <a:r>
              <a:rPr lang="zh-CN" altLang="en-US" sz="1200"/>
              <a:t>          mysql的唯一限制和主键限制都是通过索引实现的。KEY(A,B)已存在，再创建KEY(A)(此时 这个索引就是冗余索引)  KEY(B) KEY(B,A) 这两者则不是KEY(A,B)的冗余索引。如果表T 字段ID为主键，有索引KEY(A)   where A=5 order by ID 此时索引会有作用,因为索引KEY(A)相当于在(A,ID)上的索引。 如果索引被扩展为KEY(A,B)    where A=5 order by ID 此时就不能索引排序，只能文件排序，其实实际上是索引 A,B,ID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索引和锁 ： </a:t>
            </a:r>
            <a:endParaRPr lang="zh-CN" altLang="en-US" sz="1200"/>
          </a:p>
          <a:p>
            <a:r>
              <a:rPr lang="zh-CN" altLang="en-US" sz="1200"/>
              <a:t>           InnoDB 只有在访问行的时候才会对其加锁，而索引能够减少Innodb访问的行数。</a:t>
            </a:r>
            <a:endParaRPr lang="zh-CN" altLang="en-US" sz="1200"/>
          </a:p>
          <a:p>
            <a:r>
              <a:rPr lang="zh-CN" altLang="en-US" sz="1200"/>
              <a:t>          select ... from t where id&lt;5 and id &lt;&gt; 1 for update. 结果返回234，但是 实际是获取了1-4之间行的排它锁。会锁住第1行。 explain: using where ,using index   表示mysql服务器将存储引擎返回行以后再应用where过滤条件。</a:t>
            </a:r>
            <a:endParaRPr lang="zh-CN" altLang="en-US" sz="1200"/>
          </a:p>
          <a:p>
            <a:r>
              <a:rPr lang="zh-CN" altLang="en-US" sz="1200"/>
              <a:t>          此时打开第二个连接 执行 select ... from t where id = 1 for update 会被挂起，直到上面的查询事物释放第一行的锁。 表示 使用了索引，innoDB 也可能锁住一些不需要的数据。如果不使用索引查找和锁定行的话，可能会更糟，mysql会做全表扫描并锁住所有的行，而不管是不是需要。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EFA5-1169-48A7-B69F-D8239E65177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0854" y="171377"/>
            <a:ext cx="161861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高性能策略三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160" y="695960"/>
            <a:ext cx="796925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思考！！！</a:t>
            </a:r>
            <a:endParaRPr lang="zh-CN" altLang="en-US" sz="1200"/>
          </a:p>
          <a:p>
            <a:endParaRPr lang="en-US" altLang="zh-CN" sz="1200"/>
          </a:p>
          <a:p>
            <a:r>
              <a:rPr lang="zh-CN" altLang="en-US" sz="1200"/>
              <a:t>使用索引排序还是先索引检索数据再排序？：</a:t>
            </a:r>
            <a:endParaRPr lang="zh-CN" altLang="en-US" sz="1200"/>
          </a:p>
          <a:p>
            <a:r>
              <a:rPr lang="zh-CN" altLang="en-US" sz="1200"/>
              <a:t>          如果</a:t>
            </a:r>
            <a:r>
              <a:rPr lang="en-US" altLang="zh-CN" sz="1200"/>
              <a:t>MySQL</a:t>
            </a:r>
            <a:r>
              <a:rPr lang="zh-CN" altLang="en-US" sz="1200"/>
              <a:t>使用某个索引进行范围查询，也就无法再使用另一个索引</a:t>
            </a:r>
            <a:r>
              <a:rPr lang="en-US" altLang="zh-CN" sz="1200"/>
              <a:t>(</a:t>
            </a:r>
            <a:r>
              <a:rPr lang="zh-CN" altLang="en-US" sz="1200"/>
              <a:t>或者该索引的后续字段</a:t>
            </a:r>
            <a:r>
              <a:rPr lang="en-US" altLang="zh-CN" sz="1200"/>
              <a:t>)</a:t>
            </a:r>
            <a:r>
              <a:rPr lang="zh-CN" altLang="en-US" sz="1200"/>
              <a:t>进行排序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支持多种过滤条件 ： </a:t>
            </a:r>
            <a:endParaRPr lang="zh-CN" altLang="en-US" sz="1200"/>
          </a:p>
          <a:p>
            <a:r>
              <a:rPr lang="zh-CN" altLang="en-US" sz="1200"/>
              <a:t>        例如</a:t>
            </a:r>
            <a:r>
              <a:rPr lang="en-US" altLang="zh-CN" sz="1200"/>
              <a:t>:</a:t>
            </a:r>
            <a:r>
              <a:rPr lang="zh-CN" altLang="en-US" sz="1200"/>
              <a:t>字段</a:t>
            </a:r>
            <a:r>
              <a:rPr lang="en-US" altLang="zh-CN" sz="1200"/>
              <a:t>sex</a:t>
            </a:r>
            <a:r>
              <a:rPr lang="zh-CN" altLang="en-US" sz="1200"/>
              <a:t>，</a:t>
            </a:r>
            <a:r>
              <a:rPr lang="en-US" altLang="zh-CN" sz="1200"/>
              <a:t>city</a:t>
            </a:r>
            <a:r>
              <a:rPr lang="zh-CN" altLang="en-US" sz="1200"/>
              <a:t>：根据传统的经验不应该再选择性低的列上创建索引？为什么可设计成</a:t>
            </a:r>
            <a:r>
              <a:rPr lang="en-US" altLang="zh-CN" sz="1200"/>
              <a:t>idx( city</a:t>
            </a:r>
            <a:r>
              <a:rPr lang="zh-CN" altLang="en-US" sz="1200"/>
              <a:t>，</a:t>
            </a:r>
            <a:r>
              <a:rPr lang="en-US" altLang="zh-CN" sz="1200"/>
              <a:t>sex)</a:t>
            </a:r>
            <a:r>
              <a:rPr lang="zh-CN" altLang="en-US" sz="1200"/>
              <a:t>作为多列索引的前缀？</a:t>
            </a:r>
            <a:endParaRPr lang="zh-CN" altLang="en-US" sz="1200"/>
          </a:p>
          <a:p>
            <a:r>
              <a:rPr lang="zh-CN" altLang="en-US" sz="1200"/>
              <a:t>         理由：</a:t>
            </a:r>
            <a:r>
              <a:rPr lang="en-US" altLang="zh-CN" sz="1200"/>
              <a:t>1</a:t>
            </a:r>
            <a:r>
              <a:rPr lang="zh-CN" altLang="en-US" sz="1200"/>
              <a:t>、查询使用的频率：</a:t>
            </a:r>
            <a:r>
              <a:rPr lang="en-US" altLang="zh-CN" sz="1200"/>
              <a:t>city</a:t>
            </a:r>
            <a:r>
              <a:rPr lang="zh-CN" altLang="en-US" sz="1200"/>
              <a:t>几乎每个查询都用到，一个或者多个。</a:t>
            </a:r>
            <a:endParaRPr lang="zh-CN" altLang="en-US" sz="1200"/>
          </a:p>
          <a:p>
            <a:r>
              <a:rPr lang="zh-CN" altLang="en-US" sz="1200"/>
              <a:t>                      </a:t>
            </a:r>
            <a:r>
              <a:rPr lang="en-US" altLang="zh-CN" sz="1200"/>
              <a:t>2</a:t>
            </a:r>
            <a:r>
              <a:rPr lang="zh-CN" altLang="en-US" sz="1200"/>
              <a:t>、即使实际没有用到，可以有绕过的办法</a:t>
            </a:r>
            <a:r>
              <a:rPr lang="en-US" altLang="zh-CN" sz="1200"/>
              <a:t>:</a:t>
            </a:r>
            <a:r>
              <a:rPr lang="zh-CN" altLang="en-US" sz="1200"/>
              <a:t>查询如果不限制</a:t>
            </a:r>
            <a:r>
              <a:rPr lang="en-US" altLang="zh-CN" sz="1200"/>
              <a:t>city</a:t>
            </a:r>
            <a:r>
              <a:rPr lang="zh-CN" altLang="en-US" sz="1200"/>
              <a:t>或者</a:t>
            </a:r>
            <a:r>
              <a:rPr lang="en-US" altLang="zh-CN" sz="1200"/>
              <a:t>sex</a:t>
            </a:r>
            <a:r>
              <a:rPr lang="zh-CN" altLang="en-US" sz="1200"/>
              <a:t>，可以在条件里加上</a:t>
            </a:r>
            <a:r>
              <a:rPr lang="en-US" altLang="zh-CN" sz="1200"/>
              <a:t>and city in (...) and sex in (..) </a:t>
            </a:r>
            <a:endParaRPr lang="en-US" altLang="zh-CN" sz="1200"/>
          </a:p>
          <a:p>
            <a:r>
              <a:rPr lang="zh-CN" altLang="en-US" sz="1200"/>
              <a:t>        尽可能让</a:t>
            </a:r>
            <a:r>
              <a:rPr lang="en-US" altLang="zh-CN" sz="1200"/>
              <a:t>mysql</a:t>
            </a:r>
            <a:r>
              <a:rPr lang="zh-CN" altLang="en-US" sz="1200"/>
              <a:t>使用更多的索引列，因为查询只能使用索引的最左前缀，直到遇到第一个范围条件列。</a:t>
            </a:r>
            <a:r>
              <a:rPr lang="en-US" altLang="zh-CN" sz="1200"/>
              <a:t>(</a:t>
            </a:r>
            <a:r>
              <a:rPr lang="zh-CN" altLang="en-US" sz="1200"/>
              <a:t>意味着，将范围多变化的列尽量往后排</a:t>
            </a:r>
            <a:r>
              <a:rPr lang="en-US" altLang="zh-CN" sz="1200"/>
              <a:t>)</a:t>
            </a:r>
            <a:endParaRPr lang="en-US" altLang="zh-CN" sz="1200"/>
          </a:p>
          <a:p>
            <a:endParaRPr lang="en-US" altLang="zh-CN" sz="1200"/>
          </a:p>
          <a:p>
            <a:r>
              <a:rPr lang="zh-CN" altLang="en-US" sz="1200"/>
              <a:t>避免多个范围条件：</a:t>
            </a:r>
            <a:endParaRPr lang="zh-CN" altLang="en-US" sz="1200"/>
          </a:p>
          <a:p>
            <a:r>
              <a:rPr lang="zh-CN" altLang="en-US" sz="1200"/>
              <a:t>          </a:t>
            </a:r>
            <a:r>
              <a:rPr lang="en-US" altLang="zh-CN" sz="1200"/>
              <a:t>where a.id &gt; 45 ; where a.id in (1,10,999,88888)</a:t>
            </a:r>
            <a:r>
              <a:rPr lang="zh-CN" altLang="en-US" sz="1200"/>
              <a:t>的区别</a:t>
            </a:r>
            <a:endParaRPr lang="zh-CN" altLang="en-US" sz="1200"/>
          </a:p>
          <a:p>
            <a:r>
              <a:rPr lang="en-US" altLang="zh-CN" sz="1200"/>
              <a:t>          </a:t>
            </a:r>
            <a:r>
              <a:rPr lang="zh-CN" altLang="en-US" sz="1200"/>
              <a:t>对于范围查询：无法使用范围列后面的其他索引列</a:t>
            </a:r>
            <a:endParaRPr lang="zh-CN" altLang="en-US" sz="1200"/>
          </a:p>
          <a:p>
            <a:r>
              <a:rPr lang="zh-CN" altLang="en-US" sz="1200"/>
              <a:t>          对于多个等值查询：没有这个限制条件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优化排序：</a:t>
            </a:r>
            <a:endParaRPr lang="zh-CN" altLang="en-US" sz="1200"/>
          </a:p>
          <a:p>
            <a:r>
              <a:rPr lang="zh-CN" altLang="en-US" sz="1200"/>
              <a:t>          对于选择性非常低的列，可以增加一些特殊的索引来做排序，同时使用</a:t>
            </a:r>
            <a:r>
              <a:rPr lang="en-US" altLang="zh-CN" sz="1200"/>
              <a:t>order by</a:t>
            </a:r>
            <a:r>
              <a:rPr lang="zh-CN" altLang="en-US" sz="1200"/>
              <a:t>和</a:t>
            </a:r>
            <a:r>
              <a:rPr lang="en-US" altLang="zh-CN" sz="1200"/>
              <a:t>limit </a:t>
            </a:r>
            <a:r>
              <a:rPr lang="zh-CN" altLang="en-US" sz="1200"/>
              <a:t>如果没有索引会很慢。</a:t>
            </a:r>
            <a:endParaRPr lang="zh-CN" altLang="en-US" sz="1200"/>
          </a:p>
          <a:p>
            <a:r>
              <a:rPr lang="zh-CN" altLang="en-US" sz="1200"/>
              <a:t>          </a:t>
            </a:r>
            <a:r>
              <a:rPr lang="en-US" altLang="zh-CN" sz="1200"/>
              <a:t>limit 11000,10</a:t>
            </a:r>
            <a:r>
              <a:rPr lang="zh-CN" altLang="en-US" sz="1200"/>
              <a:t>： 使用延迟关联，通过使用覆盖索引查询返回需要的主键，然后再根据这些主键关联原来的表获取所需要的行。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NAME" val="Logo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NAME" val="Logo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rm Format - Chinese (PRC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GCO-Sim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9497</Words>
  <Application>WPS 演示</Application>
  <PresentationFormat>全屏显示(16:9)</PresentationFormat>
  <Paragraphs>324</Paragraphs>
  <Slides>23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主题</vt:lpstr>
      <vt:lpstr>自定义设计方案</vt:lpstr>
      <vt:lpstr>1_Office 主题</vt:lpstr>
      <vt:lpstr>Firm Format - Chinese (PRC)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关于ETL数据抽取工具选型工作汇报</dc:title>
  <dc:creator>李永波</dc:creator>
  <cp:lastModifiedBy>wentao.peng</cp:lastModifiedBy>
  <cp:revision>1107</cp:revision>
  <cp:lastPrinted>2017-05-03T08:34:00Z</cp:lastPrinted>
  <dcterms:created xsi:type="dcterms:W3CDTF">2017-04-30T02:52:00Z</dcterms:created>
  <dcterms:modified xsi:type="dcterms:W3CDTF">2017-11-21T01:29:47Z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