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sldIdLst>
    <p:sldId id="256" r:id="rId2"/>
    <p:sldId id="258" r:id="rId3"/>
    <p:sldId id="257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04-Sep-24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0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53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04-Sep-24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3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04-Sep-24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0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2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8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5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7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5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04-Sep-24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A295-CF5D-4A85-8A23-5BAC21D40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D0890-C23D-4FC7-A9A1-3F1C44574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E4575-D49B-408A-971D-E7D5C459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9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09" y="810410"/>
            <a:ext cx="4093381" cy="46166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Barlow Black" panose="00000A00000000000000" pitchFamily="2" charset="0"/>
              </a:rPr>
              <a:t>EXCEL DASHBOARD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D849-D586-4766-B069-B9DC668210D4}"/>
              </a:ext>
            </a:extLst>
          </p:cNvPr>
          <p:cNvSpPr/>
          <p:nvPr/>
        </p:nvSpPr>
        <p:spPr>
          <a:xfrm>
            <a:off x="151002" y="1412728"/>
            <a:ext cx="11903978" cy="5277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B1320E-B22C-4FE7-8136-C0465CA9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6" y="1471451"/>
            <a:ext cx="11769754" cy="5164242"/>
          </a:xfrm>
        </p:spPr>
      </p:pic>
    </p:spTree>
    <p:extLst>
      <p:ext uri="{BB962C8B-B14F-4D97-AF65-F5344CB8AC3E}">
        <p14:creationId xmlns:p14="http://schemas.microsoft.com/office/powerpoint/2010/main" val="382274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09" y="810410"/>
            <a:ext cx="4093381" cy="46166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Barlow Black" panose="00000A00000000000000" pitchFamily="2" charset="0"/>
              </a:rPr>
              <a:t>POWER BI DASHBOARD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1034A-40B9-4CF9-A1A1-101E7ACBB98F}"/>
              </a:ext>
            </a:extLst>
          </p:cNvPr>
          <p:cNvSpPr/>
          <p:nvPr/>
        </p:nvSpPr>
        <p:spPr>
          <a:xfrm>
            <a:off x="184558" y="1442906"/>
            <a:ext cx="11761365" cy="524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CBFCD-8BAC-4E8E-A1CB-EAD5269A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70" y="1536930"/>
            <a:ext cx="11627141" cy="5073595"/>
          </a:xfrm>
        </p:spPr>
      </p:pic>
    </p:spTree>
    <p:extLst>
      <p:ext uri="{BB962C8B-B14F-4D97-AF65-F5344CB8AC3E}">
        <p14:creationId xmlns:p14="http://schemas.microsoft.com/office/powerpoint/2010/main" val="318500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09" y="810410"/>
            <a:ext cx="4093381" cy="46166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Barlow Black" panose="00000A00000000000000" pitchFamily="2" charset="0"/>
              </a:rPr>
              <a:t>TABLEAU DASHBOARD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F7EA7-267E-404F-A697-356AA1ECD671}"/>
              </a:ext>
            </a:extLst>
          </p:cNvPr>
          <p:cNvSpPr/>
          <p:nvPr/>
        </p:nvSpPr>
        <p:spPr>
          <a:xfrm>
            <a:off x="218114" y="1381247"/>
            <a:ext cx="11680271" cy="526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708A098-7A90-40C9-AC7B-EF5AE3FB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4" y="1423192"/>
            <a:ext cx="11518084" cy="5160399"/>
          </a:xfrm>
        </p:spPr>
      </p:pic>
    </p:spTree>
    <p:extLst>
      <p:ext uri="{BB962C8B-B14F-4D97-AF65-F5344CB8AC3E}">
        <p14:creationId xmlns:p14="http://schemas.microsoft.com/office/powerpoint/2010/main" val="226058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4506-1BAD-4D61-BD21-CCB58385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168" y="2180850"/>
            <a:ext cx="3791664" cy="822409"/>
          </a:xfrm>
        </p:spPr>
        <p:txBody>
          <a:bodyPr/>
          <a:lstStyle/>
          <a:p>
            <a:r>
              <a:rPr lang="en-US" sz="5400" dirty="0">
                <a:latin typeface="28 Days Later" panose="020B06030503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54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1791-C559-435E-A5FE-1BFF19E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BAC9A-3700-4976-9CAB-244A483AE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59B937-ED6C-4599-8DAE-25E4EE5C4AC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bril Fatface" panose="02000503000000020003" pitchFamily="50" charset="0"/>
              </a:rPr>
              <a:t>Group Member</a:t>
            </a:r>
          </a:p>
        </p:txBody>
      </p:sp>
    </p:spTree>
    <p:extLst>
      <p:ext uri="{BB962C8B-B14F-4D97-AF65-F5344CB8AC3E}">
        <p14:creationId xmlns:p14="http://schemas.microsoft.com/office/powerpoint/2010/main" val="2797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4460-299D-44CB-96D7-7F98006F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5434DA-BCB0-41AE-9471-0A9FA4946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9315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E381E-4875-48E9-A724-A596BB3736FE}"/>
              </a:ext>
            </a:extLst>
          </p:cNvPr>
          <p:cNvSpPr/>
          <p:nvPr/>
        </p:nvSpPr>
        <p:spPr>
          <a:xfrm>
            <a:off x="570452" y="1299255"/>
            <a:ext cx="10763076" cy="5177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3CE65-3FD8-4898-B1AA-32814472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48" y="758933"/>
            <a:ext cx="3430939" cy="461665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Data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5AB74-F334-4656-AE35-3821A62BA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31" y="1408312"/>
            <a:ext cx="10552372" cy="497570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59E8EC-E7DE-4309-AEEF-D9C0CA1AD215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83810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329888-BF25-4F96-8747-3FF0C863E0F7}"/>
              </a:ext>
            </a:extLst>
          </p:cNvPr>
          <p:cNvSpPr/>
          <p:nvPr/>
        </p:nvSpPr>
        <p:spPr>
          <a:xfrm>
            <a:off x="7016096" y="1057819"/>
            <a:ext cx="4828375" cy="333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60" y="1110253"/>
            <a:ext cx="1116986" cy="461665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KPI 1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7ADC3F-F936-4FB2-B853-DD2D7987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960" y="1152983"/>
            <a:ext cx="4668890" cy="314380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96D36-FCC5-490D-9166-BBB45905C4BB}"/>
              </a:ext>
            </a:extLst>
          </p:cNvPr>
          <p:cNvSpPr txBox="1"/>
          <p:nvPr/>
        </p:nvSpPr>
        <p:spPr>
          <a:xfrm>
            <a:off x="1343808" y="1116542"/>
            <a:ext cx="40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ExtraBold" pitchFamily="2" charset="0"/>
                <a:cs typeface="Archivo ExtraBold" pitchFamily="2" charset="0"/>
              </a:rPr>
              <a:t>Year Wise Loan Amount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A124B7-DE29-4283-AED9-961D15BBC418}"/>
              </a:ext>
            </a:extLst>
          </p:cNvPr>
          <p:cNvSpPr txBox="1">
            <a:spLocks/>
          </p:cNvSpPr>
          <p:nvPr/>
        </p:nvSpPr>
        <p:spPr>
          <a:xfrm>
            <a:off x="400760" y="1884805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Observation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DAEC2-8F6F-4DA5-91B8-95828963D932}"/>
              </a:ext>
            </a:extLst>
          </p:cNvPr>
          <p:cNvSpPr txBox="1"/>
          <p:nvPr/>
        </p:nvSpPr>
        <p:spPr>
          <a:xfrm>
            <a:off x="400760" y="2355555"/>
            <a:ext cx="492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Year 2011 has  Highest Loan Amount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 Year Loan Amount is Increasing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976F576-3177-4E62-A4ED-766D3B94C107}"/>
              </a:ext>
            </a:extLst>
          </p:cNvPr>
          <p:cNvSpPr txBox="1">
            <a:spLocks/>
          </p:cNvSpPr>
          <p:nvPr/>
        </p:nvSpPr>
        <p:spPr>
          <a:xfrm>
            <a:off x="400760" y="3489990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Suggestions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F1F75-CA24-4CA5-8528-14DC4725E449}"/>
              </a:ext>
            </a:extLst>
          </p:cNvPr>
          <p:cNvSpPr txBox="1"/>
          <p:nvPr/>
        </p:nvSpPr>
        <p:spPr>
          <a:xfrm>
            <a:off x="424970" y="4106021"/>
            <a:ext cx="468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Loan Amount is Increasing in a Good Rate if Bank focus on  Increasing Number Of Customer every Year then it will Grow more Rapidly </a:t>
            </a:r>
          </a:p>
        </p:txBody>
      </p:sp>
    </p:spTree>
    <p:extLst>
      <p:ext uri="{BB962C8B-B14F-4D97-AF65-F5344CB8AC3E}">
        <p14:creationId xmlns:p14="http://schemas.microsoft.com/office/powerpoint/2010/main" val="3489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329888-BF25-4F96-8747-3FF0C863E0F7}"/>
              </a:ext>
            </a:extLst>
          </p:cNvPr>
          <p:cNvSpPr/>
          <p:nvPr/>
        </p:nvSpPr>
        <p:spPr>
          <a:xfrm>
            <a:off x="7016096" y="1057819"/>
            <a:ext cx="4828375" cy="333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2" y="1110253"/>
            <a:ext cx="1116986" cy="461665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KPI 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96D36-FCC5-490D-9166-BBB45905C4BB}"/>
              </a:ext>
            </a:extLst>
          </p:cNvPr>
          <p:cNvSpPr txBox="1"/>
          <p:nvPr/>
        </p:nvSpPr>
        <p:spPr>
          <a:xfrm>
            <a:off x="1385753" y="1118842"/>
            <a:ext cx="51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ExtraBold" pitchFamily="2" charset="0"/>
                <a:cs typeface="Archivo ExtraBold" pitchFamily="2" charset="0"/>
              </a:rPr>
              <a:t>Grade &amp; Sub Grade Wise Revolving Balance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A124B7-DE29-4283-AED9-961D15BBC418}"/>
              </a:ext>
            </a:extLst>
          </p:cNvPr>
          <p:cNvSpPr txBox="1">
            <a:spLocks/>
          </p:cNvSpPr>
          <p:nvPr/>
        </p:nvSpPr>
        <p:spPr>
          <a:xfrm>
            <a:off x="467872" y="1884805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Observation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DAEC2-8F6F-4DA5-91B8-95828963D932}"/>
              </a:ext>
            </a:extLst>
          </p:cNvPr>
          <p:cNvSpPr txBox="1"/>
          <p:nvPr/>
        </p:nvSpPr>
        <p:spPr>
          <a:xfrm>
            <a:off x="467872" y="2355555"/>
            <a:ext cx="4923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SubGrade</a:t>
            </a:r>
            <a:r>
              <a:rPr lang="en-US" dirty="0"/>
              <a:t> B3 has highest Revolving Balance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Grade ‘G’ has Lowest Revolving Balance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976F576-3177-4E62-A4ED-766D3B94C107}"/>
              </a:ext>
            </a:extLst>
          </p:cNvPr>
          <p:cNvSpPr txBox="1">
            <a:spLocks/>
          </p:cNvSpPr>
          <p:nvPr/>
        </p:nvSpPr>
        <p:spPr>
          <a:xfrm>
            <a:off x="467872" y="3985647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Suggestions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F1F75-CA24-4CA5-8528-14DC4725E449}"/>
              </a:ext>
            </a:extLst>
          </p:cNvPr>
          <p:cNvSpPr txBox="1"/>
          <p:nvPr/>
        </p:nvSpPr>
        <p:spPr>
          <a:xfrm>
            <a:off x="467872" y="4600076"/>
            <a:ext cx="492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Focus on ‘B’ Grade it has highest Revolving Balance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94C033-0E73-4814-ADC4-529693B98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277" y="1134095"/>
            <a:ext cx="4740012" cy="3182165"/>
          </a:xfrm>
        </p:spPr>
      </p:pic>
    </p:spTree>
    <p:extLst>
      <p:ext uri="{BB962C8B-B14F-4D97-AF65-F5344CB8AC3E}">
        <p14:creationId xmlns:p14="http://schemas.microsoft.com/office/powerpoint/2010/main" val="417522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329888-BF25-4F96-8747-3FF0C863E0F7}"/>
              </a:ext>
            </a:extLst>
          </p:cNvPr>
          <p:cNvSpPr/>
          <p:nvPr/>
        </p:nvSpPr>
        <p:spPr>
          <a:xfrm>
            <a:off x="7016096" y="1057819"/>
            <a:ext cx="4828375" cy="333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2" y="1110253"/>
            <a:ext cx="1116986" cy="461665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KPI 3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96D36-FCC5-490D-9166-BBB45905C4BB}"/>
              </a:ext>
            </a:extLst>
          </p:cNvPr>
          <p:cNvSpPr txBox="1"/>
          <p:nvPr/>
        </p:nvSpPr>
        <p:spPr>
          <a:xfrm>
            <a:off x="1385753" y="1118842"/>
            <a:ext cx="51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ExtraBold" pitchFamily="2" charset="0"/>
                <a:cs typeface="Archivo ExtraBold" pitchFamily="2" charset="0"/>
              </a:rPr>
              <a:t>Total Payment for Verified &amp; non Verified Customer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A124B7-DE29-4283-AED9-961D15BBC418}"/>
              </a:ext>
            </a:extLst>
          </p:cNvPr>
          <p:cNvSpPr txBox="1">
            <a:spLocks/>
          </p:cNvSpPr>
          <p:nvPr/>
        </p:nvSpPr>
        <p:spPr>
          <a:xfrm>
            <a:off x="467872" y="1884805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Observation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DAEC2-8F6F-4DA5-91B8-95828963D932}"/>
              </a:ext>
            </a:extLst>
          </p:cNvPr>
          <p:cNvSpPr txBox="1"/>
          <p:nvPr/>
        </p:nvSpPr>
        <p:spPr>
          <a:xfrm>
            <a:off x="467872" y="2355555"/>
            <a:ext cx="4923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58.9 Percent of Total payment are Verified Customer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153 million of Total Payment are non Verified Customer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976F576-3177-4E62-A4ED-766D3B94C107}"/>
              </a:ext>
            </a:extLst>
          </p:cNvPr>
          <p:cNvSpPr txBox="1">
            <a:spLocks/>
          </p:cNvSpPr>
          <p:nvPr/>
        </p:nvSpPr>
        <p:spPr>
          <a:xfrm>
            <a:off x="467872" y="3985647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Suggestions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F1F75-CA24-4CA5-8528-14DC4725E449}"/>
              </a:ext>
            </a:extLst>
          </p:cNvPr>
          <p:cNvSpPr txBox="1"/>
          <p:nvPr/>
        </p:nvSpPr>
        <p:spPr>
          <a:xfrm>
            <a:off x="492082" y="4601678"/>
            <a:ext cx="492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Focus on Non-Verified Customer they are Increasing Every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F5DA3-87B4-4880-B4CB-5F1C10F6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3865" y="1127231"/>
            <a:ext cx="4627041" cy="3201488"/>
          </a:xfrm>
        </p:spPr>
      </p:pic>
    </p:spTree>
    <p:extLst>
      <p:ext uri="{BB962C8B-B14F-4D97-AF65-F5344CB8AC3E}">
        <p14:creationId xmlns:p14="http://schemas.microsoft.com/office/powerpoint/2010/main" val="5715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329888-BF25-4F96-8747-3FF0C863E0F7}"/>
              </a:ext>
            </a:extLst>
          </p:cNvPr>
          <p:cNvSpPr/>
          <p:nvPr/>
        </p:nvSpPr>
        <p:spPr>
          <a:xfrm>
            <a:off x="7016096" y="1057819"/>
            <a:ext cx="4828375" cy="333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2" y="1110253"/>
            <a:ext cx="1116986" cy="461665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KPI 4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96D36-FCC5-490D-9166-BBB45905C4BB}"/>
              </a:ext>
            </a:extLst>
          </p:cNvPr>
          <p:cNvSpPr txBox="1"/>
          <p:nvPr/>
        </p:nvSpPr>
        <p:spPr>
          <a:xfrm>
            <a:off x="1385753" y="1118842"/>
            <a:ext cx="51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ExtraBold" pitchFamily="2" charset="0"/>
                <a:cs typeface="Archivo ExtraBold" pitchFamily="2" charset="0"/>
              </a:rPr>
              <a:t>State Wise And Month wise Loan Status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A124B7-DE29-4283-AED9-961D15BBC418}"/>
              </a:ext>
            </a:extLst>
          </p:cNvPr>
          <p:cNvSpPr txBox="1">
            <a:spLocks/>
          </p:cNvSpPr>
          <p:nvPr/>
        </p:nvSpPr>
        <p:spPr>
          <a:xfrm>
            <a:off x="467872" y="1884805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Observation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DAEC2-8F6F-4DA5-91B8-95828963D932}"/>
              </a:ext>
            </a:extLst>
          </p:cNvPr>
          <p:cNvSpPr txBox="1"/>
          <p:nvPr/>
        </p:nvSpPr>
        <p:spPr>
          <a:xfrm>
            <a:off x="467872" y="2355555"/>
            <a:ext cx="4923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December Month Has highest Count of Loan Status 4433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January has Lowest Count of Loan Status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976F576-3177-4E62-A4ED-766D3B94C107}"/>
              </a:ext>
            </a:extLst>
          </p:cNvPr>
          <p:cNvSpPr txBox="1">
            <a:spLocks/>
          </p:cNvSpPr>
          <p:nvPr/>
        </p:nvSpPr>
        <p:spPr>
          <a:xfrm>
            <a:off x="467872" y="3985647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Suggestions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F1F75-CA24-4CA5-8528-14DC4725E449}"/>
              </a:ext>
            </a:extLst>
          </p:cNvPr>
          <p:cNvSpPr txBox="1"/>
          <p:nvPr/>
        </p:nvSpPr>
        <p:spPr>
          <a:xfrm>
            <a:off x="492082" y="4601678"/>
            <a:ext cx="492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Focus  on Month From January to April its has the lowest Loan opening during Starting of the Year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75EA7D-49E7-441A-A7C9-3BC5026B6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041" y="1118843"/>
            <a:ext cx="4737031" cy="3193098"/>
          </a:xfrm>
        </p:spPr>
      </p:pic>
    </p:spTree>
    <p:extLst>
      <p:ext uri="{BB962C8B-B14F-4D97-AF65-F5344CB8AC3E}">
        <p14:creationId xmlns:p14="http://schemas.microsoft.com/office/powerpoint/2010/main" val="234315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329888-BF25-4F96-8747-3FF0C863E0F7}"/>
              </a:ext>
            </a:extLst>
          </p:cNvPr>
          <p:cNvSpPr/>
          <p:nvPr/>
        </p:nvSpPr>
        <p:spPr>
          <a:xfrm>
            <a:off x="7016096" y="1057819"/>
            <a:ext cx="4828375" cy="333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1324-4617-433D-A872-6C71BF0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2" y="1110253"/>
            <a:ext cx="1116986" cy="461665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KPI 5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81A03-C7F7-4DBD-9322-A69501A035F4}"/>
              </a:ext>
            </a:extLst>
          </p:cNvPr>
          <p:cNvSpPr/>
          <p:nvPr/>
        </p:nvSpPr>
        <p:spPr>
          <a:xfrm>
            <a:off x="3935264" y="0"/>
            <a:ext cx="4153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Bank Loan Analysis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96D36-FCC5-490D-9166-BBB45905C4BB}"/>
              </a:ext>
            </a:extLst>
          </p:cNvPr>
          <p:cNvSpPr txBox="1"/>
          <p:nvPr/>
        </p:nvSpPr>
        <p:spPr>
          <a:xfrm>
            <a:off x="1385753" y="1118842"/>
            <a:ext cx="51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ExtraBold" pitchFamily="2" charset="0"/>
                <a:cs typeface="Archivo ExtraBold" pitchFamily="2" charset="0"/>
              </a:rPr>
              <a:t>Home Ownership Vs Last Payment Date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A124B7-DE29-4283-AED9-961D15BBC418}"/>
              </a:ext>
            </a:extLst>
          </p:cNvPr>
          <p:cNvSpPr txBox="1">
            <a:spLocks/>
          </p:cNvSpPr>
          <p:nvPr/>
        </p:nvSpPr>
        <p:spPr>
          <a:xfrm>
            <a:off x="467872" y="1884805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Observation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DAEC2-8F6F-4DA5-91B8-95828963D932}"/>
              </a:ext>
            </a:extLst>
          </p:cNvPr>
          <p:cNvSpPr txBox="1"/>
          <p:nvPr/>
        </p:nvSpPr>
        <p:spPr>
          <a:xfrm>
            <a:off x="467872" y="2355555"/>
            <a:ext cx="4923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Rent And Mortgage Type got higher in loan Count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Year 2011 to 2013 has highest number of loans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976F576-3177-4E62-A4ED-766D3B94C107}"/>
              </a:ext>
            </a:extLst>
          </p:cNvPr>
          <p:cNvSpPr txBox="1">
            <a:spLocks/>
          </p:cNvSpPr>
          <p:nvPr/>
        </p:nvSpPr>
        <p:spPr>
          <a:xfrm>
            <a:off x="467872" y="3985647"/>
            <a:ext cx="1729416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  <a:cs typeface="Archivo Condensed Black" pitchFamily="2" charset="0"/>
              </a:rPr>
              <a:t>Suggestions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lack" panose="00000A00000000000000" pitchFamily="2" charset="0"/>
              </a:rPr>
              <a:t> :-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F1F75-CA24-4CA5-8528-14DC4725E449}"/>
              </a:ext>
            </a:extLst>
          </p:cNvPr>
          <p:cNvSpPr txBox="1"/>
          <p:nvPr/>
        </p:nvSpPr>
        <p:spPr>
          <a:xfrm>
            <a:off x="492082" y="4601678"/>
            <a:ext cx="492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Focus on Own home Ownership Type it got least loan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32F93B-A46A-4225-A862-7CD881DFD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819" y="1118841"/>
            <a:ext cx="4708032" cy="3209877"/>
          </a:xfrm>
        </p:spPr>
      </p:pic>
    </p:spTree>
    <p:extLst>
      <p:ext uri="{BB962C8B-B14F-4D97-AF65-F5344CB8AC3E}">
        <p14:creationId xmlns:p14="http://schemas.microsoft.com/office/powerpoint/2010/main" val="11446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532</TotalTime>
  <Words>265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28 Days Later</vt:lpstr>
      <vt:lpstr>Abril Fatface</vt:lpstr>
      <vt:lpstr>Archivo Condensed Black</vt:lpstr>
      <vt:lpstr>Archivo ExtraBold</vt:lpstr>
      <vt:lpstr>Arial</vt:lpstr>
      <vt:lpstr>Barlow Black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Data Transformation</vt:lpstr>
      <vt:lpstr>KPI 1 :-</vt:lpstr>
      <vt:lpstr>KPI 2 :-</vt:lpstr>
      <vt:lpstr>KPI 3 :-</vt:lpstr>
      <vt:lpstr>KPI 4 :-</vt:lpstr>
      <vt:lpstr>KPI 5 :-</vt:lpstr>
      <vt:lpstr>EXCEL DASHBOARD</vt:lpstr>
      <vt:lpstr>POWER BI DASHBOARD</vt:lpstr>
      <vt:lpstr>TABLEAU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23</cp:revision>
  <dcterms:created xsi:type="dcterms:W3CDTF">2024-09-02T18:00:22Z</dcterms:created>
  <dcterms:modified xsi:type="dcterms:W3CDTF">2024-09-04T13:55:30Z</dcterms:modified>
</cp:coreProperties>
</file>