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1989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95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3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1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43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4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27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9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79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3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21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63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1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371600" y="1425290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ODDS AGAINST ODDS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5408762" y="3121684"/>
            <a:ext cx="3735238" cy="13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400" b="1" dirty="0"/>
              <a:t>ANAND JOSEPH MARATTUKALAM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400" b="1" dirty="0"/>
              <a:t>PIYUSH TRIPATHI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400" b="1" dirty="0"/>
              <a:t>PRADYUMNA NEOG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400" b="1" dirty="0"/>
              <a:t>SAURABH PALASPAGAR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14400" y="188724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WEATHER STATISTICS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122098" y="1200150"/>
            <a:ext cx="6564702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80" y="1199958"/>
            <a:ext cx="5534451" cy="3320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64233" y="188724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CLUSTER STATISTICS</a:t>
            </a:r>
          </a:p>
        </p:txBody>
      </p:sp>
      <p:pic>
        <p:nvPicPr>
          <p:cNvPr id="98" name="Shape 98" descr="Execution_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878" y="1234656"/>
            <a:ext cx="6581955" cy="33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281023" y="169347"/>
            <a:ext cx="8229600" cy="1013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WEAKNESS AND FUTURE IMPROVEMENTS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104846" y="1376275"/>
            <a:ext cx="6581954" cy="321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lang="en" sz="1800" b="1" u="sng"/>
              <a:t>Weakness and Limitations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Limited availability of suitable datasets.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Available data sets are incomplete.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lang="en" sz="1800" b="1" u="sng"/>
              <a:t>Future Improvements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Do analyze on crowd attendance.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Improve the weather data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CONCLUSION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139351" y="1200150"/>
            <a:ext cx="6547449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Identified Prediction Performance Rate varied with the aggressiveness of the Referees.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Learned different betting companies Prediction Performance varied highly on matches conducted by Lenient Referees.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Made a crucial observation that Aggressive Referees are assigned fewer matches</a:t>
            </a:r>
            <a:r>
              <a:rPr lang="en" sz="1800" dirty="0" smtClean="0"/>
              <a:t>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 smtClean="0"/>
              <a:t>Found of Prediction Performance Rate varied with different weather conditions. </a:t>
            </a:r>
            <a:endParaRPr lang="en" sz="1800" dirty="0"/>
          </a:p>
          <a:p>
            <a:pPr marL="457200" lvl="0" indent="-342900">
              <a:spcBef>
                <a:spcPts val="0"/>
              </a:spcBef>
              <a:buSzPct val="100000"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GOALS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070340" y="1200150"/>
            <a:ext cx="661646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Analyze the drawbacks and shortcomings of Soccer betting companies operating in English Premier League.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Compare the performance of the betting systems with different classes of referees on divided based on aggression in which they control the game(Aggressive, Neutral, Lenient).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Identify whether anomalous weather conditions(Rain, Hail, ThunderStorm) affect the performance of the betting systems.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MOTIVATION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087592" y="1200150"/>
            <a:ext cx="6599208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Trying to find the shortcomings in existing betting systems, thus providing possible insights to the betting companies on how to improve their current system.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Identifying existing loopholes in each betting system that gambling enthusiasts could exploit to help improve their odds.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98739" y="296100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/>
              <a:t>BETTING PLAYBOOK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29132" y="1153500"/>
            <a:ext cx="6357668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/>
              <a:t>  </a:t>
            </a:r>
            <a:r>
              <a:rPr lang="en" sz="1800" b="1" u="sng" dirty="0"/>
              <a:t>Betting Company Definitions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  </a:t>
            </a:r>
            <a:r>
              <a:rPr lang="en" sz="1800" dirty="0" smtClean="0"/>
              <a:t>HW </a:t>
            </a:r>
            <a:r>
              <a:rPr lang="en" sz="1800" dirty="0"/>
              <a:t>- Home Team Win Odds   </a:t>
            </a:r>
            <a:endParaRPr lang="en" sz="180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 </a:t>
            </a:r>
            <a:r>
              <a:rPr lang="en" sz="1800" dirty="0" smtClean="0"/>
              <a:t> </a:t>
            </a:r>
            <a:r>
              <a:rPr lang="en" sz="1800" dirty="0" smtClean="0"/>
              <a:t>AW </a:t>
            </a:r>
            <a:r>
              <a:rPr lang="en" sz="1800" dirty="0"/>
              <a:t>- Away Team Win </a:t>
            </a:r>
            <a:r>
              <a:rPr lang="en" sz="1800" dirty="0" smtClean="0"/>
              <a:t>Odds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 </a:t>
            </a:r>
            <a:r>
              <a:rPr lang="en" sz="1800" dirty="0" smtClean="0"/>
              <a:t> </a:t>
            </a:r>
            <a:r>
              <a:rPr lang="en" sz="1800" dirty="0" smtClean="0"/>
              <a:t>DW </a:t>
            </a:r>
            <a:r>
              <a:rPr lang="en" sz="1800" dirty="0"/>
              <a:t>- Draw Odds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/>
              <a:t>  </a:t>
            </a:r>
            <a:r>
              <a:rPr lang="en" sz="1800" b="1" u="sng" dirty="0"/>
              <a:t>User Defined Performance </a:t>
            </a:r>
            <a:r>
              <a:rPr lang="en" sz="1800" b="1" u="sng" dirty="0" smtClean="0"/>
              <a:t>Definitions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/>
              <a:t> </a:t>
            </a:r>
            <a:r>
              <a:rPr lang="en" sz="1800" b="1" dirty="0" smtClean="0"/>
              <a:t> </a:t>
            </a:r>
            <a:r>
              <a:rPr lang="en" sz="1800" dirty="0" smtClean="0"/>
              <a:t>BM </a:t>
            </a:r>
            <a:r>
              <a:rPr lang="en" sz="1800" dirty="0"/>
              <a:t>= Lowest Odd </a:t>
            </a:r>
            <a:r>
              <a:rPr lang="en" sz="1800" dirty="0" smtClean="0"/>
              <a:t>value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 </a:t>
            </a:r>
            <a:r>
              <a:rPr lang="en" sz="1800" dirty="0" smtClean="0"/>
              <a:t> </a:t>
            </a:r>
            <a:r>
              <a:rPr lang="en" sz="1800" dirty="0" smtClean="0"/>
              <a:t>OO </a:t>
            </a:r>
            <a:r>
              <a:rPr lang="en" sz="1800" dirty="0"/>
              <a:t>= Odd value of </a:t>
            </a:r>
            <a:r>
              <a:rPr lang="en" sz="1800" dirty="0" smtClean="0"/>
              <a:t>Outcome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 </a:t>
            </a:r>
            <a:r>
              <a:rPr lang="en" sz="1800" dirty="0" smtClean="0"/>
              <a:t> </a:t>
            </a:r>
            <a:r>
              <a:rPr lang="en" sz="1800" dirty="0" smtClean="0"/>
              <a:t>Prediction </a:t>
            </a:r>
            <a:r>
              <a:rPr lang="en" sz="1800" dirty="0"/>
              <a:t>Error Rate = (OO - BM)/(HW+AW+DW)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15993" y="19455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BETTING STATISTICS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                                      </a:t>
            </a:r>
          </a:p>
        </p:txBody>
      </p:sp>
      <p:pic>
        <p:nvPicPr>
          <p:cNvPr id="53" name="Shape 53" descr="Overall_Predi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1" y="1063377"/>
            <a:ext cx="6857999" cy="345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33245" y="342750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 b="1" dirty="0">
                <a:solidFill>
                  <a:schemeClr val="dk1"/>
                </a:solidFill>
              </a:rPr>
              <a:t>REFEREE PLAYBOOK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070340" y="1200150"/>
            <a:ext cx="661646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DataSet Definitions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HF - No of Home Team Fouls                </a:t>
            </a: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AF </a:t>
            </a:r>
            <a:r>
              <a:rPr lang="en" sz="1800" dirty="0"/>
              <a:t>- No of Away Team Foul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HY - No of Home Team Yellow Cards    </a:t>
            </a: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AY </a:t>
            </a:r>
            <a:r>
              <a:rPr lang="en" sz="1800" dirty="0"/>
              <a:t>- No of Away Team Yellow Cards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HR - No of Home Team Red Cards       </a:t>
            </a: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AR </a:t>
            </a:r>
            <a:r>
              <a:rPr lang="en" sz="1800" dirty="0"/>
              <a:t>- No of Away Team Red Cards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AS - Aggressiveness Score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User Defined </a:t>
            </a:r>
            <a:r>
              <a:rPr lang="en" sz="1800" b="1" u="sng" dirty="0" smtClean="0"/>
              <a:t>Definitions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AS =  (</a:t>
            </a:r>
            <a:r>
              <a:rPr lang="en" sz="1800" dirty="0"/>
              <a:t>HF+AF)*4+(HY+AY)*10+(HR+AR)*25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83771" y="290225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REFEREE STATISTICS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281250" y="1200150"/>
            <a:ext cx="4581600" cy="3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 descr="Referee_Pie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276" y="1095100"/>
            <a:ext cx="5516724" cy="36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Pie_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91" y="1063377"/>
            <a:ext cx="5411749" cy="38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5"/>
          <p:cNvSpPr txBox="1">
            <a:spLocks noGrp="1"/>
          </p:cNvSpPr>
          <p:nvPr>
            <p:ph type="title"/>
          </p:nvPr>
        </p:nvSpPr>
        <p:spPr>
          <a:xfrm>
            <a:off x="883771" y="290225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REFEREE STATISTICS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Company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625" y="1000125"/>
            <a:ext cx="6625087" cy="35201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5"/>
          <p:cNvSpPr txBox="1">
            <a:spLocks noGrp="1"/>
          </p:cNvSpPr>
          <p:nvPr>
            <p:ph type="title"/>
          </p:nvPr>
        </p:nvSpPr>
        <p:spPr>
          <a:xfrm>
            <a:off x="883771" y="290225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REFEREE STATISTICS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346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Diseño predeterminado</vt:lpstr>
      <vt:lpstr>ODDS AGAINST ODDS</vt:lpstr>
      <vt:lpstr>GOALS</vt:lpstr>
      <vt:lpstr>MOTIVATION</vt:lpstr>
      <vt:lpstr>BETTING PLAYBOOK</vt:lpstr>
      <vt:lpstr>BETTING STATISTICS</vt:lpstr>
      <vt:lpstr>REFEREE PLAYBOOK</vt:lpstr>
      <vt:lpstr>REFEREE STATISTICS</vt:lpstr>
      <vt:lpstr>REFEREE STATISTICS</vt:lpstr>
      <vt:lpstr>REFEREE STATISTICS</vt:lpstr>
      <vt:lpstr>WEATHER STATISTICS</vt:lpstr>
      <vt:lpstr>CLUSTER STATISTICS</vt:lpstr>
      <vt:lpstr>WEAKNESS AND FUTURE IMPROVEMENTS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ODDS AGAINST ODDS</dc:title>
  <dc:creator>Anand</dc:creator>
  <cp:lastModifiedBy>Anand Joseph</cp:lastModifiedBy>
  <cp:revision>18</cp:revision>
  <dcterms:modified xsi:type="dcterms:W3CDTF">2016-12-12T22:28:26Z</dcterms:modified>
</cp:coreProperties>
</file>