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2"/>
  </p:notesMasterIdLst>
  <p:handoutMasterIdLst>
    <p:handoutMasterId r:id="rId13"/>
  </p:handoutMasterIdLst>
  <p:sldIdLst>
    <p:sldId id="284" r:id="rId2"/>
    <p:sldId id="290" r:id="rId3"/>
    <p:sldId id="291" r:id="rId4"/>
    <p:sldId id="287" r:id="rId5"/>
    <p:sldId id="293" r:id="rId6"/>
    <p:sldId id="292" r:id="rId7"/>
    <p:sldId id="294" r:id="rId8"/>
    <p:sldId id="296" r:id="rId9"/>
    <p:sldId id="295" r:id="rId10"/>
    <p:sldId id="285"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8F00"/>
    <a:srgbClr val="000000"/>
    <a:srgbClr val="990000"/>
    <a:srgbClr val="00B050"/>
    <a:srgbClr val="0000A0"/>
    <a:srgbClr val="006600"/>
    <a:srgbClr val="A4A4A4"/>
    <a:srgbClr val="661023"/>
    <a:srgbClr val="000087"/>
    <a:srgbClr val="8611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9348" autoAdjust="0"/>
  </p:normalViewPr>
  <p:slideViewPr>
    <p:cSldViewPr snapToGrid="0" snapToObjects="1">
      <p:cViewPr varScale="1">
        <p:scale>
          <a:sx n="152" d="100"/>
          <a:sy n="152" d="100"/>
        </p:scale>
        <p:origin x="426" y="138"/>
      </p:cViewPr>
      <p:guideLst>
        <p:guide orient="horz" pos="1619"/>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249" d="100"/>
        <a:sy n="2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285AEC-48F6-974B-B02D-842DE4CA19D2}" type="datetimeFigureOut">
              <a:rPr lang="en-US" smtClean="0"/>
              <a:t>6/17/2020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596CA4-195B-534F-B3C9-4FD2C318312F}" type="slidenum">
              <a:rPr lang="en-US" smtClean="0"/>
              <a:t>‹#›</a:t>
            </a:fld>
            <a:endParaRPr lang="en-US" dirty="0"/>
          </a:p>
        </p:txBody>
      </p:sp>
    </p:spTree>
    <p:extLst>
      <p:ext uri="{BB962C8B-B14F-4D97-AF65-F5344CB8AC3E}">
        <p14:creationId xmlns:p14="http://schemas.microsoft.com/office/powerpoint/2010/main" val="36366485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32C378-A1AA-634A-BDC7-DFEEA7139B4C}" type="datetimeFigureOut">
              <a:rPr lang="en-US" smtClean="0"/>
              <a:t>6/17/2020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170377-F598-F04C-87AC-48DBA0C45F83}" type="slidenum">
              <a:rPr lang="en-US" smtClean="0"/>
              <a:t>‹#›</a:t>
            </a:fld>
            <a:endParaRPr lang="en-US" dirty="0"/>
          </a:p>
        </p:txBody>
      </p:sp>
    </p:spTree>
    <p:extLst>
      <p:ext uri="{BB962C8B-B14F-4D97-AF65-F5344CB8AC3E}">
        <p14:creationId xmlns:p14="http://schemas.microsoft.com/office/powerpoint/2010/main" val="13304009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170377-F598-F04C-87AC-48DBA0C45F83}" type="slidenum">
              <a:rPr lang="en-US" smtClean="0"/>
              <a:t>0</a:t>
            </a:fld>
            <a:endParaRPr lang="en-US" dirty="0"/>
          </a:p>
        </p:txBody>
      </p:sp>
    </p:spTree>
    <p:extLst>
      <p:ext uri="{BB962C8B-B14F-4D97-AF65-F5344CB8AC3E}">
        <p14:creationId xmlns:p14="http://schemas.microsoft.com/office/powerpoint/2010/main" val="881602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A">
    <p:bg>
      <p:bgPr>
        <a:solidFill>
          <a:schemeClr val="bg1"/>
        </a:solidFill>
        <a:effectLst/>
      </p:bgPr>
    </p:bg>
    <p:spTree>
      <p:nvGrpSpPr>
        <p:cNvPr id="1" name=""/>
        <p:cNvGrpSpPr/>
        <p:nvPr/>
      </p:nvGrpSpPr>
      <p:grpSpPr>
        <a:xfrm>
          <a:off x="0" y="0"/>
          <a:ext cx="0" cy="0"/>
          <a:chOff x="0" y="0"/>
          <a:chExt cx="0" cy="0"/>
        </a:xfrm>
      </p:grpSpPr>
      <p:pic>
        <p:nvPicPr>
          <p:cNvPr id="6" name="Picture 5" descr="15-0192_MG_194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52644"/>
          </a:xfrm>
          <a:prstGeom prst="rect">
            <a:avLst/>
          </a:prstGeom>
        </p:spPr>
      </p:pic>
    </p:spTree>
    <p:extLst>
      <p:ext uri="{BB962C8B-B14F-4D97-AF65-F5344CB8AC3E}">
        <p14:creationId xmlns:p14="http://schemas.microsoft.com/office/powerpoint/2010/main" val="3655352775"/>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B">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09"/>
            <a:ext cx="9144000" cy="5138482"/>
          </a:xfrm>
          <a:prstGeom prst="rect">
            <a:avLst/>
          </a:prstGeom>
        </p:spPr>
      </p:pic>
    </p:spTree>
    <p:extLst>
      <p:ext uri="{BB962C8B-B14F-4D97-AF65-F5344CB8AC3E}">
        <p14:creationId xmlns:p14="http://schemas.microsoft.com/office/powerpoint/2010/main" val="4263152882"/>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le 1"/>
          <p:cNvSpPr>
            <a:spLocks noGrp="1"/>
          </p:cNvSpPr>
          <p:nvPr>
            <p:ph type="title"/>
          </p:nvPr>
        </p:nvSpPr>
        <p:spPr>
          <a:xfrm>
            <a:off x="386720" y="330472"/>
            <a:ext cx="7316928" cy="482627"/>
          </a:xfrm>
        </p:spPr>
        <p:txBody>
          <a:bodyPr/>
          <a:lstStyle>
            <a:lvl1pPr>
              <a:defRPr>
                <a:solidFill>
                  <a:srgbClr val="861119"/>
                </a:solidFill>
                <a:latin typeface="Frutiger" panose="020B0500000000000000" pitchFamily="34" charset="0"/>
              </a:defRPr>
            </a:lvl1pPr>
          </a:lstStyle>
          <a:p>
            <a:r>
              <a:rPr lang="en-US" dirty="0" smtClean="0"/>
              <a:t>Click to edit Master title style</a:t>
            </a:r>
            <a:endParaRPr lang="en-US" dirty="0"/>
          </a:p>
        </p:txBody>
      </p:sp>
      <p:sp>
        <p:nvSpPr>
          <p:cNvPr id="7" name="Rectangle 6"/>
          <p:cNvSpPr/>
          <p:nvPr userDrawn="1"/>
        </p:nvSpPr>
        <p:spPr>
          <a:xfrm>
            <a:off x="5946223" y="0"/>
            <a:ext cx="3197777" cy="545042"/>
          </a:xfrm>
          <a:prstGeom prst="rect">
            <a:avLst/>
          </a:prstGeom>
          <a:solidFill>
            <a:srgbClr val="6610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pic>
        <p:nvPicPr>
          <p:cNvPr id="8" name="Picture 7" descr="wordmark2 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612" y="171924"/>
            <a:ext cx="1485779" cy="188108"/>
          </a:xfrm>
          <a:prstGeom prst="rect">
            <a:avLst/>
          </a:prstGeom>
        </p:spPr>
      </p:pic>
      <p:sp>
        <p:nvSpPr>
          <p:cNvPr id="9" name="Rectangle 8"/>
          <p:cNvSpPr/>
          <p:nvPr userDrawn="1"/>
        </p:nvSpPr>
        <p:spPr>
          <a:xfrm>
            <a:off x="1" y="5016499"/>
            <a:ext cx="9144000" cy="127001"/>
          </a:xfrm>
          <a:prstGeom prst="rect">
            <a:avLst/>
          </a:prstGeom>
          <a:solidFill>
            <a:srgbClr val="6610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sp>
        <p:nvSpPr>
          <p:cNvPr id="10" name="Rectangle 9"/>
          <p:cNvSpPr/>
          <p:nvPr userDrawn="1"/>
        </p:nvSpPr>
        <p:spPr>
          <a:xfrm>
            <a:off x="1" y="4953000"/>
            <a:ext cx="9144000" cy="6349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sp>
        <p:nvSpPr>
          <p:cNvPr id="4" name="Text Placeholder 3"/>
          <p:cNvSpPr>
            <a:spLocks noGrp="1"/>
          </p:cNvSpPr>
          <p:nvPr>
            <p:ph type="body" sz="quarter" idx="10"/>
          </p:nvPr>
        </p:nvSpPr>
        <p:spPr>
          <a:xfrm>
            <a:off x="386720" y="978638"/>
            <a:ext cx="7986032" cy="3641072"/>
          </a:xfrm>
          <a:prstGeom prst="rect">
            <a:avLst/>
          </a:prstGeom>
        </p:spPr>
        <p:txBody>
          <a:bodyPr vert="horz"/>
          <a:lstStyle>
            <a:lvl1pPr marL="228600" indent="-227013">
              <a:buClr>
                <a:schemeClr val="accent1"/>
              </a:buClr>
              <a:defRPr sz="2000">
                <a:latin typeface="Minion Pro" panose="02040503050306020203" pitchFamily="18" charset="0"/>
              </a:defRPr>
            </a:lvl1pPr>
            <a:lvl2pPr marL="573088" indent="-285750" defTabSz="455613">
              <a:defRPr sz="1600">
                <a:latin typeface="Minion Pro" panose="02040503050306020203" pitchFamily="18" charset="0"/>
              </a:defRPr>
            </a:lvl2pPr>
            <a:lvl3pPr marL="862013" indent="-228600">
              <a:defRPr sz="1600">
                <a:latin typeface="Minion Pro" panose="02040503050306020203" pitchFamily="18" charset="0"/>
              </a:defRPr>
            </a:lvl3pPr>
            <a:lvl4pPr marL="1139825" indent="-228600">
              <a:defRPr sz="1600">
                <a:latin typeface="Minion Pro" panose="02040503050306020203" pitchFamily="18" charset="0"/>
              </a:defRPr>
            </a:lvl4pPr>
            <a:lvl5pPr marL="1427163" indent="-228600">
              <a:defRPr sz="1400">
                <a:latin typeface="Minion Pro" panose="02040503050306020203"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6774061" y="4688375"/>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4740AEA5-A348-2949-9B8B-EA763C54C64D}" type="slidenum">
              <a:rPr lang="en-US" smtClean="0"/>
              <a:t>‹#›</a:t>
            </a:fld>
            <a:endParaRPr lang="en-US"/>
          </a:p>
        </p:txBody>
      </p:sp>
      <p:sp>
        <p:nvSpPr>
          <p:cNvPr id="3" name="Rectangle 2"/>
          <p:cNvSpPr/>
          <p:nvPr userDrawn="1"/>
        </p:nvSpPr>
        <p:spPr>
          <a:xfrm>
            <a:off x="1" y="2445746"/>
            <a:ext cx="212942" cy="2507254"/>
          </a:xfrm>
          <a:prstGeom prst="rect">
            <a:avLst/>
          </a:prstGeom>
          <a:solidFill>
            <a:srgbClr val="A4A4A4">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200" baseline="0" dirty="0" err="1" smtClean="0">
                <a:latin typeface="Frutiger" panose="020B0500000000000000" pitchFamily="34" charset="0"/>
              </a:rPr>
              <a:t>ITk</a:t>
            </a:r>
            <a:r>
              <a:rPr lang="en-US" sz="1200" baseline="0" dirty="0" smtClean="0">
                <a:latin typeface="Frutiger" panose="020B0500000000000000" pitchFamily="34" charset="0"/>
              </a:rPr>
              <a:t> cooling 17/Jun/2020</a:t>
            </a:r>
            <a:endParaRPr lang="en-US" sz="1200" dirty="0">
              <a:latin typeface="Frutiger" panose="020B0500000000000000" pitchFamily="34" charset="0"/>
            </a:endParaRPr>
          </a:p>
        </p:txBody>
      </p:sp>
      <p:sp>
        <p:nvSpPr>
          <p:cNvPr id="11" name="Rectangle 10"/>
          <p:cNvSpPr/>
          <p:nvPr userDrawn="1"/>
        </p:nvSpPr>
        <p:spPr>
          <a:xfrm>
            <a:off x="0" y="-1"/>
            <a:ext cx="212942" cy="2445747"/>
          </a:xfrm>
          <a:prstGeom prst="rect">
            <a:avLst/>
          </a:prstGeom>
          <a:solidFill>
            <a:srgbClr val="661023">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200" dirty="0" smtClean="0">
                <a:latin typeface="Frutiger" panose="020B0500000000000000" pitchFamily="34" charset="0"/>
              </a:rPr>
              <a:t>Rafael Coelho</a:t>
            </a:r>
            <a:r>
              <a:rPr lang="en-US" sz="1200" baseline="0" dirty="0" smtClean="0">
                <a:latin typeface="Frutiger" panose="020B0500000000000000" pitchFamily="34" charset="0"/>
              </a:rPr>
              <a:t> Lopes de </a:t>
            </a:r>
            <a:r>
              <a:rPr lang="en-US" sz="1200" baseline="0" dirty="0" err="1" smtClean="0">
                <a:latin typeface="Frutiger" panose="020B0500000000000000" pitchFamily="34" charset="0"/>
              </a:rPr>
              <a:t>Sá</a:t>
            </a:r>
            <a:endParaRPr lang="en-US" sz="1200" dirty="0">
              <a:latin typeface="Frutiger" panose="020B0500000000000000" pitchFamily="34" charset="0"/>
            </a:endParaRPr>
          </a:p>
        </p:txBody>
      </p:sp>
    </p:spTree>
    <p:extLst>
      <p:ext uri="{BB962C8B-B14F-4D97-AF65-F5344CB8AC3E}">
        <p14:creationId xmlns:p14="http://schemas.microsoft.com/office/powerpoint/2010/main" val="1331391354"/>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Rectangle 2"/>
          <p:cNvSpPr/>
          <p:nvPr userDrawn="1"/>
        </p:nvSpPr>
        <p:spPr>
          <a:xfrm>
            <a:off x="5946223" y="0"/>
            <a:ext cx="3197777" cy="545042"/>
          </a:xfrm>
          <a:prstGeom prst="rect">
            <a:avLst/>
          </a:prstGeom>
          <a:solidFill>
            <a:srgbClr val="6610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pic>
        <p:nvPicPr>
          <p:cNvPr id="4" name="Picture 3" descr="wordmark2 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612" y="171924"/>
            <a:ext cx="1485779" cy="188108"/>
          </a:xfrm>
          <a:prstGeom prst="rect">
            <a:avLst/>
          </a:prstGeom>
        </p:spPr>
      </p:pic>
      <p:sp>
        <p:nvSpPr>
          <p:cNvPr id="6" name="Rectangle 5"/>
          <p:cNvSpPr/>
          <p:nvPr userDrawn="1"/>
        </p:nvSpPr>
        <p:spPr>
          <a:xfrm>
            <a:off x="1" y="4953000"/>
            <a:ext cx="9144000" cy="6349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sp>
        <p:nvSpPr>
          <p:cNvPr id="7" name="Rectangle 6"/>
          <p:cNvSpPr/>
          <p:nvPr userDrawn="1"/>
        </p:nvSpPr>
        <p:spPr>
          <a:xfrm>
            <a:off x="1" y="5016499"/>
            <a:ext cx="9144000" cy="127001"/>
          </a:xfrm>
          <a:prstGeom prst="rect">
            <a:avLst/>
          </a:prstGeom>
          <a:solidFill>
            <a:srgbClr val="6610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sp>
        <p:nvSpPr>
          <p:cNvPr id="8" name="Slide Number Placeholder 4"/>
          <p:cNvSpPr>
            <a:spLocks noGrp="1"/>
          </p:cNvSpPr>
          <p:nvPr>
            <p:ph type="sldNum" sz="quarter" idx="4"/>
          </p:nvPr>
        </p:nvSpPr>
        <p:spPr>
          <a:xfrm>
            <a:off x="6774061" y="4688375"/>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4740AEA5-A348-2949-9B8B-EA763C54C64D}" type="slidenum">
              <a:rPr lang="en-US" smtClean="0"/>
              <a:t>‹#›</a:t>
            </a:fld>
            <a:endParaRPr lang="en-US"/>
          </a:p>
        </p:txBody>
      </p:sp>
      <p:sp>
        <p:nvSpPr>
          <p:cNvPr id="10" name="Title 1"/>
          <p:cNvSpPr>
            <a:spLocks noGrp="1"/>
          </p:cNvSpPr>
          <p:nvPr>
            <p:ph type="title"/>
          </p:nvPr>
        </p:nvSpPr>
        <p:spPr>
          <a:xfrm>
            <a:off x="386720" y="330472"/>
            <a:ext cx="7316928" cy="482627"/>
          </a:xfrm>
        </p:spPr>
        <p:txBody>
          <a:bodyPr/>
          <a:lstStyle>
            <a:lvl1pPr>
              <a:defRPr>
                <a:solidFill>
                  <a:srgbClr val="861119"/>
                </a:solidFill>
                <a:latin typeface="Frutiger" panose="020B0500000000000000"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30108264"/>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3" name="Rectangle 2"/>
          <p:cNvSpPr/>
          <p:nvPr userDrawn="1"/>
        </p:nvSpPr>
        <p:spPr>
          <a:xfrm>
            <a:off x="5946223" y="0"/>
            <a:ext cx="3197777" cy="545042"/>
          </a:xfrm>
          <a:prstGeom prst="rect">
            <a:avLst/>
          </a:prstGeom>
          <a:solidFill>
            <a:srgbClr val="6610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pic>
        <p:nvPicPr>
          <p:cNvPr id="4" name="Picture 3" descr="wordmark2 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612" y="171924"/>
            <a:ext cx="1485779" cy="188108"/>
          </a:xfrm>
          <a:prstGeom prst="rect">
            <a:avLst/>
          </a:prstGeom>
        </p:spPr>
      </p:pic>
      <p:sp>
        <p:nvSpPr>
          <p:cNvPr id="6" name="Rectangle 5"/>
          <p:cNvSpPr/>
          <p:nvPr userDrawn="1"/>
        </p:nvSpPr>
        <p:spPr>
          <a:xfrm>
            <a:off x="1" y="4953000"/>
            <a:ext cx="9144000" cy="6349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sp>
        <p:nvSpPr>
          <p:cNvPr id="7" name="Rectangle 6"/>
          <p:cNvSpPr/>
          <p:nvPr userDrawn="1"/>
        </p:nvSpPr>
        <p:spPr>
          <a:xfrm>
            <a:off x="1" y="5016499"/>
            <a:ext cx="9144000" cy="127001"/>
          </a:xfrm>
          <a:prstGeom prst="rect">
            <a:avLst/>
          </a:prstGeom>
          <a:solidFill>
            <a:srgbClr val="6610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sp>
        <p:nvSpPr>
          <p:cNvPr id="8" name="Slide Number Placeholder 4"/>
          <p:cNvSpPr>
            <a:spLocks noGrp="1"/>
          </p:cNvSpPr>
          <p:nvPr>
            <p:ph type="sldNum" sz="quarter" idx="4"/>
          </p:nvPr>
        </p:nvSpPr>
        <p:spPr>
          <a:xfrm>
            <a:off x="6774061" y="4688375"/>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4740AEA5-A348-2949-9B8B-EA763C54C64D}" type="slidenum">
              <a:rPr lang="en-US" smtClean="0"/>
              <a:t>‹#›</a:t>
            </a:fld>
            <a:endParaRPr lang="en-US"/>
          </a:p>
        </p:txBody>
      </p:sp>
    </p:spTree>
    <p:extLst>
      <p:ext uri="{BB962C8B-B14F-4D97-AF65-F5344CB8AC3E}">
        <p14:creationId xmlns:p14="http://schemas.microsoft.com/office/powerpoint/2010/main" val="1994438530"/>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6774061" y="4688375"/>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4740AEA5-A348-2949-9B8B-EA763C54C64D}" type="slidenum">
              <a:rPr lang="en-US" smtClean="0"/>
              <a:t>‹#›</a:t>
            </a:fld>
            <a:endParaRPr lang="en-US"/>
          </a:p>
        </p:txBody>
      </p:sp>
    </p:spTree>
    <p:extLst>
      <p:ext uri="{BB962C8B-B14F-4D97-AF65-F5344CB8AC3E}">
        <p14:creationId xmlns:p14="http://schemas.microsoft.com/office/powerpoint/2010/main" val="303399742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3319" y="327040"/>
            <a:ext cx="7794569" cy="857250"/>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7" name="TextBox 6"/>
          <p:cNvSpPr txBox="1"/>
          <p:nvPr userDrawn="1"/>
        </p:nvSpPr>
        <p:spPr>
          <a:xfrm>
            <a:off x="76337" y="150935"/>
            <a:ext cx="184666" cy="369332"/>
          </a:xfrm>
          <a:prstGeom prst="rect">
            <a:avLst/>
          </a:prstGeom>
          <a:noFill/>
        </p:spPr>
        <p:txBody>
          <a:bodyPr wrap="none" rtlCol="0">
            <a:spAutoFit/>
          </a:bodyPr>
          <a:lstStyle/>
          <a:p>
            <a:endParaRPr lang="en-US" dirty="0"/>
          </a:p>
        </p:txBody>
      </p:sp>
      <p:sp>
        <p:nvSpPr>
          <p:cNvPr id="5" name="Slide Number Placeholder 4"/>
          <p:cNvSpPr>
            <a:spLocks noGrp="1"/>
          </p:cNvSpPr>
          <p:nvPr>
            <p:ph type="sldNum" sz="quarter" idx="4"/>
          </p:nvPr>
        </p:nvSpPr>
        <p:spPr>
          <a:xfrm>
            <a:off x="6774061" y="4688375"/>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4740AEA5-A348-2949-9B8B-EA763C54C64D}" type="slidenum">
              <a:rPr lang="en-US" smtClean="0"/>
              <a:t>‹#›</a:t>
            </a:fld>
            <a:endParaRPr lang="en-US"/>
          </a:p>
        </p:txBody>
      </p:sp>
    </p:spTree>
    <p:extLst>
      <p:ext uri="{BB962C8B-B14F-4D97-AF65-F5344CB8AC3E}">
        <p14:creationId xmlns:p14="http://schemas.microsoft.com/office/powerpoint/2010/main" val="1069132855"/>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5" r:id="rId3"/>
    <p:sldLayoutId id="2147483666" r:id="rId4"/>
    <p:sldLayoutId id="2147483667" r:id="rId5"/>
    <p:sldLayoutId id="2147483655" r:id="rId6"/>
  </p:sldLayoutIdLst>
  <p:transition spd="med">
    <p:fade/>
  </p:transition>
  <p:timing>
    <p:tnLst>
      <p:par>
        <p:cTn id="1" dur="indefinite" restart="never" nodeType="tmRoot"/>
      </p:par>
    </p:tnLst>
  </p:timing>
  <p:hf hdr="0" ftr="0" dt="0"/>
  <p:txStyles>
    <p:titleStyle>
      <a:lvl1pPr algn="l" defTabSz="457200" rtl="0" eaLnBrk="1" latinLnBrk="0" hangingPunct="1">
        <a:spcBef>
          <a:spcPct val="0"/>
        </a:spcBef>
        <a:buNone/>
        <a:defRPr sz="2800" b="1" kern="1200">
          <a:solidFill>
            <a:srgbClr val="861119"/>
          </a:solidFill>
          <a:effectLst>
            <a:outerShdw blurRad="50800" dist="38100" dir="2700000" algn="tl" rotWithShape="0">
              <a:srgbClr val="000000">
                <a:alpha val="30000"/>
              </a:srgbClr>
            </a:outerShdw>
          </a:effectLst>
          <a:latin typeface="+mj-lt"/>
          <a:ea typeface="+mj-ea"/>
          <a:cs typeface="+mj-cs"/>
        </a:defRPr>
      </a:lvl1pPr>
    </p:titleStyle>
    <p:bodyStyle>
      <a:lvl1pPr marL="339725" indent="-339725" algn="l" defTabSz="457200" rtl="0" eaLnBrk="1" latinLnBrk="0" hangingPunct="1">
        <a:spcBef>
          <a:spcPts val="900"/>
        </a:spcBef>
        <a:buClr>
          <a:schemeClr val="accent5"/>
        </a:buClr>
        <a:buFont typeface="Arial"/>
        <a:buChar char="•"/>
        <a:defRPr sz="2400" kern="1200">
          <a:solidFill>
            <a:srgbClr val="000000"/>
          </a:solidFill>
          <a:latin typeface="+mn-lt"/>
          <a:ea typeface="+mn-ea"/>
          <a:cs typeface="+mn-cs"/>
        </a:defRPr>
      </a:lvl1pPr>
      <a:lvl2pPr marL="798513" indent="-395288" algn="l" defTabSz="457200" rtl="0" eaLnBrk="1" latinLnBrk="0" hangingPunct="1">
        <a:spcBef>
          <a:spcPct val="20000"/>
        </a:spcBef>
        <a:buClr>
          <a:schemeClr val="accent5"/>
        </a:buClr>
        <a:buFont typeface="Arial"/>
        <a:buChar char="–"/>
        <a:defRPr sz="1800" kern="1200">
          <a:solidFill>
            <a:srgbClr val="000000"/>
          </a:solidFill>
          <a:latin typeface="+mn-lt"/>
          <a:ea typeface="+mn-ea"/>
          <a:cs typeface="+mn-cs"/>
        </a:defRPr>
      </a:lvl2pPr>
      <a:lvl3pPr marL="1143000" indent="-228600" algn="l" defTabSz="457200" rtl="0" eaLnBrk="1" latinLnBrk="0" hangingPunct="1">
        <a:spcBef>
          <a:spcPct val="20000"/>
        </a:spcBef>
        <a:buClr>
          <a:schemeClr val="accent5"/>
        </a:buClr>
        <a:buFont typeface="Arial"/>
        <a:buChar char="•"/>
        <a:defRPr sz="1600" kern="1200">
          <a:solidFill>
            <a:srgbClr val="000000"/>
          </a:solidFill>
          <a:latin typeface="+mn-lt"/>
          <a:ea typeface="+mn-ea"/>
          <a:cs typeface="+mn-cs"/>
        </a:defRPr>
      </a:lvl3pPr>
      <a:lvl4pPr marL="1600200" indent="-228600" algn="l" defTabSz="457200" rtl="0" eaLnBrk="1" latinLnBrk="0" hangingPunct="1">
        <a:spcBef>
          <a:spcPct val="20000"/>
        </a:spcBef>
        <a:buClr>
          <a:schemeClr val="accent5"/>
        </a:buClr>
        <a:buFont typeface="Arial"/>
        <a:buChar char="–"/>
        <a:defRPr sz="1600" kern="1200">
          <a:solidFill>
            <a:srgbClr val="000000"/>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indico.cern.ch/event/929490/contributions/3907498/attachments/2057483/3450621/3DsensorPowerUpdate.pdf" TargetMode="External"/><Relationship Id="rId7" Type="http://schemas.openxmlformats.org/officeDocument/2006/relationships/image" Target="../media/image9.png"/><Relationship Id="rId2" Type="http://schemas.openxmlformats.org/officeDocument/2006/relationships/hyperlink" Target="https://indico.cern.ch/event/906398/contributions/3818314/attachments/2016784/3371007/NewThermalFEARound_07042020_DAF_VR4.pdf" TargetMode="Externa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title="Maroon Backdrop"/>
          <p:cNvSpPr/>
          <p:nvPr/>
        </p:nvSpPr>
        <p:spPr>
          <a:xfrm>
            <a:off x="4495218" y="3106168"/>
            <a:ext cx="4648782" cy="2037332"/>
          </a:xfrm>
          <a:prstGeom prst="rect">
            <a:avLst/>
          </a:prstGeom>
          <a:solidFill>
            <a:srgbClr val="5C0D1C">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utiger" panose="020B0500000000000000" pitchFamily="34" charset="0"/>
            </a:endParaRPr>
          </a:p>
        </p:txBody>
      </p:sp>
      <p:sp>
        <p:nvSpPr>
          <p:cNvPr id="15" name="Rectangle 14" title="Maroon Backdrop"/>
          <p:cNvSpPr/>
          <p:nvPr/>
        </p:nvSpPr>
        <p:spPr>
          <a:xfrm>
            <a:off x="0" y="-13959"/>
            <a:ext cx="9144001" cy="1198250"/>
          </a:xfrm>
          <a:prstGeom prst="rect">
            <a:avLst/>
          </a:prstGeom>
          <a:solidFill>
            <a:srgbClr val="5C0D1C">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UMAwordmark_wtag_white.png" title="UMass Amherst Wordmark"/>
          <p:cNvPicPr>
            <a:picLocks noChangeAspect="1"/>
          </p:cNvPicPr>
          <p:nvPr/>
        </p:nvPicPr>
        <p:blipFill rotWithShape="1">
          <a:blip r:embed="rId3">
            <a:extLst>
              <a:ext uri="{28A0092B-C50C-407E-A947-70E740481C1C}">
                <a14:useLocalDpi xmlns:a14="http://schemas.microsoft.com/office/drawing/2010/main" val="0"/>
              </a:ext>
            </a:extLst>
          </a:blip>
          <a:srcRect b="34596"/>
          <a:stretch/>
        </p:blipFill>
        <p:spPr>
          <a:xfrm>
            <a:off x="6845300" y="205021"/>
            <a:ext cx="2125517" cy="276746"/>
          </a:xfrm>
          <a:prstGeom prst="rect">
            <a:avLst/>
          </a:prstGeom>
        </p:spPr>
      </p:pic>
      <p:sp>
        <p:nvSpPr>
          <p:cNvPr id="17" name="Title 1" title="Title"/>
          <p:cNvSpPr txBox="1">
            <a:spLocks/>
          </p:cNvSpPr>
          <p:nvPr/>
        </p:nvSpPr>
        <p:spPr>
          <a:xfrm>
            <a:off x="380028" y="205021"/>
            <a:ext cx="6008159" cy="800219"/>
          </a:xfrm>
          <a:prstGeom prst="rect">
            <a:avLst/>
          </a:prstGeom>
        </p:spPr>
        <p:txBody>
          <a:bodyPr wrap="square" lIns="0" tIns="0" rIns="0" bIns="0" anchor="t" anchorCtr="0">
            <a:spAutoFit/>
          </a:bodyPr>
          <a:lstStyle>
            <a:lvl1pPr indent="0" algn="l" defTabSz="457200" rtl="0" eaLnBrk="1" latinLnBrk="0" hangingPunct="1">
              <a:lnSpc>
                <a:spcPct val="100000"/>
              </a:lnSpc>
              <a:spcBef>
                <a:spcPct val="0"/>
              </a:spcBef>
              <a:buNone/>
              <a:defRPr sz="2800" b="1" kern="1200">
                <a:solidFill>
                  <a:srgbClr val="861119"/>
                </a:solidFill>
                <a:effectLst/>
                <a:latin typeface="+mj-lt"/>
                <a:ea typeface="+mj-ea"/>
                <a:cs typeface="+mj-cs"/>
              </a:defRPr>
            </a:lvl1pPr>
          </a:lstStyle>
          <a:p>
            <a:r>
              <a:rPr lang="en-US" sz="2600" dirty="0">
                <a:solidFill>
                  <a:schemeClr val="bg1"/>
                </a:solidFill>
                <a:latin typeface="Minion Pro" panose="02040503050306020203" pitchFamily="18" charset="0"/>
              </a:rPr>
              <a:t>T</a:t>
            </a:r>
            <a:r>
              <a:rPr lang="en-US" sz="2600" dirty="0" smtClean="0">
                <a:solidFill>
                  <a:schemeClr val="bg1"/>
                </a:solidFill>
                <a:latin typeface="Minion Pro" panose="02040503050306020203" pitchFamily="18" charset="0"/>
              </a:rPr>
              <a:t>hermo-fluidic design for the Inner System: updates and uncertainties</a:t>
            </a:r>
            <a:endParaRPr lang="en-US" sz="2600" dirty="0">
              <a:solidFill>
                <a:schemeClr val="bg1"/>
              </a:solidFill>
              <a:latin typeface="Minion Pro" panose="02040503050306020203" pitchFamily="18" charset="0"/>
            </a:endParaRPr>
          </a:p>
        </p:txBody>
      </p:sp>
      <p:sp>
        <p:nvSpPr>
          <p:cNvPr id="16" name="TextBox 15"/>
          <p:cNvSpPr txBox="1"/>
          <p:nvPr/>
        </p:nvSpPr>
        <p:spPr>
          <a:xfrm>
            <a:off x="4745516" y="3301690"/>
            <a:ext cx="4199568" cy="938719"/>
          </a:xfrm>
          <a:prstGeom prst="rect">
            <a:avLst/>
          </a:prstGeom>
          <a:noFill/>
        </p:spPr>
        <p:txBody>
          <a:bodyPr wrap="square" lIns="0" tIns="0" rtlCol="0">
            <a:spAutoFit/>
          </a:bodyPr>
          <a:lstStyle/>
          <a:p>
            <a:r>
              <a:rPr lang="en-US" sz="1400" b="1" dirty="0" smtClean="0">
                <a:solidFill>
                  <a:schemeClr val="bg1"/>
                </a:solidFill>
                <a:latin typeface="Frutiger" panose="020B0500000000000000" pitchFamily="34" charset="0"/>
              </a:rPr>
              <a:t>Rafael Coelho Lopes de </a:t>
            </a:r>
            <a:r>
              <a:rPr lang="en-US" sz="1400" b="1" dirty="0" err="1" smtClean="0">
                <a:solidFill>
                  <a:schemeClr val="bg1"/>
                </a:solidFill>
                <a:latin typeface="Frutiger" panose="020B0500000000000000" pitchFamily="34" charset="0"/>
              </a:rPr>
              <a:t>Sá</a:t>
            </a:r>
            <a:endParaRPr lang="en-US" sz="1400" b="1" dirty="0" smtClean="0">
              <a:solidFill>
                <a:schemeClr val="bg1"/>
              </a:solidFill>
              <a:latin typeface="Frutiger" panose="020B0500000000000000" pitchFamily="34" charset="0"/>
            </a:endParaRPr>
          </a:p>
          <a:p>
            <a:endParaRPr lang="en-US" sz="1400" b="1" dirty="0">
              <a:solidFill>
                <a:schemeClr val="bg1"/>
              </a:solidFill>
              <a:latin typeface="Frutiger" panose="020B0500000000000000" pitchFamily="34" charset="0"/>
            </a:endParaRPr>
          </a:p>
          <a:p>
            <a:endParaRPr lang="en-US" sz="1400" b="1" dirty="0" smtClean="0">
              <a:solidFill>
                <a:schemeClr val="bg1"/>
              </a:solidFill>
              <a:latin typeface="Frutiger" panose="020B0500000000000000" pitchFamily="34" charset="0"/>
            </a:endParaRPr>
          </a:p>
          <a:p>
            <a:r>
              <a:rPr lang="en-US" sz="1400" b="1" dirty="0" smtClean="0">
                <a:solidFill>
                  <a:schemeClr val="bg1"/>
                </a:solidFill>
                <a:latin typeface="Frutiger" panose="020B0500000000000000" pitchFamily="34" charset="0"/>
              </a:rPr>
              <a:t>ITK cooling meeting</a:t>
            </a:r>
            <a:endParaRPr lang="en-US" sz="1600" b="1" dirty="0" smtClean="0">
              <a:solidFill>
                <a:schemeClr val="bg1"/>
              </a:solidFill>
              <a:latin typeface="Frutiger" panose="020B0500000000000000" pitchFamily="34" charset="0"/>
            </a:endParaRPr>
          </a:p>
        </p:txBody>
      </p:sp>
      <p:sp>
        <p:nvSpPr>
          <p:cNvPr id="2" name="Title 1" hidden="1"/>
          <p:cNvSpPr>
            <a:spLocks noGrp="1"/>
          </p:cNvSpPr>
          <p:nvPr>
            <p:ph type="title" idx="4294967295"/>
          </p:nvPr>
        </p:nvSpPr>
        <p:spPr/>
        <p:txBody>
          <a:bodyPr/>
          <a:lstStyle/>
          <a:p>
            <a:r>
              <a:rPr lang="en-US" dirty="0" smtClean="0"/>
              <a:t>Title</a:t>
            </a:r>
            <a:r>
              <a:rPr lang="en-US" baseline="0" dirty="0" smtClean="0"/>
              <a:t> Slide</a:t>
            </a:r>
            <a:endParaRPr lang="en-US" dirty="0"/>
          </a:p>
        </p:txBody>
      </p:sp>
      <p:sp>
        <p:nvSpPr>
          <p:cNvPr id="18" name="Subtitle 2"/>
          <p:cNvSpPr txBox="1">
            <a:spLocks/>
          </p:cNvSpPr>
          <p:nvPr/>
        </p:nvSpPr>
        <p:spPr>
          <a:xfrm>
            <a:off x="5045411" y="4712893"/>
            <a:ext cx="3925406" cy="345893"/>
          </a:xfrm>
          <a:prstGeom prst="rect">
            <a:avLst/>
          </a:prstGeom>
        </p:spPr>
        <p:txBody>
          <a:bodyPr lIns="0" tIns="0" rIns="0" bIns="0">
            <a:noAutofit/>
          </a:bodyPr>
          <a:lstStyle>
            <a:lvl1pPr marL="0" marR="0" indent="0" algn="l" defTabSz="457200" rtl="0" eaLnBrk="1" fontAlgn="auto" latinLnBrk="0" hangingPunct="1">
              <a:lnSpc>
                <a:spcPct val="100000"/>
              </a:lnSpc>
              <a:spcBef>
                <a:spcPts val="900"/>
              </a:spcBef>
              <a:spcAft>
                <a:spcPts val="0"/>
              </a:spcAft>
              <a:buClr>
                <a:schemeClr val="accent5"/>
              </a:buClr>
              <a:buSzTx/>
              <a:buFont typeface="Arial"/>
              <a:buNone/>
              <a:tabLst/>
              <a:defRPr sz="1200" kern="1200">
                <a:solidFill>
                  <a:schemeClr val="tx1">
                    <a:tint val="75000"/>
                  </a:schemeClr>
                </a:solidFill>
                <a:latin typeface="+mn-lt"/>
                <a:ea typeface="+mn-ea"/>
                <a:cs typeface="+mn-cs"/>
              </a:defRPr>
            </a:lvl1pPr>
            <a:lvl2pPr marL="457200" indent="0" algn="ctr" defTabSz="457200" rtl="0" eaLnBrk="1" latinLnBrk="0" hangingPunct="1">
              <a:spcBef>
                <a:spcPct val="20000"/>
              </a:spcBef>
              <a:buClr>
                <a:schemeClr val="accent5"/>
              </a:buClr>
              <a:buFont typeface="Arial"/>
              <a:buNone/>
              <a:defRPr sz="1800" kern="1200">
                <a:solidFill>
                  <a:schemeClr val="tx1">
                    <a:tint val="75000"/>
                  </a:schemeClr>
                </a:solidFill>
                <a:latin typeface="+mn-lt"/>
                <a:ea typeface="+mn-ea"/>
                <a:cs typeface="+mn-cs"/>
              </a:defRPr>
            </a:lvl2pPr>
            <a:lvl3pPr marL="914400" indent="0" algn="ctr" defTabSz="457200" rtl="0" eaLnBrk="1" latinLnBrk="0" hangingPunct="1">
              <a:spcBef>
                <a:spcPct val="20000"/>
              </a:spcBef>
              <a:buClr>
                <a:schemeClr val="accent5"/>
              </a:buClr>
              <a:buFont typeface="Arial"/>
              <a:buNone/>
              <a:defRPr sz="1600" kern="1200">
                <a:solidFill>
                  <a:schemeClr val="tx1">
                    <a:tint val="75000"/>
                  </a:schemeClr>
                </a:solidFill>
                <a:latin typeface="+mn-lt"/>
                <a:ea typeface="+mn-ea"/>
                <a:cs typeface="+mn-cs"/>
              </a:defRPr>
            </a:lvl3pPr>
            <a:lvl4pPr marL="1371600" indent="0" algn="ctr" defTabSz="457200" rtl="0" eaLnBrk="1" latinLnBrk="0" hangingPunct="1">
              <a:spcBef>
                <a:spcPct val="20000"/>
              </a:spcBef>
              <a:buClr>
                <a:schemeClr val="accent5"/>
              </a:buClr>
              <a:buFont typeface="Arial"/>
              <a:buNone/>
              <a:defRPr sz="16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6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r"/>
            <a:r>
              <a:rPr lang="en-US" dirty="0">
                <a:solidFill>
                  <a:schemeClr val="bg1"/>
                </a:solidFill>
                <a:latin typeface="Frutiger" panose="020B0500000000000000" pitchFamily="34" charset="0"/>
              </a:rPr>
              <a:t>J</a:t>
            </a:r>
            <a:r>
              <a:rPr lang="en-US" dirty="0" smtClean="0">
                <a:solidFill>
                  <a:schemeClr val="bg1"/>
                </a:solidFill>
                <a:latin typeface="Frutiger" panose="020B0500000000000000" pitchFamily="34" charset="0"/>
              </a:rPr>
              <a:t>une 17</a:t>
            </a:r>
            <a:r>
              <a:rPr lang="en-US" baseline="30000" dirty="0" smtClean="0">
                <a:solidFill>
                  <a:schemeClr val="bg1"/>
                </a:solidFill>
                <a:latin typeface="Frutiger" panose="020B0500000000000000" pitchFamily="34" charset="0"/>
              </a:rPr>
              <a:t>th</a:t>
            </a:r>
            <a:r>
              <a:rPr lang="en-US" dirty="0" smtClean="0">
                <a:solidFill>
                  <a:schemeClr val="bg1"/>
                </a:solidFill>
                <a:latin typeface="Frutiger" panose="020B0500000000000000" pitchFamily="34" charset="0"/>
              </a:rPr>
              <a:t>, 2020</a:t>
            </a:r>
            <a:endParaRPr lang="en-US" dirty="0">
              <a:solidFill>
                <a:schemeClr val="bg1"/>
              </a:solidFill>
              <a:latin typeface="Frutiger" panose="020B0500000000000000" pitchFamily="34" charset="0"/>
            </a:endParaRPr>
          </a:p>
        </p:txBody>
      </p:sp>
    </p:spTree>
    <p:extLst>
      <p:ext uri="{BB962C8B-B14F-4D97-AF65-F5344CB8AC3E}">
        <p14:creationId xmlns:p14="http://schemas.microsoft.com/office/powerpoint/2010/main" val="36299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title="Maroon Backdrop"/>
          <p:cNvSpPr/>
          <p:nvPr/>
        </p:nvSpPr>
        <p:spPr>
          <a:xfrm>
            <a:off x="0" y="0"/>
            <a:ext cx="9144001" cy="5143500"/>
          </a:xfrm>
          <a:prstGeom prst="rect">
            <a:avLst/>
          </a:prstGeom>
          <a:solidFill>
            <a:srgbClr val="5C0D1C">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descr="UMAwordmark_wtag_white.png" title="University of Massachusetts Amhers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328" y="2282003"/>
            <a:ext cx="2125517" cy="423135"/>
          </a:xfrm>
          <a:prstGeom prst="rect">
            <a:avLst/>
          </a:prstGeom>
        </p:spPr>
      </p:pic>
      <p:sp>
        <p:nvSpPr>
          <p:cNvPr id="2" name="Title 1" hidden="1"/>
          <p:cNvSpPr>
            <a:spLocks noGrp="1"/>
          </p:cNvSpPr>
          <p:nvPr>
            <p:ph type="title" idx="4294967295"/>
          </p:nvPr>
        </p:nvSpPr>
        <p:spPr/>
        <p:txBody>
          <a:bodyPr/>
          <a:lstStyle/>
          <a:p>
            <a:r>
              <a:rPr lang="en-US" dirty="0" smtClean="0"/>
              <a:t>Closing Slide</a:t>
            </a:r>
            <a:endParaRPr lang="en-US" dirty="0"/>
          </a:p>
        </p:txBody>
      </p:sp>
    </p:spTree>
    <p:extLst>
      <p:ext uri="{BB962C8B-B14F-4D97-AF65-F5344CB8AC3E}">
        <p14:creationId xmlns:p14="http://schemas.microsoft.com/office/powerpoint/2010/main" val="171131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introduction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p:txBody>
              <a:bodyPr/>
              <a:lstStyle/>
              <a:p>
                <a:r>
                  <a:rPr lang="en-US" sz="1600" dirty="0" smtClean="0"/>
                  <a:t>First of all, apologies for missing the last meeting. I had to be absent for some weeks.</a:t>
                </a:r>
              </a:p>
              <a:p>
                <a:r>
                  <a:rPr lang="en-US" sz="1600" dirty="0" smtClean="0"/>
                  <a:t>Last time I presented a thermo-fluidic analysis of the Inner System, there were several recommendations/suggestions. I will try to summarize them here and these slides will try to address them in the context of the barrel layer 0 (3D sensors).</a:t>
                </a:r>
              </a:p>
              <a:p>
                <a:pPr lvl="1">
                  <a:buFont typeface="+mj-lt"/>
                  <a:buAutoNum type="arabicPeriod"/>
                </a:pPr>
                <a:r>
                  <a:rPr lang="en-US" sz="1400" dirty="0" smtClean="0"/>
                  <a:t>Last time I presented in this meeting, I had 2-phase flow inside the capillary. The recommendation was to correct the boundary conditions and re-run the simulation.</a:t>
                </a:r>
              </a:p>
              <a:p>
                <a:pPr lvl="1">
                  <a:buFont typeface="+mj-lt"/>
                  <a:buAutoNum type="arabicPeriod"/>
                </a:pPr>
                <a:r>
                  <a:rPr lang="en-US" sz="1400" dirty="0" smtClean="0"/>
                  <a:t>The boundary conditions should take into account the pressure drop from the splitter box (where the saturation pressure boundary condition is defined) and PP1. That was not considered last time and there was a request to introduce it.</a:t>
                </a:r>
              </a:p>
              <a:p>
                <a:pPr lvl="1">
                  <a:buFont typeface="+mj-lt"/>
                  <a:buAutoNum type="arabicPeriod"/>
                </a:pPr>
                <a:r>
                  <a:rPr lang="en-US" sz="1400" dirty="0" smtClean="0"/>
                  <a:t>Thermo-fluidic performance should be compared to headroom in </a:t>
                </a:r>
                <a14:m>
                  <m:oMath xmlns:m="http://schemas.openxmlformats.org/officeDocument/2006/math">
                    <m:r>
                      <a:rPr lang="en-US" sz="1400" b="0" i="1" smtClean="0">
                        <a:latin typeface="Cambria Math" panose="02040503050406030204" pitchFamily="18" charset="0"/>
                      </a:rPr>
                      <m:t>𝐶</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𝑂</m:t>
                        </m:r>
                      </m:e>
                      <m:sub>
                        <m:r>
                          <a:rPr lang="en-US" sz="1400" b="0" i="1" smtClean="0">
                            <a:latin typeface="Cambria Math" panose="02040503050406030204" pitchFamily="18" charset="0"/>
                          </a:rPr>
                          <m:t>2</m:t>
                        </m:r>
                      </m:sub>
                    </m:sSub>
                  </m:oMath>
                </a14:m>
                <a:r>
                  <a:rPr lang="en-US" sz="1400" dirty="0" smtClean="0"/>
                  <a:t> temperature derived from FEA analysis.</a:t>
                </a:r>
              </a:p>
              <a:p>
                <a:pPr lvl="1">
                  <a:buFont typeface="+mj-lt"/>
                  <a:buAutoNum type="arabicPeriod"/>
                </a:pPr>
                <a:r>
                  <a:rPr lang="en-US" sz="1400" dirty="0" smtClean="0"/>
                  <a:t>Different power scenarios presented (</a:t>
                </a:r>
                <a:r>
                  <a:rPr lang="en-US" sz="1400" i="1" dirty="0" smtClean="0"/>
                  <a:t>standard</a:t>
                </a:r>
                <a:r>
                  <a:rPr lang="en-US" sz="1400" dirty="0" smtClean="0"/>
                  <a:t>, </a:t>
                </a:r>
                <a:r>
                  <a:rPr lang="en-US" sz="1400" i="1" dirty="0" smtClean="0"/>
                  <a:t>high</a:t>
                </a:r>
                <a:r>
                  <a:rPr lang="en-US" sz="1400" dirty="0" smtClean="0"/>
                  <a:t>, </a:t>
                </a:r>
                <a:r>
                  <a:rPr lang="en-US" sz="1400" i="1" dirty="0" smtClean="0"/>
                  <a:t>10% overhead</a:t>
                </a:r>
                <a:r>
                  <a:rPr lang="en-US" sz="1400" dirty="0" smtClean="0"/>
                  <a:t>, …) and there was a request to compare the performance in these different scenarios.</a:t>
                </a:r>
              </a:p>
              <a:p>
                <a:pPr lvl="1">
                  <a:buFont typeface="+mj-lt"/>
                  <a:buAutoNum type="arabicPeriod"/>
                </a:pPr>
                <a:r>
                  <a:rPr lang="en-US" sz="1400" dirty="0" smtClean="0"/>
                  <a:t>There are indications that the </a:t>
                </a:r>
                <a:r>
                  <a:rPr lang="en-US" sz="1400" dirty="0" err="1" smtClean="0"/>
                  <a:t>Thome</a:t>
                </a:r>
                <a:r>
                  <a:rPr lang="en-US" sz="1400" dirty="0" smtClean="0"/>
                  <a:t> correlation is not ideal in regions with high heat density. There was a recommendation to compare different correlations.</a:t>
                </a:r>
              </a:p>
              <a:p>
                <a:pPr lvl="1">
                  <a:buFont typeface="+mj-lt"/>
                  <a:buAutoNum type="arabicPeriod"/>
                </a:pPr>
                <a:endParaRPr lang="en-US" sz="1400" dirty="0" smtClean="0"/>
              </a:p>
              <a:p>
                <a:pPr lvl="1">
                  <a:buFont typeface="+mj-lt"/>
                  <a:buAutoNum type="arabicPeriod"/>
                </a:pPr>
                <a:endParaRPr lang="en-US" sz="1400" dirty="0" smtClean="0"/>
              </a:p>
              <a:p>
                <a:pPr lvl="1"/>
                <a:endParaRPr lang="en-US" sz="1400"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blipFill>
                <a:blip r:embed="rId2"/>
                <a:stretch>
                  <a:fillRect l="-305" t="-670" b="-4355"/>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4740AEA5-A348-2949-9B8B-EA763C54C64D}" type="slidenum">
              <a:rPr lang="en-US" smtClean="0"/>
              <a:t>1</a:t>
            </a:fld>
            <a:endParaRPr lang="en-US"/>
          </a:p>
        </p:txBody>
      </p:sp>
    </p:spTree>
    <p:extLst>
      <p:ext uri="{BB962C8B-B14F-4D97-AF65-F5344CB8AC3E}">
        <p14:creationId xmlns:p14="http://schemas.microsoft.com/office/powerpoint/2010/main" val="164535001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0 FEA re-analysis</a:t>
            </a:r>
            <a:endParaRPr lang="en-US" dirty="0"/>
          </a:p>
        </p:txBody>
      </p:sp>
      <p:sp>
        <p:nvSpPr>
          <p:cNvPr id="3" name="Text Placeholder 2"/>
          <p:cNvSpPr>
            <a:spLocks noGrp="1"/>
          </p:cNvSpPr>
          <p:nvPr>
            <p:ph type="body" sz="quarter" idx="10"/>
          </p:nvPr>
        </p:nvSpPr>
        <p:spPr/>
        <p:txBody>
          <a:bodyPr/>
          <a:lstStyle/>
          <a:p>
            <a:r>
              <a:rPr lang="en-US" sz="1600" dirty="0" smtClean="0"/>
              <a:t>Recently, a new power model for the 3D sensors was released and we were asked to perform a re-analysis of the thermal behavior.</a:t>
            </a:r>
          </a:p>
          <a:p>
            <a:pPr lvl="1"/>
            <a:r>
              <a:rPr lang="en-US" sz="1200" dirty="0">
                <a:hlinkClick r:id="rId2"/>
              </a:rPr>
              <a:t>https://indico.cern.ch/event/906398/contributions/3818314/attachments/2016784/3371007/NewThermalFEARound_07042020_DAF_VR4.pdf</a:t>
            </a:r>
            <a:endParaRPr lang="en-US" sz="1200" dirty="0"/>
          </a:p>
          <a:p>
            <a:r>
              <a:rPr lang="en-US" sz="1600" dirty="0" smtClean="0"/>
              <a:t>I presented some details of this re-analysis in the US </a:t>
            </a:r>
            <a:r>
              <a:rPr lang="en-US" sz="1600" dirty="0" err="1" smtClean="0"/>
              <a:t>ITk</a:t>
            </a:r>
            <a:r>
              <a:rPr lang="en-US" sz="1600" dirty="0" smtClean="0"/>
              <a:t> </a:t>
            </a:r>
            <a:r>
              <a:rPr lang="en-US" sz="1600" dirty="0"/>
              <a:t>Pixel this </a:t>
            </a:r>
            <a:r>
              <a:rPr lang="en-US" sz="1600" dirty="0" smtClean="0"/>
              <a:t>week</a:t>
            </a:r>
          </a:p>
          <a:p>
            <a:pPr lvl="1"/>
            <a:r>
              <a:rPr lang="en-US" sz="1200" dirty="0" smtClean="0">
                <a:hlinkClick r:id="rId3"/>
              </a:rPr>
              <a:t>https</a:t>
            </a:r>
            <a:r>
              <a:rPr lang="en-US" sz="1200" dirty="0">
                <a:hlinkClick r:id="rId3"/>
              </a:rPr>
              <a:t>://</a:t>
            </a:r>
            <a:r>
              <a:rPr lang="en-US" sz="1200" dirty="0" smtClean="0">
                <a:hlinkClick r:id="rId3"/>
              </a:rPr>
              <a:t>indico.cern.ch/event/929490/contributions/3907498/attachments/2057483/3450621/3DsensorPowerUpdate.pdf</a:t>
            </a:r>
            <a:endParaRPr lang="en-US" sz="1200" dirty="0" smtClean="0"/>
          </a:p>
          <a:p>
            <a:r>
              <a:rPr lang="en-US" sz="1600" dirty="0" smtClean="0"/>
              <a:t>Three observables were studied: sensor maximum temperature, maximum current per pixel, and maximum FE temperature in the critical region.</a:t>
            </a:r>
            <a:endParaRPr lang="en-US" sz="1600" dirty="0"/>
          </a:p>
        </p:txBody>
      </p:sp>
      <p:sp>
        <p:nvSpPr>
          <p:cNvPr id="4" name="Slide Number Placeholder 3"/>
          <p:cNvSpPr>
            <a:spLocks noGrp="1"/>
          </p:cNvSpPr>
          <p:nvPr>
            <p:ph type="sldNum" sz="quarter" idx="4"/>
          </p:nvPr>
        </p:nvSpPr>
        <p:spPr/>
        <p:txBody>
          <a:bodyPr/>
          <a:lstStyle/>
          <a:p>
            <a:fld id="{4740AEA5-A348-2949-9B8B-EA763C54C64D}" type="slidenum">
              <a:rPr lang="en-US" smtClean="0"/>
              <a:t>2</a:t>
            </a:fld>
            <a:endParaRPr lang="en-US"/>
          </a:p>
        </p:txBody>
      </p:sp>
      <p:pic>
        <p:nvPicPr>
          <p:cNvPr id="5" name="Picture 4"/>
          <p:cNvPicPr>
            <a:picLocks noChangeAspect="1"/>
          </p:cNvPicPr>
          <p:nvPr/>
        </p:nvPicPr>
        <p:blipFill>
          <a:blip r:embed="rId4"/>
          <a:stretch>
            <a:fillRect/>
          </a:stretch>
        </p:blipFill>
        <p:spPr>
          <a:xfrm>
            <a:off x="2622579" y="3114205"/>
            <a:ext cx="1869770" cy="1784059"/>
          </a:xfrm>
          <a:prstGeom prst="rect">
            <a:avLst/>
          </a:prstGeom>
        </p:spPr>
      </p:pic>
      <p:pic>
        <p:nvPicPr>
          <p:cNvPr id="6" name="Picture 5"/>
          <p:cNvPicPr>
            <a:picLocks noChangeAspect="1"/>
          </p:cNvPicPr>
          <p:nvPr/>
        </p:nvPicPr>
        <p:blipFill>
          <a:blip r:embed="rId5"/>
          <a:stretch>
            <a:fillRect/>
          </a:stretch>
        </p:blipFill>
        <p:spPr>
          <a:xfrm>
            <a:off x="615566" y="3111449"/>
            <a:ext cx="1913573" cy="1784059"/>
          </a:xfrm>
          <a:prstGeom prst="rect">
            <a:avLst/>
          </a:prstGeom>
        </p:spPr>
      </p:pic>
      <p:pic>
        <p:nvPicPr>
          <p:cNvPr id="7" name="Picture 6"/>
          <p:cNvPicPr>
            <a:picLocks noChangeAspect="1"/>
          </p:cNvPicPr>
          <p:nvPr/>
        </p:nvPicPr>
        <p:blipFill>
          <a:blip r:embed="rId6"/>
          <a:stretch>
            <a:fillRect/>
          </a:stretch>
        </p:blipFill>
        <p:spPr>
          <a:xfrm>
            <a:off x="4645487" y="3111450"/>
            <a:ext cx="1871319" cy="1785098"/>
          </a:xfrm>
          <a:prstGeom prst="rect">
            <a:avLst/>
          </a:prstGeom>
        </p:spPr>
      </p:pic>
      <p:cxnSp>
        <p:nvCxnSpPr>
          <p:cNvPr id="9" name="Straight Connector 8"/>
          <p:cNvCxnSpPr/>
          <p:nvPr/>
        </p:nvCxnSpPr>
        <p:spPr>
          <a:xfrm>
            <a:off x="2913961" y="4483867"/>
            <a:ext cx="707834" cy="0"/>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3621795" y="4483867"/>
            <a:ext cx="0" cy="135843"/>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933720" y="4162542"/>
            <a:ext cx="492087" cy="0"/>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5425807" y="4162543"/>
            <a:ext cx="0" cy="457167"/>
          </a:xfrm>
          <a:prstGeom prst="line">
            <a:avLst/>
          </a:prstGeom>
          <a:ln w="12700"/>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6608697" y="3234715"/>
                <a:ext cx="2133600" cy="1384995"/>
              </a:xfrm>
              <a:prstGeom prst="rect">
                <a:avLst/>
              </a:prstGeom>
              <a:noFill/>
            </p:spPr>
            <p:txBody>
              <a:bodyPr wrap="square" rtlCol="0">
                <a:spAutoFit/>
              </a:bodyPr>
              <a:lstStyle/>
              <a:p>
                <a:r>
                  <a:rPr lang="en-US" sz="1200" dirty="0" smtClean="0">
                    <a:solidFill>
                      <a:schemeClr val="accent1"/>
                    </a:solidFill>
                    <a:latin typeface="Minion Pro" panose="02040503050306020203" pitchFamily="18" charset="0"/>
                  </a:rPr>
                  <a:t>The red lines show the design criteria. The maximum current per pixel limits the </a:t>
                </a:r>
                <a14:m>
                  <m:oMath xmlns:m="http://schemas.openxmlformats.org/officeDocument/2006/math">
                    <m:r>
                      <a:rPr lang="en-US" sz="1200" b="0" i="1" smtClean="0">
                        <a:solidFill>
                          <a:schemeClr val="accent1"/>
                        </a:solidFill>
                        <a:latin typeface="Cambria Math" panose="02040503050406030204" pitchFamily="18" charset="0"/>
                      </a:rPr>
                      <m:t>𝐶</m:t>
                    </m:r>
                    <m:sSub>
                      <m:sSubPr>
                        <m:ctrlPr>
                          <a:rPr lang="en-US" sz="1200" b="0" i="1" smtClean="0">
                            <a:solidFill>
                              <a:schemeClr val="accent1"/>
                            </a:solidFill>
                            <a:latin typeface="Cambria Math" panose="02040503050406030204" pitchFamily="18" charset="0"/>
                          </a:rPr>
                        </m:ctrlPr>
                      </m:sSubPr>
                      <m:e>
                        <m:r>
                          <a:rPr lang="en-US" sz="1200" b="0" i="1" smtClean="0">
                            <a:solidFill>
                              <a:schemeClr val="accent1"/>
                            </a:solidFill>
                            <a:latin typeface="Cambria Math" panose="02040503050406030204" pitchFamily="18" charset="0"/>
                          </a:rPr>
                          <m:t>𝑂</m:t>
                        </m:r>
                      </m:e>
                      <m:sub>
                        <m:r>
                          <a:rPr lang="en-US" sz="1200" b="0" i="1" smtClean="0">
                            <a:solidFill>
                              <a:schemeClr val="accent1"/>
                            </a:solidFill>
                            <a:latin typeface="Cambria Math" panose="02040503050406030204" pitchFamily="18" charset="0"/>
                          </a:rPr>
                          <m:t>2</m:t>
                        </m:r>
                      </m:sub>
                    </m:sSub>
                  </m:oMath>
                </a14:m>
                <a:r>
                  <a:rPr lang="en-US" sz="1200" dirty="0" smtClean="0">
                    <a:solidFill>
                      <a:schemeClr val="accent1"/>
                    </a:solidFill>
                    <a:latin typeface="Minion Pro" panose="02040503050306020203" pitchFamily="18" charset="0"/>
                  </a:rPr>
                  <a:t> to </a:t>
                </a:r>
                <a14:m>
                  <m:oMath xmlns:m="http://schemas.openxmlformats.org/officeDocument/2006/math">
                    <m:r>
                      <a:rPr lang="en-US" sz="1200" i="1" dirty="0" smtClean="0">
                        <a:solidFill>
                          <a:schemeClr val="accent1"/>
                        </a:solidFill>
                        <a:latin typeface="Cambria Math" panose="02040503050406030204" pitchFamily="18" charset="0"/>
                      </a:rPr>
                      <m:t>−</m:t>
                    </m:r>
                    <m:sSup>
                      <m:sSupPr>
                        <m:ctrlPr>
                          <a:rPr lang="en-US" sz="1200" b="0" i="1" dirty="0" smtClean="0">
                            <a:solidFill>
                              <a:schemeClr val="accent1"/>
                            </a:solidFill>
                            <a:latin typeface="Cambria Math" panose="02040503050406030204" pitchFamily="18" charset="0"/>
                          </a:rPr>
                        </m:ctrlPr>
                      </m:sSupPr>
                      <m:e>
                        <m:r>
                          <a:rPr lang="en-US" sz="1200" i="1" dirty="0" smtClean="0">
                            <a:solidFill>
                              <a:schemeClr val="accent1"/>
                            </a:solidFill>
                            <a:latin typeface="Cambria Math" panose="02040503050406030204" pitchFamily="18" charset="0"/>
                          </a:rPr>
                          <m:t>22.5</m:t>
                        </m:r>
                      </m:e>
                      <m:sup>
                        <m:r>
                          <a:rPr lang="en-US" sz="1200" b="0" i="1" dirty="0" smtClean="0">
                            <a:solidFill>
                              <a:schemeClr val="accent1"/>
                            </a:solidFill>
                            <a:latin typeface="Cambria Math" panose="02040503050406030204" pitchFamily="18" charset="0"/>
                          </a:rPr>
                          <m:t>𝑜</m:t>
                        </m:r>
                      </m:sup>
                    </m:sSup>
                    <m:r>
                      <a:rPr lang="en-US" sz="1200" b="0" i="1" dirty="0" smtClean="0">
                        <a:solidFill>
                          <a:schemeClr val="accent1"/>
                        </a:solidFill>
                        <a:latin typeface="Cambria Math" panose="02040503050406030204" pitchFamily="18" charset="0"/>
                      </a:rPr>
                      <m:t>𝐶</m:t>
                    </m:r>
                  </m:oMath>
                </a14:m>
                <a:r>
                  <a:rPr lang="en-US" sz="1200" dirty="0" smtClean="0">
                    <a:solidFill>
                      <a:schemeClr val="accent1"/>
                    </a:solidFill>
                    <a:latin typeface="Minion Pro" panose="02040503050306020203" pitchFamily="18" charset="0"/>
                  </a:rPr>
                  <a:t> and the maximum temperature in the FE in the critical region limits the </a:t>
                </a:r>
                <a14:m>
                  <m:oMath xmlns:m="http://schemas.openxmlformats.org/officeDocument/2006/math">
                    <m:r>
                      <a:rPr lang="en-US" sz="1200" b="0" i="1" smtClean="0">
                        <a:solidFill>
                          <a:schemeClr val="accent1"/>
                        </a:solidFill>
                        <a:latin typeface="Cambria Math" panose="02040503050406030204" pitchFamily="18" charset="0"/>
                      </a:rPr>
                      <m:t>𝐶</m:t>
                    </m:r>
                    <m:sSub>
                      <m:sSubPr>
                        <m:ctrlPr>
                          <a:rPr lang="en-US" sz="1200" b="0" i="1" smtClean="0">
                            <a:solidFill>
                              <a:schemeClr val="accent1"/>
                            </a:solidFill>
                            <a:latin typeface="Cambria Math" panose="02040503050406030204" pitchFamily="18" charset="0"/>
                          </a:rPr>
                        </m:ctrlPr>
                      </m:sSubPr>
                      <m:e>
                        <m:r>
                          <a:rPr lang="en-US" sz="1200" b="0" i="1" smtClean="0">
                            <a:solidFill>
                              <a:schemeClr val="accent1"/>
                            </a:solidFill>
                            <a:latin typeface="Cambria Math" panose="02040503050406030204" pitchFamily="18" charset="0"/>
                          </a:rPr>
                          <m:t>𝑂</m:t>
                        </m:r>
                      </m:e>
                      <m:sub>
                        <m:r>
                          <a:rPr lang="en-US" sz="1200" b="0" i="1" smtClean="0">
                            <a:solidFill>
                              <a:schemeClr val="accent1"/>
                            </a:solidFill>
                            <a:latin typeface="Cambria Math" panose="02040503050406030204" pitchFamily="18" charset="0"/>
                          </a:rPr>
                          <m:t>2</m:t>
                        </m:r>
                      </m:sub>
                    </m:sSub>
                  </m:oMath>
                </a14:m>
                <a:r>
                  <a:rPr lang="en-US" sz="1200" dirty="0" smtClean="0">
                    <a:solidFill>
                      <a:schemeClr val="accent1"/>
                    </a:solidFill>
                    <a:latin typeface="Minion Pro" panose="02040503050306020203" pitchFamily="18" charset="0"/>
                  </a:rPr>
                  <a:t> temperature to </a:t>
                </a:r>
                <a14:m>
                  <m:oMath xmlns:m="http://schemas.openxmlformats.org/officeDocument/2006/math">
                    <m:r>
                      <a:rPr lang="en-US" sz="1200" b="0" i="1" smtClean="0">
                        <a:solidFill>
                          <a:schemeClr val="accent1"/>
                        </a:solidFill>
                        <a:latin typeface="Cambria Math" panose="02040503050406030204" pitchFamily="18" charset="0"/>
                      </a:rPr>
                      <m:t>−</m:t>
                    </m:r>
                    <m:sSup>
                      <m:sSupPr>
                        <m:ctrlPr>
                          <a:rPr lang="en-US" sz="1200" b="0" i="1" smtClean="0">
                            <a:solidFill>
                              <a:schemeClr val="accent1"/>
                            </a:solidFill>
                            <a:latin typeface="Cambria Math" panose="02040503050406030204" pitchFamily="18" charset="0"/>
                          </a:rPr>
                        </m:ctrlPr>
                      </m:sSupPr>
                      <m:e>
                        <m:r>
                          <a:rPr lang="en-US" sz="1200" b="0" i="1" smtClean="0">
                            <a:solidFill>
                              <a:schemeClr val="accent1"/>
                            </a:solidFill>
                            <a:latin typeface="Cambria Math" panose="02040503050406030204" pitchFamily="18" charset="0"/>
                          </a:rPr>
                          <m:t>27</m:t>
                        </m:r>
                      </m:e>
                      <m:sup>
                        <m:r>
                          <a:rPr lang="en-US" sz="1200" b="0" i="1" smtClean="0">
                            <a:solidFill>
                              <a:schemeClr val="accent1"/>
                            </a:solidFill>
                            <a:latin typeface="Cambria Math" panose="02040503050406030204" pitchFamily="18" charset="0"/>
                          </a:rPr>
                          <m:t>𝑜</m:t>
                        </m:r>
                      </m:sup>
                    </m:sSup>
                    <m:r>
                      <a:rPr lang="en-US" sz="1200" b="0" i="1" smtClean="0">
                        <a:solidFill>
                          <a:schemeClr val="accent1"/>
                        </a:solidFill>
                        <a:latin typeface="Cambria Math" panose="02040503050406030204" pitchFamily="18" charset="0"/>
                      </a:rPr>
                      <m:t>𝐶</m:t>
                    </m:r>
                  </m:oMath>
                </a14:m>
                <a:r>
                  <a:rPr lang="en-US" sz="1200" dirty="0" smtClean="0">
                    <a:solidFill>
                      <a:schemeClr val="accent1"/>
                    </a:solidFill>
                    <a:latin typeface="Minion Pro" panose="02040503050306020203" pitchFamily="18" charset="0"/>
                  </a:rPr>
                  <a:t>.</a:t>
                </a:r>
                <a:endParaRPr lang="en-US" sz="1200" dirty="0">
                  <a:solidFill>
                    <a:schemeClr val="accent1"/>
                  </a:solidFill>
                  <a:latin typeface="Minion Pro" panose="02040503050306020203" pitchFamily="18"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6608697" y="3234715"/>
                <a:ext cx="2133600" cy="1384995"/>
              </a:xfrm>
              <a:prstGeom prst="rect">
                <a:avLst/>
              </a:prstGeom>
              <a:blipFill>
                <a:blip r:embed="rId7"/>
                <a:stretch>
                  <a:fillRect t="-441" b="-2643"/>
                </a:stretch>
              </a:blipFill>
            </p:spPr>
            <p:txBody>
              <a:bodyPr/>
              <a:lstStyle/>
              <a:p>
                <a:r>
                  <a:rPr lang="en-US">
                    <a:noFill/>
                  </a:rPr>
                  <a:t> </a:t>
                </a:r>
              </a:p>
            </p:txBody>
          </p:sp>
        </mc:Fallback>
      </mc:AlternateContent>
    </p:spTree>
    <p:extLst>
      <p:ext uri="{BB962C8B-B14F-4D97-AF65-F5344CB8AC3E}">
        <p14:creationId xmlns:p14="http://schemas.microsoft.com/office/powerpoint/2010/main" val="364221667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boundary conditions</a:t>
            </a:r>
            <a:endParaRPr lang="en-US" dirty="0"/>
          </a:p>
        </p:txBody>
      </p:sp>
      <p:sp>
        <p:nvSpPr>
          <p:cNvPr id="4" name="Slide Number Placeholder 3"/>
          <p:cNvSpPr>
            <a:spLocks noGrp="1"/>
          </p:cNvSpPr>
          <p:nvPr>
            <p:ph type="sldNum" sz="quarter" idx="4"/>
          </p:nvPr>
        </p:nvSpPr>
        <p:spPr/>
        <p:txBody>
          <a:bodyPr/>
          <a:lstStyle/>
          <a:p>
            <a:fld id="{4740AEA5-A348-2949-9B8B-EA763C54C64D}" type="slidenum">
              <a:rPr lang="en-US" smtClean="0"/>
              <a:t>3</a:t>
            </a:fld>
            <a:endParaRPr lang="en-US"/>
          </a:p>
        </p:txBody>
      </p:sp>
      <p:pic>
        <p:nvPicPr>
          <p:cNvPr id="5" name="Picture 4"/>
          <p:cNvPicPr>
            <a:picLocks noChangeAspect="1"/>
          </p:cNvPicPr>
          <p:nvPr/>
        </p:nvPicPr>
        <p:blipFill>
          <a:blip r:embed="rId2"/>
          <a:stretch>
            <a:fillRect/>
          </a:stretch>
        </p:blipFill>
        <p:spPr>
          <a:xfrm>
            <a:off x="361550" y="2792915"/>
            <a:ext cx="2928843" cy="2145976"/>
          </a:xfrm>
          <a:prstGeom prst="rect">
            <a:avLst/>
          </a:prstGeom>
        </p:spPr>
      </p:pic>
      <p:pic>
        <p:nvPicPr>
          <p:cNvPr id="6" name="Picture 5"/>
          <p:cNvPicPr>
            <a:picLocks noChangeAspect="1"/>
          </p:cNvPicPr>
          <p:nvPr/>
        </p:nvPicPr>
        <p:blipFill>
          <a:blip r:embed="rId3"/>
          <a:stretch>
            <a:fillRect/>
          </a:stretch>
        </p:blipFill>
        <p:spPr>
          <a:xfrm>
            <a:off x="3290393" y="2799516"/>
            <a:ext cx="2926113" cy="2139375"/>
          </a:xfrm>
          <a:prstGeom prst="rect">
            <a:avLst/>
          </a:prstGeom>
        </p:spPr>
      </p:pic>
      <p:pic>
        <p:nvPicPr>
          <p:cNvPr id="7" name="Picture 6"/>
          <p:cNvPicPr>
            <a:picLocks noChangeAspect="1"/>
          </p:cNvPicPr>
          <p:nvPr/>
        </p:nvPicPr>
        <p:blipFill>
          <a:blip r:embed="rId4"/>
          <a:stretch>
            <a:fillRect/>
          </a:stretch>
        </p:blipFill>
        <p:spPr>
          <a:xfrm>
            <a:off x="6177778" y="2829091"/>
            <a:ext cx="2853009" cy="2080226"/>
          </a:xfrm>
          <a:prstGeom prst="rect">
            <a:avLst/>
          </a:prstGeom>
        </p:spPr>
      </p:pic>
      <mc:AlternateContent xmlns:mc="http://schemas.openxmlformats.org/markup-compatibility/2006" xmlns:a14="http://schemas.microsoft.com/office/drawing/2010/main">
        <mc:Choice Requires="a14">
          <p:sp>
            <p:nvSpPr>
              <p:cNvPr id="8" name="Text Placeholder 2"/>
              <p:cNvSpPr>
                <a:spLocks noGrp="1"/>
              </p:cNvSpPr>
              <p:nvPr>
                <p:ph type="body" sz="quarter" idx="10"/>
              </p:nvPr>
            </p:nvSpPr>
            <p:spPr>
              <a:xfrm>
                <a:off x="386720" y="978638"/>
                <a:ext cx="7986032" cy="3641072"/>
              </a:xfrm>
            </p:spPr>
            <p:txBody>
              <a:bodyPr/>
              <a:lstStyle/>
              <a:p>
                <a:r>
                  <a:rPr lang="en-US" sz="1600" dirty="0" smtClean="0"/>
                  <a:t>Last time, when I presented temperature and pressure plots, it was pointed out that the boundary conditions were not correct. I changed the code to search for the following condition:</a:t>
                </a:r>
              </a:p>
              <a:p>
                <a:pPr lvl="1"/>
                <a:r>
                  <a:rPr lang="en-US" sz="1400" dirty="0" smtClean="0"/>
                  <a:t>Fixed saturation pressure at the end of the exhaust line (I will comment on the extra flex line on the next slide)</a:t>
                </a:r>
              </a:p>
              <a:p>
                <a:pPr lvl="1"/>
                <a:r>
                  <a:rPr lang="en-US" sz="1400" dirty="0" smtClean="0"/>
                  <a:t>Fixed vapor quality at beginning of evaporator (1% - same value used for the FEA shown in the last page)</a:t>
                </a:r>
              </a:p>
              <a:p>
                <a:pPr lvl="1"/>
                <a:r>
                  <a:rPr lang="en-US" sz="1400" dirty="0" smtClean="0"/>
                  <a:t>Total </a:t>
                </a:r>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𝑃</m:t>
                    </m:r>
                    <m:r>
                      <a:rPr lang="en-US" sz="1400" b="0" i="1" smtClean="0">
                        <a:latin typeface="Cambria Math" panose="02040503050406030204" pitchFamily="18" charset="0"/>
                      </a:rPr>
                      <m:t>=10</m:t>
                    </m:r>
                    <m:r>
                      <m:rPr>
                        <m:sty m:val="p"/>
                      </m:rPr>
                      <a:rPr lang="en-US" sz="1400" b="0" i="0" smtClean="0">
                        <a:latin typeface="Cambria Math" panose="02040503050406030204" pitchFamily="18" charset="0"/>
                      </a:rPr>
                      <m:t>bar</m:t>
                    </m:r>
                  </m:oMath>
                </a14:m>
                <a:r>
                  <a:rPr lang="en-US" sz="1400" dirty="0" smtClean="0"/>
                  <a:t> (between each PP1… question: </a:t>
                </a:r>
                <a:r>
                  <a:rPr lang="en-US" sz="1400" dirty="0" smtClean="0">
                    <a:solidFill>
                      <a:schemeClr val="accent1"/>
                    </a:solidFill>
                  </a:rPr>
                  <a:t>should it be between splitter boxes?</a:t>
                </a:r>
                <a:r>
                  <a:rPr lang="en-US" sz="1400" dirty="0" smtClean="0"/>
                  <a:t>) </a:t>
                </a:r>
                <a:endParaRPr lang="en-US" sz="1400" dirty="0"/>
              </a:p>
            </p:txBody>
          </p:sp>
        </mc:Choice>
        <mc:Fallback xmlns="">
          <p:sp>
            <p:nvSpPr>
              <p:cNvPr id="8" name="Text Placeholder 2"/>
              <p:cNvSpPr>
                <a:spLocks noGrp="1" noRot="1" noChangeAspect="1" noMove="1" noResize="1" noEditPoints="1" noAdjustHandles="1" noChangeArrowheads="1" noChangeShapeType="1" noTextEdit="1"/>
              </p:cNvSpPr>
              <p:nvPr>
                <p:ph type="body" sz="quarter" idx="10"/>
              </p:nvPr>
            </p:nvSpPr>
            <p:spPr>
              <a:xfrm>
                <a:off x="386720" y="978638"/>
                <a:ext cx="7986032" cy="3641072"/>
              </a:xfrm>
              <a:blipFill>
                <a:blip r:embed="rId5"/>
                <a:stretch>
                  <a:fillRect l="-305" t="-670"/>
                </a:stretch>
              </a:blipFill>
            </p:spPr>
            <p:txBody>
              <a:bodyPr/>
              <a:lstStyle/>
              <a:p>
                <a:r>
                  <a:rPr lang="en-US">
                    <a:noFill/>
                  </a:rPr>
                  <a:t> </a:t>
                </a:r>
              </a:p>
            </p:txBody>
          </p:sp>
        </mc:Fallback>
      </mc:AlternateContent>
    </p:spTree>
    <p:extLst>
      <p:ext uri="{BB962C8B-B14F-4D97-AF65-F5344CB8AC3E}">
        <p14:creationId xmlns:p14="http://schemas.microsoft.com/office/powerpoint/2010/main" val="276831190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comments after fixing</a:t>
            </a:r>
            <a:br>
              <a:rPr lang="en-US" dirty="0" smtClean="0"/>
            </a:br>
            <a:r>
              <a:rPr lang="en-US" dirty="0" smtClean="0"/>
              <a:t>boundary conditions</a:t>
            </a:r>
            <a:endParaRPr lang="en-US" dirty="0"/>
          </a:p>
        </p:txBody>
      </p:sp>
      <p:pic>
        <p:nvPicPr>
          <p:cNvPr id="5" name="Picture 4"/>
          <p:cNvPicPr>
            <a:picLocks noChangeAspect="1"/>
          </p:cNvPicPr>
          <p:nvPr/>
        </p:nvPicPr>
        <p:blipFill>
          <a:blip r:embed="rId2"/>
          <a:stretch>
            <a:fillRect/>
          </a:stretch>
        </p:blipFill>
        <p:spPr>
          <a:xfrm>
            <a:off x="815308" y="2608400"/>
            <a:ext cx="3057023" cy="2239894"/>
          </a:xfrm>
          <a:prstGeom prst="rect">
            <a:avLst/>
          </a:prstGeom>
        </p:spPr>
      </p:pic>
      <p:sp>
        <p:nvSpPr>
          <p:cNvPr id="8" name="Text Placeholder 2"/>
          <p:cNvSpPr>
            <a:spLocks noGrp="1"/>
          </p:cNvSpPr>
          <p:nvPr>
            <p:ph type="body" sz="quarter" idx="10"/>
          </p:nvPr>
        </p:nvSpPr>
        <p:spPr>
          <a:xfrm>
            <a:off x="386720" y="978638"/>
            <a:ext cx="7986032" cy="3641072"/>
          </a:xfrm>
        </p:spPr>
        <p:txBody>
          <a:bodyPr/>
          <a:lstStyle/>
          <a:p>
            <a:r>
              <a:rPr lang="en-US" sz="1600" dirty="0" smtClean="0"/>
              <a:t>The dimension of the elements is still quite loosely defined in the Inner System. Especially the capillaries/exhaust ID and length.</a:t>
            </a:r>
          </a:p>
          <a:p>
            <a:r>
              <a:rPr lang="en-US" sz="1600" dirty="0" smtClean="0"/>
              <a:t>For this plot, I am using an exhaust with ID 4mm and length over the endcap quarter-shell. Last time I used 3mm and one of the comments pointed out that it was on the small side.</a:t>
            </a:r>
          </a:p>
          <a:p>
            <a:r>
              <a:rPr lang="en-US" sz="1600" dirty="0" smtClean="0"/>
              <a:t>This particular plot uses capillaries of ID=0.75mm. The length converges to 2.55m, which is acceptable (less than the QS and, probably with space for welding)</a:t>
            </a:r>
            <a:endParaRPr lang="en-US" sz="1400" dirty="0"/>
          </a:p>
        </p:txBody>
      </p:sp>
      <p:cxnSp>
        <p:nvCxnSpPr>
          <p:cNvPr id="11" name="Straight Arrow Connector 10"/>
          <p:cNvCxnSpPr/>
          <p:nvPr/>
        </p:nvCxnSpPr>
        <p:spPr>
          <a:xfrm flipH="1">
            <a:off x="3526033" y="4118089"/>
            <a:ext cx="572321" cy="3749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4098354" y="3952550"/>
                <a:ext cx="1184115"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𝑇</m:t>
                          </m:r>
                        </m:e>
                        <m:sub>
                          <m:r>
                            <a:rPr lang="en-US" sz="1200" b="0" i="1" smtClean="0">
                              <a:latin typeface="Cambria Math" panose="02040503050406030204" pitchFamily="18" charset="0"/>
                            </a:rPr>
                            <m:t>𝑠𝑎𝑡</m:t>
                          </m:r>
                        </m:sub>
                      </m:sSub>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36</m:t>
                          </m:r>
                        </m:e>
                        <m:sup>
                          <m:r>
                            <a:rPr lang="en-US" sz="1200" b="0" i="1" smtClean="0">
                              <a:latin typeface="Cambria Math" panose="02040503050406030204" pitchFamily="18" charset="0"/>
                            </a:rPr>
                            <m:t>𝑜</m:t>
                          </m:r>
                        </m:sup>
                      </m:sSup>
                      <m:r>
                        <a:rPr lang="en-US" sz="1200" b="0" i="1" smtClean="0">
                          <a:latin typeface="Cambria Math" panose="02040503050406030204" pitchFamily="18" charset="0"/>
                        </a:rPr>
                        <m:t>𝐶</m:t>
                      </m:r>
                    </m:oMath>
                  </m:oMathPara>
                </a14:m>
                <a:endParaRPr lang="en-US" sz="1200" dirty="0" smtClean="0">
                  <a:latin typeface="Minion Pro" panose="02040503050306020203" pitchFamily="18" charset="0"/>
                </a:endParaRPr>
              </a:p>
              <a:p>
                <a:r>
                  <a:rPr lang="en-US" sz="1200" dirty="0" smtClean="0">
                    <a:latin typeface="Minion Pro" panose="02040503050306020203" pitchFamily="18" charset="0"/>
                  </a:rPr>
                  <a:t>(comments on the next slide)</a:t>
                </a:r>
                <a:endParaRPr lang="en-US" sz="1200" dirty="0">
                  <a:latin typeface="Minion Pro" panose="02040503050306020203"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098354" y="3952550"/>
                <a:ext cx="1184115" cy="646331"/>
              </a:xfrm>
              <a:prstGeom prst="rect">
                <a:avLst/>
              </a:prstGeom>
              <a:blipFill>
                <a:blip r:embed="rId3"/>
                <a:stretch>
                  <a:fillRect b="-6604"/>
                </a:stretch>
              </a:blipFill>
            </p:spPr>
            <p:txBody>
              <a:bodyPr/>
              <a:lstStyle/>
              <a:p>
                <a:r>
                  <a:rPr lang="en-US">
                    <a:noFill/>
                  </a:rPr>
                  <a:t> </a:t>
                </a:r>
              </a:p>
            </p:txBody>
          </p:sp>
        </mc:Fallback>
      </mc:AlternateContent>
      <p:cxnSp>
        <p:nvCxnSpPr>
          <p:cNvPr id="14" name="Straight Arrow Connector 13"/>
          <p:cNvCxnSpPr/>
          <p:nvPr/>
        </p:nvCxnSpPr>
        <p:spPr>
          <a:xfrm flipH="1">
            <a:off x="2119349" y="3999678"/>
            <a:ext cx="623851" cy="4582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2703139" y="3814050"/>
                <a:ext cx="1184115" cy="27699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𝑥</m:t>
                      </m:r>
                      <m:r>
                        <a:rPr lang="en-US" sz="1200" b="0" i="1" smtClean="0">
                          <a:latin typeface="Cambria Math" panose="02040503050406030204" pitchFamily="18" charset="0"/>
                        </a:rPr>
                        <m:t>=1%</m:t>
                      </m:r>
                    </m:oMath>
                  </m:oMathPara>
                </a14:m>
                <a:endParaRPr lang="en-US" sz="1200" dirty="0">
                  <a:latin typeface="Minion Pro" panose="02040503050306020203" pitchFamily="18"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703139" y="3814050"/>
                <a:ext cx="1184115"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191296" y="2933136"/>
                <a:ext cx="3411499" cy="1200329"/>
              </a:xfrm>
              <a:prstGeom prst="rect">
                <a:avLst/>
              </a:prstGeom>
              <a:noFill/>
            </p:spPr>
            <p:txBody>
              <a:bodyPr wrap="square" rtlCol="0">
                <a:spAutoFit/>
              </a:bodyPr>
              <a:lstStyle/>
              <a:p>
                <a:r>
                  <a:rPr lang="en-US" sz="1200" dirty="0" smtClean="0">
                    <a:solidFill>
                      <a:schemeClr val="accent1"/>
                    </a:solidFill>
                    <a:latin typeface="Minion Pro" panose="02040503050306020203" pitchFamily="18" charset="0"/>
                  </a:rPr>
                  <a:t>I will be working here with the observable “worst evaporator temperature”. That is what can be compared to the values on slide 2 (from the FEA).</a:t>
                </a:r>
              </a:p>
              <a:p>
                <a:endParaRPr lang="en-US" sz="1200" dirty="0">
                  <a:solidFill>
                    <a:schemeClr val="accent1"/>
                  </a:solidFill>
                  <a:latin typeface="Minion Pro" panose="02040503050306020203" pitchFamily="18" charset="0"/>
                </a:endParaRPr>
              </a:p>
              <a:p>
                <a:r>
                  <a:rPr lang="en-US" sz="1200" dirty="0" smtClean="0">
                    <a:solidFill>
                      <a:schemeClr val="accent1"/>
                    </a:solidFill>
                    <a:latin typeface="Minion Pro" panose="02040503050306020203" pitchFamily="18" charset="0"/>
                  </a:rPr>
                  <a:t>You see that in nominal condition our WET is below </a:t>
                </a:r>
                <a14:m>
                  <m:oMath xmlns:m="http://schemas.openxmlformats.org/officeDocument/2006/math">
                    <m:r>
                      <a:rPr lang="en-US" sz="1200" b="0" i="1" smtClean="0">
                        <a:solidFill>
                          <a:schemeClr val="accent1"/>
                        </a:solidFill>
                        <a:latin typeface="Cambria Math" panose="02040503050406030204" pitchFamily="18" charset="0"/>
                      </a:rPr>
                      <m:t>−</m:t>
                    </m:r>
                    <m:sSup>
                      <m:sSupPr>
                        <m:ctrlPr>
                          <a:rPr lang="en-US" sz="1200" b="0" i="1" smtClean="0">
                            <a:solidFill>
                              <a:schemeClr val="accent1"/>
                            </a:solidFill>
                            <a:latin typeface="Cambria Math" panose="02040503050406030204" pitchFamily="18" charset="0"/>
                          </a:rPr>
                        </m:ctrlPr>
                      </m:sSupPr>
                      <m:e>
                        <m:r>
                          <a:rPr lang="en-US" sz="1200" b="0" i="1" smtClean="0">
                            <a:solidFill>
                              <a:schemeClr val="accent1"/>
                            </a:solidFill>
                            <a:latin typeface="Cambria Math" panose="02040503050406030204" pitchFamily="18" charset="0"/>
                          </a:rPr>
                          <m:t>35</m:t>
                        </m:r>
                      </m:e>
                      <m:sup>
                        <m:r>
                          <a:rPr lang="en-US" sz="1200" b="0" i="1" smtClean="0">
                            <a:solidFill>
                              <a:schemeClr val="accent1"/>
                            </a:solidFill>
                            <a:latin typeface="Cambria Math" panose="02040503050406030204" pitchFamily="18" charset="0"/>
                          </a:rPr>
                          <m:t>𝑜</m:t>
                        </m:r>
                      </m:sup>
                    </m:sSup>
                    <m:r>
                      <a:rPr lang="en-US" sz="1200" b="0" i="1" smtClean="0">
                        <a:solidFill>
                          <a:schemeClr val="accent1"/>
                        </a:solidFill>
                        <a:latin typeface="Cambria Math" panose="02040503050406030204" pitchFamily="18" charset="0"/>
                      </a:rPr>
                      <m:t>𝐶</m:t>
                    </m:r>
                  </m:oMath>
                </a14:m>
                <a:r>
                  <a:rPr lang="en-US" sz="1200" dirty="0" smtClean="0">
                    <a:solidFill>
                      <a:schemeClr val="accent1"/>
                    </a:solidFill>
                    <a:latin typeface="Minion Pro" panose="02040503050306020203" pitchFamily="18" charset="0"/>
                  </a:rPr>
                  <a:t>, validating the design.</a:t>
                </a:r>
                <a:endParaRPr lang="en-US" sz="1200" dirty="0">
                  <a:solidFill>
                    <a:schemeClr val="accent1"/>
                  </a:solidFill>
                  <a:latin typeface="Minion Pro" panose="02040503050306020203" pitchFamily="18"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191296" y="2933136"/>
                <a:ext cx="3411499" cy="1200329"/>
              </a:xfrm>
              <a:prstGeom prst="rect">
                <a:avLst/>
              </a:prstGeom>
              <a:blipFill>
                <a:blip r:embed="rId5"/>
                <a:stretch>
                  <a:fillRect l="-179" r="-537" b="-3046"/>
                </a:stretch>
              </a:blipFill>
            </p:spPr>
            <p:txBody>
              <a:bodyPr/>
              <a:lstStyle/>
              <a:p>
                <a:r>
                  <a:rPr lang="en-US">
                    <a:noFill/>
                  </a:rPr>
                  <a:t> </a:t>
                </a:r>
              </a:p>
            </p:txBody>
          </p:sp>
        </mc:Fallback>
      </mc:AlternateContent>
      <p:cxnSp>
        <p:nvCxnSpPr>
          <p:cNvPr id="18" name="Straight Arrow Connector 17"/>
          <p:cNvCxnSpPr/>
          <p:nvPr/>
        </p:nvCxnSpPr>
        <p:spPr>
          <a:xfrm flipH="1">
            <a:off x="2134273" y="3466826"/>
            <a:ext cx="524096" cy="736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628078" y="3315409"/>
            <a:ext cx="1184115" cy="400110"/>
          </a:xfrm>
          <a:prstGeom prst="rect">
            <a:avLst/>
          </a:prstGeom>
          <a:noFill/>
        </p:spPr>
        <p:txBody>
          <a:bodyPr wrap="square" rtlCol="0">
            <a:spAutoFit/>
          </a:bodyPr>
          <a:lstStyle/>
          <a:p>
            <a:r>
              <a:rPr lang="en-US" sz="1000" dirty="0" smtClean="0">
                <a:latin typeface="Minion Pro" panose="02040503050306020203" pitchFamily="18" charset="0"/>
              </a:rPr>
              <a:t>Worst evaporator temperature.</a:t>
            </a:r>
            <a:endParaRPr lang="en-US" sz="1000" dirty="0">
              <a:latin typeface="Minion Pro" panose="02040503050306020203" pitchFamily="18" charset="0"/>
            </a:endParaRPr>
          </a:p>
        </p:txBody>
      </p:sp>
    </p:spTree>
    <p:extLst>
      <p:ext uri="{BB962C8B-B14F-4D97-AF65-F5344CB8AC3E}">
        <p14:creationId xmlns:p14="http://schemas.microsoft.com/office/powerpoint/2010/main" val="339280267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Pressure drop in flex</a:t>
            </a:r>
            <a:endParaRPr lang="en-US" dirty="0"/>
          </a:p>
        </p:txBody>
      </p:sp>
      <p:sp>
        <p:nvSpPr>
          <p:cNvPr id="4" name="Slide Number Placeholder 3"/>
          <p:cNvSpPr>
            <a:spLocks noGrp="1"/>
          </p:cNvSpPr>
          <p:nvPr>
            <p:ph type="sldNum" sz="quarter" idx="4"/>
          </p:nvPr>
        </p:nvSpPr>
        <p:spPr>
          <a:xfrm>
            <a:off x="6556490" y="4757040"/>
            <a:ext cx="2133600" cy="274637"/>
          </a:xfrm>
        </p:spPr>
        <p:txBody>
          <a:bodyPr/>
          <a:lstStyle/>
          <a:p>
            <a:fld id="{4740AEA5-A348-2949-9B8B-EA763C54C64D}" type="slidenum">
              <a:rPr lang="en-US" smtClean="0"/>
              <a:t>5</a:t>
            </a:fld>
            <a:endParaRPr lang="en-US"/>
          </a:p>
        </p:txBody>
      </p:sp>
      <p:pic>
        <p:nvPicPr>
          <p:cNvPr id="5" name="Picture 4"/>
          <p:cNvPicPr>
            <a:picLocks noChangeAspect="1"/>
          </p:cNvPicPr>
          <p:nvPr/>
        </p:nvPicPr>
        <p:blipFill>
          <a:blip r:embed="rId2"/>
          <a:stretch>
            <a:fillRect/>
          </a:stretch>
        </p:blipFill>
        <p:spPr>
          <a:xfrm>
            <a:off x="5413854" y="3039509"/>
            <a:ext cx="3150763" cy="1814405"/>
          </a:xfrm>
          <a:prstGeom prst="rect">
            <a:avLst/>
          </a:prstGeom>
        </p:spPr>
      </p:pic>
      <mc:AlternateContent xmlns:mc="http://schemas.openxmlformats.org/markup-compatibility/2006" xmlns:a14="http://schemas.microsoft.com/office/drawing/2010/main">
        <mc:Choice Requires="a14">
          <p:sp>
            <p:nvSpPr>
              <p:cNvPr id="6" name="Text Placeholder 2"/>
              <p:cNvSpPr>
                <a:spLocks noGrp="1"/>
              </p:cNvSpPr>
              <p:nvPr>
                <p:ph type="body" sz="quarter" idx="10"/>
              </p:nvPr>
            </p:nvSpPr>
            <p:spPr>
              <a:xfrm>
                <a:off x="386720" y="978638"/>
                <a:ext cx="7986032" cy="2095285"/>
              </a:xfrm>
            </p:spPr>
            <p:txBody>
              <a:bodyPr/>
              <a:lstStyle/>
              <a:p>
                <a:r>
                  <a:rPr lang="en-US" sz="1400" dirty="0" smtClean="0"/>
                  <a:t>Last time we discussed that the return saturation pressure is defined at the splitter </a:t>
                </a:r>
                <a:r>
                  <a:rPr lang="en-US" sz="1400" dirty="0" err="1" smtClean="0"/>
                  <a:t>blox</a:t>
                </a:r>
                <a:r>
                  <a:rPr lang="en-US" sz="1400" dirty="0" smtClean="0"/>
                  <a:t> that is placed radially outward from the pixel PP1. Pedro reported that the flex line that connects PP1 to the splitter box is </a:t>
                </a:r>
                <a14:m>
                  <m:oMath xmlns:m="http://schemas.openxmlformats.org/officeDocument/2006/math">
                    <m:r>
                      <a:rPr lang="en-US" sz="1400" i="1" smtClean="0">
                        <a:latin typeface="Cambria Math" panose="02040503050406030204" pitchFamily="18" charset="0"/>
                      </a:rPr>
                      <m:t>1.7</m:t>
                    </m:r>
                    <m:r>
                      <a:rPr lang="en-US" sz="1400" i="1" smtClean="0">
                        <a:latin typeface="Cambria Math" panose="02040503050406030204" pitchFamily="18" charset="0"/>
                      </a:rPr>
                      <m:t>𝑚</m:t>
                    </m:r>
                  </m:oMath>
                </a14:m>
                <a:r>
                  <a:rPr lang="en-US" sz="1400" dirty="0" smtClean="0"/>
                  <a:t>. </a:t>
                </a:r>
              </a:p>
              <a:p>
                <a:r>
                  <a:rPr lang="en-US" sz="1400" dirty="0" smtClean="0"/>
                  <a:t>Martin is supposed to give a more precise value based on the CAD value, but hasn’t gotten back to us yet.  </a:t>
                </a:r>
              </a:p>
              <a:p>
                <a:r>
                  <a:rPr lang="en-US" sz="1400" dirty="0" smtClean="0"/>
                  <a:t>For the flex line, given the experience from the strips colleagues, we do not attempt to model with it with the </a:t>
                </a:r>
                <a:r>
                  <a:rPr lang="en-US" sz="1400" dirty="0" err="1" smtClean="0"/>
                  <a:t>Thome</a:t>
                </a:r>
                <a:r>
                  <a:rPr lang="en-US" sz="1400" dirty="0"/>
                  <a:t> </a:t>
                </a:r>
                <a:r>
                  <a:rPr lang="en-US" sz="1400" dirty="0" smtClean="0"/>
                  <a:t>(or other) correlations.</a:t>
                </a:r>
              </a:p>
              <a:p>
                <a:r>
                  <a:rPr lang="en-US" sz="1400" dirty="0" smtClean="0"/>
                  <a:t>We build a (linear) correlation model for </a:t>
                </a:r>
                <a14:m>
                  <m:oMath xmlns:m="http://schemas.openxmlformats.org/officeDocument/2006/math">
                    <m:r>
                      <a:rPr lang="en-US" sz="1400" b="0" i="1" smtClean="0">
                        <a:latin typeface="Cambria Math" panose="02040503050406030204" pitchFamily="18" charset="0"/>
                      </a:rPr>
                      <m:t>𝑑𝑃</m:t>
                    </m:r>
                  </m:oMath>
                </a14:m>
                <a:r>
                  <a:rPr lang="en-US" sz="1400" dirty="0" smtClean="0"/>
                  <a:t> from the data presented by Georg in the last meeting (well, last I joined). HTC remains from </a:t>
                </a:r>
                <a:r>
                  <a:rPr lang="en-US" sz="1400" dirty="0" err="1" smtClean="0"/>
                  <a:t>Thome’s</a:t>
                </a:r>
                <a:r>
                  <a:rPr lang="en-US" sz="1400" dirty="0" smtClean="0"/>
                  <a:t> model.</a:t>
                </a:r>
              </a:p>
              <a:p>
                <a:pPr lvl="1"/>
                <a:endParaRPr lang="en-US" sz="1400" dirty="0"/>
              </a:p>
            </p:txBody>
          </p:sp>
        </mc:Choice>
        <mc:Fallback xmlns="">
          <p:sp>
            <p:nvSpPr>
              <p:cNvPr id="6" name="Text Placeholder 2"/>
              <p:cNvSpPr>
                <a:spLocks noGrp="1" noRot="1" noChangeAspect="1" noMove="1" noResize="1" noEditPoints="1" noAdjustHandles="1" noChangeArrowheads="1" noChangeShapeType="1" noTextEdit="1"/>
              </p:cNvSpPr>
              <p:nvPr>
                <p:ph type="body" sz="quarter" idx="10"/>
              </p:nvPr>
            </p:nvSpPr>
            <p:spPr>
              <a:xfrm>
                <a:off x="386720" y="978638"/>
                <a:ext cx="7986032" cy="2095285"/>
              </a:xfrm>
              <a:blipFill>
                <a:blip r:embed="rId3"/>
                <a:stretch>
                  <a:fillRect l="-76" t="-583" b="-5248"/>
                </a:stretch>
              </a:blipFill>
            </p:spPr>
            <p:txBody>
              <a:bodyPr/>
              <a:lstStyle/>
              <a:p>
                <a:r>
                  <a:rPr lang="en-US">
                    <a:noFill/>
                  </a:rPr>
                  <a:t> </a:t>
                </a:r>
              </a:p>
            </p:txBody>
          </p:sp>
        </mc:Fallback>
      </mc:AlternateContent>
      <p:cxnSp>
        <p:nvCxnSpPr>
          <p:cNvPr id="8" name="Straight Connector 7"/>
          <p:cNvCxnSpPr/>
          <p:nvPr/>
        </p:nvCxnSpPr>
        <p:spPr>
          <a:xfrm flipV="1">
            <a:off x="6393738" y="3239462"/>
            <a:ext cx="1644605" cy="1282791"/>
          </a:xfrm>
          <a:prstGeom prst="line">
            <a:avLst/>
          </a:prstGeom>
          <a:ln w="12700">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2226128380"/>
                  </p:ext>
                </p:extLst>
              </p:nvPr>
            </p:nvGraphicFramePr>
            <p:xfrm>
              <a:off x="643312" y="3169471"/>
              <a:ext cx="4560216" cy="1272800"/>
            </p:xfrm>
            <a:graphic>
              <a:graphicData uri="http://schemas.openxmlformats.org/drawingml/2006/table">
                <a:tbl>
                  <a:tblPr firstRow="1" bandRow="1">
                    <a:tableStyleId>{5C22544A-7EE6-4342-B048-85BDC9FD1C3A}</a:tableStyleId>
                  </a:tblPr>
                  <a:tblGrid>
                    <a:gridCol w="1140054">
                      <a:extLst>
                        <a:ext uri="{9D8B030D-6E8A-4147-A177-3AD203B41FA5}">
                          <a16:colId xmlns:a16="http://schemas.microsoft.com/office/drawing/2014/main" val="3356177275"/>
                        </a:ext>
                      </a:extLst>
                    </a:gridCol>
                    <a:gridCol w="1140054">
                      <a:extLst>
                        <a:ext uri="{9D8B030D-6E8A-4147-A177-3AD203B41FA5}">
                          <a16:colId xmlns:a16="http://schemas.microsoft.com/office/drawing/2014/main" val="3833598085"/>
                        </a:ext>
                      </a:extLst>
                    </a:gridCol>
                    <a:gridCol w="1140054">
                      <a:extLst>
                        <a:ext uri="{9D8B030D-6E8A-4147-A177-3AD203B41FA5}">
                          <a16:colId xmlns:a16="http://schemas.microsoft.com/office/drawing/2014/main" val="1895590597"/>
                        </a:ext>
                      </a:extLst>
                    </a:gridCol>
                    <a:gridCol w="1140054">
                      <a:extLst>
                        <a:ext uri="{9D8B030D-6E8A-4147-A177-3AD203B41FA5}">
                          <a16:colId xmlns:a16="http://schemas.microsoft.com/office/drawing/2014/main" val="466099603"/>
                        </a:ext>
                      </a:extLst>
                    </a:gridCol>
                  </a:tblGrid>
                  <a:tr h="297440">
                    <a:tc>
                      <a:txBody>
                        <a:bodyPr/>
                        <a:lstStyle/>
                        <a:p>
                          <a:pPr algn="ctr"/>
                          <a:r>
                            <a:rPr lang="en-US" sz="1000" dirty="0" smtClean="0">
                              <a:latin typeface="Minion Pro" panose="02040503050306020203" pitchFamily="18" charset="0"/>
                            </a:rPr>
                            <a:t>Power</a:t>
                          </a:r>
                          <a:r>
                            <a:rPr lang="en-US" sz="1000" baseline="0" dirty="0" smtClean="0">
                              <a:latin typeface="Minion Pro" panose="02040503050306020203" pitchFamily="18" charset="0"/>
                            </a:rPr>
                            <a:t> </a:t>
                          </a:r>
                          <a:r>
                            <a:rPr lang="en-US" sz="1000" dirty="0" smtClean="0">
                              <a:latin typeface="Minion Pro" panose="02040503050306020203" pitchFamily="18" charset="0"/>
                            </a:rPr>
                            <a:t>scenario</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Standard</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High</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New + 10%</a:t>
                          </a:r>
                          <a:endParaRPr lang="en-US" sz="1000" dirty="0">
                            <a:latin typeface="Minion Pro" panose="02040503050306020203" pitchFamily="18" charset="0"/>
                          </a:endParaRPr>
                        </a:p>
                      </a:txBody>
                      <a:tcPr anchor="ctr"/>
                    </a:tc>
                    <a:extLst>
                      <a:ext uri="{0D108BD9-81ED-4DB2-BD59-A6C34878D82A}">
                        <a16:rowId xmlns:a16="http://schemas.microsoft.com/office/drawing/2014/main" val="2337441502"/>
                      </a:ext>
                    </a:extLst>
                  </a:tr>
                  <a:tr h="169966">
                    <a:tc>
                      <a:txBody>
                        <a:bodyPr/>
                        <a:lstStyle/>
                        <a:p>
                          <a:pPr algn="ctr"/>
                          <a:r>
                            <a:rPr lang="en-US" sz="1000" dirty="0" smtClean="0">
                              <a:latin typeface="Minion Pro" panose="02040503050306020203" pitchFamily="18" charset="0"/>
                            </a:rPr>
                            <a:t>Layer 0 MF [g/s]</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8.8</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11.0</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7.7</a:t>
                          </a:r>
                          <a:endParaRPr lang="en-US" sz="1000" dirty="0">
                            <a:latin typeface="Minion Pro" panose="02040503050306020203" pitchFamily="18" charset="0"/>
                          </a:endParaRPr>
                        </a:p>
                      </a:txBody>
                      <a:tcPr anchor="ctr"/>
                    </a:tc>
                    <a:extLst>
                      <a:ext uri="{0D108BD9-81ED-4DB2-BD59-A6C34878D82A}">
                        <a16:rowId xmlns:a16="http://schemas.microsoft.com/office/drawing/2014/main" val="2645891332"/>
                      </a:ext>
                    </a:extLst>
                  </a:tr>
                  <a:tr h="169966">
                    <a:tc>
                      <a:txBody>
                        <a:bodyPr/>
                        <a:lstStyle/>
                        <a:p>
                          <a:pPr algn="ctr"/>
                          <a:r>
                            <a:rPr lang="en-US" sz="1000" dirty="0" smtClean="0">
                              <a:latin typeface="Minion Pro" panose="02040503050306020203" pitchFamily="18" charset="0"/>
                            </a:rPr>
                            <a:t>Layer 1 MF</a:t>
                          </a:r>
                          <a:r>
                            <a:rPr lang="en-US" sz="1000" baseline="0" dirty="0" smtClean="0">
                              <a:latin typeface="Minion Pro" panose="02040503050306020203" pitchFamily="18" charset="0"/>
                            </a:rPr>
                            <a:t> [g/s]</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24.2</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30.8</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23.1</a:t>
                          </a:r>
                          <a:endParaRPr lang="en-US" sz="1000" dirty="0">
                            <a:latin typeface="Minion Pro" panose="02040503050306020203" pitchFamily="18" charset="0"/>
                          </a:endParaRPr>
                        </a:p>
                      </a:txBody>
                      <a:tcPr anchor="ctr"/>
                    </a:tc>
                    <a:extLst>
                      <a:ext uri="{0D108BD9-81ED-4DB2-BD59-A6C34878D82A}">
                        <a16:rowId xmlns:a16="http://schemas.microsoft.com/office/drawing/2014/main" val="1324722476"/>
                      </a:ext>
                    </a:extLst>
                  </a:tr>
                  <a:tr h="169966">
                    <a:tc>
                      <a:txBody>
                        <a:bodyPr/>
                        <a:lstStyle/>
                        <a:p>
                          <a:pPr algn="ctr"/>
                          <a:r>
                            <a:rPr lang="en-US" sz="1000" dirty="0" smtClean="0">
                              <a:latin typeface="Minion Pro" panose="02040503050306020203" pitchFamily="18" charset="0"/>
                            </a:rPr>
                            <a:t>Flex</a:t>
                          </a:r>
                          <a:r>
                            <a:rPr lang="en-US" sz="1000" baseline="0" dirty="0" smtClean="0">
                              <a:latin typeface="Minion Pro" panose="02040503050306020203" pitchFamily="18" charset="0"/>
                            </a:rPr>
                            <a:t> </a:t>
                          </a:r>
                          <a14:m>
                            <m:oMath xmlns:m="http://schemas.openxmlformats.org/officeDocument/2006/math">
                              <m:r>
                                <a:rPr lang="en-US" sz="1000" b="0" i="1" baseline="0" smtClean="0">
                                  <a:latin typeface="Cambria Math" panose="02040503050406030204" pitchFamily="18" charset="0"/>
                                </a:rPr>
                                <m:t>𝑑𝑃</m:t>
                              </m:r>
                            </m:oMath>
                          </a14:m>
                          <a:r>
                            <a:rPr lang="en-US" sz="1000" dirty="0" smtClean="0">
                              <a:latin typeface="Minion Pro" panose="02040503050306020203" pitchFamily="18" charset="0"/>
                            </a:rPr>
                            <a:t> [</a:t>
                          </a:r>
                          <a14:m>
                            <m:oMath xmlns:m="http://schemas.openxmlformats.org/officeDocument/2006/math">
                              <m:r>
                                <a:rPr lang="en-US" sz="1000" i="1" dirty="0" smtClean="0">
                                  <a:latin typeface="Cambria Math" panose="02040503050406030204" pitchFamily="18" charset="0"/>
                                </a:rPr>
                                <m:t>𝑏𝑎𝑟</m:t>
                              </m:r>
                            </m:oMath>
                          </a14:m>
                          <a:r>
                            <a:rPr lang="en-US" sz="1000" dirty="0" smtClean="0">
                              <a:latin typeface="Minion Pro" panose="02040503050306020203" pitchFamily="18" charset="0"/>
                            </a:rPr>
                            <a:t>]</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1.56</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2.05</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1.44</a:t>
                          </a:r>
                          <a:endParaRPr lang="en-US" sz="1000" dirty="0">
                            <a:latin typeface="Minion Pro" panose="02040503050306020203" pitchFamily="18" charset="0"/>
                          </a:endParaRPr>
                        </a:p>
                      </a:txBody>
                      <a:tcPr anchor="ctr"/>
                    </a:tc>
                    <a:extLst>
                      <a:ext uri="{0D108BD9-81ED-4DB2-BD59-A6C34878D82A}">
                        <a16:rowId xmlns:a16="http://schemas.microsoft.com/office/drawing/2014/main" val="2512169243"/>
                      </a:ext>
                    </a:extLst>
                  </a:tr>
                  <a:tr h="169966">
                    <a:tc>
                      <a:txBody>
                        <a:bodyPr/>
                        <a:lstStyle/>
                        <a:p>
                          <a:pPr algn="ctr"/>
                          <a:r>
                            <a:rPr lang="en-US" sz="1000" dirty="0" smtClean="0">
                              <a:latin typeface="Minion Pro" panose="02040503050306020203" pitchFamily="18" charset="0"/>
                            </a:rPr>
                            <a:t>Sat</a:t>
                          </a:r>
                          <a:r>
                            <a:rPr lang="en-US" sz="1000" baseline="0" dirty="0" smtClean="0">
                              <a:latin typeface="Minion Pro" panose="02040503050306020203" pitchFamily="18" charset="0"/>
                            </a:rPr>
                            <a:t> Temp [</a:t>
                          </a:r>
                          <a14:m>
                            <m:oMath xmlns:m="http://schemas.openxmlformats.org/officeDocument/2006/math">
                              <m:r>
                                <a:rPr lang="en-US" sz="1000" i="1" baseline="0" dirty="0" smtClean="0">
                                  <a:latin typeface="Cambria Math" panose="02040503050406030204" pitchFamily="18" charset="0"/>
                                </a:rPr>
                                <m:t>𝑜𝐶</m:t>
                              </m:r>
                              <m:r>
                                <a:rPr lang="en-US" sz="1000" b="0" i="1" baseline="0" smtClean="0">
                                  <a:latin typeface="Cambria Math" panose="02040503050406030204" pitchFamily="18" charset="0"/>
                                </a:rPr>
                                <m:t>]</m:t>
                              </m:r>
                            </m:oMath>
                          </a14:m>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-36.0</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-34.8</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-36.3</a:t>
                          </a:r>
                          <a:endParaRPr lang="en-US" sz="1000" dirty="0">
                            <a:latin typeface="Minion Pro" panose="02040503050306020203" pitchFamily="18" charset="0"/>
                          </a:endParaRPr>
                        </a:p>
                      </a:txBody>
                      <a:tcPr anchor="ctr"/>
                    </a:tc>
                    <a:extLst>
                      <a:ext uri="{0D108BD9-81ED-4DB2-BD59-A6C34878D82A}">
                        <a16:rowId xmlns:a16="http://schemas.microsoft.com/office/drawing/2014/main" val="3357640021"/>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2226128380"/>
                  </p:ext>
                </p:extLst>
              </p:nvPr>
            </p:nvGraphicFramePr>
            <p:xfrm>
              <a:off x="643312" y="3169471"/>
              <a:ext cx="4560216" cy="1272800"/>
            </p:xfrm>
            <a:graphic>
              <a:graphicData uri="http://schemas.openxmlformats.org/drawingml/2006/table">
                <a:tbl>
                  <a:tblPr firstRow="1" bandRow="1">
                    <a:tableStyleId>{5C22544A-7EE6-4342-B048-85BDC9FD1C3A}</a:tableStyleId>
                  </a:tblPr>
                  <a:tblGrid>
                    <a:gridCol w="1140054">
                      <a:extLst>
                        <a:ext uri="{9D8B030D-6E8A-4147-A177-3AD203B41FA5}">
                          <a16:colId xmlns:a16="http://schemas.microsoft.com/office/drawing/2014/main" val="3356177275"/>
                        </a:ext>
                      </a:extLst>
                    </a:gridCol>
                    <a:gridCol w="1140054">
                      <a:extLst>
                        <a:ext uri="{9D8B030D-6E8A-4147-A177-3AD203B41FA5}">
                          <a16:colId xmlns:a16="http://schemas.microsoft.com/office/drawing/2014/main" val="3833598085"/>
                        </a:ext>
                      </a:extLst>
                    </a:gridCol>
                    <a:gridCol w="1140054">
                      <a:extLst>
                        <a:ext uri="{9D8B030D-6E8A-4147-A177-3AD203B41FA5}">
                          <a16:colId xmlns:a16="http://schemas.microsoft.com/office/drawing/2014/main" val="1895590597"/>
                        </a:ext>
                      </a:extLst>
                    </a:gridCol>
                    <a:gridCol w="1140054">
                      <a:extLst>
                        <a:ext uri="{9D8B030D-6E8A-4147-A177-3AD203B41FA5}">
                          <a16:colId xmlns:a16="http://schemas.microsoft.com/office/drawing/2014/main" val="466099603"/>
                        </a:ext>
                      </a:extLst>
                    </a:gridCol>
                  </a:tblGrid>
                  <a:tr h="297440">
                    <a:tc>
                      <a:txBody>
                        <a:bodyPr/>
                        <a:lstStyle/>
                        <a:p>
                          <a:pPr algn="ctr"/>
                          <a:r>
                            <a:rPr lang="en-US" sz="1000" dirty="0" smtClean="0">
                              <a:latin typeface="Minion Pro" panose="02040503050306020203" pitchFamily="18" charset="0"/>
                            </a:rPr>
                            <a:t>Power</a:t>
                          </a:r>
                          <a:r>
                            <a:rPr lang="en-US" sz="1000" baseline="0" dirty="0" smtClean="0">
                              <a:latin typeface="Minion Pro" panose="02040503050306020203" pitchFamily="18" charset="0"/>
                            </a:rPr>
                            <a:t> </a:t>
                          </a:r>
                          <a:r>
                            <a:rPr lang="en-US" sz="1000" dirty="0" smtClean="0">
                              <a:latin typeface="Minion Pro" panose="02040503050306020203" pitchFamily="18" charset="0"/>
                            </a:rPr>
                            <a:t>scenario</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Standard</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High</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New + 10%</a:t>
                          </a:r>
                          <a:endParaRPr lang="en-US" sz="1000" dirty="0">
                            <a:latin typeface="Minion Pro" panose="02040503050306020203" pitchFamily="18" charset="0"/>
                          </a:endParaRPr>
                        </a:p>
                      </a:txBody>
                      <a:tcPr anchor="ctr"/>
                    </a:tc>
                    <a:extLst>
                      <a:ext uri="{0D108BD9-81ED-4DB2-BD59-A6C34878D82A}">
                        <a16:rowId xmlns:a16="http://schemas.microsoft.com/office/drawing/2014/main" val="2337441502"/>
                      </a:ext>
                    </a:extLst>
                  </a:tr>
                  <a:tr h="243840">
                    <a:tc>
                      <a:txBody>
                        <a:bodyPr/>
                        <a:lstStyle/>
                        <a:p>
                          <a:pPr algn="ctr"/>
                          <a:r>
                            <a:rPr lang="en-US" sz="1000" dirty="0" smtClean="0">
                              <a:latin typeface="Minion Pro" panose="02040503050306020203" pitchFamily="18" charset="0"/>
                            </a:rPr>
                            <a:t>Layer 0 MF [g/s]</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8.8</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11.0</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7.7</a:t>
                          </a:r>
                          <a:endParaRPr lang="en-US" sz="1000" dirty="0">
                            <a:latin typeface="Minion Pro" panose="02040503050306020203" pitchFamily="18" charset="0"/>
                          </a:endParaRPr>
                        </a:p>
                      </a:txBody>
                      <a:tcPr anchor="ctr"/>
                    </a:tc>
                    <a:extLst>
                      <a:ext uri="{0D108BD9-81ED-4DB2-BD59-A6C34878D82A}">
                        <a16:rowId xmlns:a16="http://schemas.microsoft.com/office/drawing/2014/main" val="2645891332"/>
                      </a:ext>
                    </a:extLst>
                  </a:tr>
                  <a:tr h="243840">
                    <a:tc>
                      <a:txBody>
                        <a:bodyPr/>
                        <a:lstStyle/>
                        <a:p>
                          <a:pPr algn="ctr"/>
                          <a:r>
                            <a:rPr lang="en-US" sz="1000" dirty="0" smtClean="0">
                              <a:latin typeface="Minion Pro" panose="02040503050306020203" pitchFamily="18" charset="0"/>
                            </a:rPr>
                            <a:t>Layer 1 MF</a:t>
                          </a:r>
                          <a:r>
                            <a:rPr lang="en-US" sz="1000" baseline="0" dirty="0" smtClean="0">
                              <a:latin typeface="Minion Pro" panose="02040503050306020203" pitchFamily="18" charset="0"/>
                            </a:rPr>
                            <a:t> [g/s]</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24.2</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30.8</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23.1</a:t>
                          </a:r>
                          <a:endParaRPr lang="en-US" sz="1000" dirty="0">
                            <a:latin typeface="Minion Pro" panose="02040503050306020203" pitchFamily="18" charset="0"/>
                          </a:endParaRPr>
                        </a:p>
                      </a:txBody>
                      <a:tcPr anchor="ctr"/>
                    </a:tc>
                    <a:extLst>
                      <a:ext uri="{0D108BD9-81ED-4DB2-BD59-A6C34878D82A}">
                        <a16:rowId xmlns:a16="http://schemas.microsoft.com/office/drawing/2014/main" val="1324722476"/>
                      </a:ext>
                    </a:extLst>
                  </a:tr>
                  <a:tr h="243840">
                    <a:tc>
                      <a:txBody>
                        <a:bodyPr/>
                        <a:lstStyle/>
                        <a:p>
                          <a:endParaRPr lang="en-US"/>
                        </a:p>
                      </a:txBody>
                      <a:tcPr anchor="ctr">
                        <a:blipFill>
                          <a:blip r:embed="rId4"/>
                          <a:stretch>
                            <a:fillRect l="-535" t="-327500" r="-302674" b="-115000"/>
                          </a:stretch>
                        </a:blipFill>
                      </a:tcPr>
                    </a:tc>
                    <a:tc>
                      <a:txBody>
                        <a:bodyPr/>
                        <a:lstStyle/>
                        <a:p>
                          <a:pPr algn="ctr"/>
                          <a:r>
                            <a:rPr lang="en-US" sz="1000" dirty="0" smtClean="0">
                              <a:latin typeface="Minion Pro" panose="02040503050306020203" pitchFamily="18" charset="0"/>
                            </a:rPr>
                            <a:t>1.56</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2.05</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1.44</a:t>
                          </a:r>
                          <a:endParaRPr lang="en-US" sz="1000" dirty="0">
                            <a:latin typeface="Minion Pro" panose="02040503050306020203" pitchFamily="18" charset="0"/>
                          </a:endParaRPr>
                        </a:p>
                      </a:txBody>
                      <a:tcPr anchor="ctr"/>
                    </a:tc>
                    <a:extLst>
                      <a:ext uri="{0D108BD9-81ED-4DB2-BD59-A6C34878D82A}">
                        <a16:rowId xmlns:a16="http://schemas.microsoft.com/office/drawing/2014/main" val="2512169243"/>
                      </a:ext>
                    </a:extLst>
                  </a:tr>
                  <a:tr h="243840">
                    <a:tc>
                      <a:txBody>
                        <a:bodyPr/>
                        <a:lstStyle/>
                        <a:p>
                          <a:endParaRPr lang="en-US"/>
                        </a:p>
                      </a:txBody>
                      <a:tcPr anchor="ctr">
                        <a:blipFill>
                          <a:blip r:embed="rId4"/>
                          <a:stretch>
                            <a:fillRect l="-535" t="-427500" r="-302674" b="-15000"/>
                          </a:stretch>
                        </a:blipFill>
                      </a:tcPr>
                    </a:tc>
                    <a:tc>
                      <a:txBody>
                        <a:bodyPr/>
                        <a:lstStyle/>
                        <a:p>
                          <a:pPr algn="ctr"/>
                          <a:r>
                            <a:rPr lang="en-US" sz="1000" dirty="0" smtClean="0">
                              <a:latin typeface="Minion Pro" panose="02040503050306020203" pitchFamily="18" charset="0"/>
                            </a:rPr>
                            <a:t>-36.0</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-34.8</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-36.3</a:t>
                          </a:r>
                          <a:endParaRPr lang="en-US" sz="1000" dirty="0">
                            <a:latin typeface="Minion Pro" panose="02040503050306020203" pitchFamily="18" charset="0"/>
                          </a:endParaRPr>
                        </a:p>
                      </a:txBody>
                      <a:tcPr anchor="ctr"/>
                    </a:tc>
                    <a:extLst>
                      <a:ext uri="{0D108BD9-81ED-4DB2-BD59-A6C34878D82A}">
                        <a16:rowId xmlns:a16="http://schemas.microsoft.com/office/drawing/2014/main" val="3357640021"/>
                      </a:ext>
                    </a:extLst>
                  </a:tr>
                </a:tbl>
              </a:graphicData>
            </a:graphic>
          </p:graphicFrame>
        </mc:Fallback>
      </mc:AlternateContent>
      <p:sp>
        <p:nvSpPr>
          <p:cNvPr id="10" name="TextBox 9"/>
          <p:cNvSpPr txBox="1"/>
          <p:nvPr/>
        </p:nvSpPr>
        <p:spPr>
          <a:xfrm>
            <a:off x="591371" y="4522253"/>
            <a:ext cx="4664098" cy="400110"/>
          </a:xfrm>
          <a:prstGeom prst="rect">
            <a:avLst/>
          </a:prstGeom>
          <a:noFill/>
        </p:spPr>
        <p:txBody>
          <a:bodyPr wrap="square" rtlCol="0">
            <a:spAutoFit/>
          </a:bodyPr>
          <a:lstStyle/>
          <a:p>
            <a:r>
              <a:rPr lang="en-US" sz="1000" dirty="0" smtClean="0">
                <a:solidFill>
                  <a:srgbClr val="7030A0"/>
                </a:solidFill>
                <a:latin typeface="Minion Pro" panose="02040503050306020203" pitchFamily="18" charset="0"/>
              </a:rPr>
              <a:t>We are still reworking the endcap power distribution (see Neal’s presentation in the US </a:t>
            </a:r>
            <a:r>
              <a:rPr lang="en-US" sz="1000" dirty="0" err="1" smtClean="0">
                <a:solidFill>
                  <a:srgbClr val="7030A0"/>
                </a:solidFill>
                <a:latin typeface="Minion Pro" panose="02040503050306020203" pitchFamily="18" charset="0"/>
              </a:rPr>
              <a:t>ITk</a:t>
            </a:r>
            <a:r>
              <a:rPr lang="en-US" sz="1000" dirty="0" smtClean="0">
                <a:solidFill>
                  <a:srgbClr val="7030A0"/>
                </a:solidFill>
                <a:latin typeface="Minion Pro" panose="02040503050306020203" pitchFamily="18" charset="0"/>
              </a:rPr>
              <a:t> meeting yesterday). Details will follow when we converge.</a:t>
            </a:r>
            <a:endParaRPr lang="en-US" sz="1000" dirty="0">
              <a:solidFill>
                <a:srgbClr val="7030A0"/>
              </a:solidFill>
              <a:latin typeface="Minion Pro" panose="02040503050306020203" pitchFamily="18" charset="0"/>
            </a:endParaRPr>
          </a:p>
        </p:txBody>
      </p:sp>
      <p:sp>
        <p:nvSpPr>
          <p:cNvPr id="11" name="TextBox 10"/>
          <p:cNvSpPr txBox="1"/>
          <p:nvPr/>
        </p:nvSpPr>
        <p:spPr>
          <a:xfrm>
            <a:off x="5413854" y="2827702"/>
            <a:ext cx="3465934" cy="246221"/>
          </a:xfrm>
          <a:prstGeom prst="rect">
            <a:avLst/>
          </a:prstGeom>
          <a:noFill/>
        </p:spPr>
        <p:txBody>
          <a:bodyPr wrap="square" rtlCol="0">
            <a:spAutoFit/>
          </a:bodyPr>
          <a:lstStyle/>
          <a:p>
            <a:r>
              <a:rPr lang="en-US" sz="1000" dirty="0" smtClean="0">
                <a:solidFill>
                  <a:srgbClr val="7030A0"/>
                </a:solidFill>
                <a:latin typeface="Minion Pro" panose="02040503050306020203" pitchFamily="18" charset="0"/>
              </a:rPr>
              <a:t>The dashed line is merely illustrative, not the linear fit we used.</a:t>
            </a:r>
            <a:endParaRPr lang="en-US" sz="1000" dirty="0">
              <a:solidFill>
                <a:srgbClr val="7030A0"/>
              </a:solidFill>
              <a:latin typeface="Minion Pro" panose="02040503050306020203" pitchFamily="18" charset="0"/>
            </a:endParaRPr>
          </a:p>
        </p:txBody>
      </p:sp>
    </p:spTree>
    <p:extLst>
      <p:ext uri="{BB962C8B-B14F-4D97-AF65-F5344CB8AC3E}">
        <p14:creationId xmlns:p14="http://schemas.microsoft.com/office/powerpoint/2010/main" val="98336856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Trying different power scenarios</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p:txBody>
              <a:bodyPr/>
              <a:lstStyle/>
              <a:p>
                <a:r>
                  <a:rPr lang="en-US" sz="1600" dirty="0" smtClean="0"/>
                  <a:t>There are two design boundary conditions we can adopt when studying different power scenarios (both keeping the capillary ID at 0.75mm)</a:t>
                </a:r>
              </a:p>
              <a:p>
                <a:pPr lvl="1">
                  <a:buFont typeface="+mj-lt"/>
                  <a:buAutoNum type="arabicPeriod"/>
                </a:pPr>
                <a:r>
                  <a:rPr lang="en-US" sz="1200" dirty="0" smtClean="0"/>
                  <a:t>We can keep the capillary length constant (as designed for the standard power scenario) and see how the WET changes when the power changes. The change is a bit mitigated by the pressure drop in the exhaust and flex lines (more power </a:t>
                </a:r>
                <a14:m>
                  <m:oMath xmlns:m="http://schemas.openxmlformats.org/officeDocument/2006/math">
                    <m:r>
                      <a:rPr lang="en-US" sz="1200" b="0" i="1" smtClean="0">
                        <a:latin typeface="Cambria Math" panose="02040503050406030204" pitchFamily="18" charset="0"/>
                      </a:rPr>
                      <m:t>→</m:t>
                    </m:r>
                  </m:oMath>
                </a14:m>
                <a:r>
                  <a:rPr lang="en-US" sz="1200" dirty="0" smtClean="0"/>
                  <a:t> smaller flow </a:t>
                </a:r>
                <a14:m>
                  <m:oMath xmlns:m="http://schemas.openxmlformats.org/officeDocument/2006/math">
                    <m:r>
                      <a:rPr lang="en-US" sz="1200" b="0" i="1" smtClean="0">
                        <a:latin typeface="Cambria Math" panose="02040503050406030204" pitchFamily="18" charset="0"/>
                      </a:rPr>
                      <m:t>→</m:t>
                    </m:r>
                  </m:oMath>
                </a14:m>
                <a:r>
                  <a:rPr lang="en-US" sz="1200" dirty="0" smtClean="0"/>
                  <a:t> smaller </a:t>
                </a:r>
                <a14:m>
                  <m:oMath xmlns:m="http://schemas.openxmlformats.org/officeDocument/2006/math">
                    <m:r>
                      <a:rPr lang="en-US" sz="1200" b="0" i="1" smtClean="0">
                        <a:latin typeface="Cambria Math" panose="02040503050406030204" pitchFamily="18" charset="0"/>
                      </a:rPr>
                      <m:t>𝑑𝑃</m:t>
                    </m:r>
                  </m:oMath>
                </a14:m>
                <a:r>
                  <a:rPr lang="en-US" sz="1200" dirty="0" smtClean="0"/>
                  <a:t> in exhaust + flex </a:t>
                </a:r>
                <a14:m>
                  <m:oMath xmlns:m="http://schemas.openxmlformats.org/officeDocument/2006/math">
                    <m:r>
                      <a:rPr lang="en-US" sz="1200" b="0" i="1" smtClean="0">
                        <a:latin typeface="Cambria Math" panose="02040503050406030204" pitchFamily="18" charset="0"/>
                      </a:rPr>
                      <m:t>→</m:t>
                    </m:r>
                  </m:oMath>
                </a14:m>
                <a:r>
                  <a:rPr lang="en-US" sz="1200" dirty="0" smtClean="0"/>
                  <a:t> lower saturation temperature at PP1)</a:t>
                </a:r>
              </a:p>
              <a:p>
                <a:pPr lvl="1">
                  <a:buFont typeface="+mj-lt"/>
                  <a:buAutoNum type="arabicPeriod"/>
                </a:pPr>
                <a:r>
                  <a:rPr lang="en-US" sz="1200" dirty="0"/>
                  <a:t>W</a:t>
                </a:r>
                <a:r>
                  <a:rPr lang="en-US" sz="1200" dirty="0" smtClean="0"/>
                  <a:t>e can compare the change that would be needed in the capillary to maintain the same </a:t>
                </a:r>
                <a14:m>
                  <m:oMath xmlns:m="http://schemas.openxmlformats.org/officeDocument/2006/math">
                    <m:r>
                      <a:rPr lang="en-US" sz="1200" b="0" i="1" smtClean="0">
                        <a:latin typeface="Cambria Math" panose="02040503050406030204" pitchFamily="18" charset="0"/>
                      </a:rPr>
                      <m:t>𝐶</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𝑂</m:t>
                        </m:r>
                      </m:e>
                      <m:sub>
                        <m:r>
                          <a:rPr lang="en-US" sz="1200" b="0" i="1" smtClean="0">
                            <a:latin typeface="Cambria Math" panose="02040503050406030204" pitchFamily="18" charset="0"/>
                          </a:rPr>
                          <m:t>2</m:t>
                        </m:r>
                      </m:sub>
                    </m:sSub>
                  </m:oMath>
                </a14:m>
                <a:r>
                  <a:rPr lang="en-US" sz="1200" dirty="0" smtClean="0"/>
                  <a:t> flow.</a:t>
                </a:r>
              </a:p>
              <a:p>
                <a:pPr lvl="1">
                  <a:buFont typeface="+mj-lt"/>
                  <a:buAutoNum type="arabicPeriod"/>
                </a:pPr>
                <a:endParaRPr lang="en-US" sz="1200" dirty="0"/>
              </a:p>
              <a:p>
                <a:pPr lvl="1">
                  <a:buFont typeface="+mj-lt"/>
                  <a:buAutoNum type="arabicPeriod"/>
                </a:pPr>
                <a:endParaRPr lang="en-US" sz="1200" dirty="0" smtClean="0"/>
              </a:p>
              <a:p>
                <a:pPr lvl="1">
                  <a:buFont typeface="+mj-lt"/>
                  <a:buAutoNum type="arabicPeriod"/>
                </a:pPr>
                <a:endParaRPr lang="en-US" sz="1200" dirty="0"/>
              </a:p>
              <a:p>
                <a:pPr lvl="1">
                  <a:buFont typeface="+mj-lt"/>
                  <a:buAutoNum type="arabicPeriod"/>
                </a:pPr>
                <a:endParaRPr lang="en-US" sz="1200" dirty="0" smtClean="0"/>
              </a:p>
              <a:p>
                <a:pPr lvl="1">
                  <a:buFont typeface="+mj-lt"/>
                  <a:buAutoNum type="arabicPeriod"/>
                </a:pPr>
                <a:endParaRPr lang="en-US" sz="1200" dirty="0"/>
              </a:p>
              <a:p>
                <a:pPr lvl="1">
                  <a:buFont typeface="+mj-lt"/>
                  <a:buAutoNum type="arabicPeriod"/>
                </a:pPr>
                <a:endParaRPr lang="en-US" sz="1200" dirty="0" smtClean="0"/>
              </a:p>
              <a:p>
                <a:pPr lvl="1">
                  <a:buFont typeface="+mj-lt"/>
                  <a:buAutoNum type="arabicPeriod"/>
                </a:pPr>
                <a:endParaRPr lang="en-US" sz="1200" dirty="0"/>
              </a:p>
              <a:p>
                <a:pPr lvl="1">
                  <a:buFont typeface="+mj-lt"/>
                  <a:buAutoNum type="arabicPeriod"/>
                </a:pPr>
                <a:endParaRPr lang="en-US" sz="1200" dirty="0" smtClean="0"/>
              </a:p>
              <a:p>
                <a:r>
                  <a:rPr lang="en-US" sz="1600" dirty="0" smtClean="0"/>
                  <a:t>In both cases, the WET almost doesn’t change,  and in all cases is kept below </a:t>
                </a:r>
                <a14:m>
                  <m:oMath xmlns:m="http://schemas.openxmlformats.org/officeDocument/2006/math">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27</m:t>
                        </m:r>
                      </m:e>
                      <m:sup>
                        <m:r>
                          <a:rPr lang="en-US" sz="1600" b="0" i="1" smtClean="0">
                            <a:latin typeface="Cambria Math" panose="02040503050406030204" pitchFamily="18" charset="0"/>
                          </a:rPr>
                          <m:t>𝑜</m:t>
                        </m:r>
                      </m:sup>
                    </m:sSup>
                    <m:r>
                      <a:rPr lang="en-US" sz="1600" b="0" i="1" smtClean="0">
                        <a:latin typeface="Cambria Math" panose="02040503050406030204" pitchFamily="18" charset="0"/>
                      </a:rPr>
                      <m:t>𝐶</m:t>
                    </m:r>
                  </m:oMath>
                </a14:m>
                <a:r>
                  <a:rPr lang="en-US" sz="1600" dirty="0" smtClean="0"/>
                  <a:t> what satisfies the design criteria.</a:t>
                </a:r>
              </a:p>
              <a:p>
                <a:pPr marL="1587" indent="0">
                  <a:buNone/>
                </a:pPr>
                <a:endParaRPr lang="en-US" sz="1600"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blipFill>
                <a:blip r:embed="rId2"/>
                <a:stretch>
                  <a:fillRect l="-305" t="-670" b="-5025"/>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4740AEA5-A348-2949-9B8B-EA763C54C64D}" type="slidenum">
              <a:rPr lang="en-US" smtClean="0"/>
              <a:t>6</a:t>
            </a:fld>
            <a:endParaRPr lang="en-US"/>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454263790"/>
                  </p:ext>
                </p:extLst>
              </p:nvPr>
            </p:nvGraphicFramePr>
            <p:xfrm>
              <a:off x="1873477" y="2394922"/>
              <a:ext cx="5132536" cy="1684867"/>
            </p:xfrm>
            <a:graphic>
              <a:graphicData uri="http://schemas.openxmlformats.org/drawingml/2006/table">
                <a:tbl>
                  <a:tblPr firstRow="1" bandRow="1">
                    <a:tableStyleId>{5C22544A-7EE6-4342-B048-85BDC9FD1C3A}</a:tableStyleId>
                  </a:tblPr>
                  <a:tblGrid>
                    <a:gridCol w="1283134">
                      <a:extLst>
                        <a:ext uri="{9D8B030D-6E8A-4147-A177-3AD203B41FA5}">
                          <a16:colId xmlns:a16="http://schemas.microsoft.com/office/drawing/2014/main" val="3356177275"/>
                        </a:ext>
                      </a:extLst>
                    </a:gridCol>
                    <a:gridCol w="1283134">
                      <a:extLst>
                        <a:ext uri="{9D8B030D-6E8A-4147-A177-3AD203B41FA5}">
                          <a16:colId xmlns:a16="http://schemas.microsoft.com/office/drawing/2014/main" val="3833598085"/>
                        </a:ext>
                      </a:extLst>
                    </a:gridCol>
                    <a:gridCol w="1283134">
                      <a:extLst>
                        <a:ext uri="{9D8B030D-6E8A-4147-A177-3AD203B41FA5}">
                          <a16:colId xmlns:a16="http://schemas.microsoft.com/office/drawing/2014/main" val="1895590597"/>
                        </a:ext>
                      </a:extLst>
                    </a:gridCol>
                    <a:gridCol w="1283134">
                      <a:extLst>
                        <a:ext uri="{9D8B030D-6E8A-4147-A177-3AD203B41FA5}">
                          <a16:colId xmlns:a16="http://schemas.microsoft.com/office/drawing/2014/main" val="466099603"/>
                        </a:ext>
                      </a:extLst>
                    </a:gridCol>
                  </a:tblGrid>
                  <a:tr h="330432">
                    <a:tc>
                      <a:txBody>
                        <a:bodyPr/>
                        <a:lstStyle/>
                        <a:p>
                          <a:pPr algn="ctr"/>
                          <a:r>
                            <a:rPr lang="en-US" sz="1000" dirty="0" smtClean="0">
                              <a:latin typeface="Minion Pro" panose="02040503050306020203" pitchFamily="18" charset="0"/>
                            </a:rPr>
                            <a:t>Power</a:t>
                          </a:r>
                          <a:r>
                            <a:rPr lang="en-US" sz="1000" baseline="0" dirty="0" smtClean="0">
                              <a:latin typeface="Minion Pro" panose="02040503050306020203" pitchFamily="18" charset="0"/>
                            </a:rPr>
                            <a:t> </a:t>
                          </a:r>
                          <a:r>
                            <a:rPr lang="en-US" sz="1000" dirty="0" smtClean="0">
                              <a:latin typeface="Minion Pro" panose="02040503050306020203" pitchFamily="18" charset="0"/>
                            </a:rPr>
                            <a:t>scenario</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Capillary</a:t>
                          </a:r>
                          <a:r>
                            <a:rPr lang="en-US" sz="1000" baseline="0" dirty="0" smtClean="0">
                              <a:latin typeface="Minion Pro" panose="02040503050306020203" pitchFamily="18" charset="0"/>
                            </a:rPr>
                            <a:t> length [m]</a:t>
                          </a:r>
                          <a:endParaRPr lang="en-US" sz="1000" dirty="0">
                            <a:latin typeface="Minion Pro" panose="02040503050306020203" pitchFamily="18" charset="0"/>
                          </a:endParaRPr>
                        </a:p>
                      </a:txBody>
                      <a:tcPr anchor="ctr"/>
                    </a:tc>
                    <a:tc>
                      <a:txBody>
                        <a:bodyPr/>
                        <a:lstStyle/>
                        <a:p>
                          <a:pPr algn="ctr"/>
                          <a14:m>
                            <m:oMath xmlns:m="http://schemas.openxmlformats.org/officeDocument/2006/math">
                              <m:r>
                                <a:rPr lang="en-US" sz="1000" b="1" i="1" smtClean="0">
                                  <a:latin typeface="Cambria Math" panose="02040503050406030204" pitchFamily="18" charset="0"/>
                                </a:rPr>
                                <m:t>𝑪</m:t>
                              </m:r>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𝑶</m:t>
                                  </m:r>
                                </m:e>
                                <m:sub>
                                  <m:r>
                                    <a:rPr lang="en-US" sz="1000" b="1" i="1" smtClean="0">
                                      <a:latin typeface="Cambria Math" panose="02040503050406030204" pitchFamily="18" charset="0"/>
                                    </a:rPr>
                                    <m:t>𝟐</m:t>
                                  </m:r>
                                </m:sub>
                              </m:sSub>
                            </m:oMath>
                          </a14:m>
                          <a:r>
                            <a:rPr lang="en-US" sz="1000" dirty="0" smtClean="0">
                              <a:latin typeface="Minion Pro" panose="02040503050306020203" pitchFamily="18" charset="0"/>
                            </a:rPr>
                            <a:t> Flow [g/s]</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WET [</a:t>
                          </a:r>
                          <a:r>
                            <a:rPr lang="en-US" sz="1000" dirty="0" err="1" smtClean="0">
                              <a:latin typeface="Minion Pro" panose="02040503050306020203" pitchFamily="18" charset="0"/>
                            </a:rPr>
                            <a:t>oC</a:t>
                          </a:r>
                          <a:r>
                            <a:rPr lang="en-US" sz="1000" dirty="0" smtClean="0">
                              <a:latin typeface="Minion Pro" panose="02040503050306020203" pitchFamily="18" charset="0"/>
                            </a:rPr>
                            <a:t>]</a:t>
                          </a:r>
                          <a:endParaRPr lang="en-US" sz="1000" dirty="0">
                            <a:latin typeface="Minion Pro" panose="02040503050306020203" pitchFamily="18" charset="0"/>
                          </a:endParaRPr>
                        </a:p>
                      </a:txBody>
                      <a:tcPr anchor="ctr"/>
                    </a:tc>
                    <a:extLst>
                      <a:ext uri="{0D108BD9-81ED-4DB2-BD59-A6C34878D82A}">
                        <a16:rowId xmlns:a16="http://schemas.microsoft.com/office/drawing/2014/main" val="2337441502"/>
                      </a:ext>
                    </a:extLst>
                  </a:tr>
                  <a:tr h="270887">
                    <a:tc>
                      <a:txBody>
                        <a:bodyPr/>
                        <a:lstStyle/>
                        <a:p>
                          <a:pPr algn="ctr"/>
                          <a:r>
                            <a:rPr lang="en-US" sz="1000" dirty="0" smtClean="0">
                              <a:latin typeface="Minion Pro" panose="02040503050306020203" pitchFamily="18" charset="0"/>
                            </a:rPr>
                            <a:t>Standard</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2.55</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2.20</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-35.4</a:t>
                          </a:r>
                          <a:endParaRPr lang="en-US" sz="1000" dirty="0">
                            <a:latin typeface="Minion Pro" panose="02040503050306020203" pitchFamily="18" charset="0"/>
                          </a:endParaRPr>
                        </a:p>
                      </a:txBody>
                      <a:tcPr anchor="ctr"/>
                    </a:tc>
                    <a:extLst>
                      <a:ext uri="{0D108BD9-81ED-4DB2-BD59-A6C34878D82A}">
                        <a16:rowId xmlns:a16="http://schemas.microsoft.com/office/drawing/2014/main" val="2645891332"/>
                      </a:ext>
                    </a:extLst>
                  </a:tr>
                  <a:tr h="270887">
                    <a:tc>
                      <a:txBody>
                        <a:bodyPr/>
                        <a:lstStyle/>
                        <a:p>
                          <a:pPr algn="ctr"/>
                          <a:r>
                            <a:rPr lang="en-US" sz="1000" dirty="0" smtClean="0">
                              <a:latin typeface="Minion Pro" panose="02040503050306020203" pitchFamily="18" charset="0"/>
                            </a:rPr>
                            <a:t>High</a:t>
                          </a:r>
                          <a:r>
                            <a:rPr lang="en-US" sz="1000" baseline="0" dirty="0" smtClean="0">
                              <a:latin typeface="Minion Pro" panose="02040503050306020203" pitchFamily="18" charset="0"/>
                            </a:rPr>
                            <a:t> [1]</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2.55</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2.20</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-35.3</a:t>
                          </a:r>
                          <a:endParaRPr lang="en-US" sz="1000" dirty="0">
                            <a:latin typeface="Minion Pro" panose="02040503050306020203" pitchFamily="18" charset="0"/>
                          </a:endParaRPr>
                        </a:p>
                      </a:txBody>
                      <a:tcPr anchor="ctr"/>
                    </a:tc>
                    <a:extLst>
                      <a:ext uri="{0D108BD9-81ED-4DB2-BD59-A6C34878D82A}">
                        <a16:rowId xmlns:a16="http://schemas.microsoft.com/office/drawing/2014/main" val="1324722476"/>
                      </a:ext>
                    </a:extLst>
                  </a:tr>
                  <a:tr h="270887">
                    <a:tc>
                      <a:txBody>
                        <a:bodyPr/>
                        <a:lstStyle/>
                        <a:p>
                          <a:pPr algn="ctr"/>
                          <a:r>
                            <a:rPr lang="en-US" sz="1000" dirty="0" smtClean="0">
                              <a:latin typeface="Minion Pro" panose="02040503050306020203" pitchFamily="18" charset="0"/>
                            </a:rPr>
                            <a:t>High</a:t>
                          </a:r>
                          <a:r>
                            <a:rPr lang="en-US" sz="1000" baseline="0" dirty="0" smtClean="0">
                              <a:latin typeface="Minion Pro" panose="02040503050306020203" pitchFamily="18" charset="0"/>
                            </a:rPr>
                            <a:t> [2]</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1.72</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2.75</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-34.1</a:t>
                          </a:r>
                          <a:endParaRPr lang="en-US" sz="1000" dirty="0">
                            <a:latin typeface="Minion Pro" panose="02040503050306020203" pitchFamily="18" charset="0"/>
                          </a:endParaRPr>
                        </a:p>
                      </a:txBody>
                      <a:tcPr anchor="ctr"/>
                    </a:tc>
                    <a:extLst>
                      <a:ext uri="{0D108BD9-81ED-4DB2-BD59-A6C34878D82A}">
                        <a16:rowId xmlns:a16="http://schemas.microsoft.com/office/drawing/2014/main" val="2512169243"/>
                      </a:ext>
                    </a:extLst>
                  </a:tr>
                  <a:tr h="270887">
                    <a:tc>
                      <a:txBody>
                        <a:bodyPr/>
                        <a:lstStyle/>
                        <a:p>
                          <a:pPr algn="ctr"/>
                          <a:r>
                            <a:rPr lang="en-US" sz="1000" dirty="0" smtClean="0">
                              <a:latin typeface="Minion Pro" panose="02040503050306020203" pitchFamily="18" charset="0"/>
                            </a:rPr>
                            <a:t>New +10% [1]</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2.55</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2.23</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-35.4</a:t>
                          </a:r>
                          <a:endParaRPr lang="en-US" sz="1000" dirty="0">
                            <a:latin typeface="Minion Pro" panose="02040503050306020203" pitchFamily="18" charset="0"/>
                          </a:endParaRPr>
                        </a:p>
                      </a:txBody>
                      <a:tcPr anchor="ctr"/>
                    </a:tc>
                    <a:extLst>
                      <a:ext uri="{0D108BD9-81ED-4DB2-BD59-A6C34878D82A}">
                        <a16:rowId xmlns:a16="http://schemas.microsoft.com/office/drawing/2014/main" val="3357640021"/>
                      </a:ext>
                    </a:extLst>
                  </a:tr>
                  <a:tr h="270887">
                    <a:tc>
                      <a:txBody>
                        <a:bodyPr/>
                        <a:lstStyle/>
                        <a:p>
                          <a:pPr algn="ctr"/>
                          <a:r>
                            <a:rPr lang="en-US" sz="1000" dirty="0" smtClean="0">
                              <a:latin typeface="Minion Pro" panose="02040503050306020203" pitchFamily="18" charset="0"/>
                            </a:rPr>
                            <a:t>New +10% [2]</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3.22 (doesn’t fit)</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1.93</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-35.9</a:t>
                          </a:r>
                          <a:endParaRPr lang="en-US" sz="1000" dirty="0">
                            <a:latin typeface="Minion Pro" panose="02040503050306020203" pitchFamily="18" charset="0"/>
                          </a:endParaRPr>
                        </a:p>
                      </a:txBody>
                      <a:tcPr anchor="ctr"/>
                    </a:tc>
                    <a:extLst>
                      <a:ext uri="{0D108BD9-81ED-4DB2-BD59-A6C34878D82A}">
                        <a16:rowId xmlns:a16="http://schemas.microsoft.com/office/drawing/2014/main" val="403659711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454263790"/>
                  </p:ext>
                </p:extLst>
              </p:nvPr>
            </p:nvGraphicFramePr>
            <p:xfrm>
              <a:off x="1873477" y="2394922"/>
              <a:ext cx="5132536" cy="1684867"/>
            </p:xfrm>
            <a:graphic>
              <a:graphicData uri="http://schemas.openxmlformats.org/drawingml/2006/table">
                <a:tbl>
                  <a:tblPr firstRow="1" bandRow="1">
                    <a:tableStyleId>{5C22544A-7EE6-4342-B048-85BDC9FD1C3A}</a:tableStyleId>
                  </a:tblPr>
                  <a:tblGrid>
                    <a:gridCol w="1283134">
                      <a:extLst>
                        <a:ext uri="{9D8B030D-6E8A-4147-A177-3AD203B41FA5}">
                          <a16:colId xmlns:a16="http://schemas.microsoft.com/office/drawing/2014/main" val="3356177275"/>
                        </a:ext>
                      </a:extLst>
                    </a:gridCol>
                    <a:gridCol w="1283134">
                      <a:extLst>
                        <a:ext uri="{9D8B030D-6E8A-4147-A177-3AD203B41FA5}">
                          <a16:colId xmlns:a16="http://schemas.microsoft.com/office/drawing/2014/main" val="3833598085"/>
                        </a:ext>
                      </a:extLst>
                    </a:gridCol>
                    <a:gridCol w="1283134">
                      <a:extLst>
                        <a:ext uri="{9D8B030D-6E8A-4147-A177-3AD203B41FA5}">
                          <a16:colId xmlns:a16="http://schemas.microsoft.com/office/drawing/2014/main" val="1895590597"/>
                        </a:ext>
                      </a:extLst>
                    </a:gridCol>
                    <a:gridCol w="1283134">
                      <a:extLst>
                        <a:ext uri="{9D8B030D-6E8A-4147-A177-3AD203B41FA5}">
                          <a16:colId xmlns:a16="http://schemas.microsoft.com/office/drawing/2014/main" val="466099603"/>
                        </a:ext>
                      </a:extLst>
                    </a:gridCol>
                  </a:tblGrid>
                  <a:tr h="330432">
                    <a:tc>
                      <a:txBody>
                        <a:bodyPr/>
                        <a:lstStyle/>
                        <a:p>
                          <a:pPr algn="ctr"/>
                          <a:r>
                            <a:rPr lang="en-US" sz="1000" dirty="0" smtClean="0">
                              <a:latin typeface="Minion Pro" panose="02040503050306020203" pitchFamily="18" charset="0"/>
                            </a:rPr>
                            <a:t>Power</a:t>
                          </a:r>
                          <a:r>
                            <a:rPr lang="en-US" sz="1000" baseline="0" dirty="0" smtClean="0">
                              <a:latin typeface="Minion Pro" panose="02040503050306020203" pitchFamily="18" charset="0"/>
                            </a:rPr>
                            <a:t> </a:t>
                          </a:r>
                          <a:r>
                            <a:rPr lang="en-US" sz="1000" dirty="0" smtClean="0">
                              <a:latin typeface="Minion Pro" panose="02040503050306020203" pitchFamily="18" charset="0"/>
                            </a:rPr>
                            <a:t>scenario</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Capillary</a:t>
                          </a:r>
                          <a:r>
                            <a:rPr lang="en-US" sz="1000" baseline="0" dirty="0" smtClean="0">
                              <a:latin typeface="Minion Pro" panose="02040503050306020203" pitchFamily="18" charset="0"/>
                            </a:rPr>
                            <a:t> length [m]</a:t>
                          </a:r>
                          <a:endParaRPr lang="en-US" sz="1000" dirty="0">
                            <a:latin typeface="Minion Pro" panose="02040503050306020203" pitchFamily="18" charset="0"/>
                          </a:endParaRPr>
                        </a:p>
                      </a:txBody>
                      <a:tcPr anchor="ctr"/>
                    </a:tc>
                    <a:tc>
                      <a:txBody>
                        <a:bodyPr/>
                        <a:lstStyle/>
                        <a:p>
                          <a:endParaRPr lang="en-US"/>
                        </a:p>
                      </a:txBody>
                      <a:tcPr anchor="ctr">
                        <a:blipFill>
                          <a:blip r:embed="rId3"/>
                          <a:stretch>
                            <a:fillRect l="-201429" t="-1818" r="-102381" b="-410909"/>
                          </a:stretch>
                        </a:blipFill>
                      </a:tcPr>
                    </a:tc>
                    <a:tc>
                      <a:txBody>
                        <a:bodyPr/>
                        <a:lstStyle/>
                        <a:p>
                          <a:pPr algn="ctr"/>
                          <a:r>
                            <a:rPr lang="en-US" sz="1000" dirty="0" smtClean="0">
                              <a:latin typeface="Minion Pro" panose="02040503050306020203" pitchFamily="18" charset="0"/>
                            </a:rPr>
                            <a:t>WET [</a:t>
                          </a:r>
                          <a:r>
                            <a:rPr lang="en-US" sz="1000" dirty="0" err="1" smtClean="0">
                              <a:latin typeface="Minion Pro" panose="02040503050306020203" pitchFamily="18" charset="0"/>
                            </a:rPr>
                            <a:t>oC</a:t>
                          </a:r>
                          <a:r>
                            <a:rPr lang="en-US" sz="1000" dirty="0" smtClean="0">
                              <a:latin typeface="Minion Pro" panose="02040503050306020203" pitchFamily="18" charset="0"/>
                            </a:rPr>
                            <a:t>]</a:t>
                          </a:r>
                          <a:endParaRPr lang="en-US" sz="1000" dirty="0">
                            <a:latin typeface="Minion Pro" panose="02040503050306020203" pitchFamily="18" charset="0"/>
                          </a:endParaRPr>
                        </a:p>
                      </a:txBody>
                      <a:tcPr anchor="ctr"/>
                    </a:tc>
                    <a:extLst>
                      <a:ext uri="{0D108BD9-81ED-4DB2-BD59-A6C34878D82A}">
                        <a16:rowId xmlns:a16="http://schemas.microsoft.com/office/drawing/2014/main" val="2337441502"/>
                      </a:ext>
                    </a:extLst>
                  </a:tr>
                  <a:tr h="270887">
                    <a:tc>
                      <a:txBody>
                        <a:bodyPr/>
                        <a:lstStyle/>
                        <a:p>
                          <a:pPr algn="ctr"/>
                          <a:r>
                            <a:rPr lang="en-US" sz="1000" dirty="0" smtClean="0">
                              <a:latin typeface="Minion Pro" panose="02040503050306020203" pitchFamily="18" charset="0"/>
                            </a:rPr>
                            <a:t>Standard</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2.55</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2.20</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-35.4</a:t>
                          </a:r>
                          <a:endParaRPr lang="en-US" sz="1000" dirty="0">
                            <a:latin typeface="Minion Pro" panose="02040503050306020203" pitchFamily="18" charset="0"/>
                          </a:endParaRPr>
                        </a:p>
                      </a:txBody>
                      <a:tcPr anchor="ctr"/>
                    </a:tc>
                    <a:extLst>
                      <a:ext uri="{0D108BD9-81ED-4DB2-BD59-A6C34878D82A}">
                        <a16:rowId xmlns:a16="http://schemas.microsoft.com/office/drawing/2014/main" val="2645891332"/>
                      </a:ext>
                    </a:extLst>
                  </a:tr>
                  <a:tr h="270887">
                    <a:tc>
                      <a:txBody>
                        <a:bodyPr/>
                        <a:lstStyle/>
                        <a:p>
                          <a:pPr algn="ctr"/>
                          <a:r>
                            <a:rPr lang="en-US" sz="1000" dirty="0" smtClean="0">
                              <a:latin typeface="Minion Pro" panose="02040503050306020203" pitchFamily="18" charset="0"/>
                            </a:rPr>
                            <a:t>High</a:t>
                          </a:r>
                          <a:r>
                            <a:rPr lang="en-US" sz="1000" baseline="0" dirty="0" smtClean="0">
                              <a:latin typeface="Minion Pro" panose="02040503050306020203" pitchFamily="18" charset="0"/>
                            </a:rPr>
                            <a:t> [1]</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2.55</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2.20</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-35.3</a:t>
                          </a:r>
                          <a:endParaRPr lang="en-US" sz="1000" dirty="0">
                            <a:latin typeface="Minion Pro" panose="02040503050306020203" pitchFamily="18" charset="0"/>
                          </a:endParaRPr>
                        </a:p>
                      </a:txBody>
                      <a:tcPr anchor="ctr"/>
                    </a:tc>
                    <a:extLst>
                      <a:ext uri="{0D108BD9-81ED-4DB2-BD59-A6C34878D82A}">
                        <a16:rowId xmlns:a16="http://schemas.microsoft.com/office/drawing/2014/main" val="1324722476"/>
                      </a:ext>
                    </a:extLst>
                  </a:tr>
                  <a:tr h="270887">
                    <a:tc>
                      <a:txBody>
                        <a:bodyPr/>
                        <a:lstStyle/>
                        <a:p>
                          <a:pPr algn="ctr"/>
                          <a:r>
                            <a:rPr lang="en-US" sz="1000" dirty="0" smtClean="0">
                              <a:latin typeface="Minion Pro" panose="02040503050306020203" pitchFamily="18" charset="0"/>
                            </a:rPr>
                            <a:t>High</a:t>
                          </a:r>
                          <a:r>
                            <a:rPr lang="en-US" sz="1000" baseline="0" dirty="0" smtClean="0">
                              <a:latin typeface="Minion Pro" panose="02040503050306020203" pitchFamily="18" charset="0"/>
                            </a:rPr>
                            <a:t> [2]</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1.72</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2.75</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-34.1</a:t>
                          </a:r>
                          <a:endParaRPr lang="en-US" sz="1000" dirty="0">
                            <a:latin typeface="Minion Pro" panose="02040503050306020203" pitchFamily="18" charset="0"/>
                          </a:endParaRPr>
                        </a:p>
                      </a:txBody>
                      <a:tcPr anchor="ctr"/>
                    </a:tc>
                    <a:extLst>
                      <a:ext uri="{0D108BD9-81ED-4DB2-BD59-A6C34878D82A}">
                        <a16:rowId xmlns:a16="http://schemas.microsoft.com/office/drawing/2014/main" val="2512169243"/>
                      </a:ext>
                    </a:extLst>
                  </a:tr>
                  <a:tr h="270887">
                    <a:tc>
                      <a:txBody>
                        <a:bodyPr/>
                        <a:lstStyle/>
                        <a:p>
                          <a:pPr algn="ctr"/>
                          <a:r>
                            <a:rPr lang="en-US" sz="1000" dirty="0" smtClean="0">
                              <a:latin typeface="Minion Pro" panose="02040503050306020203" pitchFamily="18" charset="0"/>
                            </a:rPr>
                            <a:t>New +10% [1]</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2.55</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2.23</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-35.4</a:t>
                          </a:r>
                          <a:endParaRPr lang="en-US" sz="1000" dirty="0">
                            <a:latin typeface="Minion Pro" panose="02040503050306020203" pitchFamily="18" charset="0"/>
                          </a:endParaRPr>
                        </a:p>
                      </a:txBody>
                      <a:tcPr anchor="ctr"/>
                    </a:tc>
                    <a:extLst>
                      <a:ext uri="{0D108BD9-81ED-4DB2-BD59-A6C34878D82A}">
                        <a16:rowId xmlns:a16="http://schemas.microsoft.com/office/drawing/2014/main" val="3357640021"/>
                      </a:ext>
                    </a:extLst>
                  </a:tr>
                  <a:tr h="270887">
                    <a:tc>
                      <a:txBody>
                        <a:bodyPr/>
                        <a:lstStyle/>
                        <a:p>
                          <a:pPr algn="ctr"/>
                          <a:r>
                            <a:rPr lang="en-US" sz="1000" dirty="0" smtClean="0">
                              <a:latin typeface="Minion Pro" panose="02040503050306020203" pitchFamily="18" charset="0"/>
                            </a:rPr>
                            <a:t>New +10% [2]</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3.22 (doesn’t fit)</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1.93</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-35.9</a:t>
                          </a:r>
                          <a:endParaRPr lang="en-US" sz="1000" dirty="0">
                            <a:latin typeface="Minion Pro" panose="02040503050306020203" pitchFamily="18" charset="0"/>
                          </a:endParaRPr>
                        </a:p>
                      </a:txBody>
                      <a:tcPr anchor="ctr"/>
                    </a:tc>
                    <a:extLst>
                      <a:ext uri="{0D108BD9-81ED-4DB2-BD59-A6C34878D82A}">
                        <a16:rowId xmlns:a16="http://schemas.microsoft.com/office/drawing/2014/main" val="4036597115"/>
                      </a:ext>
                    </a:extLst>
                  </a:tr>
                </a:tbl>
              </a:graphicData>
            </a:graphic>
          </p:graphicFrame>
        </mc:Fallback>
      </mc:AlternateContent>
    </p:spTree>
    <p:extLst>
      <p:ext uri="{BB962C8B-B14F-4D97-AF65-F5344CB8AC3E}">
        <p14:creationId xmlns:p14="http://schemas.microsoft.com/office/powerpoint/2010/main" val="90427447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correlation function</a:t>
            </a:r>
            <a:endParaRPr lang="en-US" dirty="0"/>
          </a:p>
        </p:txBody>
      </p:sp>
      <p:sp>
        <p:nvSpPr>
          <p:cNvPr id="3" name="Text Placeholder 2"/>
          <p:cNvSpPr>
            <a:spLocks noGrp="1"/>
          </p:cNvSpPr>
          <p:nvPr>
            <p:ph type="body" sz="quarter" idx="10"/>
          </p:nvPr>
        </p:nvSpPr>
        <p:spPr>
          <a:xfrm>
            <a:off x="386720" y="978638"/>
            <a:ext cx="7160393" cy="3641072"/>
          </a:xfrm>
        </p:spPr>
        <p:txBody>
          <a:bodyPr/>
          <a:lstStyle/>
          <a:p>
            <a:r>
              <a:rPr lang="en-US" sz="1600" dirty="0" smtClean="0"/>
              <a:t>Last time there was a discussion about trying different correlation models for the evaporator regions. We introduced several correlation models described in the book shown on the right.</a:t>
            </a:r>
          </a:p>
          <a:p>
            <a:r>
              <a:rPr lang="en-US" sz="1600" dirty="0" smtClean="0"/>
              <a:t>Here we compare the effect of changing the </a:t>
            </a:r>
            <a:r>
              <a:rPr lang="en-US" sz="1600" dirty="0" err="1" smtClean="0"/>
              <a:t>Thome</a:t>
            </a:r>
            <a:r>
              <a:rPr lang="en-US" sz="1600" dirty="0" smtClean="0"/>
              <a:t> (2008) correlation to the </a:t>
            </a:r>
            <a:r>
              <a:rPr lang="en-US" sz="1600" dirty="0" err="1" smtClean="0"/>
              <a:t>Friedel</a:t>
            </a:r>
            <a:r>
              <a:rPr lang="en-US" sz="1600" dirty="0" smtClean="0"/>
              <a:t> (1979) and the Wang (1997) version of the Chisholm correlations (this version seems to be fitted in fluxes “similar” to the ones we have).</a:t>
            </a:r>
          </a:p>
          <a:p>
            <a:r>
              <a:rPr lang="en-US" sz="1600" dirty="0" smtClean="0"/>
              <a:t>Here we just study the change in flow, not in capillary length. Negligible differences are observed in the relevant observables.</a:t>
            </a:r>
            <a:endParaRPr lang="en-US" sz="1600" dirty="0"/>
          </a:p>
        </p:txBody>
      </p:sp>
      <p:sp>
        <p:nvSpPr>
          <p:cNvPr id="4" name="Slide Number Placeholder 3"/>
          <p:cNvSpPr>
            <a:spLocks noGrp="1"/>
          </p:cNvSpPr>
          <p:nvPr>
            <p:ph type="sldNum" sz="quarter" idx="4"/>
          </p:nvPr>
        </p:nvSpPr>
        <p:spPr/>
        <p:txBody>
          <a:bodyPr/>
          <a:lstStyle/>
          <a:p>
            <a:fld id="{4740AEA5-A348-2949-9B8B-EA763C54C64D}" type="slidenum">
              <a:rPr lang="en-US" smtClean="0"/>
              <a:t>7</a:t>
            </a:fld>
            <a:endParaRPr lang="en-US"/>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824332318"/>
                  </p:ext>
                </p:extLst>
              </p:nvPr>
            </p:nvGraphicFramePr>
            <p:xfrm>
              <a:off x="1285463" y="3408160"/>
              <a:ext cx="5706924" cy="1143093"/>
            </p:xfrm>
            <a:graphic>
              <a:graphicData uri="http://schemas.openxmlformats.org/drawingml/2006/table">
                <a:tbl>
                  <a:tblPr firstRow="1" bandRow="1">
                    <a:tableStyleId>{5C22544A-7EE6-4342-B048-85BDC9FD1C3A}</a:tableStyleId>
                  </a:tblPr>
                  <a:tblGrid>
                    <a:gridCol w="1426731">
                      <a:extLst>
                        <a:ext uri="{9D8B030D-6E8A-4147-A177-3AD203B41FA5}">
                          <a16:colId xmlns:a16="http://schemas.microsoft.com/office/drawing/2014/main" val="3356177275"/>
                        </a:ext>
                      </a:extLst>
                    </a:gridCol>
                    <a:gridCol w="1426731">
                      <a:extLst>
                        <a:ext uri="{9D8B030D-6E8A-4147-A177-3AD203B41FA5}">
                          <a16:colId xmlns:a16="http://schemas.microsoft.com/office/drawing/2014/main" val="3833598085"/>
                        </a:ext>
                      </a:extLst>
                    </a:gridCol>
                    <a:gridCol w="1426731">
                      <a:extLst>
                        <a:ext uri="{9D8B030D-6E8A-4147-A177-3AD203B41FA5}">
                          <a16:colId xmlns:a16="http://schemas.microsoft.com/office/drawing/2014/main" val="1895590597"/>
                        </a:ext>
                      </a:extLst>
                    </a:gridCol>
                    <a:gridCol w="1426731">
                      <a:extLst>
                        <a:ext uri="{9D8B030D-6E8A-4147-A177-3AD203B41FA5}">
                          <a16:colId xmlns:a16="http://schemas.microsoft.com/office/drawing/2014/main" val="466099603"/>
                        </a:ext>
                      </a:extLst>
                    </a:gridCol>
                  </a:tblGrid>
                  <a:tr h="330432">
                    <a:tc>
                      <a:txBody>
                        <a:bodyPr/>
                        <a:lstStyle/>
                        <a:p>
                          <a:pPr algn="ctr"/>
                          <a:r>
                            <a:rPr lang="en-US" sz="1000" dirty="0" smtClean="0">
                              <a:latin typeface="Minion Pro" panose="02040503050306020203" pitchFamily="18" charset="0"/>
                            </a:rPr>
                            <a:t>Power</a:t>
                          </a:r>
                          <a:r>
                            <a:rPr lang="en-US" sz="1000" baseline="0" dirty="0" smtClean="0">
                              <a:latin typeface="Minion Pro" panose="02040503050306020203" pitchFamily="18" charset="0"/>
                            </a:rPr>
                            <a:t> </a:t>
                          </a:r>
                          <a:r>
                            <a:rPr lang="en-US" sz="1000" dirty="0" smtClean="0">
                              <a:latin typeface="Minion Pro" panose="02040503050306020203" pitchFamily="18" charset="0"/>
                            </a:rPr>
                            <a:t>scenario</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Capillary</a:t>
                          </a:r>
                          <a:r>
                            <a:rPr lang="en-US" sz="1000" baseline="0" dirty="0" smtClean="0">
                              <a:latin typeface="Minion Pro" panose="02040503050306020203" pitchFamily="18" charset="0"/>
                            </a:rPr>
                            <a:t> length [m]</a:t>
                          </a:r>
                          <a:endParaRPr lang="en-US" sz="1000" dirty="0">
                            <a:latin typeface="Minion Pro" panose="02040503050306020203" pitchFamily="18" charset="0"/>
                          </a:endParaRPr>
                        </a:p>
                      </a:txBody>
                      <a:tcPr anchor="ctr"/>
                    </a:tc>
                    <a:tc>
                      <a:txBody>
                        <a:bodyPr/>
                        <a:lstStyle/>
                        <a:p>
                          <a:pPr algn="ctr"/>
                          <a14:m>
                            <m:oMath xmlns:m="http://schemas.openxmlformats.org/officeDocument/2006/math">
                              <m:r>
                                <a:rPr lang="en-US" sz="1000" b="1" i="1" smtClean="0">
                                  <a:latin typeface="Cambria Math" panose="02040503050406030204" pitchFamily="18" charset="0"/>
                                </a:rPr>
                                <m:t>𝑪</m:t>
                              </m:r>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𝑶</m:t>
                                  </m:r>
                                </m:e>
                                <m:sub>
                                  <m:r>
                                    <a:rPr lang="en-US" sz="1000" b="1" i="1" smtClean="0">
                                      <a:latin typeface="Cambria Math" panose="02040503050406030204" pitchFamily="18" charset="0"/>
                                    </a:rPr>
                                    <m:t>𝟐</m:t>
                                  </m:r>
                                </m:sub>
                              </m:sSub>
                            </m:oMath>
                          </a14:m>
                          <a:r>
                            <a:rPr lang="en-US" sz="1000" dirty="0" smtClean="0">
                              <a:latin typeface="Minion Pro" panose="02040503050306020203" pitchFamily="18" charset="0"/>
                            </a:rPr>
                            <a:t> Flow [g/s]</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WET [</a:t>
                          </a:r>
                          <a:r>
                            <a:rPr lang="en-US" sz="1000" dirty="0" err="1" smtClean="0">
                              <a:latin typeface="Minion Pro" panose="02040503050306020203" pitchFamily="18" charset="0"/>
                            </a:rPr>
                            <a:t>oC</a:t>
                          </a:r>
                          <a:r>
                            <a:rPr lang="en-US" sz="1000" dirty="0" smtClean="0">
                              <a:latin typeface="Minion Pro" panose="02040503050306020203" pitchFamily="18" charset="0"/>
                            </a:rPr>
                            <a:t>]</a:t>
                          </a:r>
                          <a:endParaRPr lang="en-US" sz="1000" dirty="0">
                            <a:latin typeface="Minion Pro" panose="02040503050306020203" pitchFamily="18" charset="0"/>
                          </a:endParaRPr>
                        </a:p>
                      </a:txBody>
                      <a:tcPr anchor="ctr"/>
                    </a:tc>
                    <a:extLst>
                      <a:ext uri="{0D108BD9-81ED-4DB2-BD59-A6C34878D82A}">
                        <a16:rowId xmlns:a16="http://schemas.microsoft.com/office/drawing/2014/main" val="2337441502"/>
                      </a:ext>
                    </a:extLst>
                  </a:tr>
                  <a:tr h="270887">
                    <a:tc>
                      <a:txBody>
                        <a:bodyPr/>
                        <a:lstStyle/>
                        <a:p>
                          <a:pPr algn="ctr"/>
                          <a:r>
                            <a:rPr lang="en-US" sz="1000" dirty="0" err="1" smtClean="0">
                              <a:latin typeface="Minion Pro" panose="02040503050306020203" pitchFamily="18" charset="0"/>
                            </a:rPr>
                            <a:t>Thome</a:t>
                          </a:r>
                          <a:r>
                            <a:rPr lang="en-US" sz="1000" dirty="0" smtClean="0">
                              <a:latin typeface="Minion Pro" panose="02040503050306020203" pitchFamily="18" charset="0"/>
                            </a:rPr>
                            <a:t> (2008)</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2.55</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2.20</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-35.4</a:t>
                          </a:r>
                          <a:endParaRPr lang="en-US" sz="1000" dirty="0">
                            <a:latin typeface="Minion Pro" panose="02040503050306020203" pitchFamily="18" charset="0"/>
                          </a:endParaRPr>
                        </a:p>
                      </a:txBody>
                      <a:tcPr anchor="ctr"/>
                    </a:tc>
                    <a:extLst>
                      <a:ext uri="{0D108BD9-81ED-4DB2-BD59-A6C34878D82A}">
                        <a16:rowId xmlns:a16="http://schemas.microsoft.com/office/drawing/2014/main" val="2645891332"/>
                      </a:ext>
                    </a:extLst>
                  </a:tr>
                  <a:tr h="270887">
                    <a:tc>
                      <a:txBody>
                        <a:bodyPr/>
                        <a:lstStyle/>
                        <a:p>
                          <a:pPr algn="ctr"/>
                          <a:r>
                            <a:rPr lang="en-US" sz="1000" dirty="0" smtClean="0">
                              <a:latin typeface="Minion Pro" panose="02040503050306020203" pitchFamily="18" charset="0"/>
                            </a:rPr>
                            <a:t>Wang-Chisholm (1997)</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2.55</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2.18</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-35.2</a:t>
                          </a:r>
                          <a:endParaRPr lang="en-US" sz="1000" dirty="0">
                            <a:latin typeface="Minion Pro" panose="02040503050306020203" pitchFamily="18" charset="0"/>
                          </a:endParaRPr>
                        </a:p>
                      </a:txBody>
                      <a:tcPr anchor="ctr"/>
                    </a:tc>
                    <a:extLst>
                      <a:ext uri="{0D108BD9-81ED-4DB2-BD59-A6C34878D82A}">
                        <a16:rowId xmlns:a16="http://schemas.microsoft.com/office/drawing/2014/main" val="1324722476"/>
                      </a:ext>
                    </a:extLst>
                  </a:tr>
                  <a:tr h="270887">
                    <a:tc>
                      <a:txBody>
                        <a:bodyPr/>
                        <a:lstStyle/>
                        <a:p>
                          <a:pPr algn="ctr"/>
                          <a:r>
                            <a:rPr lang="en-US" sz="1000" dirty="0" err="1" smtClean="0">
                              <a:latin typeface="Minion Pro" panose="02040503050306020203" pitchFamily="18" charset="0"/>
                            </a:rPr>
                            <a:t>Friedel</a:t>
                          </a:r>
                          <a:r>
                            <a:rPr lang="en-US" sz="1000" baseline="0" dirty="0" smtClean="0">
                              <a:latin typeface="Minion Pro" panose="02040503050306020203" pitchFamily="18" charset="0"/>
                            </a:rPr>
                            <a:t> (1979)</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2.55</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2.21</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-35.4</a:t>
                          </a:r>
                          <a:endParaRPr lang="en-US" sz="1000" dirty="0">
                            <a:latin typeface="Minion Pro" panose="02040503050306020203" pitchFamily="18" charset="0"/>
                          </a:endParaRPr>
                        </a:p>
                      </a:txBody>
                      <a:tcPr anchor="ctr"/>
                    </a:tc>
                    <a:extLst>
                      <a:ext uri="{0D108BD9-81ED-4DB2-BD59-A6C34878D82A}">
                        <a16:rowId xmlns:a16="http://schemas.microsoft.com/office/drawing/2014/main" val="251216924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824332318"/>
                  </p:ext>
                </p:extLst>
              </p:nvPr>
            </p:nvGraphicFramePr>
            <p:xfrm>
              <a:off x="1285463" y="3408160"/>
              <a:ext cx="5706924" cy="1143093"/>
            </p:xfrm>
            <a:graphic>
              <a:graphicData uri="http://schemas.openxmlformats.org/drawingml/2006/table">
                <a:tbl>
                  <a:tblPr firstRow="1" bandRow="1">
                    <a:tableStyleId>{5C22544A-7EE6-4342-B048-85BDC9FD1C3A}</a:tableStyleId>
                  </a:tblPr>
                  <a:tblGrid>
                    <a:gridCol w="1426731">
                      <a:extLst>
                        <a:ext uri="{9D8B030D-6E8A-4147-A177-3AD203B41FA5}">
                          <a16:colId xmlns:a16="http://schemas.microsoft.com/office/drawing/2014/main" val="3356177275"/>
                        </a:ext>
                      </a:extLst>
                    </a:gridCol>
                    <a:gridCol w="1426731">
                      <a:extLst>
                        <a:ext uri="{9D8B030D-6E8A-4147-A177-3AD203B41FA5}">
                          <a16:colId xmlns:a16="http://schemas.microsoft.com/office/drawing/2014/main" val="3833598085"/>
                        </a:ext>
                      </a:extLst>
                    </a:gridCol>
                    <a:gridCol w="1426731">
                      <a:extLst>
                        <a:ext uri="{9D8B030D-6E8A-4147-A177-3AD203B41FA5}">
                          <a16:colId xmlns:a16="http://schemas.microsoft.com/office/drawing/2014/main" val="1895590597"/>
                        </a:ext>
                      </a:extLst>
                    </a:gridCol>
                    <a:gridCol w="1426731">
                      <a:extLst>
                        <a:ext uri="{9D8B030D-6E8A-4147-A177-3AD203B41FA5}">
                          <a16:colId xmlns:a16="http://schemas.microsoft.com/office/drawing/2014/main" val="466099603"/>
                        </a:ext>
                      </a:extLst>
                    </a:gridCol>
                  </a:tblGrid>
                  <a:tr h="330432">
                    <a:tc>
                      <a:txBody>
                        <a:bodyPr/>
                        <a:lstStyle/>
                        <a:p>
                          <a:pPr algn="ctr"/>
                          <a:r>
                            <a:rPr lang="en-US" sz="1000" dirty="0" smtClean="0">
                              <a:latin typeface="Minion Pro" panose="02040503050306020203" pitchFamily="18" charset="0"/>
                            </a:rPr>
                            <a:t>Power</a:t>
                          </a:r>
                          <a:r>
                            <a:rPr lang="en-US" sz="1000" baseline="0" dirty="0" smtClean="0">
                              <a:latin typeface="Minion Pro" panose="02040503050306020203" pitchFamily="18" charset="0"/>
                            </a:rPr>
                            <a:t> </a:t>
                          </a:r>
                          <a:r>
                            <a:rPr lang="en-US" sz="1000" dirty="0" smtClean="0">
                              <a:latin typeface="Minion Pro" panose="02040503050306020203" pitchFamily="18" charset="0"/>
                            </a:rPr>
                            <a:t>scenario</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Capillary</a:t>
                          </a:r>
                          <a:r>
                            <a:rPr lang="en-US" sz="1000" baseline="0" dirty="0" smtClean="0">
                              <a:latin typeface="Minion Pro" panose="02040503050306020203" pitchFamily="18" charset="0"/>
                            </a:rPr>
                            <a:t> length [m]</a:t>
                          </a:r>
                          <a:endParaRPr lang="en-US" sz="1000" dirty="0">
                            <a:latin typeface="Minion Pro" panose="02040503050306020203" pitchFamily="18" charset="0"/>
                          </a:endParaRPr>
                        </a:p>
                      </a:txBody>
                      <a:tcPr anchor="ctr"/>
                    </a:tc>
                    <a:tc>
                      <a:txBody>
                        <a:bodyPr/>
                        <a:lstStyle/>
                        <a:p>
                          <a:endParaRPr lang="en-US"/>
                        </a:p>
                      </a:txBody>
                      <a:tcPr anchor="ctr">
                        <a:blipFill>
                          <a:blip r:embed="rId2"/>
                          <a:stretch>
                            <a:fillRect l="-200000" t="-1852" r="-101277" b="-253704"/>
                          </a:stretch>
                        </a:blipFill>
                      </a:tcPr>
                    </a:tc>
                    <a:tc>
                      <a:txBody>
                        <a:bodyPr/>
                        <a:lstStyle/>
                        <a:p>
                          <a:pPr algn="ctr"/>
                          <a:r>
                            <a:rPr lang="en-US" sz="1000" dirty="0" smtClean="0">
                              <a:latin typeface="Minion Pro" panose="02040503050306020203" pitchFamily="18" charset="0"/>
                            </a:rPr>
                            <a:t>WET [</a:t>
                          </a:r>
                          <a:r>
                            <a:rPr lang="en-US" sz="1000" dirty="0" err="1" smtClean="0">
                              <a:latin typeface="Minion Pro" panose="02040503050306020203" pitchFamily="18" charset="0"/>
                            </a:rPr>
                            <a:t>oC</a:t>
                          </a:r>
                          <a:r>
                            <a:rPr lang="en-US" sz="1000" dirty="0" smtClean="0">
                              <a:latin typeface="Minion Pro" panose="02040503050306020203" pitchFamily="18" charset="0"/>
                            </a:rPr>
                            <a:t>]</a:t>
                          </a:r>
                          <a:endParaRPr lang="en-US" sz="1000" dirty="0">
                            <a:latin typeface="Minion Pro" panose="02040503050306020203" pitchFamily="18" charset="0"/>
                          </a:endParaRPr>
                        </a:p>
                      </a:txBody>
                      <a:tcPr anchor="ctr"/>
                    </a:tc>
                    <a:extLst>
                      <a:ext uri="{0D108BD9-81ED-4DB2-BD59-A6C34878D82A}">
                        <a16:rowId xmlns:a16="http://schemas.microsoft.com/office/drawing/2014/main" val="2337441502"/>
                      </a:ext>
                    </a:extLst>
                  </a:tr>
                  <a:tr h="270887">
                    <a:tc>
                      <a:txBody>
                        <a:bodyPr/>
                        <a:lstStyle/>
                        <a:p>
                          <a:pPr algn="ctr"/>
                          <a:r>
                            <a:rPr lang="en-US" sz="1000" dirty="0" err="1" smtClean="0">
                              <a:latin typeface="Minion Pro" panose="02040503050306020203" pitchFamily="18" charset="0"/>
                            </a:rPr>
                            <a:t>Thome</a:t>
                          </a:r>
                          <a:r>
                            <a:rPr lang="en-US" sz="1000" dirty="0" smtClean="0">
                              <a:latin typeface="Minion Pro" panose="02040503050306020203" pitchFamily="18" charset="0"/>
                            </a:rPr>
                            <a:t> (2008)</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2.55</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2.20</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-35.4</a:t>
                          </a:r>
                          <a:endParaRPr lang="en-US" sz="1000" dirty="0">
                            <a:latin typeface="Minion Pro" panose="02040503050306020203" pitchFamily="18" charset="0"/>
                          </a:endParaRPr>
                        </a:p>
                      </a:txBody>
                      <a:tcPr anchor="ctr"/>
                    </a:tc>
                    <a:extLst>
                      <a:ext uri="{0D108BD9-81ED-4DB2-BD59-A6C34878D82A}">
                        <a16:rowId xmlns:a16="http://schemas.microsoft.com/office/drawing/2014/main" val="2645891332"/>
                      </a:ext>
                    </a:extLst>
                  </a:tr>
                  <a:tr h="270887">
                    <a:tc>
                      <a:txBody>
                        <a:bodyPr/>
                        <a:lstStyle/>
                        <a:p>
                          <a:pPr algn="ctr"/>
                          <a:r>
                            <a:rPr lang="en-US" sz="1000" dirty="0" smtClean="0">
                              <a:latin typeface="Minion Pro" panose="02040503050306020203" pitchFamily="18" charset="0"/>
                            </a:rPr>
                            <a:t>Wang-Chisholm (1997)</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2.55</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2.18</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-35.2</a:t>
                          </a:r>
                          <a:endParaRPr lang="en-US" sz="1000" dirty="0">
                            <a:latin typeface="Minion Pro" panose="02040503050306020203" pitchFamily="18" charset="0"/>
                          </a:endParaRPr>
                        </a:p>
                      </a:txBody>
                      <a:tcPr anchor="ctr"/>
                    </a:tc>
                    <a:extLst>
                      <a:ext uri="{0D108BD9-81ED-4DB2-BD59-A6C34878D82A}">
                        <a16:rowId xmlns:a16="http://schemas.microsoft.com/office/drawing/2014/main" val="1324722476"/>
                      </a:ext>
                    </a:extLst>
                  </a:tr>
                  <a:tr h="270887">
                    <a:tc>
                      <a:txBody>
                        <a:bodyPr/>
                        <a:lstStyle/>
                        <a:p>
                          <a:pPr algn="ctr"/>
                          <a:r>
                            <a:rPr lang="en-US" sz="1000" dirty="0" err="1" smtClean="0">
                              <a:latin typeface="Minion Pro" panose="02040503050306020203" pitchFamily="18" charset="0"/>
                            </a:rPr>
                            <a:t>Friedel</a:t>
                          </a:r>
                          <a:r>
                            <a:rPr lang="en-US" sz="1000" baseline="0" dirty="0" smtClean="0">
                              <a:latin typeface="Minion Pro" panose="02040503050306020203" pitchFamily="18" charset="0"/>
                            </a:rPr>
                            <a:t> (1979)</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2.55</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2.21</a:t>
                          </a:r>
                          <a:endParaRPr lang="en-US" sz="1000" dirty="0">
                            <a:latin typeface="Minion Pro" panose="02040503050306020203" pitchFamily="18" charset="0"/>
                          </a:endParaRPr>
                        </a:p>
                      </a:txBody>
                      <a:tcPr anchor="ctr"/>
                    </a:tc>
                    <a:tc>
                      <a:txBody>
                        <a:bodyPr/>
                        <a:lstStyle/>
                        <a:p>
                          <a:pPr algn="ctr"/>
                          <a:r>
                            <a:rPr lang="en-US" sz="1000" dirty="0" smtClean="0">
                              <a:latin typeface="Minion Pro" panose="02040503050306020203" pitchFamily="18" charset="0"/>
                            </a:rPr>
                            <a:t>-35.4</a:t>
                          </a:r>
                          <a:endParaRPr lang="en-US" sz="1000" dirty="0">
                            <a:latin typeface="Minion Pro" panose="02040503050306020203" pitchFamily="18" charset="0"/>
                          </a:endParaRPr>
                        </a:p>
                      </a:txBody>
                      <a:tcPr anchor="ctr"/>
                    </a:tc>
                    <a:extLst>
                      <a:ext uri="{0D108BD9-81ED-4DB2-BD59-A6C34878D82A}">
                        <a16:rowId xmlns:a16="http://schemas.microsoft.com/office/drawing/2014/main" val="2512169243"/>
                      </a:ext>
                    </a:extLst>
                  </a:tr>
                </a:tbl>
              </a:graphicData>
            </a:graphic>
          </p:graphicFrame>
        </mc:Fallback>
      </mc:AlternateContent>
      <p:pic>
        <p:nvPicPr>
          <p:cNvPr id="6" name="Picture 5"/>
          <p:cNvPicPr>
            <a:picLocks noChangeAspect="1"/>
          </p:cNvPicPr>
          <p:nvPr/>
        </p:nvPicPr>
        <p:blipFill>
          <a:blip r:embed="rId3"/>
          <a:stretch>
            <a:fillRect/>
          </a:stretch>
        </p:blipFill>
        <p:spPr>
          <a:xfrm>
            <a:off x="7679544" y="813099"/>
            <a:ext cx="1228117" cy="1791518"/>
          </a:xfrm>
          <a:prstGeom prst="rect">
            <a:avLst/>
          </a:prstGeom>
        </p:spPr>
      </p:pic>
    </p:spTree>
    <p:extLst>
      <p:ext uri="{BB962C8B-B14F-4D97-AF65-F5344CB8AC3E}">
        <p14:creationId xmlns:p14="http://schemas.microsoft.com/office/powerpoint/2010/main" val="17893867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386719" y="978637"/>
                <a:ext cx="8053389" cy="3922283"/>
              </a:xfrm>
            </p:spPr>
            <p:txBody>
              <a:bodyPr/>
              <a:lstStyle/>
              <a:p>
                <a:r>
                  <a:rPr lang="en-US" sz="1600" dirty="0" smtClean="0"/>
                  <a:t>We tried to address all the comments from the last meeting in the context of the barrel layer 0 stave.</a:t>
                </a:r>
              </a:p>
              <a:p>
                <a:r>
                  <a:rPr lang="en-US" sz="1600" dirty="0" smtClean="0"/>
                  <a:t>FEA analysis has been updated for the L0 stave and for the couple ring L0 part. This was necessary to study the effect of the new 3D sensor power model.</a:t>
                </a:r>
              </a:p>
              <a:p>
                <a:r>
                  <a:rPr lang="en-US" sz="1600" dirty="0" smtClean="0"/>
                  <a:t>Flex line impact was address with a correlation model based on the measurements performed by the Strips community.</a:t>
                </a:r>
              </a:p>
              <a:p>
                <a:r>
                  <a:rPr lang="en-US" sz="1600" dirty="0" smtClean="0"/>
                  <a:t>Design seems very stable for the layer 0.</a:t>
                </a:r>
              </a:p>
              <a:p>
                <a:r>
                  <a:rPr lang="en-US" sz="1600" dirty="0" smtClean="0"/>
                  <a:t>I am re-doing the FEA for layer 1 (which will be completed after the documentation for the foam FDR is completed).</a:t>
                </a:r>
              </a:p>
              <a:p>
                <a:r>
                  <a:rPr lang="en-US" sz="1600" dirty="0" smtClean="0"/>
                  <a:t>Update of the thermo-fluidic model for layer 1 will follow.</a:t>
                </a:r>
              </a:p>
              <a:p>
                <a:r>
                  <a:rPr lang="en-US" sz="1600" dirty="0" smtClean="0"/>
                  <a:t>The Inner System community is finalizing the local support allocation in each endcap manifold. This is a more complex simulation due to different flows as a function of </a:t>
                </a:r>
                <a14:m>
                  <m:oMath xmlns:m="http://schemas.openxmlformats.org/officeDocument/2006/math">
                    <m:r>
                      <a:rPr lang="en-US" sz="1600" b="0" i="1" smtClean="0">
                        <a:latin typeface="Cambria Math" panose="02040503050406030204" pitchFamily="18" charset="0"/>
                      </a:rPr>
                      <m:t>𝑧</m:t>
                    </m:r>
                  </m:oMath>
                </a14:m>
                <a:r>
                  <a:rPr lang="en-US" sz="1600" dirty="0" smtClean="0"/>
                  <a:t>, but it is being pursued. </a:t>
                </a:r>
                <a:endParaRPr lang="en-US" sz="1600"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386719" y="978637"/>
                <a:ext cx="8053389" cy="3922283"/>
              </a:xfrm>
              <a:blipFill>
                <a:blip r:embed="rId2"/>
                <a:stretch>
                  <a:fillRect l="-303" t="-622" b="-2799"/>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4740AEA5-A348-2949-9B8B-EA763C54C64D}" type="slidenum">
              <a:rPr lang="en-US" smtClean="0"/>
              <a:t>8</a:t>
            </a:fld>
            <a:endParaRPr lang="en-US"/>
          </a:p>
        </p:txBody>
      </p:sp>
    </p:spTree>
    <p:extLst>
      <p:ext uri="{BB962C8B-B14F-4D97-AF65-F5344CB8AC3E}">
        <p14:creationId xmlns:p14="http://schemas.microsoft.com/office/powerpoint/2010/main" val="2846225590"/>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30A1CB4A-464B-4625-A5D0-974FE789C001}" vid="{8DCC0319-1D31-4C34-B407-736E5DC013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UMass_Amherst_powerpoint_template3</Template>
  <TotalTime>83442</TotalTime>
  <Words>1191</Words>
  <Application>Microsoft Office PowerPoint</Application>
  <PresentationFormat>On-screen Show (16:9)</PresentationFormat>
  <Paragraphs>140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 Math</vt:lpstr>
      <vt:lpstr>Frutiger</vt:lpstr>
      <vt:lpstr>Minion Pro</vt:lpstr>
      <vt:lpstr>Office Theme</vt:lpstr>
      <vt:lpstr>Title Slide</vt:lpstr>
      <vt:lpstr>Brief introduction</vt:lpstr>
      <vt:lpstr>Layer 0 FEA re-analysis</vt:lpstr>
      <vt:lpstr>Fixing boundary conditions</vt:lpstr>
      <vt:lpstr>Some comments after fixing boundary conditions</vt:lpstr>
      <vt:lpstr>Pressure drop in flex</vt:lpstr>
      <vt:lpstr>Trying different power scenarios</vt:lpstr>
      <vt:lpstr>Different correlation function</vt:lpstr>
      <vt:lpstr>Conclusion</vt:lpstr>
      <vt:lpstr>Closing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Rafael Lopes de Sa</dc:creator>
  <cp:lastModifiedBy>Rafael Lopes de Sa</cp:lastModifiedBy>
  <cp:revision>474</cp:revision>
  <dcterms:created xsi:type="dcterms:W3CDTF">2020-02-29T10:00:33Z</dcterms:created>
  <dcterms:modified xsi:type="dcterms:W3CDTF">2020-06-17T10:10:49Z</dcterms:modified>
</cp:coreProperties>
</file>