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282" r:id="rId7"/>
    <p:sldId id="281" r:id="rId8"/>
    <p:sldId id="323" r:id="rId9"/>
    <p:sldId id="322" r:id="rId10"/>
  </p:sldIdLst>
  <p:sldSz cx="12192000" cy="6858000"/>
  <p:notesSz cx="13716000" cy="24384000"/>
  <p:defaultTextStyle>
    <a:defPPr rtl="0">
      <a:defRPr lang="fr-FR"/>
    </a:defPPr>
    <a:lvl1pPr marL="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388" autoAdjust="0"/>
  </p:normalViewPr>
  <p:slideViewPr>
    <p:cSldViewPr snapToGrid="0" snapToObjects="1">
      <p:cViewPr varScale="1">
        <p:scale>
          <a:sx n="62" d="100"/>
          <a:sy n="62" d="100"/>
        </p:scale>
        <p:origin x="828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1" d="100"/>
          <a:sy n="31" d="100"/>
        </p:scale>
        <p:origin x="439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A7C9947C-0B99-4CC9-AA3C-4A4AC8D4662C}" type="datetimeyyyy">
              <a:rPr lang="fr-FR" smtClean="0"/>
              <a:t>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420BD0AB-C59E-4A46-83D3-F07787446B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AC9A-CDB6-211F-C8D1-733897C10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40583095-029B-9203-E918-4756A91C2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2928A1A-7858-5741-419B-6CE086D3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154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0" name="Freeform: Forme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reeform: Form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Image 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texte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/>
            </a:lvl1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fr-FR" sz="1800"/>
            </a:lvl1pPr>
            <a:lvl2pPr>
              <a:defRPr lang="fr-FR" sz="1800"/>
            </a:lvl2pPr>
            <a:lvl3pPr>
              <a:defRPr lang="fr-FR" sz="18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sme 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7" name="Espace réservé du numéro de diapositiv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3" name="Graphisme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sme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 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Forme 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9" name="Image 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fr-FR" sz="240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lvl6pPr>
              <a:defRPr lang="fr-FR" sz="2000"/>
            </a:lvl6pPr>
            <a:lvl7pPr>
              <a:defRPr lang="fr-FR" sz="2000"/>
            </a:lvl7pPr>
            <a:lvl8pPr>
              <a:defRPr lang="fr-FR" sz="2000"/>
            </a:lvl8pPr>
            <a:lvl9pPr>
              <a:defRPr lang="fr-FR" sz="2000"/>
            </a:lvl9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fr-FR" sz="28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e lib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e lib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4" name="Image 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fr-F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fr-FR" sz="18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Forme 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15" name="Freeform: Forme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 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36" name="Forme libre 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lvl="0" algn="ctr" rtl="0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Cliquer pour ajouter du texte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52" name="Espace réservé d’image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 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3" name="Freeform: Forme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9" name="Forme lib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1" name="Forme lib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3" name="Image 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numéro de diapositiv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3" name="Image 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Forme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Image 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9" name="Image 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Forme libre 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9" name="Espace réservé du numéro de diapositiv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fr-F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fr-F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indent="-283464">
              <a:spcBef>
                <a:spcPts val="1000"/>
              </a:spcBef>
              <a:defRPr lang="fr-FR" sz="1800"/>
            </a:lvl2pPr>
            <a:lvl3pPr indent="-283464">
              <a:spcBef>
                <a:spcPts val="1000"/>
              </a:spcBef>
              <a:defRPr lang="fr-FR" sz="1800"/>
            </a:lvl3pPr>
            <a:lvl4pPr indent="-283464">
              <a:spcBef>
                <a:spcPts val="1000"/>
              </a:spcBef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Forme 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21" name="Forme libre : Forme 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Forme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 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4" name="Espace réservé du numéro de diapositiv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6" name="Image 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21" name="Image 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e libre 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fr-F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/>
              <a:t>Nosql </a:t>
            </a:r>
            <a:r>
              <a:rPr lang="fr-FR" dirty="0">
                <a:solidFill>
                  <a:schemeClr val="accent1"/>
                </a:solidFill>
              </a:rPr>
              <a:t>vs</a:t>
            </a:r>
            <a:r>
              <a:rPr lang="fr-FR" dirty="0"/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Introduction</a:t>
            </a:r>
          </a:p>
          <a:p>
            <a:pPr rtl="0"/>
            <a:r>
              <a:rPr lang="fr-SN" dirty="0"/>
              <a:t>MongoDB et ses caractéristiques </a:t>
            </a:r>
          </a:p>
          <a:p>
            <a:r>
              <a:rPr lang="fr-SN" dirty="0"/>
              <a:t>SQL et ses caractéristiques </a:t>
            </a:r>
          </a:p>
          <a:p>
            <a:pPr rtl="0"/>
            <a:r>
              <a:rPr lang="fr-SN" dirty="0"/>
              <a:t>Point de </a:t>
            </a:r>
            <a:r>
              <a:rPr lang="fr-FR" dirty="0"/>
              <a:t>comparaison </a:t>
            </a:r>
            <a:endParaRPr lang="fr-SN" dirty="0"/>
          </a:p>
          <a:p>
            <a:pPr rtl="0"/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63110"/>
            <a:ext cx="7965461" cy="99416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6" y="2374948"/>
            <a:ext cx="7965460" cy="3497698"/>
          </a:xfrm>
        </p:spPr>
        <p:txBody>
          <a:bodyPr rtlCol="0"/>
          <a:lstStyle>
            <a:defPPr>
              <a:defRPr lang="fr-FR"/>
            </a:defPPr>
          </a:lstStyle>
          <a:p>
            <a:pPr marL="0" indent="0" rtl="0">
              <a:lnSpc>
                <a:spcPct val="150000"/>
              </a:lnSpc>
              <a:buNone/>
            </a:pPr>
            <a:r>
              <a:rPr lang="fr-FR" dirty="0"/>
              <a:t>Une base de données est un ensemble d’informations structurées et accessibles au moyen d’un logiciel. Il existe plusieurs types de base de données :</a:t>
            </a:r>
          </a:p>
          <a:p>
            <a:pPr>
              <a:lnSpc>
                <a:spcPct val="150000"/>
              </a:lnSpc>
            </a:pPr>
            <a:r>
              <a:rPr lang="fr-FR" b="1" dirty="0"/>
              <a:t>MongoDB</a:t>
            </a:r>
            <a:r>
              <a:rPr lang="fr-FR" dirty="0"/>
              <a:t> : base de données NoSQL orientée document, conçue pour la scalabilité et la flexibilité.</a:t>
            </a:r>
          </a:p>
          <a:p>
            <a:pPr>
              <a:lnSpc>
                <a:spcPct val="150000"/>
              </a:lnSpc>
            </a:pPr>
            <a:r>
              <a:rPr lang="fr-FR" b="1" dirty="0"/>
              <a:t>SQL</a:t>
            </a:r>
            <a:r>
              <a:rPr lang="fr-FR" dirty="0"/>
              <a:t> : système de gestion de base de données relationnelle (SGBDR) basé sur le langage SQL, conçu pour des transactions complexes et une intégrité des données.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87" y="620809"/>
            <a:ext cx="7274103" cy="43742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SN" sz="2400" dirty="0"/>
              <a:t>MongoDB et ses caractéristiques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88" y="2185433"/>
            <a:ext cx="6534364" cy="2715340"/>
          </a:xfrm>
        </p:spPr>
        <p:txBody>
          <a:bodyPr rtlCol="0">
            <a:normAutofit fontScale="62500" lnSpcReduction="20000"/>
          </a:bodyPr>
          <a:lstStyle>
            <a:defPPr>
              <a:defRPr lang="fr-FR"/>
            </a:defPPr>
          </a:lstStyle>
          <a:p>
            <a:pPr rtl="0">
              <a:lnSpc>
                <a:spcPct val="320000"/>
              </a:lnSpc>
            </a:pPr>
            <a:r>
              <a:rPr lang="fr-FR" b="1" dirty="0"/>
              <a:t>Modèle de données </a:t>
            </a:r>
            <a:r>
              <a:rPr lang="fr-FR" dirty="0"/>
              <a:t>: Document (JSON-like, BSON).</a:t>
            </a:r>
          </a:p>
          <a:p>
            <a:pPr rtl="0"/>
            <a:r>
              <a:rPr lang="fr-FR" b="1" dirty="0"/>
              <a:t>Scalabilité</a:t>
            </a:r>
            <a:r>
              <a:rPr lang="fr-FR" dirty="0"/>
              <a:t> : Scalabilité horizontale, facile à répartir sur plusieurs serveurs.</a:t>
            </a:r>
          </a:p>
          <a:p>
            <a:pPr rtl="0"/>
            <a:endParaRPr lang="fr-FR" dirty="0"/>
          </a:p>
          <a:p>
            <a:pPr rtl="0"/>
            <a:r>
              <a:rPr lang="fr-FR" b="1" dirty="0"/>
              <a:t>Flexibilité</a:t>
            </a:r>
            <a:r>
              <a:rPr lang="fr-FR" dirty="0"/>
              <a:t> : Schéma dynamique, pas besoin de définir le schéma au préalable.</a:t>
            </a:r>
          </a:p>
          <a:p>
            <a:pPr rtl="0"/>
            <a:endParaRPr lang="fr-FR" sz="2900" dirty="0"/>
          </a:p>
          <a:p>
            <a:pPr rtl="0"/>
            <a:r>
              <a:rPr lang="fr-FR" b="1" dirty="0"/>
              <a:t>Performance</a:t>
            </a:r>
            <a:r>
              <a:rPr lang="fr-FR" dirty="0"/>
              <a:t> : Optimisé pour les lectures et écritures rapides.</a:t>
            </a:r>
          </a:p>
          <a:p>
            <a:pPr rtl="0"/>
            <a:endParaRPr lang="fr-FR" dirty="0"/>
          </a:p>
          <a:p>
            <a:pPr rtl="0"/>
            <a:r>
              <a:rPr lang="fr-FR" b="1" dirty="0"/>
              <a:t>Indexation</a:t>
            </a:r>
            <a:r>
              <a:rPr lang="fr-FR" dirty="0"/>
              <a:t> : Supporte des index complexes pour améliorer les performances des requêtes.</a:t>
            </a:r>
          </a:p>
        </p:txBody>
      </p:sp>
      <p:sp>
        <p:nvSpPr>
          <p:cNvPr id="4" name="Parallélogramme 3">
            <a:extLst>
              <a:ext uri="{FF2B5EF4-FFF2-40B4-BE49-F238E27FC236}">
                <a16:creationId xmlns:a16="http://schemas.microsoft.com/office/drawing/2014/main" id="{D1E2E677-2324-5573-1B2B-B0EBCD9DD64A}"/>
              </a:ext>
            </a:extLst>
          </p:cNvPr>
          <p:cNvSpPr/>
          <p:nvPr/>
        </p:nvSpPr>
        <p:spPr>
          <a:xfrm>
            <a:off x="8424809" y="424507"/>
            <a:ext cx="3304853" cy="64334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7A718-69F3-6C9A-30EA-26ECAA30C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669E6-C823-184F-DCC4-E51A8BB7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88" y="620809"/>
            <a:ext cx="6298058" cy="416881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SN" sz="2400" dirty="0"/>
              <a:t>SQL et ses caractéristiques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A0E27B-FBBB-14CA-7D85-BCE9FF2F6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46" y="2185433"/>
            <a:ext cx="6637106" cy="2910549"/>
          </a:xfrm>
        </p:spPr>
        <p:txBody>
          <a:bodyPr rtlCol="0">
            <a:normAutofit fontScale="70000" lnSpcReduction="20000"/>
          </a:bodyPr>
          <a:lstStyle>
            <a:defPPr>
              <a:defRPr lang="fr-FR"/>
            </a:defPPr>
          </a:lstStyle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Modèle de données :</a:t>
            </a:r>
            <a:r>
              <a:rPr lang="fr-FR" dirty="0"/>
              <a:t> Relationnel, basé sur des tables.</a:t>
            </a:r>
          </a:p>
          <a:p>
            <a:endParaRPr lang="fr-FR" dirty="0"/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Scalabilité :</a:t>
            </a:r>
            <a:r>
              <a:rPr lang="fr-FR" dirty="0"/>
              <a:t> Scalabilité verticale, nécessite souvent des mises à jour de matériel pour croître.</a:t>
            </a:r>
          </a:p>
          <a:p>
            <a:endParaRPr lang="fr-FR" sz="4500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Rigidité :</a:t>
            </a:r>
            <a:r>
              <a:rPr lang="fr-FR" dirty="0"/>
              <a:t> Schéma fixe, chaque modification nécessite une migration.</a:t>
            </a:r>
          </a:p>
          <a:p>
            <a:pPr>
              <a:lnSpc>
                <a:spcPct val="270000"/>
              </a:lnSpc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Langage :</a:t>
            </a:r>
            <a:r>
              <a:rPr lang="fr-FR" dirty="0"/>
              <a:t> Utilise SQL pour la manipulation des données et la définition des schémas.</a:t>
            </a:r>
          </a:p>
        </p:txBody>
      </p:sp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AEEBAEA1-CB51-D55F-A986-8B513153EF12}"/>
              </a:ext>
            </a:extLst>
          </p:cNvPr>
          <p:cNvSpPr/>
          <p:nvPr/>
        </p:nvSpPr>
        <p:spPr>
          <a:xfrm>
            <a:off x="8322067" y="384503"/>
            <a:ext cx="3421296" cy="6473497"/>
          </a:xfrm>
          <a:prstGeom prst="parallelogram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9768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59686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SN" dirty="0"/>
              <a:t>Point de </a:t>
            </a:r>
            <a:r>
              <a:rPr lang="fr-FR" dirty="0"/>
              <a:t>comparaison </a:t>
            </a:r>
            <a:endParaRPr lang="fr-SN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26598691"/>
              </p:ext>
            </p:extLst>
          </p:nvPr>
        </p:nvGraphicFramePr>
        <p:xfrm>
          <a:off x="1286356" y="2316163"/>
          <a:ext cx="8689851" cy="335570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57563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3452117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880171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</a:tblGrid>
              <a:tr h="658077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/>
                        <a:t>Critère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/>
                        <a:t>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/>
                        <a:t>Modèle de données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/>
                        <a:t>Orienté document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/>
                        <a:t>Relationnel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/>
                        <a:t>Scalabilité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/>
                        <a:t>Horizontale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/>
                        <a:t>Verticale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723395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/>
                        <a:t>Schéma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/>
                        <a:t>Dynamique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/>
                        <a:t>Fixe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/>
                        <a:t>Langage de requête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/>
                        <a:t>MongoDB Query Language (MQL)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rtl="0"/>
                      <a:r>
                        <a:rPr lang="fr-FR" dirty="0"/>
                        <a:t>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5_TF78438558_Win32" id="{3A360CBA-99A0-49ED-B63F-2D1627BB2518}" vid="{56FFFEFC-6F1D-4078-81C7-9B5A182BBA3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{2AB10C83-C855-4DD4-BCD6-952326BBA5DD}tf78438558_win32</Template>
  <TotalTime>31</TotalTime>
  <Words>241</Words>
  <Application>Microsoft Office PowerPoint</Application>
  <PresentationFormat>Grand écran</PresentationFormat>
  <Paragraphs>49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Personnalisé</vt:lpstr>
      <vt:lpstr>Nosql vs sql</vt:lpstr>
      <vt:lpstr>PLAN</vt:lpstr>
      <vt:lpstr>Introduction</vt:lpstr>
      <vt:lpstr>MongoDB et ses caractéristiques </vt:lpstr>
      <vt:lpstr>SQL et ses caractéristiques </vt:lpstr>
      <vt:lpstr>Point de comparaison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Astou Aysha</dc:creator>
  <cp:lastModifiedBy>Astou Aysha</cp:lastModifiedBy>
  <cp:revision>1</cp:revision>
  <dcterms:created xsi:type="dcterms:W3CDTF">2024-11-22T19:38:31Z</dcterms:created>
  <dcterms:modified xsi:type="dcterms:W3CDTF">2024-11-22T20:09:51Z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