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327" r:id="rId4"/>
    <p:sldId id="260" r:id="rId5"/>
    <p:sldId id="262" r:id="rId6"/>
    <p:sldId id="261" r:id="rId7"/>
    <p:sldId id="341" r:id="rId8"/>
    <p:sldId id="335" r:id="rId9"/>
    <p:sldId id="336" r:id="rId10"/>
    <p:sldId id="337" r:id="rId11"/>
    <p:sldId id="339" r:id="rId12"/>
    <p:sldId id="342" r:id="rId13"/>
    <p:sldId id="344" r:id="rId14"/>
    <p:sldId id="345" r:id="rId15"/>
    <p:sldId id="348" r:id="rId16"/>
    <p:sldId id="349" r:id="rId17"/>
    <p:sldId id="350" r:id="rId18"/>
    <p:sldId id="351" r:id="rId19"/>
    <p:sldId id="352" r:id="rId20"/>
    <p:sldId id="353" r:id="rId21"/>
    <p:sldId id="354" r:id="rId22"/>
    <p:sldId id="346" r:id="rId23"/>
    <p:sldId id="343" r:id="rId24"/>
    <p:sldId id="331" r:id="rId25"/>
    <p:sldId id="332" r:id="rId26"/>
    <p:sldId id="340" r:id="rId27"/>
    <p:sldId id="347" r:id="rId28"/>
    <p:sldId id="334" r:id="rId29"/>
    <p:sldId id="30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928" autoAdjust="0"/>
  </p:normalViewPr>
  <p:slideViewPr>
    <p:cSldViewPr snapToGrid="0">
      <p:cViewPr varScale="1">
        <p:scale>
          <a:sx n="89" d="100"/>
          <a:sy n="89" d="100"/>
        </p:scale>
        <p:origin x="786" y="108"/>
      </p:cViewPr>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226CE-9E47-4AB5-B00F-EA878C704588}"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4D270-EE27-4FF9-85E5-DE934FBAC1A2}" type="slidenum">
              <a:rPr lang="en-US" smtClean="0"/>
              <a:t>‹#›</a:t>
            </a:fld>
            <a:endParaRPr lang="en-US"/>
          </a:p>
        </p:txBody>
      </p:sp>
    </p:spTree>
    <p:extLst>
      <p:ext uri="{BB962C8B-B14F-4D97-AF65-F5344CB8AC3E}">
        <p14:creationId xmlns:p14="http://schemas.microsoft.com/office/powerpoint/2010/main" val="357504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Published in </a:t>
            </a:r>
            <a:r>
              <a:rPr lang="en-US" sz="1200" b="1" i="0" kern="1200" dirty="0">
                <a:solidFill>
                  <a:schemeClr val="tx1"/>
                </a:solidFill>
                <a:effectLst/>
                <a:latin typeface="+mn-lt"/>
                <a:ea typeface="+mn-ea"/>
                <a:cs typeface="+mn-cs"/>
              </a:rPr>
              <a:t>2012 IEEE International Conference on Robotics and Automation</a:t>
            </a:r>
          </a:p>
        </p:txBody>
      </p:sp>
      <p:sp>
        <p:nvSpPr>
          <p:cNvPr id="4" name="Slide Number Placeholder 3"/>
          <p:cNvSpPr>
            <a:spLocks noGrp="1"/>
          </p:cNvSpPr>
          <p:nvPr>
            <p:ph type="sldNum" sz="quarter" idx="10"/>
          </p:nvPr>
        </p:nvSpPr>
        <p:spPr/>
        <p:txBody>
          <a:bodyPr/>
          <a:lstStyle/>
          <a:p>
            <a:fld id="{CF24D270-EE27-4FF9-85E5-DE934FBAC1A2}" type="slidenum">
              <a:rPr lang="en-US" smtClean="0"/>
              <a:t>1</a:t>
            </a:fld>
            <a:endParaRPr lang="en-US"/>
          </a:p>
        </p:txBody>
      </p:sp>
    </p:spTree>
    <p:extLst>
      <p:ext uri="{BB962C8B-B14F-4D97-AF65-F5344CB8AC3E}">
        <p14:creationId xmlns:p14="http://schemas.microsoft.com/office/powerpoint/2010/main" val="3177058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20</a:t>
            </a:fld>
            <a:endParaRPr lang="en-US"/>
          </a:p>
        </p:txBody>
      </p:sp>
    </p:spTree>
    <p:extLst>
      <p:ext uri="{BB962C8B-B14F-4D97-AF65-F5344CB8AC3E}">
        <p14:creationId xmlns:p14="http://schemas.microsoft.com/office/powerpoint/2010/main" val="2399819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21</a:t>
            </a:fld>
            <a:endParaRPr lang="en-US"/>
          </a:p>
        </p:txBody>
      </p:sp>
    </p:spTree>
    <p:extLst>
      <p:ext uri="{BB962C8B-B14F-4D97-AF65-F5344CB8AC3E}">
        <p14:creationId xmlns:p14="http://schemas.microsoft.com/office/powerpoint/2010/main" val="2510224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Odometry</a:t>
            </a:r>
            <a:r>
              <a:rPr lang="en-US" dirty="0" smtClean="0"/>
              <a:t> Motion Model as</a:t>
            </a:r>
            <a:r>
              <a:rPr lang="en-US" baseline="0" dirty="0" smtClean="0"/>
              <a:t> described by </a:t>
            </a:r>
            <a:r>
              <a:rPr lang="en-US" baseline="0" dirty="0" err="1" smtClean="0"/>
              <a:t>Thrun</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24</a:t>
            </a:fld>
            <a:endParaRPr lang="en-US"/>
          </a:p>
        </p:txBody>
      </p:sp>
    </p:spTree>
    <p:extLst>
      <p:ext uri="{BB962C8B-B14F-4D97-AF65-F5344CB8AC3E}">
        <p14:creationId xmlns:p14="http://schemas.microsoft.com/office/powerpoint/2010/main" val="39871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is to beat the amount of time of doing the </a:t>
            </a:r>
            <a:r>
              <a:rPr lang="en-US" dirty="0" err="1" smtClean="0"/>
              <a:t>monte</a:t>
            </a:r>
            <a:r>
              <a:rPr lang="en-US" dirty="0" smtClean="0"/>
              <a:t> </a:t>
            </a:r>
            <a:r>
              <a:rPr lang="en-US" dirty="0" err="1" smtClean="0"/>
              <a:t>carlo</a:t>
            </a:r>
            <a:r>
              <a:rPr lang="en-US" dirty="0" smtClean="0"/>
              <a:t> simulations.</a:t>
            </a:r>
          </a:p>
          <a:p>
            <a:endParaRPr lang="en-US" dirty="0" smtClean="0"/>
          </a:p>
          <a:p>
            <a:r>
              <a:rPr lang="en-US" b="1" dirty="0" smtClean="0"/>
              <a:t>Ideally, may take same</a:t>
            </a:r>
            <a:r>
              <a:rPr lang="en-US" b="1" baseline="0" dirty="0" smtClean="0"/>
              <a:t> amount of time as one simulation and provide a good estimate of probability of collision</a:t>
            </a:r>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27</a:t>
            </a:fld>
            <a:endParaRPr lang="en-US"/>
          </a:p>
        </p:txBody>
      </p:sp>
    </p:spTree>
    <p:extLst>
      <p:ext uri="{BB962C8B-B14F-4D97-AF65-F5344CB8AC3E}">
        <p14:creationId xmlns:p14="http://schemas.microsoft.com/office/powerpoint/2010/main" val="4085226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is applicable to wide variety of m planning under uncertainty methods</a:t>
            </a:r>
          </a:p>
        </p:txBody>
      </p:sp>
      <p:sp>
        <p:nvSpPr>
          <p:cNvPr id="4" name="Slide Number Placeholder 3"/>
          <p:cNvSpPr>
            <a:spLocks noGrp="1"/>
          </p:cNvSpPr>
          <p:nvPr>
            <p:ph type="sldNum" sz="quarter" idx="10"/>
          </p:nvPr>
        </p:nvSpPr>
        <p:spPr/>
        <p:txBody>
          <a:bodyPr/>
          <a:lstStyle/>
          <a:p>
            <a:fld id="{CF24D270-EE27-4FF9-85E5-DE934FBAC1A2}" type="slidenum">
              <a:rPr lang="en-US" smtClean="0"/>
              <a:t>28</a:t>
            </a:fld>
            <a:endParaRPr lang="en-US"/>
          </a:p>
        </p:txBody>
      </p:sp>
    </p:spTree>
    <p:extLst>
      <p:ext uri="{BB962C8B-B14F-4D97-AF65-F5344CB8AC3E}">
        <p14:creationId xmlns:p14="http://schemas.microsoft.com/office/powerpoint/2010/main" val="368873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used inside a planner as a metric.</a:t>
            </a:r>
          </a:p>
          <a:p>
            <a:r>
              <a:rPr lang="en-US" dirty="0"/>
              <a:t>Emphasize safety in the </a:t>
            </a:r>
            <a:r>
              <a:rPr lang="en-US" b="1" dirty="0"/>
              <a:t>context of obstacles</a:t>
            </a:r>
          </a:p>
          <a:p>
            <a:r>
              <a:rPr lang="en-US" b="0" dirty="0"/>
              <a:t>Safety is difficult to guarantee due to real world noise</a:t>
            </a:r>
          </a:p>
          <a:p>
            <a:endParaRPr lang="en-US" b="1" dirty="0"/>
          </a:p>
          <a:p>
            <a:r>
              <a:rPr lang="en-US" b="1" dirty="0" smtClean="0"/>
              <a:t>The </a:t>
            </a:r>
            <a:r>
              <a:rPr lang="en-US" b="1" dirty="0" err="1" smtClean="0"/>
              <a:t>Astar</a:t>
            </a:r>
            <a:r>
              <a:rPr lang="en-US" b="1" dirty="0" smtClean="0"/>
              <a:t> path algorithm</a:t>
            </a:r>
            <a:r>
              <a:rPr lang="en-US" b="1" baseline="0" dirty="0" smtClean="0"/>
              <a:t> returns a shortest path, but not necessarily a safest path!</a:t>
            </a:r>
          </a:p>
          <a:p>
            <a:endParaRPr lang="en-US" b="1" baseline="0" dirty="0" smtClean="0"/>
          </a:p>
          <a:p>
            <a:r>
              <a:rPr lang="en-US" b="1" baseline="0" dirty="0" smtClean="0"/>
              <a:t>Why is this hard?</a:t>
            </a:r>
          </a:p>
          <a:p>
            <a:endParaRPr lang="en-US" b="0" dirty="0"/>
          </a:p>
        </p:txBody>
      </p:sp>
      <p:sp>
        <p:nvSpPr>
          <p:cNvPr id="4" name="Slide Number Placeholder 3"/>
          <p:cNvSpPr>
            <a:spLocks noGrp="1"/>
          </p:cNvSpPr>
          <p:nvPr>
            <p:ph type="sldNum" sz="quarter" idx="10"/>
          </p:nvPr>
        </p:nvSpPr>
        <p:spPr/>
        <p:txBody>
          <a:bodyPr/>
          <a:lstStyle/>
          <a:p>
            <a:fld id="{CF24D270-EE27-4FF9-85E5-DE934FBAC1A2}" type="slidenum">
              <a:rPr lang="en-US" smtClean="0"/>
              <a:t>2</a:t>
            </a:fld>
            <a:endParaRPr lang="en-US"/>
          </a:p>
        </p:txBody>
      </p:sp>
    </p:spTree>
    <p:extLst>
      <p:ext uri="{BB962C8B-B14F-4D97-AF65-F5344CB8AC3E}">
        <p14:creationId xmlns:p14="http://schemas.microsoft.com/office/powerpoint/2010/main" val="24892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Monte </a:t>
            </a:r>
            <a:r>
              <a:rPr lang="en-US" dirty="0" err="1"/>
              <a:t>carlo</a:t>
            </a:r>
            <a:r>
              <a:rPr lang="en-US" dirty="0"/>
              <a:t> simulation: millions is too high</a:t>
            </a:r>
          </a:p>
          <a:p>
            <a:r>
              <a:rPr lang="en-US" dirty="0"/>
              <a:t>Execute a controller that simulates individual particles. Too expensive. One simulation = generate a million particles, then you have to simulate the million particles with noise. See what proportion of particles had a collision = p of collision for that simulation. Then, average all of the p’s of collision</a:t>
            </a:r>
          </a:p>
          <a:p>
            <a:endParaRPr lang="en-US" dirty="0"/>
          </a:p>
          <a:p>
            <a:r>
              <a:rPr lang="en-US" b="1" dirty="0"/>
              <a:t>Conservative</a:t>
            </a:r>
            <a:r>
              <a:rPr lang="en-US" dirty="0"/>
              <a:t>: Underestimate of the probability</a:t>
            </a:r>
          </a:p>
          <a:p>
            <a:endParaRPr lang="en-US" dirty="0"/>
          </a:p>
          <a:p>
            <a:r>
              <a:rPr lang="en-US" dirty="0"/>
              <a:t>Can’t tree collision probabilities as independent events, otherwise you’ll highly overestimate the probability of collision with general analytical approaches that try to multiply proportions of particles colliding in individual particle distributions. Monte-Carlo would be more accurate in this case</a:t>
            </a:r>
          </a:p>
        </p:txBody>
      </p:sp>
      <p:sp>
        <p:nvSpPr>
          <p:cNvPr id="4" name="Slide Number Placeholder 3"/>
          <p:cNvSpPr>
            <a:spLocks noGrp="1"/>
          </p:cNvSpPr>
          <p:nvPr>
            <p:ph type="sldNum" sz="quarter" idx="10"/>
          </p:nvPr>
        </p:nvSpPr>
        <p:spPr/>
        <p:txBody>
          <a:bodyPr/>
          <a:lstStyle/>
          <a:p>
            <a:fld id="{CF24D270-EE27-4FF9-85E5-DE934FBAC1A2}" type="slidenum">
              <a:rPr lang="en-US" smtClean="0"/>
              <a:t>3</a:t>
            </a:fld>
            <a:endParaRPr lang="en-US"/>
          </a:p>
        </p:txBody>
      </p:sp>
    </p:spTree>
    <p:extLst>
      <p:ext uri="{BB962C8B-B14F-4D97-AF65-F5344CB8AC3E}">
        <p14:creationId xmlns:p14="http://schemas.microsoft.com/office/powerpoint/2010/main" val="3675365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Conservative</a:t>
            </a:r>
            <a:r>
              <a:rPr lang="en-US" dirty="0"/>
              <a:t>: If we are too conservative, planner will fail. If not conservative, then we expect more safety than there is.</a:t>
            </a:r>
          </a:p>
          <a:p>
            <a:r>
              <a:rPr lang="en-US" b="1" dirty="0"/>
              <a:t>Quickly</a:t>
            </a:r>
            <a:r>
              <a:rPr lang="en-US" dirty="0"/>
              <a:t>: Must be efficient so that planner can run real time.</a:t>
            </a:r>
          </a:p>
        </p:txBody>
      </p:sp>
      <p:sp>
        <p:nvSpPr>
          <p:cNvPr id="4" name="Slide Number Placeholder 3"/>
          <p:cNvSpPr>
            <a:spLocks noGrp="1"/>
          </p:cNvSpPr>
          <p:nvPr>
            <p:ph type="sldNum" sz="quarter" idx="10"/>
          </p:nvPr>
        </p:nvSpPr>
        <p:spPr/>
        <p:txBody>
          <a:bodyPr/>
          <a:lstStyle/>
          <a:p>
            <a:fld id="{CF24D270-EE27-4FF9-85E5-DE934FBAC1A2}" type="slidenum">
              <a:rPr lang="en-US" smtClean="0"/>
              <a:t>4</a:t>
            </a:fld>
            <a:endParaRPr lang="en-US"/>
          </a:p>
        </p:txBody>
      </p:sp>
    </p:spTree>
    <p:extLst>
      <p:ext uri="{BB962C8B-B14F-4D97-AF65-F5344CB8AC3E}">
        <p14:creationId xmlns:p14="http://schemas.microsoft.com/office/powerpoint/2010/main" val="143985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a:t>
            </a:r>
            <a:r>
              <a:rPr lang="en-US" dirty="0"/>
              <a:t>: Assumes independence!</a:t>
            </a:r>
          </a:p>
          <a:p>
            <a:endParaRPr lang="en-US" dirty="0"/>
          </a:p>
          <a:p>
            <a:r>
              <a:rPr lang="en-US" dirty="0"/>
              <a:t>Emphasize that this approach accounts for </a:t>
            </a:r>
            <a:r>
              <a:rPr lang="en-US" dirty="0" smtClean="0"/>
              <a:t>independence</a:t>
            </a:r>
          </a:p>
          <a:p>
            <a:endParaRPr lang="en-US" dirty="0" smtClean="0"/>
          </a:p>
          <a:p>
            <a:r>
              <a:rPr lang="en-US" dirty="0" err="1" smtClean="0"/>
              <a:t>Vanden</a:t>
            </a:r>
            <a:r>
              <a:rPr lang="en-US" dirty="0" smtClean="0"/>
              <a:t> berg’s approach uses distance to obstacle checker to compute probability of collision</a:t>
            </a:r>
          </a:p>
          <a:p>
            <a:endParaRPr lang="en-US" dirty="0" smtClean="0"/>
          </a:p>
          <a:p>
            <a:r>
              <a:rPr lang="en-US" dirty="0" smtClean="0"/>
              <a:t>Du </a:t>
            </a:r>
            <a:r>
              <a:rPr lang="en-US" dirty="0" err="1" smtClean="0"/>
              <a:t>Toit’s</a:t>
            </a:r>
            <a:r>
              <a:rPr lang="en-US" dirty="0" smtClean="0"/>
              <a:t> approach looks at probability of violating constraints.</a:t>
            </a:r>
            <a:r>
              <a:rPr lang="en-US" baseline="0" dirty="0" smtClean="0"/>
              <a:t> Do you know constraints?</a:t>
            </a:r>
          </a:p>
          <a:p>
            <a:endParaRPr lang="en-US" baseline="0" dirty="0" smtClean="0"/>
          </a:p>
          <a:p>
            <a:r>
              <a:rPr lang="en-US" baseline="0" dirty="0" smtClean="0"/>
              <a:t>My work attempts to solve both problems. Consider dependence of collisions and also handle fact that we have a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6</a:t>
            </a:fld>
            <a:endParaRPr lang="en-US"/>
          </a:p>
        </p:txBody>
      </p:sp>
    </p:spTree>
    <p:extLst>
      <p:ext uri="{BB962C8B-B14F-4D97-AF65-F5344CB8AC3E}">
        <p14:creationId xmlns:p14="http://schemas.microsoft.com/office/powerpoint/2010/main" val="270541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We want to truncate distribution to better capture non-Gaussian distributions!</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13</a:t>
            </a:fld>
            <a:endParaRPr lang="en-US"/>
          </a:p>
        </p:txBody>
      </p:sp>
    </p:spTree>
    <p:extLst>
      <p:ext uri="{BB962C8B-B14F-4D97-AF65-F5344CB8AC3E}">
        <p14:creationId xmlns:p14="http://schemas.microsoft.com/office/powerpoint/2010/main" val="417546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17</a:t>
            </a:fld>
            <a:endParaRPr lang="en-US"/>
          </a:p>
        </p:txBody>
      </p:sp>
    </p:spTree>
    <p:extLst>
      <p:ext uri="{BB962C8B-B14F-4D97-AF65-F5344CB8AC3E}">
        <p14:creationId xmlns:p14="http://schemas.microsoft.com/office/powerpoint/2010/main" val="45866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18</a:t>
            </a:fld>
            <a:endParaRPr lang="en-US"/>
          </a:p>
        </p:txBody>
      </p:sp>
    </p:spTree>
    <p:extLst>
      <p:ext uri="{BB962C8B-B14F-4D97-AF65-F5344CB8AC3E}">
        <p14:creationId xmlns:p14="http://schemas.microsoft.com/office/powerpoint/2010/main" val="92554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C-Space. We don’t have to explicitly</a:t>
            </a:r>
            <a:r>
              <a:rPr lang="en-US" baseline="0" dirty="0" smtClean="0"/>
              <a:t> form the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19</a:t>
            </a:fld>
            <a:endParaRPr lang="en-US"/>
          </a:p>
        </p:txBody>
      </p:sp>
    </p:spTree>
    <p:extLst>
      <p:ext uri="{BB962C8B-B14F-4D97-AF65-F5344CB8AC3E}">
        <p14:creationId xmlns:p14="http://schemas.microsoft.com/office/powerpoint/2010/main" val="83474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65F6-E195-4D2B-9A6A-B6CF48EEA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B770F-3A3D-49CA-9FFC-8EA65754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C1AB8E-158D-4ACF-84E1-DF71F9828E31}"/>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23C6DED9-679F-4C5B-9AD8-8F3C622AE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BD03C-8CDE-4A42-95DA-A08DDEE3C88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77128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FA27-D544-48D7-8B24-9E3F035D2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186B74-8F3E-4762-9C38-97E3D6DEF3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60F3C-5511-49BD-9A28-72579555421A}"/>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E2B46061-FC0D-4085-AEAE-BF1FBE04D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68C90-81CB-4DCC-B7E6-A580CCA93A56}"/>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54547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D700E-E956-4D41-800B-1075A3872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89AD22-0331-4932-A285-2F5FF3256D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4C26B-0AAB-409A-83BD-3D34B30C51DA}"/>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7EE25519-46D1-4464-83B4-2D28D13E9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21F1A-694A-43C6-AF98-D5F04293D19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346490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D29E-A699-4766-A9E5-C381F833D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6896A-772E-46FC-A085-BC6013F2C4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0A9AA-0D0D-48D9-9A61-3D02AEAE4722}"/>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5277E8F6-D0FF-4202-8FC6-03E05AC63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E88F5-5682-42C3-AB70-BFF2C548CAC7}"/>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5799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D884-0A41-4671-9666-DE39C3DF97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E654C3-448F-4088-960F-BC59A2EA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DEA909-5565-4EE8-8949-CD4BD560F838}"/>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AF2BDCB8-ED15-45BC-ADFD-B8C6E5079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E6B43-90F6-404B-B9D1-65B0E6129745}"/>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8416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CE7E-00EC-4663-9D06-25C66B4F1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5D1AD-A5E8-4A50-B856-7B0C31DD9F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0A49B-ABA9-4F1C-8152-C8C85CC916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425935-257A-4E49-855C-52DCDF82AEEE}"/>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6" name="Footer Placeholder 5">
            <a:extLst>
              <a:ext uri="{FF2B5EF4-FFF2-40B4-BE49-F238E27FC236}">
                <a16:creationId xmlns:a16="http://schemas.microsoft.com/office/drawing/2014/main" id="{CB9339F6-466F-4CA4-9567-27D6F5E51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B86A6-FFF0-4408-93A3-858BB831255D}"/>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5452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0514-0C00-4119-891B-FD2B41917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21A71-D79E-43A3-A58F-8852A7FD6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04F411-3B8B-4095-8AB4-06B4AD8DE3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D90966-3C9C-4DB5-A8C7-4FDBDD8C4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CD2121-5666-4478-9937-B9BFC671C0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5E601-131C-4DB2-9B70-46EA3B4FA1D5}"/>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8" name="Footer Placeholder 7">
            <a:extLst>
              <a:ext uri="{FF2B5EF4-FFF2-40B4-BE49-F238E27FC236}">
                <a16:creationId xmlns:a16="http://schemas.microsoft.com/office/drawing/2014/main" id="{F9F9092C-9949-405B-BC6F-B20B941E0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86FC2-E3EA-4ABC-84F7-6287A783E40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20593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A598-20D3-4B8A-A3BA-075124E88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0755F-3170-40DA-9EED-60805C5A9047}"/>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4" name="Footer Placeholder 3">
            <a:extLst>
              <a:ext uri="{FF2B5EF4-FFF2-40B4-BE49-F238E27FC236}">
                <a16:creationId xmlns:a16="http://schemas.microsoft.com/office/drawing/2014/main" id="{5E4F7FF0-4EF5-4757-AE66-0DA7E6714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5D937-42E9-4BCD-B364-A3DFFDF0FCD1}"/>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53515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209D1-9BDE-455C-A1C7-37241B664E7C}"/>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3" name="Footer Placeholder 2">
            <a:extLst>
              <a:ext uri="{FF2B5EF4-FFF2-40B4-BE49-F238E27FC236}">
                <a16:creationId xmlns:a16="http://schemas.microsoft.com/office/drawing/2014/main" id="{2F7293EA-8A8A-4CBE-9A8B-69B63E0446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A69571-2145-4AB1-A66C-262C9CC2DCC9}"/>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7861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C634-454B-4BD2-9E3D-1C52D5FFB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96C98-9531-4FC7-A1C0-5A276CBC9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D50CF9-399E-4A96-897C-B757C00EA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971D87-0404-4A3F-B02F-5260F1ACC276}"/>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6" name="Footer Placeholder 5">
            <a:extLst>
              <a:ext uri="{FF2B5EF4-FFF2-40B4-BE49-F238E27FC236}">
                <a16:creationId xmlns:a16="http://schemas.microsoft.com/office/drawing/2014/main" id="{205021AD-7597-40FA-8097-75F71FB56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ABC7D-2611-4521-8FBF-762C889FDEBA}"/>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428425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3F4C-DA32-4945-AB5F-9D1340EFD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B9176-2611-4B3A-AEED-0937CDFC1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780B3-6150-458E-882D-0D14B80E9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0D1E23-4C77-4D67-A760-5EABF28D52F2}"/>
              </a:ext>
            </a:extLst>
          </p:cNvPr>
          <p:cNvSpPr>
            <a:spLocks noGrp="1"/>
          </p:cNvSpPr>
          <p:nvPr>
            <p:ph type="dt" sz="half" idx="10"/>
          </p:nvPr>
        </p:nvSpPr>
        <p:spPr/>
        <p:txBody>
          <a:bodyPr/>
          <a:lstStyle/>
          <a:p>
            <a:fld id="{86F58412-67B7-454F-B0DF-826105107A69}" type="datetimeFigureOut">
              <a:rPr lang="en-US" smtClean="0"/>
              <a:t>4/16/2018</a:t>
            </a:fld>
            <a:endParaRPr lang="en-US"/>
          </a:p>
        </p:txBody>
      </p:sp>
      <p:sp>
        <p:nvSpPr>
          <p:cNvPr id="6" name="Footer Placeholder 5">
            <a:extLst>
              <a:ext uri="{FF2B5EF4-FFF2-40B4-BE49-F238E27FC236}">
                <a16:creationId xmlns:a16="http://schemas.microsoft.com/office/drawing/2014/main" id="{3C3A60DD-6332-4F66-9778-A2CE884B6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631E1-9145-4E1F-91AC-F5FF46BA695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9212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B0AA7-E8A7-4197-9245-90E41E5AE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448A7-FF42-48FE-A60B-322900410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E9B7B-61B5-4330-9353-9573CB774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58412-67B7-454F-B0DF-826105107A69}" type="datetimeFigureOut">
              <a:rPr lang="en-US" smtClean="0"/>
              <a:t>4/16/2018</a:t>
            </a:fld>
            <a:endParaRPr lang="en-US"/>
          </a:p>
        </p:txBody>
      </p:sp>
      <p:sp>
        <p:nvSpPr>
          <p:cNvPr id="5" name="Footer Placeholder 4">
            <a:extLst>
              <a:ext uri="{FF2B5EF4-FFF2-40B4-BE49-F238E27FC236}">
                <a16:creationId xmlns:a16="http://schemas.microsoft.com/office/drawing/2014/main" id="{D055406D-8DC6-4FC2-8AF0-37FAA9F2D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E3361-C414-4AFA-9882-7ED46AEBE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395C-C3BC-4CCE-9134-92195C64F15B}" type="slidenum">
              <a:rPr lang="en-US" smtClean="0"/>
              <a:t>‹#›</a:t>
            </a:fld>
            <a:endParaRPr lang="en-US"/>
          </a:p>
        </p:txBody>
      </p:sp>
    </p:spTree>
    <p:extLst>
      <p:ext uri="{BB962C8B-B14F-4D97-AF65-F5344CB8AC3E}">
        <p14:creationId xmlns:p14="http://schemas.microsoft.com/office/powerpoint/2010/main" val="208026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0.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31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F6C-AD3F-4518-BAE5-F13051FB7B81}"/>
              </a:ext>
            </a:extLst>
          </p:cNvPr>
          <p:cNvSpPr>
            <a:spLocks noGrp="1"/>
          </p:cNvSpPr>
          <p:nvPr>
            <p:ph type="ctrTitle"/>
          </p:nvPr>
        </p:nvSpPr>
        <p:spPr>
          <a:xfrm>
            <a:off x="1524000" y="1224555"/>
            <a:ext cx="9144000" cy="2387600"/>
          </a:xfrm>
        </p:spPr>
        <p:txBody>
          <a:bodyPr>
            <a:noAutofit/>
          </a:bodyPr>
          <a:lstStyle/>
          <a:p>
            <a:r>
              <a:rPr lang="en-US" sz="4400" dirty="0" smtClean="0"/>
              <a:t>Sampling-Based Gaussian Estimation of Probability </a:t>
            </a:r>
            <a:r>
              <a:rPr lang="en-US" sz="4400" dirty="0"/>
              <a:t>of Collision </a:t>
            </a:r>
            <a:r>
              <a:rPr lang="en-US" sz="4400" dirty="0" smtClean="0"/>
              <a:t>for Safe Planning </a:t>
            </a:r>
            <a:endParaRPr lang="en-US" sz="4400" dirty="0"/>
          </a:p>
        </p:txBody>
      </p:sp>
      <p:sp>
        <p:nvSpPr>
          <p:cNvPr id="3" name="Subtitle 2">
            <a:extLst>
              <a:ext uri="{FF2B5EF4-FFF2-40B4-BE49-F238E27FC236}">
                <a16:creationId xmlns:a16="http://schemas.microsoft.com/office/drawing/2014/main" id="{66ECFE3C-750D-42B8-9E25-4CE7413975EB}"/>
              </a:ext>
            </a:extLst>
          </p:cNvPr>
          <p:cNvSpPr>
            <a:spLocks noGrp="1"/>
          </p:cNvSpPr>
          <p:nvPr>
            <p:ph type="subTitle" idx="1"/>
          </p:nvPr>
        </p:nvSpPr>
        <p:spPr>
          <a:xfrm>
            <a:off x="1524000" y="3704230"/>
            <a:ext cx="9144000" cy="2177586"/>
          </a:xfrm>
        </p:spPr>
        <p:txBody>
          <a:bodyPr>
            <a:normAutofit lnSpcReduction="10000"/>
          </a:bodyPr>
          <a:lstStyle/>
          <a:p>
            <a:endParaRPr lang="en-US" sz="2600" dirty="0"/>
          </a:p>
          <a:p>
            <a:r>
              <a:rPr lang="en-US" sz="3100" dirty="0" smtClean="0"/>
              <a:t>Ajaay </a:t>
            </a:r>
            <a:r>
              <a:rPr lang="en-US" sz="3100" dirty="0"/>
              <a:t>Chandrasekaran</a:t>
            </a:r>
          </a:p>
          <a:p>
            <a:endParaRPr lang="en-US" dirty="0"/>
          </a:p>
          <a:p>
            <a:endParaRPr lang="en-US" dirty="0"/>
          </a:p>
          <a:p>
            <a:r>
              <a:rPr lang="en-US" dirty="0" smtClean="0"/>
              <a:t>April 16, </a:t>
            </a:r>
            <a:r>
              <a:rPr lang="en-US" dirty="0"/>
              <a:t>2018</a:t>
            </a:r>
          </a:p>
        </p:txBody>
      </p:sp>
      <p:pic>
        <p:nvPicPr>
          <p:cNvPr id="5" name="Picture 4">
            <a:extLst>
              <a:ext uri="{FF2B5EF4-FFF2-40B4-BE49-F238E27FC236}">
                <a16:creationId xmlns:a16="http://schemas.microsoft.com/office/drawing/2014/main" id="{2227A0D4-006C-4A7E-9647-9E11A2BA60A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4441" y="5237042"/>
            <a:ext cx="1209706" cy="1289547"/>
          </a:xfrm>
          <a:prstGeom prst="rect">
            <a:avLst/>
          </a:prstGeom>
        </p:spPr>
      </p:pic>
    </p:spTree>
    <p:extLst>
      <p:ext uri="{BB962C8B-B14F-4D97-AF65-F5344CB8AC3E}">
        <p14:creationId xmlns:p14="http://schemas.microsoft.com/office/powerpoint/2010/main" val="982995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765222" cy="1325563"/>
          </a:xfrm>
        </p:spPr>
        <p:txBody>
          <a:bodyPr/>
          <a:lstStyle/>
          <a:p>
            <a:r>
              <a:rPr lang="en-US" dirty="0"/>
              <a:t>Formulation: </a:t>
            </a:r>
            <a:r>
              <a:rPr lang="en-US" dirty="0" smtClean="0"/>
              <a:t>EKF State </a:t>
            </a:r>
            <a:r>
              <a:rPr lang="en-US" dirty="0"/>
              <a:t>Estimation</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76E31D1-1419-464A-A427-0B6B3D9A3556}"/>
                  </a:ext>
                </a:extLst>
              </p:cNvPr>
              <p:cNvSpPr/>
              <p:nvPr/>
            </p:nvSpPr>
            <p:spPr>
              <a:xfrm>
                <a:off x="1001884" y="5785310"/>
                <a:ext cx="3806422" cy="830997"/>
              </a:xfrm>
              <a:prstGeom prst="rect">
                <a:avLst/>
              </a:prstGeom>
            </p:spPr>
            <p:txBody>
              <a:bodyPr wrap="square">
                <a:spAutoFit/>
              </a:bodyPr>
              <a:lstStyle/>
              <a:p>
                <a:pPr lvl="1"/>
                <a14:m>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𝑥</m:t>
                        </m:r>
                      </m:e>
                      <m:sub>
                        <m:r>
                          <a:rPr lang="en-US" sz="2400" i="1" dirty="0">
                            <a:latin typeface="Cambria Math" panose="02040503050406030204" pitchFamily="18" charset="0"/>
                          </a:rPr>
                          <m:t>𝑡</m:t>
                        </m:r>
                      </m:sub>
                      <m:sup>
                        <m:r>
                          <a:rPr lang="en-US" sz="2400" b="0" i="1" dirty="0" smtClean="0">
                            <a:latin typeface="Cambria Math" panose="02040503050406030204" pitchFamily="18" charset="0"/>
                          </a:rPr>
                          <m:t>∗</m:t>
                        </m:r>
                      </m:sup>
                    </m:sSubSup>
                    <m:r>
                      <a:rPr lang="en-US" sz="2400" b="0" i="0" dirty="0" smtClean="0">
                        <a:latin typeface="Cambria Math" panose="02040503050406030204" pitchFamily="18" charset="0"/>
                      </a:rPr>
                      <m:t>:</m:t>
                    </m:r>
                  </m:oMath>
                </a14:m>
                <a:r>
                  <a:rPr lang="en-US" sz="2400" i="1" dirty="0"/>
                  <a:t> </a:t>
                </a:r>
                <a:r>
                  <a:rPr lang="en-US" sz="2400" dirty="0" smtClean="0"/>
                  <a:t>Nominal robot state</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a:t>
                </a:r>
                <a:r>
                  <a:rPr lang="en-US" sz="2400" dirty="0" smtClean="0"/>
                  <a:t>True robot state</a:t>
                </a:r>
                <a:endParaRPr lang="en-US" sz="2400" dirty="0"/>
              </a:p>
            </p:txBody>
          </p:sp>
        </mc:Choice>
        <mc:Fallback xmlns="">
          <p:sp>
            <p:nvSpPr>
              <p:cNvPr id="14" name="Rectangle 13">
                <a:extLst>
                  <a:ext uri="{FF2B5EF4-FFF2-40B4-BE49-F238E27FC236}">
                    <a16:creationId xmlns:a16="http://schemas.microsoft.com/office/drawing/2014/main" id="{C76E31D1-1419-464A-A427-0B6B3D9A3556}"/>
                  </a:ext>
                </a:extLst>
              </p:cNvPr>
              <p:cNvSpPr>
                <a:spLocks noRot="1" noChangeAspect="1" noMove="1" noResize="1" noEditPoints="1" noAdjustHandles="1" noChangeArrowheads="1" noChangeShapeType="1" noTextEdit="1"/>
              </p:cNvSpPr>
              <p:nvPr/>
            </p:nvSpPr>
            <p:spPr>
              <a:xfrm>
                <a:off x="1001884" y="5785310"/>
                <a:ext cx="3806422" cy="830997"/>
              </a:xfrm>
              <a:prstGeom prst="rect">
                <a:avLst/>
              </a:prstGeom>
              <a:blipFill>
                <a:blip r:embed="rId2"/>
                <a:stretch>
                  <a:fillRect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226B639-E986-4067-81CF-BBB671B0C005}"/>
                  </a:ext>
                </a:extLst>
              </p:cNvPr>
              <p:cNvSpPr/>
              <p:nvPr/>
            </p:nvSpPr>
            <p:spPr>
              <a:xfrm>
                <a:off x="5625255" y="5785310"/>
                <a:ext cx="4059637" cy="461665"/>
              </a:xfrm>
              <a:prstGeom prst="rect">
                <a:avLst/>
              </a:prstGeom>
            </p:spPr>
            <p:txBody>
              <a:bodyPr wrap="none">
                <a:spAutoFit/>
              </a:bodyPr>
              <a:lstStyle/>
              <a:p>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r>
                      <a:rPr lang="en-US" sz="2400" b="0" i="0" smtClean="0">
                        <a:latin typeface="Cambria Math" panose="02040503050406030204" pitchFamily="18" charset="0"/>
                      </a:rPr>
                      <m:t>:</m:t>
                    </m:r>
                  </m:oMath>
                </a14:m>
                <a:r>
                  <a:rPr lang="en-US" sz="2400" dirty="0" smtClean="0"/>
                  <a:t> Estimate of true robot state</a:t>
                </a:r>
                <a:endParaRPr lang="en-US" sz="2400" dirty="0"/>
              </a:p>
            </p:txBody>
          </p:sp>
        </mc:Choice>
        <mc:Fallback xmlns="">
          <p:sp>
            <p:nvSpPr>
              <p:cNvPr id="4" name="Rectangle 3">
                <a:extLst>
                  <a:ext uri="{FF2B5EF4-FFF2-40B4-BE49-F238E27FC236}">
                    <a16:creationId xmlns:a16="http://schemas.microsoft.com/office/drawing/2014/main" id="{B226B639-E986-4067-81CF-BBB671B0C005}"/>
                  </a:ext>
                </a:extLst>
              </p:cNvPr>
              <p:cNvSpPr>
                <a:spLocks noRot="1" noChangeAspect="1" noMove="1" noResize="1" noEditPoints="1" noAdjustHandles="1" noChangeArrowheads="1" noChangeShapeType="1" noTextEdit="1"/>
              </p:cNvSpPr>
              <p:nvPr/>
            </p:nvSpPr>
            <p:spPr>
              <a:xfrm>
                <a:off x="5625255" y="5785310"/>
                <a:ext cx="4059637" cy="461665"/>
              </a:xfrm>
              <a:prstGeom prst="rect">
                <a:avLst/>
              </a:prstGeom>
              <a:blipFill>
                <a:blip r:embed="rId3"/>
                <a:stretch>
                  <a:fillRect t="-10526" r="-1351" b="-28947"/>
                </a:stretch>
              </a:blipFill>
            </p:spPr>
            <p:txBody>
              <a:bodyPr/>
              <a:lstStyle/>
              <a:p>
                <a:r>
                  <a:rPr lang="en-US">
                    <a:noFill/>
                  </a:rPr>
                  <a:t> </a:t>
                </a:r>
              </a:p>
            </p:txBody>
          </p:sp>
        </mc:Fallback>
      </mc:AlternateContent>
      <p:pic>
        <p:nvPicPr>
          <p:cNvPr id="18"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00391" y="1587947"/>
            <a:ext cx="6791218" cy="4081956"/>
          </a:xfrm>
        </p:spPr>
      </p:pic>
      <p:sp>
        <p:nvSpPr>
          <p:cNvPr id="22" name="Oval 21">
            <a:extLst>
              <a:ext uri="{FF2B5EF4-FFF2-40B4-BE49-F238E27FC236}">
                <a16:creationId xmlns:a16="http://schemas.microsoft.com/office/drawing/2014/main" id="{D82F9249-80FE-4C81-A3F1-D8E3B72D7B0B}"/>
              </a:ext>
            </a:extLst>
          </p:cNvPr>
          <p:cNvSpPr/>
          <p:nvPr/>
        </p:nvSpPr>
        <p:spPr>
          <a:xfrm>
            <a:off x="4779974" y="327852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3859DF16-59AE-42C6-BEA8-C3D78C82F4E7}"/>
                  </a:ext>
                </a:extLst>
              </p:cNvPr>
              <p:cNvSpPr/>
              <p:nvPr/>
            </p:nvSpPr>
            <p:spPr>
              <a:xfrm>
                <a:off x="593977" y="1994703"/>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4" name="Rectangle 23">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593977" y="1994703"/>
                <a:ext cx="618374"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B39BEE1-7BE8-4B60-AE4B-EB4543A0153B}"/>
                  </a:ext>
                </a:extLst>
              </p:cNvPr>
              <p:cNvSpPr/>
              <p:nvPr/>
            </p:nvSpPr>
            <p:spPr>
              <a:xfrm>
                <a:off x="1857509" y="1429078"/>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𝑡</m:t>
                          </m:r>
                        </m:sub>
                      </m:sSub>
                    </m:oMath>
                  </m:oMathPara>
                </a14:m>
                <a:endParaRPr lang="en-US" sz="2800" dirty="0"/>
              </a:p>
            </p:txBody>
          </p:sp>
        </mc:Choice>
        <mc:Fallback xmlns="">
          <p:sp>
            <p:nvSpPr>
              <p:cNvPr id="31" name="Rectangle 30">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1857509" y="1429078"/>
                <a:ext cx="590995" cy="523220"/>
              </a:xfrm>
              <a:prstGeom prst="rect">
                <a:avLst/>
              </a:prstGeom>
              <a:blipFill>
                <a:blip r:embed="rId6"/>
                <a:stretch>
                  <a:fillRect/>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C01B5AC2-EAAC-46BC-8155-D787C7334575}"/>
              </a:ext>
            </a:extLst>
          </p:cNvPr>
          <p:cNvSpPr/>
          <p:nvPr/>
        </p:nvSpPr>
        <p:spPr>
          <a:xfrm>
            <a:off x="4931373" y="293994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4534512" y="2332712"/>
            <a:ext cx="1094962" cy="1535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CFF2A27-EE5E-4217-AA88-235E749EECDA}"/>
              </a:ext>
            </a:extLst>
          </p:cNvPr>
          <p:cNvCxnSpPr>
            <a:cxnSpLocks/>
          </p:cNvCxnSpPr>
          <p:nvPr/>
        </p:nvCxnSpPr>
        <p:spPr>
          <a:xfrm>
            <a:off x="2448504" y="1774810"/>
            <a:ext cx="2482869" cy="113870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FF2A27-EE5E-4217-AA88-235E749EECDA}"/>
              </a:ext>
            </a:extLst>
          </p:cNvPr>
          <p:cNvCxnSpPr>
            <a:cxnSpLocks/>
          </p:cNvCxnSpPr>
          <p:nvPr/>
        </p:nvCxnSpPr>
        <p:spPr>
          <a:xfrm>
            <a:off x="1212351" y="2434975"/>
            <a:ext cx="3532928" cy="99053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775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765222" cy="1325563"/>
          </a:xfrm>
        </p:spPr>
        <p:txBody>
          <a:bodyPr/>
          <a:lstStyle/>
          <a:p>
            <a:r>
              <a:rPr lang="en-US" dirty="0"/>
              <a:t>Formulation: </a:t>
            </a:r>
            <a:r>
              <a:rPr lang="en-US" dirty="0" smtClean="0"/>
              <a:t>Linear Feedback Control</a:t>
            </a:r>
            <a:endParaRPr lang="en-US"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76E31D1-1419-464A-A427-0B6B3D9A3556}"/>
                  </a:ext>
                </a:extLst>
              </p:cNvPr>
              <p:cNvSpPr/>
              <p:nvPr/>
            </p:nvSpPr>
            <p:spPr>
              <a:xfrm>
                <a:off x="9336449" y="2279286"/>
                <a:ext cx="2745960" cy="1938992"/>
              </a:xfrm>
              <a:prstGeom prst="rect">
                <a:avLst/>
              </a:prstGeom>
            </p:spPr>
            <p:txBody>
              <a:bodyPr wrap="square">
                <a:spAutoFit/>
              </a:bodyPr>
              <a:lstStyle/>
              <a:p>
                <a:pPr lvl="1"/>
                <a14:m>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𝑥</m:t>
                        </m:r>
                      </m:e>
                      <m:sub>
                        <m:r>
                          <a:rPr lang="en-US" sz="2400" i="1" dirty="0">
                            <a:latin typeface="Cambria Math" panose="02040503050406030204" pitchFamily="18" charset="0"/>
                          </a:rPr>
                          <m:t>𝑡</m:t>
                        </m:r>
                      </m:sub>
                      <m:sup>
                        <m:r>
                          <a:rPr lang="en-US" sz="2400" b="0" i="1" dirty="0" smtClean="0">
                            <a:latin typeface="Cambria Math" panose="02040503050406030204" pitchFamily="18" charset="0"/>
                          </a:rPr>
                          <m:t>∗</m:t>
                        </m:r>
                      </m:sup>
                    </m:sSubSup>
                    <m:r>
                      <a:rPr lang="en-US" sz="2400" b="0" i="0" dirty="0" smtClean="0">
                        <a:latin typeface="Cambria Math" panose="02040503050406030204" pitchFamily="18" charset="0"/>
                      </a:rPr>
                      <m:t>:</m:t>
                    </m:r>
                  </m:oMath>
                </a14:m>
                <a:r>
                  <a:rPr lang="en-US" sz="2400" i="1" dirty="0"/>
                  <a:t> </a:t>
                </a:r>
                <a:r>
                  <a:rPr lang="en-US" sz="2400" dirty="0" smtClean="0"/>
                  <a:t>Nominal robot state</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a:t>
                </a:r>
                <a:r>
                  <a:rPr lang="en-US" sz="2400" dirty="0" smtClean="0"/>
                  <a:t>True robot state</a:t>
                </a:r>
              </a:p>
              <a:p>
                <a:pPr lvl="1"/>
                <a:endParaRPr lang="en-US" sz="2400" dirty="0"/>
              </a:p>
            </p:txBody>
          </p:sp>
        </mc:Choice>
        <mc:Fallback xmlns="">
          <p:sp>
            <p:nvSpPr>
              <p:cNvPr id="14" name="Rectangle 13">
                <a:extLst>
                  <a:ext uri="{FF2B5EF4-FFF2-40B4-BE49-F238E27FC236}">
                    <a16:creationId xmlns:a16="http://schemas.microsoft.com/office/drawing/2014/main" id="{C76E31D1-1419-464A-A427-0B6B3D9A3556}"/>
                  </a:ext>
                </a:extLst>
              </p:cNvPr>
              <p:cNvSpPr>
                <a:spLocks noRot="1" noChangeAspect="1" noMove="1" noResize="1" noEditPoints="1" noAdjustHandles="1" noChangeArrowheads="1" noChangeShapeType="1" noTextEdit="1"/>
              </p:cNvSpPr>
              <p:nvPr/>
            </p:nvSpPr>
            <p:spPr>
              <a:xfrm>
                <a:off x="9336449" y="2279286"/>
                <a:ext cx="2745960" cy="1938992"/>
              </a:xfrm>
              <a:prstGeom prst="rect">
                <a:avLst/>
              </a:prstGeom>
              <a:blipFill>
                <a:blip r:embed="rId2"/>
                <a:stretch>
                  <a:fillRect t="-2516"/>
                </a:stretch>
              </a:blipFill>
            </p:spPr>
            <p:txBody>
              <a:bodyPr/>
              <a:lstStyle/>
              <a:p>
                <a:r>
                  <a:rPr lang="en-US">
                    <a:noFill/>
                  </a:rPr>
                  <a:t> </a:t>
                </a:r>
              </a:p>
            </p:txBody>
          </p:sp>
        </mc:Fallback>
      </mc:AlternateContent>
      <p:pic>
        <p:nvPicPr>
          <p:cNvPr id="18"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391" y="1587947"/>
            <a:ext cx="6791218" cy="4081956"/>
          </a:xfrm>
        </p:spPr>
      </p:pic>
      <p:sp>
        <p:nvSpPr>
          <p:cNvPr id="22" name="Oval 21">
            <a:extLst>
              <a:ext uri="{FF2B5EF4-FFF2-40B4-BE49-F238E27FC236}">
                <a16:creationId xmlns:a16="http://schemas.microsoft.com/office/drawing/2014/main" id="{D82F9249-80FE-4C81-A3F1-D8E3B72D7B0B}"/>
              </a:ext>
            </a:extLst>
          </p:cNvPr>
          <p:cNvSpPr/>
          <p:nvPr/>
        </p:nvSpPr>
        <p:spPr>
          <a:xfrm>
            <a:off x="4779974" y="327852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3859DF16-59AE-42C6-BEA8-C3D78C82F4E7}"/>
                  </a:ext>
                </a:extLst>
              </p:cNvPr>
              <p:cNvSpPr/>
              <p:nvPr/>
            </p:nvSpPr>
            <p:spPr>
              <a:xfrm>
                <a:off x="593977" y="1994703"/>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4" name="Rectangle 23">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593977" y="1994703"/>
                <a:ext cx="61837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B39BEE1-7BE8-4B60-AE4B-EB4543A0153B}"/>
                  </a:ext>
                </a:extLst>
              </p:cNvPr>
              <p:cNvSpPr/>
              <p:nvPr/>
            </p:nvSpPr>
            <p:spPr>
              <a:xfrm>
                <a:off x="1857509" y="1429078"/>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𝑡</m:t>
                          </m:r>
                        </m:sub>
                      </m:sSub>
                    </m:oMath>
                  </m:oMathPara>
                </a14:m>
                <a:endParaRPr lang="en-US" sz="2800" dirty="0"/>
              </a:p>
            </p:txBody>
          </p:sp>
        </mc:Choice>
        <mc:Fallback xmlns="">
          <p:sp>
            <p:nvSpPr>
              <p:cNvPr id="31" name="Rectangle 30">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1857509" y="1429078"/>
                <a:ext cx="590995" cy="523220"/>
              </a:xfrm>
              <a:prstGeom prst="rect">
                <a:avLst/>
              </a:prstGeom>
              <a:blipFill>
                <a:blip r:embed="rId5"/>
                <a:stretch>
                  <a:fillRect/>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C01B5AC2-EAAC-46BC-8155-D787C7334575}"/>
              </a:ext>
            </a:extLst>
          </p:cNvPr>
          <p:cNvSpPr/>
          <p:nvPr/>
        </p:nvSpPr>
        <p:spPr>
          <a:xfrm>
            <a:off x="4931373" y="293994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4534512" y="2332712"/>
            <a:ext cx="1094962" cy="1535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CFF2A27-EE5E-4217-AA88-235E749EECDA}"/>
              </a:ext>
            </a:extLst>
          </p:cNvPr>
          <p:cNvCxnSpPr>
            <a:cxnSpLocks/>
          </p:cNvCxnSpPr>
          <p:nvPr/>
        </p:nvCxnSpPr>
        <p:spPr>
          <a:xfrm>
            <a:off x="2448504" y="1774810"/>
            <a:ext cx="2482869" cy="113870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F4627C9-D449-4FAC-BF5B-779B24014570}"/>
                  </a:ext>
                </a:extLst>
              </p:cNvPr>
              <p:cNvSpPr txBox="1"/>
              <p:nvPr/>
            </p:nvSpPr>
            <p:spPr>
              <a:xfrm>
                <a:off x="416647" y="6078029"/>
                <a:ext cx="11087742" cy="523220"/>
              </a:xfrm>
              <a:prstGeom prst="rect">
                <a:avLst/>
              </a:prstGeom>
              <a:noFill/>
            </p:spPr>
            <p:txBody>
              <a:bodyPr wrap="square" rtlCol="0">
                <a:spAutoFit/>
              </a:bodyPr>
              <a:lstStyle/>
              <a:p>
                <a:r>
                  <a:rPr lang="en-US" sz="2800" dirty="0"/>
                  <a:t>Compute </a:t>
                </a:r>
                <a14:m>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𝑢</m:t>
                            </m:r>
                          </m:e>
                        </m:acc>
                      </m:e>
                      <m:sub>
                        <m:r>
                          <a:rPr lang="en-US" sz="2800" b="0" i="1" dirty="0" smtClean="0">
                            <a:latin typeface="Cambria Math" panose="02040503050406030204" pitchFamily="18" charset="0"/>
                          </a:rPr>
                          <m:t>𝑡</m:t>
                        </m:r>
                      </m:sub>
                    </m:sSub>
                  </m:oMath>
                </a14:m>
                <a:r>
                  <a:rPr lang="en-US" sz="2800" dirty="0"/>
                  <a:t>, deviation from nominal control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𝑢</m:t>
                        </m:r>
                      </m:e>
                      <m:sub>
                        <m:r>
                          <a:rPr lang="en-US" sz="2800" b="0" i="1" smtClean="0">
                            <a:latin typeface="Cambria Math" panose="02040503050406030204" pitchFamily="18" charset="0"/>
                          </a:rPr>
                          <m:t>𝑡</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oMath>
                </a14:m>
                <a:endParaRPr lang="en-US" sz="2800" b="1" dirty="0"/>
              </a:p>
            </p:txBody>
          </p:sp>
        </mc:Choice>
        <mc:Fallback xmlns="">
          <p:sp>
            <p:nvSpPr>
              <p:cNvPr id="16" name="TextBox 15">
                <a:extLst>
                  <a:ext uri="{FF2B5EF4-FFF2-40B4-BE49-F238E27FC236}">
                    <a16:creationId xmlns:a16="http://schemas.microsoft.com/office/drawing/2014/main" id="{FF4627C9-D449-4FAC-BF5B-779B24014570}"/>
                  </a:ext>
                </a:extLst>
              </p:cNvPr>
              <p:cNvSpPr txBox="1">
                <a:spLocks noRot="1" noChangeAspect="1" noMove="1" noResize="1" noEditPoints="1" noAdjustHandles="1" noChangeArrowheads="1" noChangeShapeType="1" noTextEdit="1"/>
              </p:cNvSpPr>
              <p:nvPr/>
            </p:nvSpPr>
            <p:spPr>
              <a:xfrm>
                <a:off x="416647" y="6078029"/>
                <a:ext cx="11087742" cy="523220"/>
              </a:xfrm>
              <a:prstGeom prst="rect">
                <a:avLst/>
              </a:prstGeom>
              <a:blipFill>
                <a:blip r:embed="rId6"/>
                <a:stretch>
                  <a:fillRect l="-1100"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9533" y="3136765"/>
                <a:ext cx="2423740" cy="369332"/>
              </a:xfrm>
              <a:prstGeom prst="rect">
                <a:avLst/>
              </a:prstGeom>
              <a:noFill/>
            </p:spPr>
            <p:txBody>
              <a:bodyPr wrap="none" lIns="0" tIns="0" rIns="0" bIns="0" rtlCol="0">
                <a:spAutoFit/>
              </a:bodyPr>
              <a:lstStyle/>
              <a:p>
                <a14:m>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e>
                    </m:acc>
                    <m:r>
                      <a:rPr lang="en-US" sz="2400" b="0"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𝑳</m:t>
                        </m:r>
                      </m:e>
                      <m:sub>
                        <m:r>
                          <a:rPr lang="en-US" sz="2400" b="1" i="1" smtClean="0">
                            <a:latin typeface="Cambria Math" panose="02040503050406030204" pitchFamily="18" charset="0"/>
                          </a:rPr>
                          <m:t>𝒕</m:t>
                        </m:r>
                        <m:r>
                          <a:rPr lang="en-US" sz="2400" b="1" i="1" smtClean="0">
                            <a:latin typeface="Cambria Math" panose="02040503050406030204" pitchFamily="18" charset="0"/>
                          </a:rPr>
                          <m:t>+</m:t>
                        </m:r>
                        <m:r>
                          <a:rPr lang="en-US" sz="2400" b="1" i="1" smtClean="0">
                            <a:latin typeface="Cambria Math" panose="02040503050406030204" pitchFamily="18" charset="0"/>
                          </a:rPr>
                          <m:t>𝟏</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acc>
                    <m:r>
                      <a:rPr lang="en-US" sz="2400" b="0" i="0"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x</m:t>
                        </m:r>
                      </m:e>
                      <m:sub>
                        <m:r>
                          <m:rPr>
                            <m:sty m:val="p"/>
                          </m:rPr>
                          <a:rPr lang="en-US" sz="2400" b="0" i="0" smtClean="0">
                            <a:latin typeface="Cambria Math" panose="02040503050406030204" pitchFamily="18" charset="0"/>
                          </a:rPr>
                          <m:t>t</m:t>
                        </m:r>
                      </m:sub>
                      <m:sup>
                        <m:r>
                          <a:rPr lang="en-US" sz="2400" b="0" i="0" smtClean="0">
                            <a:latin typeface="Cambria Math" panose="02040503050406030204" pitchFamily="18" charset="0"/>
                          </a:rPr>
                          <m:t>∗</m:t>
                        </m:r>
                      </m:sup>
                    </m:sSubSup>
                  </m:oMath>
                </a14:m>
                <a:r>
                  <a:rPr lang="en-US" sz="2400" dirty="0" smtClean="0"/>
                  <a:t>)</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59533" y="3136765"/>
                <a:ext cx="2423740" cy="369332"/>
              </a:xfrm>
              <a:prstGeom prst="rect">
                <a:avLst/>
              </a:prstGeom>
              <a:blipFill>
                <a:blip r:embed="rId7"/>
                <a:stretch>
                  <a:fillRect l="-3275" t="-26667" r="-680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5204" y="3905499"/>
                <a:ext cx="2895595" cy="461665"/>
              </a:xfrm>
              <a:prstGeom prst="rect">
                <a:avLst/>
              </a:prstGeom>
            </p:spPr>
            <p:txBody>
              <a:bodyPr wrap="square">
                <a:spAutoFit/>
              </a:bodyPr>
              <a:lstStyle/>
              <a:p>
                <a:pPr lvl="1"/>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𝑳</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oMath>
                </a14:m>
                <a:r>
                  <a:rPr lang="en-US" sz="2400" dirty="0"/>
                  <a:t>: </a:t>
                </a:r>
                <a:r>
                  <a:rPr lang="en-US" sz="2400" dirty="0" smtClean="0"/>
                  <a:t>Control gain</a:t>
                </a:r>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195204" y="3905499"/>
                <a:ext cx="2895595" cy="461665"/>
              </a:xfrm>
              <a:prstGeom prst="rect">
                <a:avLst/>
              </a:prstGeom>
              <a:blipFill>
                <a:blip r:embed="rId8"/>
                <a:stretch>
                  <a:fillRect t="-10667" r="-1684" b="-30667"/>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75C4ADFA-076A-4DA7-9B78-360B782654FE}"/>
              </a:ext>
            </a:extLst>
          </p:cNvPr>
          <p:cNvCxnSpPr>
            <a:cxnSpLocks/>
          </p:cNvCxnSpPr>
          <p:nvPr/>
        </p:nvCxnSpPr>
        <p:spPr>
          <a:xfrm flipH="1">
            <a:off x="5146496" y="3225332"/>
            <a:ext cx="131188" cy="26786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FF9EED-EED1-4CE1-83DC-C8CD1E2DE8DA}"/>
              </a:ext>
            </a:extLst>
          </p:cNvPr>
          <p:cNvCxnSpPr>
            <a:cxnSpLocks/>
          </p:cNvCxnSpPr>
          <p:nvPr/>
        </p:nvCxnSpPr>
        <p:spPr>
          <a:xfrm>
            <a:off x="5097361" y="3442239"/>
            <a:ext cx="144493" cy="7000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FE5A8D-2E36-4289-8A88-431BA023AC25}"/>
              </a:ext>
            </a:extLst>
          </p:cNvPr>
          <p:cNvCxnSpPr>
            <a:cxnSpLocks/>
          </p:cNvCxnSpPr>
          <p:nvPr/>
        </p:nvCxnSpPr>
        <p:spPr>
          <a:xfrm>
            <a:off x="5187579" y="3189957"/>
            <a:ext cx="176074" cy="88567"/>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FF2A27-EE5E-4217-AA88-235E749EECDA}"/>
              </a:ext>
            </a:extLst>
          </p:cNvPr>
          <p:cNvCxnSpPr>
            <a:cxnSpLocks/>
          </p:cNvCxnSpPr>
          <p:nvPr/>
        </p:nvCxnSpPr>
        <p:spPr>
          <a:xfrm>
            <a:off x="1212351" y="2434975"/>
            <a:ext cx="3532928" cy="99053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62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dirty="0"/>
              <a:t>Prior Work</a:t>
            </a:r>
          </a:p>
          <a:p>
            <a:r>
              <a:rPr lang="en-US" dirty="0"/>
              <a:t>Proposed Method</a:t>
            </a:r>
          </a:p>
          <a:p>
            <a:pPr lvl="1"/>
            <a:r>
              <a:rPr lang="en-US" dirty="0" smtClean="0"/>
              <a:t>Formulation</a:t>
            </a:r>
            <a:endParaRPr lang="en-US" dirty="0"/>
          </a:p>
          <a:p>
            <a:pPr lvl="1"/>
            <a:r>
              <a:rPr lang="en-US" b="1"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dirty="0" smtClean="0"/>
              <a:t>Results (So Far)</a:t>
            </a:r>
            <a:endParaRPr lang="en-US" dirty="0"/>
          </a:p>
          <a:p>
            <a:pPr lvl="1"/>
            <a:r>
              <a:rPr lang="en-US" dirty="0" smtClean="0"/>
              <a:t>PR2-Robot</a:t>
            </a:r>
            <a:endParaRPr lang="en-US" dirty="0"/>
          </a:p>
        </p:txBody>
      </p:sp>
    </p:spTree>
    <p:extLst>
      <p:ext uri="{BB962C8B-B14F-4D97-AF65-F5344CB8AC3E}">
        <p14:creationId xmlns:p14="http://schemas.microsoft.com/office/powerpoint/2010/main" val="2141051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Approach</a:t>
            </a:r>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B39BEE1-7BE8-4B60-AE4B-EB4543A0153B}"/>
                  </a:ext>
                </a:extLst>
              </p:cNvPr>
              <p:cNvSpPr/>
              <p:nvPr/>
            </p:nvSpPr>
            <p:spPr>
              <a:xfrm>
                <a:off x="-8518391" y="1690688"/>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𝑡</m:t>
                          </m:r>
                        </m:sub>
                      </m:sSub>
                    </m:oMath>
                  </m:oMathPara>
                </a14:m>
                <a:endParaRPr lang="en-US" sz="2800" dirty="0"/>
              </a:p>
            </p:txBody>
          </p:sp>
        </mc:Choice>
        <mc:Fallback xmlns="">
          <p:sp>
            <p:nvSpPr>
              <p:cNvPr id="5" name="Rectangle 4">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8518391" y="1690688"/>
                <a:ext cx="590995" cy="523220"/>
              </a:xfrm>
              <a:prstGeom prst="rect">
                <a:avLst/>
              </a:prstGeom>
              <a:blipFill>
                <a:blip r:embed="rId3"/>
                <a:stretch>
                  <a:fillRect/>
                </a:stretch>
              </a:blipFill>
            </p:spPr>
            <p:txBody>
              <a:bodyPr/>
              <a:lstStyle/>
              <a:p>
                <a:r>
                  <a:rPr lang="en-US">
                    <a:noFill/>
                  </a:rPr>
                  <a:t> </a:t>
                </a:r>
              </a:p>
            </p:txBody>
          </p:sp>
        </mc:Fallback>
      </mc:AlternateContent>
      <p:sp>
        <p:nvSpPr>
          <p:cNvPr id="10" name="Content Placeholder 2"/>
          <p:cNvSpPr>
            <a:spLocks noGrp="1"/>
          </p:cNvSpPr>
          <p:nvPr>
            <p:ph idx="1"/>
          </p:nvPr>
        </p:nvSpPr>
        <p:spPr>
          <a:xfrm>
            <a:off x="838200" y="1825625"/>
            <a:ext cx="10515600" cy="4351338"/>
          </a:xfrm>
        </p:spPr>
        <p:txBody>
          <a:bodyPr/>
          <a:lstStyle/>
          <a:p>
            <a:r>
              <a:rPr lang="en-US" dirty="0"/>
              <a:t>Cycle of propagation and truncation</a:t>
            </a:r>
          </a:p>
          <a:p>
            <a:pPr lvl="1"/>
            <a:r>
              <a:rPr lang="en-US" b="1" dirty="0"/>
              <a:t>Propagation</a:t>
            </a:r>
            <a:r>
              <a:rPr lang="en-US" dirty="0"/>
              <a:t> of </a:t>
            </a:r>
            <a:r>
              <a:rPr lang="en-US" dirty="0" smtClean="0"/>
              <a:t>a Gaussian mixture estimate of robot </a:t>
            </a:r>
            <a:r>
              <a:rPr lang="en-US" dirty="0"/>
              <a:t>state distribution </a:t>
            </a:r>
            <a:endParaRPr lang="en-US" dirty="0" smtClean="0"/>
          </a:p>
          <a:p>
            <a:pPr lvl="1"/>
            <a:r>
              <a:rPr lang="en-US" b="1" dirty="0" smtClean="0"/>
              <a:t>Sampling-Based Truncation</a:t>
            </a:r>
            <a:r>
              <a:rPr lang="en-US" dirty="0" smtClean="0"/>
              <a:t> </a:t>
            </a:r>
            <a:r>
              <a:rPr lang="en-US" dirty="0"/>
              <a:t>of estimated robot state </a:t>
            </a:r>
            <a:r>
              <a:rPr lang="en-US" dirty="0" smtClean="0"/>
              <a:t>distribution</a:t>
            </a:r>
            <a:endParaRPr lang="en-US" dirty="0"/>
          </a:p>
        </p:txBody>
      </p:sp>
      <p:pic>
        <p:nvPicPr>
          <p:cNvPr id="11" name="Picture 10">
            <a:extLst>
              <a:ext uri="{FF2B5EF4-FFF2-40B4-BE49-F238E27FC236}">
                <a16:creationId xmlns:a16="http://schemas.microsoft.com/office/drawing/2014/main" id="{C9E50914-F24F-4B8C-BD87-34848F784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966" y="3201558"/>
            <a:ext cx="5736134" cy="3223006"/>
          </a:xfrm>
          <a:prstGeom prst="rect">
            <a:avLst/>
          </a:prstGeom>
        </p:spPr>
      </p:pic>
      <p:sp>
        <p:nvSpPr>
          <p:cNvPr id="16" name="TextBox 15"/>
          <p:cNvSpPr txBox="1"/>
          <p:nvPr/>
        </p:nvSpPr>
        <p:spPr>
          <a:xfrm>
            <a:off x="756107" y="4976634"/>
            <a:ext cx="3003093" cy="923330"/>
          </a:xfrm>
          <a:prstGeom prst="rect">
            <a:avLst/>
          </a:prstGeom>
          <a:noFill/>
        </p:spPr>
        <p:txBody>
          <a:bodyPr wrap="square" rtlCol="0">
            <a:spAutoFit/>
          </a:bodyPr>
          <a:lstStyle/>
          <a:p>
            <a:r>
              <a:rPr lang="en-US" dirty="0" smtClean="0"/>
              <a:t>Attempt to capture distribution more accurately with multiple Gaussians</a:t>
            </a:r>
            <a:endParaRPr lang="en-US" dirty="0"/>
          </a:p>
        </p:txBody>
      </p:sp>
    </p:spTree>
    <p:extLst>
      <p:ext uri="{BB962C8B-B14F-4D97-AF65-F5344CB8AC3E}">
        <p14:creationId xmlns:p14="http://schemas.microsoft.com/office/powerpoint/2010/main" val="1538633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Gaussian Mixture Model Estimate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259860" cy="4351338"/>
              </a:xfrm>
            </p:spPr>
            <p:txBody>
              <a:bodyPr/>
              <a:lstStyle/>
              <a:p>
                <a:r>
                  <a:rPr lang="en-US" dirty="0" smtClean="0"/>
                  <a:t>Maintain mixture of </a:t>
                </a:r>
                <a14:m>
                  <m:oMath xmlns:m="http://schemas.openxmlformats.org/officeDocument/2006/math">
                    <m:r>
                      <a:rPr lang="en-US" b="0" i="1" smtClean="0">
                        <a:latin typeface="Cambria Math" panose="02040503050406030204" pitchFamily="18" charset="0"/>
                      </a:rPr>
                      <m:t>𝑁</m:t>
                    </m:r>
                  </m:oMath>
                </a14:m>
                <a:r>
                  <a:rPr lang="en-US" dirty="0" smtClean="0"/>
                  <a:t> Gaussians</a:t>
                </a:r>
              </a:p>
              <a:p>
                <a:pPr lvl="1"/>
                <a:r>
                  <a:rPr lang="en-US" b="0" dirty="0" smtClean="0"/>
                  <a:t>Weights: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𝑁</m:t>
                            </m:r>
                          </m:sub>
                        </m:sSub>
                      </m:e>
                    </m:d>
                  </m:oMath>
                </a14:m>
                <a:r>
                  <a:rPr lang="en-US" b="0" dirty="0" smtClean="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b="0" dirty="0" smtClean="0"/>
              </a:p>
              <a:p>
                <a:pPr lvl="1"/>
                <a:r>
                  <a:rPr lang="en-US" b="0" dirty="0" smtClean="0"/>
                  <a:t>Mixture: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 </m:t>
                    </m:r>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𝑁</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259860" cy="4351338"/>
              </a:xfrm>
              <a:blipFill>
                <a:blip r:embed="rId3"/>
                <a:stretch>
                  <a:fillRect l="-1070" t="-2241"/>
                </a:stretch>
              </a:blipFill>
            </p:spPr>
            <p:txBody>
              <a:bodyPr/>
              <a:lstStyle/>
              <a:p>
                <a:r>
                  <a:rPr lang="en-US">
                    <a:noFill/>
                  </a:rPr>
                  <a:t> </a:t>
                </a:r>
              </a:p>
            </p:txBody>
          </p:sp>
        </mc:Fallback>
      </mc:AlternateContent>
    </p:spTree>
    <p:extLst>
      <p:ext uri="{BB962C8B-B14F-4D97-AF65-F5344CB8AC3E}">
        <p14:creationId xmlns:p14="http://schemas.microsoft.com/office/powerpoint/2010/main" val="4119437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Gaussian Mixture Model Estimate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Step 1: Initialize Gaussians with equal weight and same initial mean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0</m:t>
                        </m:r>
                      </m:sub>
                      <m:sup>
                        <m:r>
                          <a:rPr lang="en-US" i="1">
                            <a:latin typeface="Cambria Math" panose="02040503050406030204" pitchFamily="18" charset="0"/>
                          </a:rPr>
                          <m:t>∗</m:t>
                        </m:r>
                      </m:sup>
                    </m:sSubSup>
                  </m:oMath>
                </a14:m>
                <a:r>
                  <a:rPr lang="en-US" dirty="0"/>
                  <a:t> </a:t>
                </a:r>
                <a:r>
                  <a:rPr lang="en-US" dirty="0" smtClean="0"/>
                  <a:t>(start state) and covariance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5" name="Oval 4"/>
          <p:cNvSpPr/>
          <p:nvPr/>
        </p:nvSpPr>
        <p:spPr>
          <a:xfrm>
            <a:off x="299580" y="4738307"/>
            <a:ext cx="1211016" cy="1438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23331" y="4018979"/>
            <a:ext cx="1211016" cy="1438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160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Gaussian Mixture Model Estimate</a:t>
            </a:r>
            <a:endParaRPr lang="en-US" dirty="0"/>
          </a:p>
        </p:txBody>
      </p:sp>
      <p:sp>
        <p:nvSpPr>
          <p:cNvPr id="3" name="Content Placeholder 2"/>
          <p:cNvSpPr>
            <a:spLocks noGrp="1"/>
          </p:cNvSpPr>
          <p:nvPr>
            <p:ph idx="1"/>
          </p:nvPr>
        </p:nvSpPr>
        <p:spPr/>
        <p:txBody>
          <a:bodyPr/>
          <a:lstStyle/>
          <a:p>
            <a:r>
              <a:rPr lang="en-US" dirty="0" smtClean="0"/>
              <a:t>Step 2: Propagate individual Gaussians via motion </a:t>
            </a:r>
            <a:r>
              <a:rPr lang="en-US" dirty="0"/>
              <a:t>m</a:t>
            </a:r>
            <a:r>
              <a:rPr lang="en-US" dirty="0" smtClean="0"/>
              <a:t>odel to next 	waypoint and update estimates via EKF</a:t>
            </a:r>
            <a:endParaRPr lang="en-US" dirty="0"/>
          </a:p>
        </p:txBody>
      </p:sp>
      <p:sp>
        <p:nvSpPr>
          <p:cNvPr id="5" name="Oval 4"/>
          <p:cNvSpPr/>
          <p:nvPr/>
        </p:nvSpPr>
        <p:spPr>
          <a:xfrm>
            <a:off x="299580" y="4738307"/>
            <a:ext cx="1211016" cy="1438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23331" y="4018979"/>
            <a:ext cx="1211016" cy="1438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1095671" y="4293578"/>
            <a:ext cx="2506249" cy="12989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119842" y="3413005"/>
            <a:ext cx="2506249" cy="12989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063300" y="3709187"/>
            <a:ext cx="1211016" cy="14386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a:off x="4387051" y="2989859"/>
            <a:ext cx="1211016" cy="14386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512684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Step 3: Sample </a:t>
                </a:r>
                <a14:m>
                  <m:oMath xmlns:m="http://schemas.openxmlformats.org/officeDocument/2006/math">
                    <m:r>
                      <a:rPr lang="en-US" b="0" i="1" smtClean="0">
                        <a:latin typeface="Cambria Math" panose="02040503050406030204" pitchFamily="18" charset="0"/>
                      </a:rPr>
                      <m:t>𝑀</m:t>
                    </m:r>
                  </m:oMath>
                </a14:m>
                <a:r>
                  <a:rPr lang="en-US" dirty="0" smtClean="0"/>
                  <a:t> particles from mixture model using weights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𝑁</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14" name="Oval 13"/>
          <p:cNvSpPr/>
          <p:nvPr/>
        </p:nvSpPr>
        <p:spPr>
          <a:xfrm>
            <a:off x="3063300" y="3709187"/>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a:off x="4387051" y="2989859"/>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Oval 15"/>
          <p:cNvSpPr/>
          <p:nvPr/>
        </p:nvSpPr>
        <p:spPr>
          <a:xfrm>
            <a:off x="4716380" y="357140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54480" y="329725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29407"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29407" y="361330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26014" y="377523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15470" y="386288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62862"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12040" y="36664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85061" y="343361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66412" y="31293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75192" y="322454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73367" y="360137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562862" y="39801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369646" y="352869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52799"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62433" y="420450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78150" y="39317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387784" y="413560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1846" y="433722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89342"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92030" y="416154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71610" y="380426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62433" y="44364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288737" y="46098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514131" y="44531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96685" y="43151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41647" y="41508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76233" y="392974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45893" y="417738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15220" y="43547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66739" y="461406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4088" y="489885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93919" y="47940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89342" y="494908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53537" y="467870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64596" y="486297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054523" y="458680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2266" y="474528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52318" y="41846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940058" y="407680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10397" y="423043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162782" y="394626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94382" y="411798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01821" y="38084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0923" y="39801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76416" y="45003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948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p:sp>
        <p:nvSpPr>
          <p:cNvPr id="3" name="Content Placeholder 2"/>
          <p:cNvSpPr>
            <a:spLocks noGrp="1"/>
          </p:cNvSpPr>
          <p:nvPr>
            <p:ph idx="1"/>
          </p:nvPr>
        </p:nvSpPr>
        <p:spPr/>
        <p:txBody>
          <a:bodyPr/>
          <a:lstStyle/>
          <a:p>
            <a:r>
              <a:rPr lang="en-US" dirty="0" smtClean="0"/>
              <a:t>Step 3 (cont.): Total </a:t>
            </a:r>
            <a:r>
              <a:rPr lang="en-US" dirty="0"/>
              <a:t>p</a:t>
            </a:r>
            <a:r>
              <a:rPr lang="en-US" dirty="0" smtClean="0"/>
              <a:t>roportion of colliding particles estimates 			</a:t>
            </a:r>
            <a:r>
              <a:rPr lang="en-US" u="sng" dirty="0" smtClean="0"/>
              <a:t>conditional probability</a:t>
            </a:r>
            <a:r>
              <a:rPr lang="en-US" dirty="0" smtClean="0"/>
              <a:t> of collision for current waypoint</a:t>
            </a:r>
            <a:endParaRPr lang="en-US" dirty="0"/>
          </a:p>
        </p:txBody>
      </p:sp>
      <p:sp>
        <p:nvSpPr>
          <p:cNvPr id="14" name="Oval 13"/>
          <p:cNvSpPr/>
          <p:nvPr/>
        </p:nvSpPr>
        <p:spPr>
          <a:xfrm>
            <a:off x="3063300" y="3709187"/>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a:off x="4387051" y="2989859"/>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Oval 15"/>
          <p:cNvSpPr/>
          <p:nvPr/>
        </p:nvSpPr>
        <p:spPr>
          <a:xfrm>
            <a:off x="4716380" y="357140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54480" y="329725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29407"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29407" y="361330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26014" y="377523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15470" y="386288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62862"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12040" y="36664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85061" y="343361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66412" y="31293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75192" y="322454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73367" y="360137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562862" y="39801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369646" y="352869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52799"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62433" y="420450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78150" y="39317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387784" y="413560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1846" y="433722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89342"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92030" y="416154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71610" y="380426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62433" y="44364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288737" y="46098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514131" y="44531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96685" y="43151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41647" y="41508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76233" y="392974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45893" y="417738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15220" y="43547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66739" y="461406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4088" y="489885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93919" y="47940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89342" y="494908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53537" y="467870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64596" y="486297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054523" y="458680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2266" y="474528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52318" y="41846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940058" y="407680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10397" y="423043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162782" y="394626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94382" y="411798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01821" y="38084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0923" y="39801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76416" y="45003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450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p:sp>
        <p:nvSpPr>
          <p:cNvPr id="3" name="Content Placeholder 2"/>
          <p:cNvSpPr>
            <a:spLocks noGrp="1"/>
          </p:cNvSpPr>
          <p:nvPr>
            <p:ph idx="1"/>
          </p:nvPr>
        </p:nvSpPr>
        <p:spPr/>
        <p:txBody>
          <a:bodyPr/>
          <a:lstStyle/>
          <a:p>
            <a:r>
              <a:rPr lang="en-US" dirty="0" smtClean="0"/>
              <a:t>Step 4: Update mixture weights to be proportions of total non-		colliding particles for the waypoint</a:t>
            </a:r>
            <a:endParaRPr lang="en-US" dirty="0"/>
          </a:p>
        </p:txBody>
      </p:sp>
      <p:sp>
        <p:nvSpPr>
          <p:cNvPr id="14" name="Oval 13"/>
          <p:cNvSpPr/>
          <p:nvPr/>
        </p:nvSpPr>
        <p:spPr>
          <a:xfrm>
            <a:off x="3063300" y="3709187"/>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a:off x="4387051" y="2989859"/>
            <a:ext cx="1211016" cy="1438656"/>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Oval 15"/>
          <p:cNvSpPr/>
          <p:nvPr/>
        </p:nvSpPr>
        <p:spPr>
          <a:xfrm>
            <a:off x="4716380" y="357140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54480" y="329725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29407"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29407" y="361330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26014" y="377523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15470" y="386288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62862"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12040" y="36664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85061" y="343361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66412" y="31293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75192" y="322454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73367" y="360137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562862" y="39801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369646" y="352869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52799"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62433" y="420450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78150" y="39317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387784" y="413560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1846" y="433722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89342"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92030" y="416154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71610" y="380426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62433" y="44364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288737" y="46098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514131" y="44531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96685" y="43151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41647" y="41508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76233" y="392974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45893" y="417738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15220" y="43547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66739" y="461406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4088" y="489885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93919" y="47940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89342" y="494908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53537" y="467870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64596" y="486297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054523" y="458680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2266" y="474528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52318" y="41846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940058" y="407680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10397" y="423043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162782" y="394626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94382" y="411798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01821" y="38084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0923" y="39801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76416" y="45003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213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F0A28-9FDF-4835-9A28-D7FE096892ED}"/>
              </a:ext>
            </a:extLst>
          </p:cNvPr>
          <p:cNvSpPr>
            <a:spLocks noGrp="1"/>
          </p:cNvSpPr>
          <p:nvPr>
            <p:ph idx="1"/>
          </p:nvPr>
        </p:nvSpPr>
        <p:spPr>
          <a:xfrm>
            <a:off x="838200" y="1825625"/>
            <a:ext cx="10777538" cy="4351338"/>
          </a:xfrm>
        </p:spPr>
        <p:txBody>
          <a:bodyPr>
            <a:noAutofit/>
          </a:bodyPr>
          <a:lstStyle/>
          <a:p>
            <a:r>
              <a:rPr lang="en-US" dirty="0"/>
              <a:t>Wish to quantify the safety of a motion plan </a:t>
            </a:r>
            <a:r>
              <a:rPr lang="en-US" u="sng" dirty="0"/>
              <a:t>before</a:t>
            </a:r>
            <a:r>
              <a:rPr lang="en-US" dirty="0"/>
              <a:t> execution</a:t>
            </a:r>
          </a:p>
          <a:p>
            <a:pPr lvl="1"/>
            <a:r>
              <a:rPr lang="en-US" dirty="0"/>
              <a:t>Applications range from autonomous vehicles to </a:t>
            </a:r>
            <a:r>
              <a:rPr lang="en-US" dirty="0" smtClean="0"/>
              <a:t>the </a:t>
            </a:r>
            <a:r>
              <a:rPr lang="en-US" b="1" dirty="0" smtClean="0"/>
              <a:t>PR2 robot</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Many planners compensate for the possibility of a collision</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694" y="2708276"/>
            <a:ext cx="5064919" cy="3028794"/>
          </a:xfrm>
          <a:prstGeom prst="rect">
            <a:avLst/>
          </a:prstGeom>
        </p:spPr>
      </p:pic>
      <p:sp>
        <p:nvSpPr>
          <p:cNvPr id="2" name="Title 1">
            <a:extLst>
              <a:ext uri="{FF2B5EF4-FFF2-40B4-BE49-F238E27FC236}">
                <a16:creationId xmlns:a16="http://schemas.microsoft.com/office/drawing/2014/main" id="{3CA35417-A8AA-4AA3-8085-03D69EBCD2DA}"/>
              </a:ext>
            </a:extLst>
          </p:cNvPr>
          <p:cNvSpPr>
            <a:spLocks noGrp="1"/>
          </p:cNvSpPr>
          <p:nvPr>
            <p:ph type="title"/>
          </p:nvPr>
        </p:nvSpPr>
        <p:spPr/>
        <p:txBody>
          <a:bodyPr/>
          <a:lstStyle/>
          <a:p>
            <a:r>
              <a:rPr lang="en-US" dirty="0"/>
              <a:t>Research Motivation</a:t>
            </a:r>
          </a:p>
        </p:txBody>
      </p:sp>
    </p:spTree>
    <p:extLst>
      <p:ext uri="{BB962C8B-B14F-4D97-AF65-F5344CB8AC3E}">
        <p14:creationId xmlns:p14="http://schemas.microsoft.com/office/powerpoint/2010/main" val="3189108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p:sp>
        <p:nvSpPr>
          <p:cNvPr id="3" name="Content Placeholder 2"/>
          <p:cNvSpPr>
            <a:spLocks noGrp="1"/>
          </p:cNvSpPr>
          <p:nvPr>
            <p:ph idx="1"/>
          </p:nvPr>
        </p:nvSpPr>
        <p:spPr/>
        <p:txBody>
          <a:bodyPr/>
          <a:lstStyle/>
          <a:p>
            <a:r>
              <a:rPr lang="en-US" dirty="0" smtClean="0"/>
              <a:t>Step 4: Compute analytical mean and covariance of non-colliding configurations in each Gaussian and approximate as new Gaussian</a:t>
            </a:r>
            <a:endParaRPr lang="en-US" dirty="0"/>
          </a:p>
        </p:txBody>
      </p:sp>
      <p:sp>
        <p:nvSpPr>
          <p:cNvPr id="14" name="Oval 13"/>
          <p:cNvSpPr/>
          <p:nvPr/>
        </p:nvSpPr>
        <p:spPr>
          <a:xfrm>
            <a:off x="2931091" y="3739164"/>
            <a:ext cx="1168064" cy="985422"/>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p:cNvSpPr/>
          <p:nvPr/>
        </p:nvSpPr>
        <p:spPr>
          <a:xfrm rot="20081517">
            <a:off x="4314158" y="3171348"/>
            <a:ext cx="1184458" cy="862369"/>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Oval 15"/>
          <p:cNvSpPr/>
          <p:nvPr/>
        </p:nvSpPr>
        <p:spPr>
          <a:xfrm>
            <a:off x="4716380" y="357140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54480" y="329725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29407"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29407" y="361330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26014" y="377523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15470" y="386288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62862" y="340947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12040" y="36664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85061" y="343361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66412" y="31293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75192" y="322454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73367" y="360137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562862" y="39801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369646" y="352869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52799"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62433" y="420450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78150" y="39317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387784" y="413560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1846" y="433722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89342" y="40006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92030" y="4161544"/>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71610" y="380426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62433" y="44364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288737" y="46098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514131" y="44531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96685" y="43151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41647" y="415087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76233" y="392974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45893" y="417738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15220" y="43547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66739" y="461406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4088" y="489885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93919" y="47940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89342" y="494908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53537" y="467870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64596" y="486297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054523" y="458680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2266" y="474528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52318" y="41846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940058" y="407680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10397" y="423043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162782" y="394626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94382" y="4117981"/>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01821" y="380847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0923" y="39801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76416" y="450037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639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0212"/>
            <a:ext cx="12192000" cy="5317788"/>
          </a:xfrm>
          <a:prstGeom prst="rect">
            <a:avLst/>
          </a:prstGeom>
        </p:spPr>
      </p:pic>
      <p:sp>
        <p:nvSpPr>
          <p:cNvPr id="2" name="Title 1"/>
          <p:cNvSpPr>
            <a:spLocks noGrp="1"/>
          </p:cNvSpPr>
          <p:nvPr>
            <p:ph type="title"/>
          </p:nvPr>
        </p:nvSpPr>
        <p:spPr/>
        <p:txBody>
          <a:bodyPr/>
          <a:lstStyle/>
          <a:p>
            <a:r>
              <a:rPr lang="en-US" dirty="0" smtClean="0"/>
              <a:t>Approach: Rejection Sampling Truncation</a:t>
            </a:r>
            <a:endParaRPr lang="en-US" dirty="0"/>
          </a:p>
        </p:txBody>
      </p:sp>
      <p:sp>
        <p:nvSpPr>
          <p:cNvPr id="3" name="Content Placeholder 2"/>
          <p:cNvSpPr>
            <a:spLocks noGrp="1"/>
          </p:cNvSpPr>
          <p:nvPr>
            <p:ph idx="1"/>
          </p:nvPr>
        </p:nvSpPr>
        <p:spPr/>
        <p:txBody>
          <a:bodyPr/>
          <a:lstStyle/>
          <a:p>
            <a:r>
              <a:rPr lang="en-US" dirty="0" smtClean="0"/>
              <a:t>Step 5: Repeat Step 1 and propagate estimated truncated 		distributions</a:t>
            </a:r>
            <a:endParaRPr lang="en-US" dirty="0"/>
          </a:p>
        </p:txBody>
      </p:sp>
      <p:sp>
        <p:nvSpPr>
          <p:cNvPr id="64" name="Oval 63"/>
          <p:cNvSpPr/>
          <p:nvPr/>
        </p:nvSpPr>
        <p:spPr>
          <a:xfrm>
            <a:off x="2931091" y="3739164"/>
            <a:ext cx="1168064" cy="985422"/>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5" name="Oval 64"/>
          <p:cNvSpPr/>
          <p:nvPr/>
        </p:nvSpPr>
        <p:spPr>
          <a:xfrm rot="20081517">
            <a:off x="4314158" y="3171348"/>
            <a:ext cx="1184458" cy="862369"/>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Arrow Connector 65"/>
          <p:cNvCxnSpPr/>
          <p:nvPr/>
        </p:nvCxnSpPr>
        <p:spPr>
          <a:xfrm flipV="1">
            <a:off x="3685797" y="3180639"/>
            <a:ext cx="2707787" cy="11764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09968" y="3476548"/>
            <a:ext cx="2973530" cy="3681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5677236" y="2514834"/>
            <a:ext cx="1168064" cy="985422"/>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3" name="Oval 72"/>
          <p:cNvSpPr/>
          <p:nvPr/>
        </p:nvSpPr>
        <p:spPr>
          <a:xfrm rot="20081517">
            <a:off x="7091269" y="3324603"/>
            <a:ext cx="1184458" cy="862369"/>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37383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Notes</a:t>
            </a:r>
            <a:endParaRPr lang="en-US" dirty="0"/>
          </a:p>
        </p:txBody>
      </p:sp>
      <p:sp>
        <p:nvSpPr>
          <p:cNvPr id="3" name="Content Placeholder 2"/>
          <p:cNvSpPr>
            <a:spLocks noGrp="1"/>
          </p:cNvSpPr>
          <p:nvPr>
            <p:ph idx="1"/>
          </p:nvPr>
        </p:nvSpPr>
        <p:spPr>
          <a:xfrm>
            <a:off x="838200" y="1825625"/>
            <a:ext cx="6604000" cy="4351338"/>
          </a:xfrm>
        </p:spPr>
        <p:txBody>
          <a:bodyPr>
            <a:noAutofit/>
          </a:bodyPr>
          <a:lstStyle/>
          <a:p>
            <a:r>
              <a:rPr lang="en-US" dirty="0" smtClean="0">
                <a:solidFill>
                  <a:schemeClr val="tx1">
                    <a:alpha val="31000"/>
                  </a:schemeClr>
                </a:solidFill>
              </a:rPr>
              <a:t>Multiply proportions of colliding particles for all waypoints to estimate total probability of collision</a:t>
            </a:r>
          </a:p>
          <a:p>
            <a:r>
              <a:rPr lang="en-US" dirty="0" smtClean="0">
                <a:solidFill>
                  <a:schemeClr val="tx1">
                    <a:alpha val="31000"/>
                  </a:schemeClr>
                </a:solidFill>
              </a:rPr>
              <a:t>Approach Justification</a:t>
            </a:r>
          </a:p>
          <a:p>
            <a:pPr lvl="1"/>
            <a:r>
              <a:rPr lang="en-US" dirty="0" smtClean="0">
                <a:solidFill>
                  <a:schemeClr val="tx1">
                    <a:alpha val="31000"/>
                  </a:schemeClr>
                </a:solidFill>
              </a:rPr>
              <a:t>Multiple Gaussians may capture truncated distributions better</a:t>
            </a:r>
          </a:p>
          <a:p>
            <a:pPr lvl="1"/>
            <a:r>
              <a:rPr lang="en-US" dirty="0" smtClean="0">
                <a:solidFill>
                  <a:schemeClr val="tx1">
                    <a:alpha val="31000"/>
                  </a:schemeClr>
                </a:solidFill>
              </a:rPr>
              <a:t>Sampling in C-Space with collision-checking permits non-point robots</a:t>
            </a:r>
          </a:p>
          <a:p>
            <a:pPr lvl="1"/>
            <a:r>
              <a:rPr lang="en-US" dirty="0" smtClean="0">
                <a:solidFill>
                  <a:schemeClr val="tx1">
                    <a:alpha val="31000"/>
                  </a:schemeClr>
                </a:solidFill>
              </a:rPr>
              <a:t>No requirement for already-known obstacle constraints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782" y="862806"/>
            <a:ext cx="3623318" cy="5521763"/>
          </a:xfrm>
          <a:prstGeom prst="rect">
            <a:avLst/>
          </a:prstGeom>
        </p:spPr>
      </p:pic>
      <p:sp>
        <p:nvSpPr>
          <p:cNvPr id="8" name="Oval 7"/>
          <p:cNvSpPr/>
          <p:nvPr/>
        </p:nvSpPr>
        <p:spPr>
          <a:xfrm rot="5400000">
            <a:off x="8253590" y="2703691"/>
            <a:ext cx="2586866" cy="2064153"/>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Oval 9"/>
          <p:cNvSpPr/>
          <p:nvPr/>
        </p:nvSpPr>
        <p:spPr>
          <a:xfrm>
            <a:off x="9211937" y="354127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211937" y="330791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085633" y="305344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974161" y="318911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022481" y="403223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161536" y="330035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161536" y="30669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035232" y="281252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908928" y="3025072"/>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972080" y="367694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72080" y="344358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845776" y="318911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719472" y="340166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098384" y="448775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0098384" y="42543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972080" y="399992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845776" y="4212472"/>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960280" y="448775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960280" y="425439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833976" y="399992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707672" y="4212472"/>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864601" y="366667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864601" y="343331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38297" y="317884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611993" y="3391387"/>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230889" y="4101132"/>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230889" y="386776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707637" y="3584113"/>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978281" y="382584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42180" y="3958005"/>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530137" y="3676921"/>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868357" y="2923958"/>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0247352" y="3484846"/>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295210" y="3718209"/>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224688" y="404518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600158" y="3629970"/>
            <a:ext cx="126304" cy="137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9759824" y="261850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9546428" y="254961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313426" y="255627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9294041" y="276730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02823" y="2763042"/>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667374" y="2814670"/>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9434128" y="2956179"/>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9581333" y="301870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9488215" y="318653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9502823" y="42543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9371448" y="441886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9552427" y="4430097"/>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9250274" y="4614346"/>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9455029" y="4641798"/>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9679028" y="4597424"/>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9306181" y="479429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9593289" y="4794293"/>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9770789" y="4747995"/>
            <a:ext cx="126304" cy="1377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5400000">
            <a:off x="8022336" y="3274024"/>
            <a:ext cx="1902774" cy="943524"/>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0" name="Oval 69"/>
          <p:cNvSpPr/>
          <p:nvPr/>
        </p:nvSpPr>
        <p:spPr>
          <a:xfrm rot="5400000">
            <a:off x="9176852" y="3260090"/>
            <a:ext cx="1902774" cy="943524"/>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86384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3">
                                            <p:txEl>
                                              <p:pRg st="1" end="1"/>
                                            </p:txEl>
                                          </p:spTgt>
                                        </p:tgtEl>
                                        <p:attrNameLst>
                                          <p:attrName>style.color</p:attrName>
                                        </p:attrNameLst>
                                      </p:cBhvr>
                                      <p:by>
                                        <p:hsl h="0" s="-12549" l="-25098"/>
                                      </p:by>
                                    </p:animClr>
                                    <p:animClr clrSpc="hsl" dir="cw">
                                      <p:cBhvr>
                                        <p:cTn id="14" dur="500" fill="hold"/>
                                        <p:tgtEl>
                                          <p:spTgt spid="3">
                                            <p:txEl>
                                              <p:pRg st="1" end="1"/>
                                            </p:txEl>
                                          </p:spTgt>
                                        </p:tgtEl>
                                        <p:attrNameLst>
                                          <p:attrName>fillcolor</p:attrName>
                                        </p:attrNameLst>
                                      </p:cBhvr>
                                      <p:by>
                                        <p:hsl h="0" s="-12549" l="-25098"/>
                                      </p:by>
                                    </p:animClr>
                                    <p:animClr clrSpc="hsl" dir="cw">
                                      <p:cBhvr>
                                        <p:cTn id="15" dur="500" fill="hold"/>
                                        <p:tgtEl>
                                          <p:spTgt spid="3">
                                            <p:txEl>
                                              <p:pRg st="1" end="1"/>
                                            </p:txEl>
                                          </p:spTgt>
                                        </p:tgtEl>
                                        <p:attrNameLst>
                                          <p:attrName>stroke.color</p:attrName>
                                        </p:attrNameLst>
                                      </p:cBhvr>
                                      <p:by>
                                        <p:hsl h="0" s="-12549" l="-25098"/>
                                      </p:by>
                                    </p:animClr>
                                    <p:set>
                                      <p:cBhvr>
                                        <p:cTn id="16" dur="500" fill="hold"/>
                                        <p:tgtEl>
                                          <p:spTgt spid="3">
                                            <p:txEl>
                                              <p:pRg st="1" end="1"/>
                                            </p:txEl>
                                          </p:spTgt>
                                        </p:tgtEl>
                                        <p:attrNameLst>
                                          <p:attrName>fill.type</p:attrName>
                                        </p:attrNameLst>
                                      </p:cBhvr>
                                      <p:to>
                                        <p:strVal val="solid"/>
                                      </p:to>
                                    </p:set>
                                  </p:childTnLst>
                                </p:cTn>
                              </p:par>
                              <p:par>
                                <p:cTn id="17" presetID="24" presetClass="emph" presetSubtype="0" fill="hold" nodeType="withEffect">
                                  <p:stCondLst>
                                    <p:cond delay="0"/>
                                  </p:stCondLst>
                                  <p:childTnLst>
                                    <p:animClr clrSpc="hsl" dir="cw">
                                      <p:cBhvr override="childStyle">
                                        <p:cTn id="18" dur="500" fill="hold"/>
                                        <p:tgtEl>
                                          <p:spTgt spid="3">
                                            <p:txEl>
                                              <p:pRg st="2" end="2"/>
                                            </p:txEl>
                                          </p:spTgt>
                                        </p:tgtEl>
                                        <p:attrNameLst>
                                          <p:attrName>style.color</p:attrName>
                                        </p:attrNameLst>
                                      </p:cBhvr>
                                      <p:by>
                                        <p:hsl h="0" s="-12549" l="-25098"/>
                                      </p:by>
                                    </p:animClr>
                                    <p:animClr clrSpc="hsl" dir="cw">
                                      <p:cBhvr>
                                        <p:cTn id="19" dur="500" fill="hold"/>
                                        <p:tgtEl>
                                          <p:spTgt spid="3">
                                            <p:txEl>
                                              <p:pRg st="2" end="2"/>
                                            </p:txEl>
                                          </p:spTgt>
                                        </p:tgtEl>
                                        <p:attrNameLst>
                                          <p:attrName>fillcolor</p:attrName>
                                        </p:attrNameLst>
                                      </p:cBhvr>
                                      <p:by>
                                        <p:hsl h="0" s="-12549" l="-25098"/>
                                      </p:by>
                                    </p:animClr>
                                    <p:animClr clrSpc="hsl" dir="cw">
                                      <p:cBhvr>
                                        <p:cTn id="20" dur="500" fill="hold"/>
                                        <p:tgtEl>
                                          <p:spTgt spid="3">
                                            <p:txEl>
                                              <p:pRg st="2" end="2"/>
                                            </p:txEl>
                                          </p:spTgt>
                                        </p:tgtEl>
                                        <p:attrNameLst>
                                          <p:attrName>stroke.color</p:attrName>
                                        </p:attrNameLst>
                                      </p:cBhvr>
                                      <p:by>
                                        <p:hsl h="0" s="-12549" l="-25098"/>
                                      </p:by>
                                    </p:animClr>
                                    <p:set>
                                      <p:cBhvr>
                                        <p:cTn id="21" dur="500" fill="hold"/>
                                        <p:tgtEl>
                                          <p:spTgt spid="3">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4" presetClass="emph" presetSubtype="0" fill="hold" nodeType="clickEffect">
                                  <p:stCondLst>
                                    <p:cond delay="0"/>
                                  </p:stCondLst>
                                  <p:childTnLst>
                                    <p:animClr clrSpc="hsl" dir="cw">
                                      <p:cBhvr override="childStyle">
                                        <p:cTn id="35" dur="500" fill="hold"/>
                                        <p:tgtEl>
                                          <p:spTgt spid="3">
                                            <p:txEl>
                                              <p:pRg st="3" end="3"/>
                                            </p:txEl>
                                          </p:spTgt>
                                        </p:tgtEl>
                                        <p:attrNameLst>
                                          <p:attrName>style.color</p:attrName>
                                        </p:attrNameLst>
                                      </p:cBhvr>
                                      <p:by>
                                        <p:hsl h="0" s="-12549" l="-25098"/>
                                      </p:by>
                                    </p:animClr>
                                    <p:animClr clrSpc="hsl" dir="cw">
                                      <p:cBhvr>
                                        <p:cTn id="36" dur="500" fill="hold"/>
                                        <p:tgtEl>
                                          <p:spTgt spid="3">
                                            <p:txEl>
                                              <p:pRg st="3" end="3"/>
                                            </p:txEl>
                                          </p:spTgt>
                                        </p:tgtEl>
                                        <p:attrNameLst>
                                          <p:attrName>fillcolor</p:attrName>
                                        </p:attrNameLst>
                                      </p:cBhvr>
                                      <p:by>
                                        <p:hsl h="0" s="-12549" l="-25098"/>
                                      </p:by>
                                    </p:animClr>
                                    <p:animClr clrSpc="hsl" dir="cw">
                                      <p:cBhvr>
                                        <p:cTn id="37" dur="500" fill="hold"/>
                                        <p:tgtEl>
                                          <p:spTgt spid="3">
                                            <p:txEl>
                                              <p:pRg st="3" end="3"/>
                                            </p:txEl>
                                          </p:spTgt>
                                        </p:tgtEl>
                                        <p:attrNameLst>
                                          <p:attrName>stroke.color</p:attrName>
                                        </p:attrNameLst>
                                      </p:cBhvr>
                                      <p:by>
                                        <p:hsl h="0" s="-12549" l="-25098"/>
                                      </p:by>
                                    </p:animClr>
                                    <p:set>
                                      <p:cBhvr>
                                        <p:cTn id="38" dur="500" fill="hold"/>
                                        <p:tgtEl>
                                          <p:spTgt spid="3">
                                            <p:txEl>
                                              <p:pRg st="3" end="3"/>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4" presetClass="emph" presetSubtype="0" fill="hold" nodeType="clickEffect">
                                  <p:stCondLst>
                                    <p:cond delay="0"/>
                                  </p:stCondLst>
                                  <p:childTnLst>
                                    <p:animClr clrSpc="hsl" dir="cw">
                                      <p:cBhvr override="childStyle">
                                        <p:cTn id="42" dur="500" fill="hold"/>
                                        <p:tgtEl>
                                          <p:spTgt spid="3">
                                            <p:txEl>
                                              <p:pRg st="4" end="4"/>
                                            </p:txEl>
                                          </p:spTgt>
                                        </p:tgtEl>
                                        <p:attrNameLst>
                                          <p:attrName>style.color</p:attrName>
                                        </p:attrNameLst>
                                      </p:cBhvr>
                                      <p:by>
                                        <p:hsl h="0" s="-12549" l="-25098"/>
                                      </p:by>
                                    </p:animClr>
                                    <p:animClr clrSpc="hsl" dir="cw">
                                      <p:cBhvr>
                                        <p:cTn id="43" dur="500" fill="hold"/>
                                        <p:tgtEl>
                                          <p:spTgt spid="3">
                                            <p:txEl>
                                              <p:pRg st="4" end="4"/>
                                            </p:txEl>
                                          </p:spTgt>
                                        </p:tgtEl>
                                        <p:attrNameLst>
                                          <p:attrName>fillcolor</p:attrName>
                                        </p:attrNameLst>
                                      </p:cBhvr>
                                      <p:by>
                                        <p:hsl h="0" s="-12549" l="-25098"/>
                                      </p:by>
                                    </p:animClr>
                                    <p:animClr clrSpc="hsl" dir="cw">
                                      <p:cBhvr>
                                        <p:cTn id="44" dur="500" fill="hold"/>
                                        <p:tgtEl>
                                          <p:spTgt spid="3">
                                            <p:txEl>
                                              <p:pRg st="4" end="4"/>
                                            </p:txEl>
                                          </p:spTgt>
                                        </p:tgtEl>
                                        <p:attrNameLst>
                                          <p:attrName>stroke.color</p:attrName>
                                        </p:attrNameLst>
                                      </p:cBhvr>
                                      <p:by>
                                        <p:hsl h="0" s="-12549" l="-25098"/>
                                      </p:by>
                                    </p:animClr>
                                    <p:set>
                                      <p:cBhvr>
                                        <p:cTn id="45"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9" grpId="0" animBg="1"/>
      <p:bldP spid="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dirty="0"/>
              <a:t>Prior Work</a:t>
            </a:r>
          </a:p>
          <a:p>
            <a:r>
              <a:rPr lang="en-US" dirty="0"/>
              <a:t>Proposed Method</a:t>
            </a:r>
          </a:p>
          <a:p>
            <a:pPr lvl="1"/>
            <a:r>
              <a:rPr lang="en-US" dirty="0" smtClean="0"/>
              <a:t>Formulation</a:t>
            </a:r>
            <a:endParaRPr lang="en-US" dirty="0"/>
          </a:p>
          <a:p>
            <a:pPr lvl="1"/>
            <a:r>
              <a:rPr lang="en-US"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b="1" dirty="0"/>
              <a:t>Results (So Far)</a:t>
            </a:r>
          </a:p>
          <a:p>
            <a:pPr lvl="1"/>
            <a:r>
              <a:rPr lang="en-US" dirty="0" smtClean="0"/>
              <a:t>PR2-Robot</a:t>
            </a:r>
            <a:endParaRPr lang="en-US" dirty="0"/>
          </a:p>
        </p:txBody>
      </p:sp>
    </p:spTree>
    <p:extLst>
      <p:ext uri="{BB962C8B-B14F-4D97-AF65-F5344CB8AC3E}">
        <p14:creationId xmlns:p14="http://schemas.microsoft.com/office/powerpoint/2010/main" val="2468525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683B-65E6-4D34-87DF-EA8CC5013F95}"/>
              </a:ext>
            </a:extLst>
          </p:cNvPr>
          <p:cNvSpPr>
            <a:spLocks noGrp="1"/>
          </p:cNvSpPr>
          <p:nvPr>
            <p:ph type="title"/>
          </p:nvPr>
        </p:nvSpPr>
        <p:spPr/>
        <p:txBody>
          <a:bodyPr/>
          <a:lstStyle/>
          <a:p>
            <a:r>
              <a:rPr lang="en-US" dirty="0"/>
              <a:t>Evaluation: </a:t>
            </a:r>
            <a:r>
              <a:rPr lang="en-US" dirty="0" smtClean="0"/>
              <a:t>PR2 Robot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56C6C-7092-4D7F-BB6C-5673AC277A37}"/>
                  </a:ext>
                </a:extLst>
              </p:cNvPr>
              <p:cNvSpPr>
                <a:spLocks noGrp="1"/>
              </p:cNvSpPr>
              <p:nvPr>
                <p:ph idx="1"/>
              </p:nvPr>
            </p:nvSpPr>
            <p:spPr>
              <a:xfrm>
                <a:off x="838200" y="1840865"/>
                <a:ext cx="10515600" cy="4351338"/>
              </a:xfrm>
            </p:spPr>
            <p:txBody>
              <a:bodyPr/>
              <a:lstStyle/>
              <a:p>
                <a:r>
                  <a:rPr lang="en-US" dirty="0" smtClean="0"/>
                  <a:t>State and Control</a:t>
                </a:r>
              </a:p>
              <a:p>
                <a:pPr marL="0" indent="0">
                  <a:buNone/>
                </a:pPr>
                <a:r>
                  <a:rPr lang="en-US" b="1" dirty="0"/>
                  <a:t>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𝒕</m:t>
                        </m:r>
                      </m:sub>
                    </m:sSub>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𝜃</m:t>
                            </m:r>
                          </m:e>
                        </m:d>
                      </m:e>
                      <m:sup>
                        <m:r>
                          <a:rPr lang="en-US" i="1">
                            <a:latin typeface="Cambria Math" panose="02040503050406030204" pitchFamily="18" charset="0"/>
                          </a:rPr>
                          <m:t>𝑇</m:t>
                        </m:r>
                      </m:sup>
                    </m:sSup>
                  </m:oMath>
                </a14:m>
                <a:r>
                  <a:rPr lang="en-US" dirty="0"/>
                  <a:t> </a:t>
                </a:r>
                <a:r>
                  <a:rPr lang="en-US" dirty="0" smtClean="0"/>
                  <a:t>  </a:t>
                </a:r>
                <a:r>
                  <a:rPr lang="en-US" dirty="0"/>
                  <a:t>		</a:t>
                </a:r>
                <a:r>
                  <a:rPr lang="en-US" b="1" dirty="0" smtClean="0"/>
                  <a:t>u </a:t>
                </a:r>
                <a:r>
                  <a:rPr lang="en-US" dirty="0"/>
                  <a:t>=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e>
                        </m:d>
                      </m:e>
                      <m:sup>
                        <m:r>
                          <a:rPr lang="en-US" b="0" i="1" smtClean="0">
                            <a:latin typeface="Cambria Math" panose="02040503050406030204" pitchFamily="18" charset="0"/>
                          </a:rPr>
                          <m:t>𝑇</m:t>
                        </m:r>
                      </m:sup>
                    </m:sSup>
                  </m:oMath>
                </a14:m>
                <a:endParaRPr lang="en-US" dirty="0"/>
              </a:p>
              <a:p>
                <a:r>
                  <a:rPr lang="en-US" dirty="0" err="1" smtClean="0"/>
                  <a:t>Odometry</a:t>
                </a:r>
                <a:r>
                  <a:rPr lang="en-US" dirty="0" smtClean="0"/>
                  <a:t> Motion </a:t>
                </a:r>
                <a:r>
                  <a:rPr lang="en-US" dirty="0"/>
                  <a:t>Model</a:t>
                </a:r>
              </a:p>
              <a:p>
                <a:endParaRPr lang="en-US" dirty="0"/>
              </a:p>
              <a:p>
                <a:endParaRPr lang="en-US" dirty="0"/>
              </a:p>
              <a:p>
                <a:pPr marL="0" indent="0">
                  <a:buNone/>
                </a:pPr>
                <a:endParaRPr lang="en-US" dirty="0"/>
              </a:p>
              <a:p>
                <a:r>
                  <a:rPr lang="en-US" dirty="0"/>
                  <a:t>Sensor Model</a:t>
                </a:r>
              </a:p>
              <a:p>
                <a:endParaRPr lang="en-US" dirty="0"/>
              </a:p>
            </p:txBody>
          </p:sp>
        </mc:Choice>
        <mc:Fallback xmlns="">
          <p:sp>
            <p:nvSpPr>
              <p:cNvPr id="3" name="Content Placeholder 2">
                <a:extLst>
                  <a:ext uri="{FF2B5EF4-FFF2-40B4-BE49-F238E27FC236}">
                    <a16:creationId xmlns:a16="http://schemas.microsoft.com/office/drawing/2014/main" id="{85C56C6C-7092-4D7F-BB6C-5673AC277A37}"/>
                  </a:ext>
                </a:extLst>
              </p:cNvPr>
              <p:cNvSpPr>
                <a:spLocks noGrp="1" noRot="1" noChangeAspect="1" noMove="1" noResize="1" noEditPoints="1" noAdjustHandles="1" noChangeArrowheads="1" noChangeShapeType="1" noTextEdit="1"/>
              </p:cNvSpPr>
              <p:nvPr>
                <p:ph idx="1"/>
              </p:nvPr>
            </p:nvSpPr>
            <p:spPr>
              <a:xfrm>
                <a:off x="838200" y="1840865"/>
                <a:ext cx="10515600" cy="4351338"/>
              </a:xfrm>
              <a:blipFill>
                <a:blip r:embed="rId3"/>
                <a:stretch>
                  <a:fillRect l="-1043" t="-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6ED0E6-077C-4199-91F6-FCB15FDEF239}"/>
                  </a:ext>
                </a:extLst>
              </p:cNvPr>
              <p:cNvSpPr txBox="1"/>
              <p:nvPr/>
            </p:nvSpPr>
            <p:spPr>
              <a:xfrm>
                <a:off x="8154196" y="3096785"/>
                <a:ext cx="2832243" cy="2884251"/>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b="0" dirty="0" smtClean="0"/>
                  <a:t> Robot </a:t>
                </a:r>
                <a:r>
                  <a:rPr lang="en-US" b="0" dirty="0"/>
                  <a:t>x position</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b="0" dirty="0"/>
                  <a:t> </a:t>
                </a:r>
                <a:r>
                  <a:rPr lang="en-US" b="0" dirty="0" smtClean="0"/>
                  <a:t>Robot y </a:t>
                </a:r>
                <a:r>
                  <a:rPr lang="en-US" b="0" dirty="0"/>
                  <a:t>position</a:t>
                </a:r>
              </a:p>
              <a:p>
                <a14:m>
                  <m:oMath xmlns:m="http://schemas.openxmlformats.org/officeDocument/2006/math">
                    <m:r>
                      <a:rPr lang="en-US" b="0" i="1" smtClean="0">
                        <a:latin typeface="Cambria Math" panose="02040503050406030204" pitchFamily="18" charset="0"/>
                      </a:rPr>
                      <m:t>𝜃</m:t>
                    </m:r>
                  </m:oMath>
                </a14:m>
                <a:r>
                  <a:rPr lang="en-US" b="0" dirty="0"/>
                  <a:t>: </a:t>
                </a:r>
                <a:r>
                  <a:rPr lang="en-US" b="0" dirty="0" smtClean="0"/>
                  <a:t>Robot orientation</a:t>
                </a:r>
              </a:p>
              <a:p>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b="0" dirty="0" smtClean="0"/>
                  <a:t> Distance to landmark</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b="0" dirty="0" smtClean="0"/>
                  <a:t>: Landmark x position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oMath>
                </a14:m>
                <a:r>
                  <a:rPr lang="en-US" b="0" dirty="0" smtClean="0"/>
                  <a:t>: Landmark y position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oMath>
                </a14:m>
                <a:r>
                  <a:rPr lang="en-US" b="0" dirty="0" smtClean="0"/>
                  <a:t>: Rotation 1</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𝑡𝑟𝑎𝑛𝑠</m:t>
                        </m:r>
                      </m:sub>
                    </m:sSub>
                  </m:oMath>
                </a14:m>
                <a:r>
                  <a:rPr lang="en-US" dirty="0"/>
                  <a:t>: </a:t>
                </a:r>
                <a:r>
                  <a:rPr lang="en-US" dirty="0" smtClean="0"/>
                  <a:t>Translation</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𝑟𝑜𝑡</m:t>
                        </m:r>
                        <m:r>
                          <a:rPr lang="en-US" b="0" i="1" smtClean="0">
                            <a:latin typeface="Cambria Math" panose="02040503050406030204" pitchFamily="18" charset="0"/>
                          </a:rPr>
                          <m:t>2</m:t>
                        </m:r>
                      </m:sub>
                    </m:sSub>
                  </m:oMath>
                </a14:m>
                <a:r>
                  <a:rPr lang="en-US" dirty="0"/>
                  <a:t>: </a:t>
                </a:r>
                <a:r>
                  <a:rPr lang="en-US" dirty="0" smtClean="0"/>
                  <a:t>Rotation 2</a:t>
                </a:r>
                <a:endParaRPr lang="en-US" dirty="0"/>
              </a:p>
              <a:p>
                <a14:m>
                  <m:oMath xmlns:m="http://schemas.openxmlformats.org/officeDocument/2006/math">
                    <m:r>
                      <a:rPr lang="en-US" b="0" i="1" smtClean="0">
                        <a:latin typeface="Cambria Math" panose="02040503050406030204" pitchFamily="18" charset="0"/>
                      </a:rPr>
                      <m:t>𝜖</m:t>
                    </m:r>
                  </m:oMath>
                </a14:m>
                <a:r>
                  <a:rPr lang="en-US" dirty="0" smtClean="0"/>
                  <a:t>: Gaussian Noise Variables</a:t>
                </a:r>
              </a:p>
            </p:txBody>
          </p:sp>
        </mc:Choice>
        <mc:Fallback xmlns="">
          <p:sp>
            <p:nvSpPr>
              <p:cNvPr id="11" name="TextBox 10">
                <a:extLst>
                  <a:ext uri="{FF2B5EF4-FFF2-40B4-BE49-F238E27FC236}">
                    <a16:creationId xmlns:a16="http://schemas.microsoft.com/office/drawing/2014/main" id="{9E6ED0E6-077C-4199-91F6-FCB15FDEF239}"/>
                  </a:ext>
                </a:extLst>
              </p:cNvPr>
              <p:cNvSpPr txBox="1">
                <a:spLocks noRot="1" noChangeAspect="1" noMove="1" noResize="1" noEditPoints="1" noAdjustHandles="1" noChangeArrowheads="1" noChangeShapeType="1" noTextEdit="1"/>
              </p:cNvSpPr>
              <p:nvPr/>
            </p:nvSpPr>
            <p:spPr>
              <a:xfrm>
                <a:off x="8154196" y="3096785"/>
                <a:ext cx="2832243" cy="2884251"/>
              </a:xfrm>
              <a:prstGeom prst="rect">
                <a:avLst/>
              </a:prstGeom>
              <a:blipFill>
                <a:blip r:embed="rId4"/>
                <a:stretch>
                  <a:fillRect t="-1057" b="-25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41594" y="5617003"/>
                <a:ext cx="3606628" cy="563680"/>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𝑦</m:t>
                                </m:r>
                              </m:e>
                            </m:d>
                          </m:e>
                          <m:sup>
                            <m:r>
                              <a:rPr lang="en-US" b="0" i="1" smtClean="0">
                                <a:latin typeface="Cambria Math" panose="02040503050406030204" pitchFamily="18" charset="0"/>
                              </a:rPr>
                              <m:t>2</m:t>
                            </m:r>
                          </m:sup>
                        </m:sSup>
                      </m:e>
                    </m:ra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𝑄</m:t>
                        </m:r>
                      </m:sub>
                    </m:sSub>
                  </m:oMath>
                </a14:m>
                <a:r>
                  <a:rPr lang="en-US" dirty="0" smtClean="0"/>
                  <a:t>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741594" y="5617003"/>
                <a:ext cx="3606628" cy="563680"/>
              </a:xfrm>
              <a:prstGeom prst="rect">
                <a:avLst/>
              </a:prstGeom>
              <a:blipFill>
                <a:blip r:embed="rId5"/>
                <a:stretch>
                  <a:fillRect b="-1075"/>
                </a:stretch>
              </a:blipFill>
            </p:spPr>
            <p:txBody>
              <a:bodyPr/>
              <a:lstStyle/>
              <a:p>
                <a:r>
                  <a:rPr lang="en-US">
                    <a:noFill/>
                  </a:rPr>
                  <a:t> </a:t>
                </a:r>
              </a:p>
            </p:txBody>
          </p:sp>
        </mc:Fallback>
      </mc:AlternateContent>
      <p:sp>
        <p:nvSpPr>
          <p:cNvPr id="7" name="TextBox 6"/>
          <p:cNvSpPr txBox="1"/>
          <p:nvPr/>
        </p:nvSpPr>
        <p:spPr>
          <a:xfrm>
            <a:off x="7289500" y="6054701"/>
            <a:ext cx="4647426" cy="369332"/>
          </a:xfrm>
          <a:prstGeom prst="rect">
            <a:avLst/>
          </a:prstGeom>
          <a:noFill/>
        </p:spPr>
        <p:txBody>
          <a:bodyPr wrap="none" rtlCol="0">
            <a:spAutoFit/>
          </a:bodyPr>
          <a:lstStyle/>
          <a:p>
            <a:r>
              <a:rPr lang="en-US" dirty="0" err="1" smtClean="0"/>
              <a:t>Thrun</a:t>
            </a:r>
            <a:r>
              <a:rPr lang="en-US" dirty="0" smtClean="0"/>
              <a:t> et al., </a:t>
            </a:r>
            <a:r>
              <a:rPr lang="en-US" i="1" dirty="0" smtClean="0"/>
              <a:t>Probabilistic Robotics</a:t>
            </a:r>
            <a:r>
              <a:rPr lang="en-US" dirty="0" smtClean="0"/>
              <a:t>, Chapters 5,6</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370214" y="3576349"/>
                <a:ext cx="4621201"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𝑥</m:t>
                              </m:r>
                              <m:r>
                                <a:rPr lang="en-US" b="0" i="1" smtClean="0">
                                  <a:latin typeface="Cambria Math" panose="02040503050406030204" pitchFamily="18" charset="0"/>
                                </a:rPr>
                                <m:t>′</m:t>
                              </m:r>
                            </m:e>
                            <m:e>
                              <m:r>
                                <a:rPr lang="en-US" b="0" i="1" smtClean="0">
                                  <a:latin typeface="Cambria Math" panose="02040503050406030204" pitchFamily="18" charset="0"/>
                                </a:rPr>
                                <m:t>𝑦</m:t>
                              </m:r>
                              <m:r>
                                <a:rPr lang="en-US" b="0"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𝑥</m:t>
                              </m:r>
                            </m:e>
                            <m:e>
                              <m:r>
                                <a:rPr lang="en-US" i="1">
                                  <a:latin typeface="Cambria Math" panose="02040503050406030204" pitchFamily="18" charset="0"/>
                                </a:rPr>
                                <m:t>𝑦</m:t>
                              </m:r>
                            </m:e>
                            <m:e>
                              <m:r>
                                <a:rPr lang="en-US" b="0" i="1" smtClean="0">
                                  <a:latin typeface="Cambria Math" panose="02040503050406030204" pitchFamily="18" charset="0"/>
                                </a:rPr>
                                <m:t>𝜃</m:t>
                              </m:r>
                            </m:e>
                          </m:eqAr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2</m:t>
                                  </m:r>
                                </m:sub>
                              </m:sSub>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𝑚</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𝑚</m:t>
                                  </m:r>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𝑚</m:t>
                                  </m:r>
                                  <m:r>
                                    <a:rPr lang="en-US" b="0" i="1" smtClean="0">
                                      <a:latin typeface="Cambria Math" panose="02040503050406030204" pitchFamily="18" charset="0"/>
                                    </a:rPr>
                                    <m:t>3</m:t>
                                  </m:r>
                                </m:sub>
                              </m:sSub>
                            </m:e>
                          </m:eqArr>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70214" y="3576349"/>
                <a:ext cx="4621201" cy="88036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4556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E7EE-9C5E-456C-94CE-F4EF5ED4AE35}"/>
              </a:ext>
            </a:extLst>
          </p:cNvPr>
          <p:cNvSpPr>
            <a:spLocks noGrp="1"/>
          </p:cNvSpPr>
          <p:nvPr>
            <p:ph type="title"/>
          </p:nvPr>
        </p:nvSpPr>
        <p:spPr/>
        <p:txBody>
          <a:bodyPr/>
          <a:lstStyle/>
          <a:p>
            <a:r>
              <a:rPr lang="en-US" dirty="0" smtClean="0"/>
              <a:t>Experiment Setup</a:t>
            </a:r>
            <a:endParaRPr lang="en-US" dirty="0"/>
          </a:p>
        </p:txBody>
      </p:sp>
      <p:sp>
        <p:nvSpPr>
          <p:cNvPr id="3" name="Content Placeholder 2">
            <a:extLst>
              <a:ext uri="{FF2B5EF4-FFF2-40B4-BE49-F238E27FC236}">
                <a16:creationId xmlns:a16="http://schemas.microsoft.com/office/drawing/2014/main" id="{BFE4E1AF-8BF9-47C1-AA7A-CECA59C38FD4}"/>
              </a:ext>
            </a:extLst>
          </p:cNvPr>
          <p:cNvSpPr>
            <a:spLocks noGrp="1"/>
          </p:cNvSpPr>
          <p:nvPr>
            <p:ph idx="1"/>
          </p:nvPr>
        </p:nvSpPr>
        <p:spPr>
          <a:xfrm>
            <a:off x="838200" y="1825625"/>
            <a:ext cx="3857090" cy="4351338"/>
          </a:xfrm>
        </p:spPr>
        <p:txBody>
          <a:bodyPr>
            <a:noAutofit/>
          </a:bodyPr>
          <a:lstStyle/>
          <a:p>
            <a:r>
              <a:rPr lang="en-US" dirty="0"/>
              <a:t>Implementation Details</a:t>
            </a:r>
          </a:p>
          <a:p>
            <a:pPr lvl="1"/>
            <a:r>
              <a:rPr lang="en-US" dirty="0"/>
              <a:t>Nominal plan computed using </a:t>
            </a:r>
            <a:r>
              <a:rPr lang="en-US" dirty="0" smtClean="0"/>
              <a:t>A* Algorithm in </a:t>
            </a:r>
            <a:r>
              <a:rPr lang="en-US" dirty="0" err="1" smtClean="0"/>
              <a:t>OpenRave</a:t>
            </a:r>
            <a:endParaRPr lang="en-US" dirty="0"/>
          </a:p>
          <a:p>
            <a:pPr lvl="1"/>
            <a:r>
              <a:rPr lang="en-US" dirty="0"/>
              <a:t>C++ implementation on </a:t>
            </a:r>
            <a:r>
              <a:rPr lang="en-US" dirty="0" smtClean="0"/>
              <a:t>4-core Intel 2.20GHz i5 PC</a:t>
            </a:r>
          </a:p>
          <a:p>
            <a:pPr lvl="1"/>
            <a:endParaRPr lang="en-US" dirty="0"/>
          </a:p>
          <a:p>
            <a:endParaRPr lang="en-US" dirty="0"/>
          </a:p>
          <a:p>
            <a:endParaRPr lang="en-US" dirty="0"/>
          </a:p>
          <a:p>
            <a:endParaRPr lang="en-US" dirty="0"/>
          </a:p>
          <a:p>
            <a:endParaRPr lang="en-US" dirty="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128" y="1304743"/>
            <a:ext cx="7050051" cy="4247862"/>
          </a:xfrm>
          <a:prstGeom prst="rect">
            <a:avLst/>
          </a:prstGeom>
        </p:spPr>
      </p:pic>
      <p:sp>
        <p:nvSpPr>
          <p:cNvPr id="6" name="TextBox 5"/>
          <p:cNvSpPr txBox="1"/>
          <p:nvPr/>
        </p:nvSpPr>
        <p:spPr>
          <a:xfrm>
            <a:off x="6760396" y="5530632"/>
            <a:ext cx="3570145" cy="646331"/>
          </a:xfrm>
          <a:prstGeom prst="rect">
            <a:avLst/>
          </a:prstGeom>
          <a:noFill/>
        </p:spPr>
        <p:txBody>
          <a:bodyPr wrap="none" rtlCol="0">
            <a:spAutoFit/>
          </a:bodyPr>
          <a:lstStyle/>
          <a:p>
            <a:r>
              <a:rPr lang="en-US" dirty="0" smtClean="0"/>
              <a:t>Green Dots: Beacons for localization</a:t>
            </a:r>
          </a:p>
          <a:p>
            <a:r>
              <a:rPr lang="en-US" dirty="0" smtClean="0"/>
              <a:t>Black Dots: Nominal motion plan</a:t>
            </a:r>
            <a:endParaRPr lang="en-US" dirty="0"/>
          </a:p>
        </p:txBody>
      </p:sp>
    </p:spTree>
    <p:extLst>
      <p:ext uri="{BB962C8B-B14F-4D97-AF65-F5344CB8AC3E}">
        <p14:creationId xmlns:p14="http://schemas.microsoft.com/office/powerpoint/2010/main" val="2575063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a:t>
            </a:r>
            <a:r>
              <a:rPr lang="en-US" dirty="0" smtClean="0"/>
              <a:t>Results So Far</a:t>
            </a:r>
            <a:endParaRPr lang="en-US" dirty="0"/>
          </a:p>
        </p:txBody>
      </p:sp>
      <p:sp>
        <p:nvSpPr>
          <p:cNvPr id="3" name="Content Placeholder 2"/>
          <p:cNvSpPr>
            <a:spLocks noGrp="1"/>
          </p:cNvSpPr>
          <p:nvPr>
            <p:ph idx="1"/>
          </p:nvPr>
        </p:nvSpPr>
        <p:spPr>
          <a:xfrm>
            <a:off x="838200" y="1825625"/>
            <a:ext cx="4391346" cy="4351338"/>
          </a:xfrm>
        </p:spPr>
        <p:txBody>
          <a:bodyPr/>
          <a:lstStyle/>
          <a:p>
            <a:r>
              <a:rPr lang="en-US" dirty="0" smtClean="0"/>
              <a:t>Monte Carlo Simulations of 10,000 particles to gauge ground truth probability of collision</a:t>
            </a:r>
          </a:p>
          <a:p>
            <a:pPr lvl="1"/>
            <a:r>
              <a:rPr lang="en-US" dirty="0" smtClean="0"/>
              <a:t>N: 100 simulations</a:t>
            </a:r>
          </a:p>
          <a:p>
            <a:pPr lvl="1"/>
            <a:r>
              <a:rPr lang="en-US" dirty="0" smtClean="0"/>
              <a:t>Min</a:t>
            </a:r>
            <a:r>
              <a:rPr lang="en-US" dirty="0"/>
              <a:t>: </a:t>
            </a:r>
            <a:r>
              <a:rPr lang="en-US" dirty="0" smtClean="0"/>
              <a:t>0.8423</a:t>
            </a:r>
          </a:p>
          <a:p>
            <a:pPr lvl="1"/>
            <a:r>
              <a:rPr lang="en-US" dirty="0" smtClean="0"/>
              <a:t>Max: 0.9995</a:t>
            </a:r>
          </a:p>
          <a:p>
            <a:pPr lvl="1"/>
            <a:r>
              <a:rPr lang="en-US" dirty="0" smtClean="0"/>
              <a:t>Mean: </a:t>
            </a:r>
            <a:r>
              <a:rPr lang="en-US" b="1" dirty="0" smtClean="0"/>
              <a:t>0.9399</a:t>
            </a:r>
          </a:p>
          <a:p>
            <a:pPr lvl="1"/>
            <a:r>
              <a:rPr lang="en-US" dirty="0" smtClean="0"/>
              <a:t>Std. Dev: </a:t>
            </a:r>
            <a:r>
              <a:rPr lang="en-US" dirty="0" smtClean="0"/>
              <a:t>0.0416</a:t>
            </a:r>
          </a:p>
          <a:p>
            <a:r>
              <a:rPr lang="en-US" dirty="0" smtClean="0"/>
              <a:t>~112 sec per simulation</a:t>
            </a:r>
            <a:endParaRPr lang="en-US" dirty="0" smtClean="0"/>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267" y="1422478"/>
            <a:ext cx="6310733" cy="5435522"/>
          </a:xfrm>
          <a:prstGeom prst="rect">
            <a:avLst/>
          </a:prstGeom>
        </p:spPr>
      </p:pic>
    </p:spTree>
    <p:extLst>
      <p:ext uri="{BB962C8B-B14F-4D97-AF65-F5344CB8AC3E}">
        <p14:creationId xmlns:p14="http://schemas.microsoft.com/office/powerpoint/2010/main" val="387811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a:t>
            </a:r>
            <a:r>
              <a:rPr lang="en-US" dirty="0" smtClean="0"/>
              <a:t>Results So Far (Cont.)</a:t>
            </a:r>
            <a:endParaRPr lang="en-US" dirty="0"/>
          </a:p>
        </p:txBody>
      </p:sp>
      <p:sp>
        <p:nvSpPr>
          <p:cNvPr id="3" name="Content Placeholder 2"/>
          <p:cNvSpPr>
            <a:spLocks noGrp="1"/>
          </p:cNvSpPr>
          <p:nvPr>
            <p:ph idx="1"/>
          </p:nvPr>
        </p:nvSpPr>
        <p:spPr>
          <a:xfrm>
            <a:off x="838200" y="1825625"/>
            <a:ext cx="4391346" cy="4351338"/>
          </a:xfrm>
        </p:spPr>
        <p:txBody>
          <a:bodyPr/>
          <a:lstStyle/>
          <a:p>
            <a:r>
              <a:rPr lang="en-US" dirty="0" smtClean="0"/>
              <a:t>Time (sec) required for Monte </a:t>
            </a:r>
            <a:r>
              <a:rPr lang="en-US" dirty="0"/>
              <a:t>Carlo Simulations of 10,000 </a:t>
            </a:r>
            <a:r>
              <a:rPr lang="en-US" dirty="0" smtClean="0"/>
              <a:t>particles</a:t>
            </a:r>
            <a:endParaRPr lang="en-US" dirty="0"/>
          </a:p>
          <a:p>
            <a:pPr lvl="1"/>
            <a:r>
              <a:rPr lang="en-US" dirty="0"/>
              <a:t>N: </a:t>
            </a:r>
            <a:r>
              <a:rPr lang="en-US" dirty="0" smtClean="0"/>
              <a:t>100 simulations</a:t>
            </a:r>
            <a:endParaRPr lang="en-US" dirty="0"/>
          </a:p>
          <a:p>
            <a:pPr lvl="1"/>
            <a:r>
              <a:rPr lang="en-US" dirty="0"/>
              <a:t>Min: </a:t>
            </a:r>
            <a:r>
              <a:rPr lang="en-US" dirty="0" smtClean="0"/>
              <a:t>103.6552</a:t>
            </a:r>
          </a:p>
          <a:p>
            <a:pPr lvl="1"/>
            <a:r>
              <a:rPr lang="en-US" dirty="0" smtClean="0"/>
              <a:t>Max</a:t>
            </a:r>
            <a:r>
              <a:rPr lang="en-US" dirty="0"/>
              <a:t>: 121.5551</a:t>
            </a:r>
          </a:p>
          <a:p>
            <a:pPr lvl="1"/>
            <a:r>
              <a:rPr lang="en-US" dirty="0"/>
              <a:t>Mean: </a:t>
            </a:r>
            <a:r>
              <a:rPr lang="en-US" b="1" dirty="0" smtClean="0"/>
              <a:t>112.6999</a:t>
            </a:r>
          </a:p>
          <a:p>
            <a:pPr lvl="1"/>
            <a:r>
              <a:rPr lang="en-US" dirty="0" smtClean="0"/>
              <a:t>Std</a:t>
            </a:r>
            <a:r>
              <a:rPr lang="en-US" dirty="0"/>
              <a:t>. Dev: </a:t>
            </a:r>
            <a:r>
              <a:rPr lang="en-US" dirty="0" smtClean="0"/>
              <a:t>4.0729</a:t>
            </a:r>
          </a:p>
          <a:p>
            <a:r>
              <a:rPr lang="en-US" dirty="0" smtClean="0"/>
              <a:t>Total time: ~3 Hours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546" y="1447212"/>
            <a:ext cx="6644954" cy="5191370"/>
          </a:xfrm>
          <a:prstGeom prst="rect">
            <a:avLst/>
          </a:prstGeom>
        </p:spPr>
      </p:pic>
    </p:spTree>
    <p:extLst>
      <p:ext uri="{BB962C8B-B14F-4D97-AF65-F5344CB8AC3E}">
        <p14:creationId xmlns:p14="http://schemas.microsoft.com/office/powerpoint/2010/main" val="2657528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63F-3513-4CAA-A96D-812E5819173E}"/>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D2E7EF18-61DC-4C5F-BB9B-E4C2A64AA6F6}"/>
              </a:ext>
            </a:extLst>
          </p:cNvPr>
          <p:cNvSpPr>
            <a:spLocks noGrp="1"/>
          </p:cNvSpPr>
          <p:nvPr>
            <p:ph idx="1"/>
          </p:nvPr>
        </p:nvSpPr>
        <p:spPr>
          <a:xfrm>
            <a:off x="838200" y="1825625"/>
            <a:ext cx="10515600" cy="4647094"/>
          </a:xfrm>
        </p:spPr>
        <p:txBody>
          <a:bodyPr>
            <a:normAutofit/>
          </a:bodyPr>
          <a:lstStyle/>
          <a:p>
            <a:r>
              <a:rPr lang="en-US" dirty="0">
                <a:solidFill>
                  <a:schemeClr val="tx1">
                    <a:alpha val="31000"/>
                  </a:schemeClr>
                </a:solidFill>
              </a:rPr>
              <a:t>Presented a method to compute probability of collision, which</a:t>
            </a:r>
          </a:p>
          <a:p>
            <a:pPr lvl="1"/>
            <a:r>
              <a:rPr lang="en-US" dirty="0">
                <a:solidFill>
                  <a:schemeClr val="tx1">
                    <a:alpha val="31000"/>
                  </a:schemeClr>
                </a:solidFill>
              </a:rPr>
              <a:t>considers conditional </a:t>
            </a:r>
            <a:r>
              <a:rPr lang="en-US" dirty="0" smtClean="0">
                <a:solidFill>
                  <a:schemeClr val="tx1">
                    <a:alpha val="31000"/>
                  </a:schemeClr>
                </a:solidFill>
              </a:rPr>
              <a:t>dependence of collisions</a:t>
            </a:r>
          </a:p>
          <a:p>
            <a:pPr lvl="1"/>
            <a:r>
              <a:rPr lang="en-US" dirty="0">
                <a:solidFill>
                  <a:schemeClr val="tx1">
                    <a:alpha val="31000"/>
                  </a:schemeClr>
                </a:solidFill>
              </a:rPr>
              <a:t>d</a:t>
            </a:r>
            <a:r>
              <a:rPr lang="en-US" dirty="0" smtClean="0">
                <a:solidFill>
                  <a:schemeClr val="tx1">
                    <a:alpha val="31000"/>
                  </a:schemeClr>
                </a:solidFill>
              </a:rPr>
              <a:t>oes not require linear constraints to represents obstacles</a:t>
            </a:r>
          </a:p>
          <a:p>
            <a:pPr lvl="1"/>
            <a:r>
              <a:rPr lang="en-US" dirty="0">
                <a:solidFill>
                  <a:schemeClr val="tx1">
                    <a:alpha val="31000"/>
                  </a:schemeClr>
                </a:solidFill>
              </a:rPr>
              <a:t>h</a:t>
            </a:r>
            <a:r>
              <a:rPr lang="en-US" dirty="0" smtClean="0">
                <a:solidFill>
                  <a:schemeClr val="tx1">
                    <a:alpha val="31000"/>
                  </a:schemeClr>
                </a:solidFill>
              </a:rPr>
              <a:t>andles non-point robots given collision-checker</a:t>
            </a:r>
            <a:endParaRPr lang="en-US" dirty="0">
              <a:solidFill>
                <a:schemeClr val="tx1">
                  <a:alpha val="31000"/>
                </a:schemeClr>
              </a:solidFill>
            </a:endParaRPr>
          </a:p>
          <a:p>
            <a:r>
              <a:rPr lang="en-US" b="1" dirty="0" smtClean="0">
                <a:solidFill>
                  <a:schemeClr val="tx1">
                    <a:alpha val="31000"/>
                  </a:schemeClr>
                </a:solidFill>
              </a:rPr>
              <a:t>Next Steps</a:t>
            </a:r>
          </a:p>
          <a:p>
            <a:pPr lvl="1"/>
            <a:r>
              <a:rPr lang="en-US" dirty="0" smtClean="0">
                <a:solidFill>
                  <a:schemeClr val="tx1">
                    <a:alpha val="31000"/>
                  </a:schemeClr>
                </a:solidFill>
              </a:rPr>
              <a:t>Implement method and compare to Monte Carlo Simulation ground truth</a:t>
            </a:r>
          </a:p>
          <a:p>
            <a:pPr lvl="1"/>
            <a:r>
              <a:rPr lang="en-US" dirty="0" smtClean="0">
                <a:solidFill>
                  <a:schemeClr val="tx1">
                    <a:alpha val="31000"/>
                  </a:schemeClr>
                </a:solidFill>
              </a:rPr>
              <a:t>Test other environments</a:t>
            </a:r>
          </a:p>
          <a:p>
            <a:pPr lvl="1"/>
            <a:r>
              <a:rPr lang="en-US" dirty="0" smtClean="0">
                <a:solidFill>
                  <a:schemeClr val="tx1">
                    <a:alpha val="31000"/>
                  </a:schemeClr>
                </a:solidFill>
              </a:rPr>
              <a:t>Test accuracy among different motion plans</a:t>
            </a:r>
          </a:p>
        </p:txBody>
      </p:sp>
    </p:spTree>
    <p:extLst>
      <p:ext uri="{BB962C8B-B14F-4D97-AF65-F5344CB8AC3E}">
        <p14:creationId xmlns:p14="http://schemas.microsoft.com/office/powerpoint/2010/main" val="45043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3">
                                            <p:txEl>
                                              <p:pRg st="1" end="1"/>
                                            </p:txEl>
                                          </p:spTgt>
                                        </p:tgtEl>
                                        <p:attrNameLst>
                                          <p:attrName>style.color</p:attrName>
                                        </p:attrNameLst>
                                      </p:cBhvr>
                                      <p:by>
                                        <p:hsl h="0" s="-12549" l="-25098"/>
                                      </p:by>
                                    </p:animClr>
                                    <p:animClr clrSpc="hsl" dir="cw">
                                      <p:cBhvr>
                                        <p:cTn id="14" dur="500" fill="hold"/>
                                        <p:tgtEl>
                                          <p:spTgt spid="3">
                                            <p:txEl>
                                              <p:pRg st="1" end="1"/>
                                            </p:txEl>
                                          </p:spTgt>
                                        </p:tgtEl>
                                        <p:attrNameLst>
                                          <p:attrName>fillcolor</p:attrName>
                                        </p:attrNameLst>
                                      </p:cBhvr>
                                      <p:by>
                                        <p:hsl h="0" s="-12549" l="-25098"/>
                                      </p:by>
                                    </p:animClr>
                                    <p:animClr clrSpc="hsl" dir="cw">
                                      <p:cBhvr>
                                        <p:cTn id="15" dur="500" fill="hold"/>
                                        <p:tgtEl>
                                          <p:spTgt spid="3">
                                            <p:txEl>
                                              <p:pRg st="1" end="1"/>
                                            </p:txEl>
                                          </p:spTgt>
                                        </p:tgtEl>
                                        <p:attrNameLst>
                                          <p:attrName>stroke.color</p:attrName>
                                        </p:attrNameLst>
                                      </p:cBhvr>
                                      <p:by>
                                        <p:hsl h="0" s="-12549" l="-25098"/>
                                      </p:by>
                                    </p:animClr>
                                    <p:set>
                                      <p:cBhvr>
                                        <p:cTn id="16" dur="500" fill="hold"/>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3">
                                            <p:txEl>
                                              <p:pRg st="2" end="2"/>
                                            </p:txEl>
                                          </p:spTgt>
                                        </p:tgtEl>
                                        <p:attrNameLst>
                                          <p:attrName>style.color</p:attrName>
                                        </p:attrNameLst>
                                      </p:cBhvr>
                                      <p:by>
                                        <p:hsl h="0" s="-12549" l="-25098"/>
                                      </p:by>
                                    </p:animClr>
                                    <p:animClr clrSpc="hsl" dir="cw">
                                      <p:cBhvr>
                                        <p:cTn id="21" dur="500" fill="hold"/>
                                        <p:tgtEl>
                                          <p:spTgt spid="3">
                                            <p:txEl>
                                              <p:pRg st="2" end="2"/>
                                            </p:txEl>
                                          </p:spTgt>
                                        </p:tgtEl>
                                        <p:attrNameLst>
                                          <p:attrName>fillcolor</p:attrName>
                                        </p:attrNameLst>
                                      </p:cBhvr>
                                      <p:by>
                                        <p:hsl h="0" s="-12549" l="-25098"/>
                                      </p:by>
                                    </p:animClr>
                                    <p:animClr clrSpc="hsl" dir="cw">
                                      <p:cBhvr>
                                        <p:cTn id="22" dur="500" fill="hold"/>
                                        <p:tgtEl>
                                          <p:spTgt spid="3">
                                            <p:txEl>
                                              <p:pRg st="2" end="2"/>
                                            </p:txEl>
                                          </p:spTgt>
                                        </p:tgtEl>
                                        <p:attrNameLst>
                                          <p:attrName>stroke.color</p:attrName>
                                        </p:attrNameLst>
                                      </p:cBhvr>
                                      <p:by>
                                        <p:hsl h="0" s="-12549" l="-25098"/>
                                      </p:by>
                                    </p:animClr>
                                    <p:set>
                                      <p:cBhvr>
                                        <p:cTn id="23" dur="500" fill="hold"/>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3">
                                            <p:txEl>
                                              <p:pRg st="3" end="3"/>
                                            </p:txEl>
                                          </p:spTgt>
                                        </p:tgtEl>
                                        <p:attrNameLst>
                                          <p:attrName>style.color</p:attrName>
                                        </p:attrNameLst>
                                      </p:cBhvr>
                                      <p:by>
                                        <p:hsl h="0" s="-12549" l="-25098"/>
                                      </p:by>
                                    </p:animClr>
                                    <p:animClr clrSpc="hsl" dir="cw">
                                      <p:cBhvr>
                                        <p:cTn id="28" dur="500" fill="hold"/>
                                        <p:tgtEl>
                                          <p:spTgt spid="3">
                                            <p:txEl>
                                              <p:pRg st="3" end="3"/>
                                            </p:txEl>
                                          </p:spTgt>
                                        </p:tgtEl>
                                        <p:attrNameLst>
                                          <p:attrName>fillcolor</p:attrName>
                                        </p:attrNameLst>
                                      </p:cBhvr>
                                      <p:by>
                                        <p:hsl h="0" s="-12549" l="-25098"/>
                                      </p:by>
                                    </p:animClr>
                                    <p:animClr clrSpc="hsl" dir="cw">
                                      <p:cBhvr>
                                        <p:cTn id="29" dur="500" fill="hold"/>
                                        <p:tgtEl>
                                          <p:spTgt spid="3">
                                            <p:txEl>
                                              <p:pRg st="3" end="3"/>
                                            </p:txEl>
                                          </p:spTgt>
                                        </p:tgtEl>
                                        <p:attrNameLst>
                                          <p:attrName>stroke.color</p:attrName>
                                        </p:attrNameLst>
                                      </p:cBhvr>
                                      <p:by>
                                        <p:hsl h="0" s="-12549" l="-25098"/>
                                      </p:by>
                                    </p:animClr>
                                    <p:set>
                                      <p:cBhvr>
                                        <p:cTn id="30" dur="500" fill="hold"/>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3">
                                            <p:txEl>
                                              <p:pRg st="4" end="4"/>
                                            </p:txEl>
                                          </p:spTgt>
                                        </p:tgtEl>
                                        <p:attrNameLst>
                                          <p:attrName>style.color</p:attrName>
                                        </p:attrNameLst>
                                      </p:cBhvr>
                                      <p:by>
                                        <p:hsl h="0" s="-12549" l="-25098"/>
                                      </p:by>
                                    </p:animClr>
                                    <p:animClr clrSpc="hsl" dir="cw">
                                      <p:cBhvr>
                                        <p:cTn id="35" dur="500" fill="hold"/>
                                        <p:tgtEl>
                                          <p:spTgt spid="3">
                                            <p:txEl>
                                              <p:pRg st="4" end="4"/>
                                            </p:txEl>
                                          </p:spTgt>
                                        </p:tgtEl>
                                        <p:attrNameLst>
                                          <p:attrName>fillcolor</p:attrName>
                                        </p:attrNameLst>
                                      </p:cBhvr>
                                      <p:by>
                                        <p:hsl h="0" s="-12549" l="-25098"/>
                                      </p:by>
                                    </p:animClr>
                                    <p:animClr clrSpc="hsl" dir="cw">
                                      <p:cBhvr>
                                        <p:cTn id="36" dur="500" fill="hold"/>
                                        <p:tgtEl>
                                          <p:spTgt spid="3">
                                            <p:txEl>
                                              <p:pRg st="4" end="4"/>
                                            </p:txEl>
                                          </p:spTgt>
                                        </p:tgtEl>
                                        <p:attrNameLst>
                                          <p:attrName>stroke.color</p:attrName>
                                        </p:attrNameLst>
                                      </p:cBhvr>
                                      <p:by>
                                        <p:hsl h="0" s="-12549" l="-25098"/>
                                      </p:by>
                                    </p:animClr>
                                    <p:set>
                                      <p:cBhvr>
                                        <p:cTn id="37" dur="500" fill="hold"/>
                                        <p:tgtEl>
                                          <p:spTgt spid="3">
                                            <p:txEl>
                                              <p:pRg st="4" end="4"/>
                                            </p:txEl>
                                          </p:spTgt>
                                        </p:tgtEl>
                                        <p:attrNameLst>
                                          <p:attrName>fill.type</p:attrName>
                                        </p:attrNameLst>
                                      </p:cBhvr>
                                      <p:to>
                                        <p:strVal val="solid"/>
                                      </p:to>
                                    </p:set>
                                  </p:childTnLst>
                                </p:cTn>
                              </p:par>
                              <p:par>
                                <p:cTn id="38" presetID="24" presetClass="emph" presetSubtype="0" fill="hold" nodeType="withEffect">
                                  <p:stCondLst>
                                    <p:cond delay="0"/>
                                  </p:stCondLst>
                                  <p:childTnLst>
                                    <p:animClr clrSpc="hsl" dir="cw">
                                      <p:cBhvr override="childStyle">
                                        <p:cTn id="39" dur="500" fill="hold"/>
                                        <p:tgtEl>
                                          <p:spTgt spid="3">
                                            <p:txEl>
                                              <p:pRg st="5" end="5"/>
                                            </p:txEl>
                                          </p:spTgt>
                                        </p:tgtEl>
                                        <p:attrNameLst>
                                          <p:attrName>style.color</p:attrName>
                                        </p:attrNameLst>
                                      </p:cBhvr>
                                      <p:by>
                                        <p:hsl h="0" s="-12549" l="-25098"/>
                                      </p:by>
                                    </p:animClr>
                                    <p:animClr clrSpc="hsl" dir="cw">
                                      <p:cBhvr>
                                        <p:cTn id="40" dur="500" fill="hold"/>
                                        <p:tgtEl>
                                          <p:spTgt spid="3">
                                            <p:txEl>
                                              <p:pRg st="5" end="5"/>
                                            </p:txEl>
                                          </p:spTgt>
                                        </p:tgtEl>
                                        <p:attrNameLst>
                                          <p:attrName>fillcolor</p:attrName>
                                        </p:attrNameLst>
                                      </p:cBhvr>
                                      <p:by>
                                        <p:hsl h="0" s="-12549" l="-25098"/>
                                      </p:by>
                                    </p:animClr>
                                    <p:animClr clrSpc="hsl" dir="cw">
                                      <p:cBhvr>
                                        <p:cTn id="41" dur="500" fill="hold"/>
                                        <p:tgtEl>
                                          <p:spTgt spid="3">
                                            <p:txEl>
                                              <p:pRg st="5" end="5"/>
                                            </p:txEl>
                                          </p:spTgt>
                                        </p:tgtEl>
                                        <p:attrNameLst>
                                          <p:attrName>stroke.color</p:attrName>
                                        </p:attrNameLst>
                                      </p:cBhvr>
                                      <p:by>
                                        <p:hsl h="0" s="-12549" l="-25098"/>
                                      </p:by>
                                    </p:animClr>
                                    <p:set>
                                      <p:cBhvr>
                                        <p:cTn id="42" dur="500" fill="hold"/>
                                        <p:tgtEl>
                                          <p:spTgt spid="3">
                                            <p:txEl>
                                              <p:pRg st="5" end="5"/>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4" presetClass="emph" presetSubtype="0" fill="hold" nodeType="clickEffect">
                                  <p:stCondLst>
                                    <p:cond delay="0"/>
                                  </p:stCondLst>
                                  <p:childTnLst>
                                    <p:animClr clrSpc="hsl" dir="cw">
                                      <p:cBhvr override="childStyle">
                                        <p:cTn id="46" dur="500" fill="hold"/>
                                        <p:tgtEl>
                                          <p:spTgt spid="3">
                                            <p:txEl>
                                              <p:pRg st="6" end="6"/>
                                            </p:txEl>
                                          </p:spTgt>
                                        </p:tgtEl>
                                        <p:attrNameLst>
                                          <p:attrName>style.color</p:attrName>
                                        </p:attrNameLst>
                                      </p:cBhvr>
                                      <p:by>
                                        <p:hsl h="0" s="-12549" l="-25098"/>
                                      </p:by>
                                    </p:animClr>
                                    <p:animClr clrSpc="hsl" dir="cw">
                                      <p:cBhvr>
                                        <p:cTn id="47" dur="500" fill="hold"/>
                                        <p:tgtEl>
                                          <p:spTgt spid="3">
                                            <p:txEl>
                                              <p:pRg st="6" end="6"/>
                                            </p:txEl>
                                          </p:spTgt>
                                        </p:tgtEl>
                                        <p:attrNameLst>
                                          <p:attrName>fillcolor</p:attrName>
                                        </p:attrNameLst>
                                      </p:cBhvr>
                                      <p:by>
                                        <p:hsl h="0" s="-12549" l="-25098"/>
                                      </p:by>
                                    </p:animClr>
                                    <p:animClr clrSpc="hsl" dir="cw">
                                      <p:cBhvr>
                                        <p:cTn id="48" dur="500" fill="hold"/>
                                        <p:tgtEl>
                                          <p:spTgt spid="3">
                                            <p:txEl>
                                              <p:pRg st="6" end="6"/>
                                            </p:txEl>
                                          </p:spTgt>
                                        </p:tgtEl>
                                        <p:attrNameLst>
                                          <p:attrName>stroke.color</p:attrName>
                                        </p:attrNameLst>
                                      </p:cBhvr>
                                      <p:by>
                                        <p:hsl h="0" s="-12549" l="-25098"/>
                                      </p:by>
                                    </p:animClr>
                                    <p:set>
                                      <p:cBhvr>
                                        <p:cTn id="49" dur="500" fill="hold"/>
                                        <p:tgtEl>
                                          <p:spTgt spid="3">
                                            <p:txEl>
                                              <p:pRg st="6" end="6"/>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4" presetClass="emph" presetSubtype="0" fill="hold" nodeType="clickEffect">
                                  <p:stCondLst>
                                    <p:cond delay="0"/>
                                  </p:stCondLst>
                                  <p:childTnLst>
                                    <p:animClr clrSpc="hsl" dir="cw">
                                      <p:cBhvr override="childStyle">
                                        <p:cTn id="53" dur="500" fill="hold"/>
                                        <p:tgtEl>
                                          <p:spTgt spid="3">
                                            <p:txEl>
                                              <p:pRg st="7" end="7"/>
                                            </p:txEl>
                                          </p:spTgt>
                                        </p:tgtEl>
                                        <p:attrNameLst>
                                          <p:attrName>style.color</p:attrName>
                                        </p:attrNameLst>
                                      </p:cBhvr>
                                      <p:by>
                                        <p:hsl h="0" s="-12549" l="-25098"/>
                                      </p:by>
                                    </p:animClr>
                                    <p:animClr clrSpc="hsl" dir="cw">
                                      <p:cBhvr>
                                        <p:cTn id="54" dur="500" fill="hold"/>
                                        <p:tgtEl>
                                          <p:spTgt spid="3">
                                            <p:txEl>
                                              <p:pRg st="7" end="7"/>
                                            </p:txEl>
                                          </p:spTgt>
                                        </p:tgtEl>
                                        <p:attrNameLst>
                                          <p:attrName>fillcolor</p:attrName>
                                        </p:attrNameLst>
                                      </p:cBhvr>
                                      <p:by>
                                        <p:hsl h="0" s="-12549" l="-25098"/>
                                      </p:by>
                                    </p:animClr>
                                    <p:animClr clrSpc="hsl" dir="cw">
                                      <p:cBhvr>
                                        <p:cTn id="55" dur="500" fill="hold"/>
                                        <p:tgtEl>
                                          <p:spTgt spid="3">
                                            <p:txEl>
                                              <p:pRg st="7" end="7"/>
                                            </p:txEl>
                                          </p:spTgt>
                                        </p:tgtEl>
                                        <p:attrNameLst>
                                          <p:attrName>stroke.color</p:attrName>
                                        </p:attrNameLst>
                                      </p:cBhvr>
                                      <p:by>
                                        <p:hsl h="0" s="-12549" l="-25098"/>
                                      </p:by>
                                    </p:animClr>
                                    <p:set>
                                      <p:cBhvr>
                                        <p:cTn id="56" dur="500" fill="hold"/>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60B6F-1CF9-48B5-A937-F3BD29B97E84}"/>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7F22DD93-EF0E-41EE-B172-960E1972C095}"/>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E465D933-0150-492F-B66C-54DAD72BB02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4441" y="5237042"/>
            <a:ext cx="1209706" cy="1289547"/>
          </a:xfrm>
          <a:prstGeom prst="rect">
            <a:avLst/>
          </a:prstGeom>
        </p:spPr>
      </p:pic>
    </p:spTree>
    <p:extLst>
      <p:ext uri="{BB962C8B-B14F-4D97-AF65-F5344CB8AC3E}">
        <p14:creationId xmlns:p14="http://schemas.microsoft.com/office/powerpoint/2010/main" val="1927259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1777C-D570-4492-88F6-6D7CA45A58CF}"/>
              </a:ext>
            </a:extLst>
          </p:cNvPr>
          <p:cNvSpPr>
            <a:spLocks noGrp="1"/>
          </p:cNvSpPr>
          <p:nvPr>
            <p:ph idx="1"/>
          </p:nvPr>
        </p:nvSpPr>
        <p:spPr>
          <a:xfrm>
            <a:off x="838199" y="1825625"/>
            <a:ext cx="6434139" cy="4351338"/>
          </a:xfrm>
        </p:spPr>
        <p:txBody>
          <a:bodyPr>
            <a:noAutofit/>
          </a:bodyPr>
          <a:lstStyle/>
          <a:p>
            <a:r>
              <a:rPr lang="en-US" dirty="0">
                <a:solidFill>
                  <a:schemeClr val="tx1">
                    <a:alpha val="24000"/>
                  </a:schemeClr>
                </a:solidFill>
              </a:rPr>
              <a:t>Real world uncertainty in</a:t>
            </a:r>
          </a:p>
          <a:p>
            <a:pPr lvl="1"/>
            <a:r>
              <a:rPr lang="en-US" dirty="0">
                <a:solidFill>
                  <a:schemeClr val="tx1">
                    <a:alpha val="24000"/>
                  </a:schemeClr>
                </a:solidFill>
              </a:rPr>
              <a:t>Robot motion</a:t>
            </a:r>
          </a:p>
          <a:p>
            <a:pPr lvl="1"/>
            <a:r>
              <a:rPr lang="en-US" dirty="0">
                <a:solidFill>
                  <a:schemeClr val="tx1">
                    <a:alpha val="24000"/>
                  </a:schemeClr>
                </a:solidFill>
              </a:rPr>
              <a:t>Sensor information</a:t>
            </a:r>
          </a:p>
          <a:p>
            <a:r>
              <a:rPr lang="en-US" dirty="0" smtClean="0">
                <a:solidFill>
                  <a:schemeClr val="tx1">
                    <a:alpha val="24000"/>
                  </a:schemeClr>
                </a:solidFill>
              </a:rPr>
              <a:t>Monte-Carlo </a:t>
            </a:r>
            <a:r>
              <a:rPr lang="en-US" dirty="0">
                <a:solidFill>
                  <a:schemeClr val="tx1">
                    <a:alpha val="24000"/>
                  </a:schemeClr>
                </a:solidFill>
              </a:rPr>
              <a:t>simulation </a:t>
            </a:r>
            <a:r>
              <a:rPr lang="en-US" dirty="0" smtClean="0">
                <a:solidFill>
                  <a:schemeClr val="tx1">
                    <a:alpha val="24000"/>
                  </a:schemeClr>
                </a:solidFill>
              </a:rPr>
              <a:t>takes too long</a:t>
            </a:r>
            <a:endParaRPr lang="en-US" dirty="0">
              <a:solidFill>
                <a:schemeClr val="tx1">
                  <a:alpha val="24000"/>
                </a:schemeClr>
              </a:solidFill>
            </a:endParaRPr>
          </a:p>
          <a:p>
            <a:pPr lvl="1"/>
            <a:r>
              <a:rPr lang="en-US" dirty="0">
                <a:solidFill>
                  <a:schemeClr val="tx1">
                    <a:alpha val="24000"/>
                  </a:schemeClr>
                </a:solidFill>
              </a:rPr>
              <a:t>Requires many simulations of many </a:t>
            </a:r>
            <a:r>
              <a:rPr lang="en-US" dirty="0" smtClean="0">
                <a:solidFill>
                  <a:schemeClr val="tx1">
                    <a:alpha val="24000"/>
                  </a:schemeClr>
                </a:solidFill>
              </a:rPr>
              <a:t>particles</a:t>
            </a:r>
          </a:p>
          <a:p>
            <a:r>
              <a:rPr lang="en-US" dirty="0">
                <a:solidFill>
                  <a:schemeClr val="tx1">
                    <a:alpha val="24000"/>
                  </a:schemeClr>
                </a:solidFill>
              </a:rPr>
              <a:t>Collisions are dependent </a:t>
            </a:r>
            <a:r>
              <a:rPr lang="en-US" dirty="0" smtClean="0">
                <a:solidFill>
                  <a:schemeClr val="tx1">
                    <a:alpha val="24000"/>
                  </a:schemeClr>
                </a:solidFill>
              </a:rPr>
              <a:t>events</a:t>
            </a:r>
            <a:endParaRPr lang="en-US" dirty="0">
              <a:solidFill>
                <a:schemeClr val="tx1">
                  <a:alpha val="24000"/>
                </a:schemeClr>
              </a:solidFill>
            </a:endParaRPr>
          </a:p>
          <a:p>
            <a:pPr lvl="1"/>
            <a:endParaRPr lang="en-US" dirty="0"/>
          </a:p>
          <a:p>
            <a:endParaRPr lang="en-US" dirty="0"/>
          </a:p>
        </p:txBody>
      </p:sp>
      <p:sp>
        <p:nvSpPr>
          <p:cNvPr id="2" name="Title 1">
            <a:extLst>
              <a:ext uri="{FF2B5EF4-FFF2-40B4-BE49-F238E27FC236}">
                <a16:creationId xmlns:a16="http://schemas.microsoft.com/office/drawing/2014/main" id="{E6C6C7B7-1145-4ADC-821C-3AB0E0C51908}"/>
              </a:ext>
            </a:extLst>
          </p:cNvPr>
          <p:cNvSpPr>
            <a:spLocks noGrp="1"/>
          </p:cNvSpPr>
          <p:nvPr>
            <p:ph type="title"/>
          </p:nvPr>
        </p:nvSpPr>
        <p:spPr/>
        <p:txBody>
          <a:bodyPr/>
          <a:lstStyle/>
          <a:p>
            <a:r>
              <a:rPr lang="en-US" dirty="0"/>
              <a:t>Problems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0948" y="2249909"/>
            <a:ext cx="2892674" cy="2236029"/>
          </a:xfrm>
          <a:prstGeom prst="rect">
            <a:avLst/>
          </a:prstGeom>
        </p:spPr>
      </p:pic>
      <p:sp>
        <p:nvSpPr>
          <p:cNvPr id="6" name="TextBox 5"/>
          <p:cNvSpPr txBox="1"/>
          <p:nvPr/>
        </p:nvSpPr>
        <p:spPr>
          <a:xfrm>
            <a:off x="8890214" y="4301272"/>
            <a:ext cx="1594142" cy="369332"/>
          </a:xfrm>
          <a:prstGeom prst="rect">
            <a:avLst/>
          </a:prstGeom>
          <a:noFill/>
        </p:spPr>
        <p:txBody>
          <a:bodyPr wrap="square" rtlCol="0">
            <a:spAutoFit/>
          </a:bodyPr>
          <a:lstStyle/>
          <a:p>
            <a:r>
              <a:rPr lang="en-US" dirty="0" smtClean="0"/>
              <a:t>Motion Noise</a:t>
            </a:r>
            <a:endParaRPr lang="en-US" dirty="0"/>
          </a:p>
        </p:txBody>
      </p:sp>
    </p:spTree>
    <p:custDataLst>
      <p:tags r:id="rId1"/>
    </p:custDataLst>
    <p:extLst>
      <p:ext uri="{BB962C8B-B14F-4D97-AF65-F5344CB8AC3E}">
        <p14:creationId xmlns:p14="http://schemas.microsoft.com/office/powerpoint/2010/main" val="111747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3">
                                            <p:txEl>
                                              <p:pRg st="1" end="1"/>
                                            </p:txEl>
                                          </p:spTgt>
                                        </p:tgtEl>
                                        <p:attrNameLst>
                                          <p:attrName>style.color</p:attrName>
                                        </p:attrNameLst>
                                      </p:cBhvr>
                                      <p:by>
                                        <p:hsl h="0" s="-12549" l="-25098"/>
                                      </p:by>
                                    </p:animClr>
                                    <p:animClr clrSpc="hsl" dir="cw">
                                      <p:cBhvr>
                                        <p:cTn id="12" dur="500" fill="hold"/>
                                        <p:tgtEl>
                                          <p:spTgt spid="3">
                                            <p:txEl>
                                              <p:pRg st="1" end="1"/>
                                            </p:txEl>
                                          </p:spTgt>
                                        </p:tgtEl>
                                        <p:attrNameLst>
                                          <p:attrName>fillcolor</p:attrName>
                                        </p:attrNameLst>
                                      </p:cBhvr>
                                      <p:by>
                                        <p:hsl h="0" s="-12549" l="-25098"/>
                                      </p:by>
                                    </p:animClr>
                                    <p:animClr clrSpc="hsl" dir="cw">
                                      <p:cBhvr>
                                        <p:cTn id="13" dur="500" fill="hold"/>
                                        <p:tgtEl>
                                          <p:spTgt spid="3">
                                            <p:txEl>
                                              <p:pRg st="1" end="1"/>
                                            </p:txEl>
                                          </p:spTgt>
                                        </p:tgtEl>
                                        <p:attrNameLst>
                                          <p:attrName>stroke.color</p:attrName>
                                        </p:attrNameLst>
                                      </p:cBhvr>
                                      <p:by>
                                        <p:hsl h="0" s="-12549" l="-25098"/>
                                      </p:by>
                                    </p:animClr>
                                    <p:set>
                                      <p:cBhvr>
                                        <p:cTn id="14" dur="500" fill="hold"/>
                                        <p:tgtEl>
                                          <p:spTgt spid="3">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3">
                                            <p:txEl>
                                              <p:pRg st="2" end="2"/>
                                            </p:txEl>
                                          </p:spTgt>
                                        </p:tgtEl>
                                        <p:attrNameLst>
                                          <p:attrName>style.color</p:attrName>
                                        </p:attrNameLst>
                                      </p:cBhvr>
                                      <p:by>
                                        <p:hsl h="0" s="-12549" l="-25098"/>
                                      </p:by>
                                    </p:animClr>
                                    <p:animClr clrSpc="hsl" dir="cw">
                                      <p:cBhvr>
                                        <p:cTn id="17" dur="500" fill="hold"/>
                                        <p:tgtEl>
                                          <p:spTgt spid="3">
                                            <p:txEl>
                                              <p:pRg st="2" end="2"/>
                                            </p:txEl>
                                          </p:spTgt>
                                        </p:tgtEl>
                                        <p:attrNameLst>
                                          <p:attrName>fillcolor</p:attrName>
                                        </p:attrNameLst>
                                      </p:cBhvr>
                                      <p:by>
                                        <p:hsl h="0" s="-12549" l="-25098"/>
                                      </p:by>
                                    </p:animClr>
                                    <p:animClr clrSpc="hsl" dir="cw">
                                      <p:cBhvr>
                                        <p:cTn id="18" dur="500" fill="hold"/>
                                        <p:tgtEl>
                                          <p:spTgt spid="3">
                                            <p:txEl>
                                              <p:pRg st="2" end="2"/>
                                            </p:txEl>
                                          </p:spTgt>
                                        </p:tgtEl>
                                        <p:attrNameLst>
                                          <p:attrName>stroke.color</p:attrName>
                                        </p:attrNameLst>
                                      </p:cBhvr>
                                      <p:by>
                                        <p:hsl h="0" s="-12549" l="-25098"/>
                                      </p:by>
                                    </p:animClr>
                                    <p:set>
                                      <p:cBhvr>
                                        <p:cTn id="19" dur="500" fill="hold"/>
                                        <p:tgtEl>
                                          <p:spTgt spid="3">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3">
                                            <p:txEl>
                                              <p:pRg st="3" end="3"/>
                                            </p:txEl>
                                          </p:spTgt>
                                        </p:tgtEl>
                                        <p:attrNameLst>
                                          <p:attrName>style.color</p:attrName>
                                        </p:attrNameLst>
                                      </p:cBhvr>
                                      <p:by>
                                        <p:hsl h="0" s="-12549" l="-25098"/>
                                      </p:by>
                                    </p:animClr>
                                    <p:animClr clrSpc="hsl" dir="cw">
                                      <p:cBhvr>
                                        <p:cTn id="24" dur="500" fill="hold"/>
                                        <p:tgtEl>
                                          <p:spTgt spid="3">
                                            <p:txEl>
                                              <p:pRg st="3" end="3"/>
                                            </p:txEl>
                                          </p:spTgt>
                                        </p:tgtEl>
                                        <p:attrNameLst>
                                          <p:attrName>fillcolor</p:attrName>
                                        </p:attrNameLst>
                                      </p:cBhvr>
                                      <p:by>
                                        <p:hsl h="0" s="-12549" l="-25098"/>
                                      </p:by>
                                    </p:animClr>
                                    <p:animClr clrSpc="hsl" dir="cw">
                                      <p:cBhvr>
                                        <p:cTn id="25" dur="500" fill="hold"/>
                                        <p:tgtEl>
                                          <p:spTgt spid="3">
                                            <p:txEl>
                                              <p:pRg st="3" end="3"/>
                                            </p:txEl>
                                          </p:spTgt>
                                        </p:tgtEl>
                                        <p:attrNameLst>
                                          <p:attrName>stroke.color</p:attrName>
                                        </p:attrNameLst>
                                      </p:cBhvr>
                                      <p:by>
                                        <p:hsl h="0" s="-12549" l="-25098"/>
                                      </p:by>
                                    </p:animClr>
                                    <p:set>
                                      <p:cBhvr>
                                        <p:cTn id="26" dur="500" fill="hold"/>
                                        <p:tgtEl>
                                          <p:spTgt spid="3">
                                            <p:txEl>
                                              <p:pRg st="3" end="3"/>
                                            </p:txEl>
                                          </p:spTgt>
                                        </p:tgtEl>
                                        <p:attrNameLst>
                                          <p:attrName>fill.type</p:attrName>
                                        </p:attrNameLst>
                                      </p:cBhvr>
                                      <p:to>
                                        <p:strVal val="solid"/>
                                      </p:to>
                                    </p:set>
                                  </p:childTnLst>
                                </p:cTn>
                              </p:par>
                              <p:par>
                                <p:cTn id="27" presetID="24" presetClass="emph" presetSubtype="0" fill="hold" nodeType="withEffect">
                                  <p:stCondLst>
                                    <p:cond delay="0"/>
                                  </p:stCondLst>
                                  <p:childTnLst>
                                    <p:animClr clrSpc="hsl" dir="cw">
                                      <p:cBhvr override="childStyle">
                                        <p:cTn id="28" dur="500" fill="hold"/>
                                        <p:tgtEl>
                                          <p:spTgt spid="3">
                                            <p:txEl>
                                              <p:pRg st="4" end="4"/>
                                            </p:txEl>
                                          </p:spTgt>
                                        </p:tgtEl>
                                        <p:attrNameLst>
                                          <p:attrName>style.color</p:attrName>
                                        </p:attrNameLst>
                                      </p:cBhvr>
                                      <p:by>
                                        <p:hsl h="0" s="-12549" l="-25098"/>
                                      </p:by>
                                    </p:animClr>
                                    <p:animClr clrSpc="hsl" dir="cw">
                                      <p:cBhvr>
                                        <p:cTn id="29" dur="500" fill="hold"/>
                                        <p:tgtEl>
                                          <p:spTgt spid="3">
                                            <p:txEl>
                                              <p:pRg st="4" end="4"/>
                                            </p:txEl>
                                          </p:spTgt>
                                        </p:tgtEl>
                                        <p:attrNameLst>
                                          <p:attrName>fillcolor</p:attrName>
                                        </p:attrNameLst>
                                      </p:cBhvr>
                                      <p:by>
                                        <p:hsl h="0" s="-12549" l="-25098"/>
                                      </p:by>
                                    </p:animClr>
                                    <p:animClr clrSpc="hsl" dir="cw">
                                      <p:cBhvr>
                                        <p:cTn id="30" dur="500" fill="hold"/>
                                        <p:tgtEl>
                                          <p:spTgt spid="3">
                                            <p:txEl>
                                              <p:pRg st="4" end="4"/>
                                            </p:txEl>
                                          </p:spTgt>
                                        </p:tgtEl>
                                        <p:attrNameLst>
                                          <p:attrName>stroke.color</p:attrName>
                                        </p:attrNameLst>
                                      </p:cBhvr>
                                      <p:by>
                                        <p:hsl h="0" s="-12549" l="-25098"/>
                                      </p:by>
                                    </p:animClr>
                                    <p:set>
                                      <p:cBhvr>
                                        <p:cTn id="31" dur="500" fill="hold"/>
                                        <p:tgtEl>
                                          <p:spTgt spid="3">
                                            <p:txEl>
                                              <p:pRg st="4" end="4"/>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4" presetClass="emph" presetSubtype="0" fill="hold" nodeType="clickEffect">
                                  <p:stCondLst>
                                    <p:cond delay="0"/>
                                  </p:stCondLst>
                                  <p:childTnLst>
                                    <p:animClr clrSpc="hsl" dir="cw">
                                      <p:cBhvr override="childStyle">
                                        <p:cTn id="35" dur="500" fill="hold"/>
                                        <p:tgtEl>
                                          <p:spTgt spid="3">
                                            <p:txEl>
                                              <p:pRg st="5" end="5"/>
                                            </p:txEl>
                                          </p:spTgt>
                                        </p:tgtEl>
                                        <p:attrNameLst>
                                          <p:attrName>style.color</p:attrName>
                                        </p:attrNameLst>
                                      </p:cBhvr>
                                      <p:by>
                                        <p:hsl h="0" s="-12549" l="-25098"/>
                                      </p:by>
                                    </p:animClr>
                                    <p:animClr clrSpc="hsl" dir="cw">
                                      <p:cBhvr>
                                        <p:cTn id="36" dur="500" fill="hold"/>
                                        <p:tgtEl>
                                          <p:spTgt spid="3">
                                            <p:txEl>
                                              <p:pRg st="5" end="5"/>
                                            </p:txEl>
                                          </p:spTgt>
                                        </p:tgtEl>
                                        <p:attrNameLst>
                                          <p:attrName>fillcolor</p:attrName>
                                        </p:attrNameLst>
                                      </p:cBhvr>
                                      <p:by>
                                        <p:hsl h="0" s="-12549" l="-25098"/>
                                      </p:by>
                                    </p:animClr>
                                    <p:animClr clrSpc="hsl" dir="cw">
                                      <p:cBhvr>
                                        <p:cTn id="37" dur="500" fill="hold"/>
                                        <p:tgtEl>
                                          <p:spTgt spid="3">
                                            <p:txEl>
                                              <p:pRg st="5" end="5"/>
                                            </p:txEl>
                                          </p:spTgt>
                                        </p:tgtEl>
                                        <p:attrNameLst>
                                          <p:attrName>stroke.color</p:attrName>
                                        </p:attrNameLst>
                                      </p:cBhvr>
                                      <p:by>
                                        <p:hsl h="0" s="-12549" l="-25098"/>
                                      </p:by>
                                    </p:animClr>
                                    <p:set>
                                      <p:cBhvr>
                                        <p:cTn id="38"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14EE-60F0-4069-9F50-349B6DE0D22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8A45D281-380D-40A1-A301-8574E5527968}"/>
              </a:ext>
            </a:extLst>
          </p:cNvPr>
          <p:cNvSpPr>
            <a:spLocks noGrp="1"/>
          </p:cNvSpPr>
          <p:nvPr>
            <p:ph idx="1"/>
          </p:nvPr>
        </p:nvSpPr>
        <p:spPr>
          <a:xfrm>
            <a:off x="838200" y="1682692"/>
            <a:ext cx="10515600" cy="2919796"/>
          </a:xfrm>
        </p:spPr>
        <p:txBody>
          <a:bodyPr/>
          <a:lstStyle/>
          <a:p>
            <a:pPr marL="0" indent="0" algn="ctr">
              <a:buNone/>
            </a:pPr>
            <a:r>
              <a:rPr lang="en-US" dirty="0"/>
              <a:t>Quantify safety of a motion plan </a:t>
            </a:r>
            <a:r>
              <a:rPr lang="en-US" dirty="0" smtClean="0"/>
              <a:t>by </a:t>
            </a:r>
            <a:r>
              <a:rPr lang="en-US" u="sng" dirty="0" smtClean="0"/>
              <a:t>accurately</a:t>
            </a:r>
            <a:r>
              <a:rPr lang="en-US" dirty="0" smtClean="0"/>
              <a:t> and </a:t>
            </a:r>
            <a:r>
              <a:rPr lang="en-US" u="sng" dirty="0" smtClean="0"/>
              <a:t>quickly</a:t>
            </a:r>
            <a:r>
              <a:rPr lang="en-US" dirty="0" smtClean="0"/>
              <a:t> estimating</a:t>
            </a:r>
            <a:r>
              <a:rPr lang="en-US" i="1" dirty="0" smtClean="0"/>
              <a:t> </a:t>
            </a:r>
            <a:r>
              <a:rPr lang="en-US" dirty="0"/>
              <a:t>the probability of </a:t>
            </a:r>
            <a:r>
              <a:rPr lang="en-US" dirty="0" smtClean="0"/>
              <a:t>a collision </a:t>
            </a:r>
            <a:r>
              <a:rPr lang="en-US" dirty="0"/>
              <a:t>in presence of uncertainty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96C326-C806-4B43-969E-38257225A7B9}"/>
                  </a:ext>
                </a:extLst>
              </p:cNvPr>
              <p:cNvSpPr txBox="1"/>
              <p:nvPr/>
            </p:nvSpPr>
            <p:spPr>
              <a:xfrm>
                <a:off x="4424855" y="2770832"/>
                <a:ext cx="3342289" cy="15854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𝑝</m:t>
                      </m:r>
                      <m:d>
                        <m:dPr>
                          <m:ctrlPr>
                            <a:rPr lang="en-US" sz="3200" b="0" i="1" smtClean="0">
                              <a:solidFill>
                                <a:schemeClr val="tx1">
                                  <a:alpha val="27000"/>
                                </a:schemeClr>
                              </a:solidFill>
                              <a:latin typeface="Cambria Math" panose="02040503050406030204" pitchFamily="18" charset="0"/>
                            </a:rPr>
                          </m:ctrlPr>
                        </m:dPr>
                        <m:e>
                          <m:nary>
                            <m:naryPr>
                              <m:chr m:val="⋁"/>
                              <m:ctrlPr>
                                <a:rPr lang="en-US" sz="3200" i="1">
                                  <a:solidFill>
                                    <a:schemeClr val="tx1">
                                      <a:alpha val="27000"/>
                                    </a:schemeClr>
                                  </a:solidFill>
                                  <a:latin typeface="Cambria Math" panose="02040503050406030204" pitchFamily="18" charset="0"/>
                                </a:rPr>
                              </m:ctrlPr>
                            </m:naryPr>
                            <m:sub>
                              <m:r>
                                <m:rPr>
                                  <m:brk m:alnAt="23"/>
                                </m:rPr>
                                <a:rPr lang="en-US" sz="3200" i="1">
                                  <a:solidFill>
                                    <a:schemeClr val="tx1">
                                      <a:alpha val="27000"/>
                                    </a:schemeClr>
                                  </a:solidFill>
                                  <a:latin typeface="Cambria Math" panose="02040503050406030204" pitchFamily="18" charset="0"/>
                                </a:rPr>
                                <m:t>𝑡</m:t>
                              </m:r>
                              <m:r>
                                <a:rPr lang="en-US" sz="3200" i="1">
                                  <a:solidFill>
                                    <a:schemeClr val="tx1">
                                      <a:alpha val="27000"/>
                                    </a:schemeClr>
                                  </a:solidFill>
                                  <a:latin typeface="Cambria Math" panose="02040503050406030204" pitchFamily="18" charset="0"/>
                                </a:rPr>
                                <m:t>=0</m:t>
                              </m:r>
                            </m:sub>
                            <m:sup>
                              <m:r>
                                <a:rPr lang="en-US" sz="3200" i="1">
                                  <a:solidFill>
                                    <a:schemeClr val="tx1">
                                      <a:alpha val="27000"/>
                                    </a:schemeClr>
                                  </a:solidFill>
                                  <a:latin typeface="Cambria Math" panose="02040503050406030204" pitchFamily="18" charset="0"/>
                                </a:rPr>
                                <m:t>𝑙</m:t>
                              </m:r>
                            </m:sup>
                            <m:e>
                              <m:sSub>
                                <m:sSubPr>
                                  <m:ctrlPr>
                                    <a:rPr lang="en-US" sz="3200" i="1">
                                      <a:solidFill>
                                        <a:schemeClr val="tx1">
                                          <a:alpha val="27000"/>
                                        </a:schemeClr>
                                      </a:solidFill>
                                      <a:latin typeface="Cambria Math" panose="02040503050406030204" pitchFamily="18" charset="0"/>
                                    </a:rPr>
                                  </m:ctrlPr>
                                </m:sSubPr>
                                <m:e>
                                  <m:r>
                                    <a:rPr lang="en-US" sz="3200" i="1">
                                      <a:solidFill>
                                        <a:schemeClr val="tx1">
                                          <a:alpha val="27000"/>
                                        </a:schemeClr>
                                      </a:solidFill>
                                      <a:latin typeface="Cambria Math" panose="02040503050406030204" pitchFamily="18" charset="0"/>
                                    </a:rPr>
                                    <m:t>𝑥</m:t>
                                  </m:r>
                                </m:e>
                                <m:sub>
                                  <m:r>
                                    <a:rPr lang="en-US" sz="3200" i="1">
                                      <a:solidFill>
                                        <a:schemeClr val="tx1">
                                          <a:alpha val="27000"/>
                                        </a:schemeClr>
                                      </a:solidFill>
                                      <a:latin typeface="Cambria Math" panose="02040503050406030204" pitchFamily="18" charset="0"/>
                                    </a:rPr>
                                    <m:t>𝑡</m:t>
                                  </m:r>
                                </m:sub>
                              </m:sSub>
                              <m:r>
                                <a:rPr lang="en-US" sz="3200" i="1">
                                  <a:solidFill>
                                    <a:schemeClr val="tx1">
                                      <a:alpha val="27000"/>
                                    </a:schemeClr>
                                  </a:solidFill>
                                  <a:latin typeface="Cambria Math" panose="02040503050406030204" pitchFamily="18" charset="0"/>
                                </a:rPr>
                                <m:t>∉</m:t>
                              </m:r>
                              <m:sSub>
                                <m:sSubPr>
                                  <m:ctrlPr>
                                    <a:rPr lang="en-US" sz="3200" i="1">
                                      <a:solidFill>
                                        <a:schemeClr val="tx1">
                                          <a:alpha val="27000"/>
                                        </a:schemeClr>
                                      </a:solidFill>
                                      <a:latin typeface="Cambria Math" panose="02040503050406030204" pitchFamily="18" charset="0"/>
                                      <a:ea typeface="Cambria Math" panose="02040503050406030204" pitchFamily="18" charset="0"/>
                                    </a:rPr>
                                  </m:ctrlPr>
                                </m:sSubPr>
                                <m:e>
                                  <m:r>
                                    <m:rPr>
                                      <m:sty m:val="p"/>
                                    </m:rPr>
                                    <a:rPr lang="en-US" sz="3200">
                                      <a:solidFill>
                                        <a:schemeClr val="tx1">
                                          <a:alpha val="27000"/>
                                        </a:schemeClr>
                                      </a:solidFill>
                                      <a:latin typeface="Cambria Math" panose="02040503050406030204" pitchFamily="18" charset="0"/>
                                      <a:ea typeface="Cambria Math" panose="02040503050406030204" pitchFamily="18" charset="0"/>
                                    </a:rPr>
                                    <m:t>Χ</m:t>
                                  </m:r>
                                </m:e>
                                <m:sub>
                                  <m:r>
                                    <a:rPr lang="en-US" sz="3200" i="1">
                                      <a:solidFill>
                                        <a:schemeClr val="tx1">
                                          <a:alpha val="27000"/>
                                        </a:schemeClr>
                                      </a:solidFill>
                                      <a:latin typeface="Cambria Math" panose="02040503050406030204" pitchFamily="18" charset="0"/>
                                      <a:ea typeface="Cambria Math" panose="02040503050406030204" pitchFamily="18" charset="0"/>
                                    </a:rPr>
                                    <m:t>𝐹</m:t>
                                  </m:r>
                                </m:sub>
                              </m:sSub>
                            </m:e>
                          </m:nary>
                        </m:e>
                      </m:d>
                    </m:oMath>
                  </m:oMathPara>
                </a14:m>
                <a:endParaRPr lang="en-US" sz="3200" dirty="0">
                  <a:solidFill>
                    <a:schemeClr val="tx1">
                      <a:alpha val="27000"/>
                    </a:schemeClr>
                  </a:solidFill>
                </a:endParaRPr>
              </a:p>
            </p:txBody>
          </p:sp>
        </mc:Choice>
        <mc:Fallback xmlns="">
          <p:sp>
            <p:nvSpPr>
              <p:cNvPr id="4" name="TextBox 3">
                <a:extLst>
                  <a:ext uri="{FF2B5EF4-FFF2-40B4-BE49-F238E27FC236}">
                    <a16:creationId xmlns:a16="http://schemas.microsoft.com/office/drawing/2014/main" id="{5296C326-C806-4B43-969E-38257225A7B9}"/>
                  </a:ext>
                </a:extLst>
              </p:cNvPr>
              <p:cNvSpPr txBox="1">
                <a:spLocks noRot="1" noChangeAspect="1" noMove="1" noResize="1" noEditPoints="1" noAdjustHandles="1" noChangeArrowheads="1" noChangeShapeType="1" noTextEdit="1"/>
              </p:cNvSpPr>
              <p:nvPr/>
            </p:nvSpPr>
            <p:spPr>
              <a:xfrm>
                <a:off x="4424855" y="2770832"/>
                <a:ext cx="3342289" cy="158543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2BA27D-B39F-4B6A-81CA-3B76EF9E1157}"/>
                  </a:ext>
                </a:extLst>
              </p:cNvPr>
              <p:cNvSpPr txBox="1"/>
              <p:nvPr/>
            </p:nvSpPr>
            <p:spPr>
              <a:xfrm>
                <a:off x="4479214" y="4540932"/>
                <a:ext cx="33422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m:t>
                      </m:r>
                      <m:r>
                        <a:rPr lang="en-US" sz="3200" b="0" i="1" smtClean="0">
                          <a:solidFill>
                            <a:schemeClr val="tx1">
                              <a:alpha val="27000"/>
                            </a:schemeClr>
                          </a:solidFill>
                          <a:latin typeface="Cambria Math" panose="02040503050406030204" pitchFamily="18" charset="0"/>
                        </a:rPr>
                        <m:t>𝑡</m:t>
                      </m:r>
                      <m:r>
                        <a:rPr lang="en-US" sz="3200" b="0" i="1" smtClean="0">
                          <a:solidFill>
                            <a:schemeClr val="tx1">
                              <a:alpha val="27000"/>
                            </a:schemeClr>
                          </a:solidFill>
                          <a:latin typeface="Cambria Math" panose="02040503050406030204" pitchFamily="18" charset="0"/>
                        </a:rPr>
                        <m:t>∈[0,</m:t>
                      </m:r>
                      <m:r>
                        <a:rPr lang="en-US" sz="3200" b="0" i="1" smtClean="0">
                          <a:solidFill>
                            <a:schemeClr val="tx1">
                              <a:alpha val="27000"/>
                            </a:schemeClr>
                          </a:solidFill>
                          <a:latin typeface="Cambria Math" panose="02040503050406030204" pitchFamily="18" charset="0"/>
                        </a:rPr>
                        <m:t>𝑙</m:t>
                      </m:r>
                      <m:r>
                        <a:rPr lang="en-US" sz="3200" b="0" i="1" smtClean="0">
                          <a:solidFill>
                            <a:schemeClr val="tx1">
                              <a:alpha val="27000"/>
                            </a:schemeClr>
                          </a:solidFill>
                          <a:latin typeface="Cambria Math" panose="02040503050406030204" pitchFamily="18" charset="0"/>
                        </a:rPr>
                        <m:t>],</m:t>
                      </m:r>
                      <m:sSub>
                        <m:sSubPr>
                          <m:ctrlPr>
                            <a:rPr lang="en-US" sz="3200" b="0" i="1" smtClean="0">
                              <a:solidFill>
                                <a:schemeClr val="tx1">
                                  <a:alpha val="27000"/>
                                </a:schemeClr>
                              </a:solidFill>
                              <a:latin typeface="Cambria Math" panose="02040503050406030204" pitchFamily="18" charset="0"/>
                            </a:rPr>
                          </m:ctrlPr>
                        </m:sSubPr>
                        <m:e>
                          <m:r>
                            <a:rPr lang="en-US" sz="3200" b="0" i="1" smtClean="0">
                              <a:solidFill>
                                <a:schemeClr val="tx1">
                                  <a:alpha val="27000"/>
                                </a:schemeClr>
                              </a:solidFill>
                              <a:latin typeface="Cambria Math" panose="02040503050406030204" pitchFamily="18" charset="0"/>
                            </a:rPr>
                            <m:t>𝑥</m:t>
                          </m:r>
                        </m:e>
                        <m:sub>
                          <m:r>
                            <a:rPr lang="en-US" sz="3200" b="0" i="1" smtClean="0">
                              <a:solidFill>
                                <a:schemeClr val="tx1">
                                  <a:alpha val="27000"/>
                                </a:schemeClr>
                              </a:solidFill>
                              <a:latin typeface="Cambria Math" panose="02040503050406030204" pitchFamily="18" charset="0"/>
                            </a:rPr>
                            <m:t>𝑡</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5" name="TextBox 4">
                <a:extLst>
                  <a:ext uri="{FF2B5EF4-FFF2-40B4-BE49-F238E27FC236}">
                    <a16:creationId xmlns:a16="http://schemas.microsoft.com/office/drawing/2014/main" id="{F32BA27D-B39F-4B6A-81CA-3B76EF9E1157}"/>
                  </a:ext>
                </a:extLst>
              </p:cNvPr>
              <p:cNvSpPr txBox="1">
                <a:spLocks noRot="1" noChangeAspect="1" noMove="1" noResize="1" noEditPoints="1" noAdjustHandles="1" noChangeArrowheads="1" noChangeShapeType="1" noTextEdit="1"/>
              </p:cNvSpPr>
              <p:nvPr/>
            </p:nvSpPr>
            <p:spPr>
              <a:xfrm>
                <a:off x="4479214" y="4540932"/>
                <a:ext cx="3342289"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E5725-C085-41D1-93B7-3D67FEE650EB}"/>
                  </a:ext>
                </a:extLst>
              </p:cNvPr>
              <p:cNvSpPr txBox="1"/>
              <p:nvPr/>
            </p:nvSpPr>
            <p:spPr>
              <a:xfrm>
                <a:off x="8145511" y="5324202"/>
                <a:ext cx="1645900"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𝑡</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Time index</a:t>
                </a:r>
              </a:p>
            </p:txBody>
          </p:sp>
        </mc:Choice>
        <mc:Fallback xmlns="">
          <p:sp>
            <p:nvSpPr>
              <p:cNvPr id="6" name="TextBox 5">
                <a:extLst>
                  <a:ext uri="{FF2B5EF4-FFF2-40B4-BE49-F238E27FC236}">
                    <a16:creationId xmlns:a16="http://schemas.microsoft.com/office/drawing/2014/main" id="{3E3E5725-C085-41D1-93B7-3D67FEE650EB}"/>
                  </a:ext>
                </a:extLst>
              </p:cNvPr>
              <p:cNvSpPr txBox="1">
                <a:spLocks noRot="1" noChangeAspect="1" noMove="1" noResize="1" noEditPoints="1" noAdjustHandles="1" noChangeArrowheads="1" noChangeShapeType="1" noTextEdit="1"/>
              </p:cNvSpPr>
              <p:nvPr/>
            </p:nvSpPr>
            <p:spPr>
              <a:xfrm>
                <a:off x="8145511" y="5324202"/>
                <a:ext cx="1645900" cy="369332"/>
              </a:xfrm>
              <a:prstGeom prst="rect">
                <a:avLst/>
              </a:prstGeom>
              <a:blipFill>
                <a:blip r:embed="rId6"/>
                <a:stretch>
                  <a:fillRect l="-5556" t="-24590" r="-10000"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F7F7BF-BF52-430F-989D-96DB9529E13C}"/>
                  </a:ext>
                </a:extLst>
              </p:cNvPr>
              <p:cNvSpPr txBox="1"/>
              <p:nvPr/>
            </p:nvSpPr>
            <p:spPr>
              <a:xfrm>
                <a:off x="8145511" y="6159774"/>
                <a:ext cx="2955233"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𝑙</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Number of </a:t>
                </a:r>
                <a:r>
                  <a:rPr lang="en-US" sz="2400" dirty="0" smtClean="0">
                    <a:solidFill>
                      <a:schemeClr val="tx1">
                        <a:alpha val="27000"/>
                      </a:schemeClr>
                    </a:solidFill>
                  </a:rPr>
                  <a:t>waypoints</a:t>
                </a:r>
                <a:endParaRPr lang="en-US" sz="2400" dirty="0">
                  <a:solidFill>
                    <a:schemeClr val="tx1">
                      <a:alpha val="27000"/>
                    </a:schemeClr>
                  </a:solidFill>
                </a:endParaRPr>
              </a:p>
            </p:txBody>
          </p:sp>
        </mc:Choice>
        <mc:Fallback xmlns="">
          <p:sp>
            <p:nvSpPr>
              <p:cNvPr id="7" name="TextBox 6">
                <a:extLst>
                  <a:ext uri="{FF2B5EF4-FFF2-40B4-BE49-F238E27FC236}">
                    <a16:creationId xmlns:a16="http://schemas.microsoft.com/office/drawing/2014/main" id="{BEF7F7BF-BF52-430F-989D-96DB9529E13C}"/>
                  </a:ext>
                </a:extLst>
              </p:cNvPr>
              <p:cNvSpPr txBox="1">
                <a:spLocks noRot="1" noChangeAspect="1" noMove="1" noResize="1" noEditPoints="1" noAdjustHandles="1" noChangeArrowheads="1" noChangeShapeType="1" noTextEdit="1"/>
              </p:cNvSpPr>
              <p:nvPr/>
            </p:nvSpPr>
            <p:spPr>
              <a:xfrm>
                <a:off x="8145511" y="6159774"/>
                <a:ext cx="2955233" cy="369332"/>
              </a:xfrm>
              <a:prstGeom prst="rect">
                <a:avLst/>
              </a:prstGeom>
              <a:blipFill>
                <a:blip r:embed="rId7"/>
                <a:stretch>
                  <a:fillRect l="-3711" t="-24590" r="-53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C344B3-DD97-4DA8-BA8C-D6B774F3BF0A}"/>
                  </a:ext>
                </a:extLst>
              </p:cNvPr>
              <p:cNvSpPr txBox="1"/>
              <p:nvPr/>
            </p:nvSpPr>
            <p:spPr>
              <a:xfrm>
                <a:off x="7966833" y="5728887"/>
                <a:ext cx="3018262"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a:rPr lang="en-US" sz="2400" b="0" i="1" smtClean="0">
                            <a:solidFill>
                              <a:schemeClr val="tx1">
                                <a:alpha val="27000"/>
                              </a:schemeClr>
                            </a:solidFill>
                            <a:latin typeface="Cambria Math" panose="02040503050406030204" pitchFamily="18" charset="0"/>
                          </a:rPr>
                          <m:t>𝑥</m:t>
                        </m:r>
                      </m:e>
                      <m:sub>
                        <m:r>
                          <a:rPr lang="en-US" sz="2400" b="0" i="1" smtClean="0">
                            <a:solidFill>
                              <a:schemeClr val="tx1">
                                <a:alpha val="27000"/>
                              </a:schemeClr>
                            </a:solidFill>
                            <a:latin typeface="Cambria Math" panose="02040503050406030204" pitchFamily="18" charset="0"/>
                          </a:rPr>
                          <m:t>𝑡</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at time index, t</a:t>
                </a:r>
              </a:p>
            </p:txBody>
          </p:sp>
        </mc:Choice>
        <mc:Fallback xmlns="">
          <p:sp>
            <p:nvSpPr>
              <p:cNvPr id="8" name="TextBox 7">
                <a:extLst>
                  <a:ext uri="{FF2B5EF4-FFF2-40B4-BE49-F238E27FC236}">
                    <a16:creationId xmlns:a16="http://schemas.microsoft.com/office/drawing/2014/main" id="{AAC344B3-DD97-4DA8-BA8C-D6B774F3BF0A}"/>
                  </a:ext>
                </a:extLst>
              </p:cNvPr>
              <p:cNvSpPr txBox="1">
                <a:spLocks noRot="1" noChangeAspect="1" noMove="1" noResize="1" noEditPoints="1" noAdjustHandles="1" noChangeArrowheads="1" noChangeShapeType="1" noTextEdit="1"/>
              </p:cNvSpPr>
              <p:nvPr/>
            </p:nvSpPr>
            <p:spPr>
              <a:xfrm>
                <a:off x="7966833" y="5728887"/>
                <a:ext cx="3018262" cy="369332"/>
              </a:xfrm>
              <a:prstGeom prst="rect">
                <a:avLst/>
              </a:prstGeom>
              <a:blipFill>
                <a:blip r:embed="rId8"/>
                <a:stretch>
                  <a:fillRect l="-2626" t="-26667" r="-525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385143-FCEF-4CDB-9A06-5EE07E0E101B}"/>
                  </a:ext>
                </a:extLst>
              </p:cNvPr>
              <p:cNvSpPr txBox="1"/>
              <p:nvPr/>
            </p:nvSpPr>
            <p:spPr>
              <a:xfrm>
                <a:off x="8145511" y="4417822"/>
                <a:ext cx="1746888" cy="369332"/>
              </a:xfrm>
              <a:prstGeom prst="rect">
                <a:avLst/>
              </a:prstGeom>
              <a:noFill/>
            </p:spPr>
            <p:txBody>
              <a:bodyPr wrap="none" lIns="0" tIns="0" rIns="0" bIns="0" rtlCol="0">
                <a:spAutoFit/>
              </a:bodyPr>
              <a:lstStyle/>
              <a:p>
                <a14:m>
                  <m:oMath xmlns:m="http://schemas.openxmlformats.org/officeDocument/2006/math">
                    <m:r>
                      <m:rPr>
                        <m:sty m:val="p"/>
                      </m:rPr>
                      <a:rPr lang="en-US" sz="2400" b="0" i="0" smtClean="0">
                        <a:solidFill>
                          <a:schemeClr val="tx1">
                            <a:alpha val="27000"/>
                          </a:schemeClr>
                        </a:solidFill>
                        <a:latin typeface="Cambria Math" panose="02040503050406030204" pitchFamily="18" charset="0"/>
                      </a:rPr>
                      <m:t>Χ</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space</a:t>
                </a:r>
              </a:p>
            </p:txBody>
          </p:sp>
        </mc:Choice>
        <mc:Fallback xmlns="">
          <p:sp>
            <p:nvSpPr>
              <p:cNvPr id="9" name="TextBox 8">
                <a:extLst>
                  <a:ext uri="{FF2B5EF4-FFF2-40B4-BE49-F238E27FC236}">
                    <a16:creationId xmlns:a16="http://schemas.microsoft.com/office/drawing/2014/main" id="{FA385143-FCEF-4CDB-9A06-5EE07E0E101B}"/>
                  </a:ext>
                </a:extLst>
              </p:cNvPr>
              <p:cNvSpPr txBox="1">
                <a:spLocks noRot="1" noChangeAspect="1" noMove="1" noResize="1" noEditPoints="1" noAdjustHandles="1" noChangeArrowheads="1" noChangeShapeType="1" noTextEdit="1"/>
              </p:cNvSpPr>
              <p:nvPr/>
            </p:nvSpPr>
            <p:spPr>
              <a:xfrm>
                <a:off x="8145511" y="4417822"/>
                <a:ext cx="1746888" cy="369332"/>
              </a:xfrm>
              <a:prstGeom prst="rect">
                <a:avLst/>
              </a:prstGeom>
              <a:blipFill>
                <a:blip r:embed="rId9"/>
                <a:stretch>
                  <a:fillRect l="-5923" t="-26667" r="-97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8594C9-A709-4BD1-8713-D08A8B7E17AC}"/>
                  </a:ext>
                </a:extLst>
              </p:cNvPr>
              <p:cNvSpPr txBox="1"/>
              <p:nvPr/>
            </p:nvSpPr>
            <p:spPr>
              <a:xfrm>
                <a:off x="7945456" y="4863578"/>
                <a:ext cx="1816331"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m:rPr>
                            <m:sty m:val="p"/>
                          </m:rPr>
                          <a:rPr lang="en-US" sz="2400" b="0" i="0" smtClean="0">
                            <a:solidFill>
                              <a:schemeClr val="tx1">
                                <a:alpha val="27000"/>
                              </a:schemeClr>
                            </a:solidFill>
                            <a:latin typeface="Cambria Math" panose="02040503050406030204" pitchFamily="18" charset="0"/>
                          </a:rPr>
                          <m:t>Χ</m:t>
                        </m:r>
                      </m:e>
                      <m:sub>
                        <m:r>
                          <m:rPr>
                            <m:sty m:val="p"/>
                          </m:rPr>
                          <a:rPr lang="en-US" sz="2400" b="0" i="0" smtClean="0">
                            <a:solidFill>
                              <a:schemeClr val="tx1">
                                <a:alpha val="27000"/>
                              </a:schemeClr>
                            </a:solidFill>
                            <a:latin typeface="Cambria Math" panose="02040503050406030204" pitchFamily="18" charset="0"/>
                          </a:rPr>
                          <m:t>F</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Free space</a:t>
                </a:r>
              </a:p>
            </p:txBody>
          </p:sp>
        </mc:Choice>
        <mc:Fallback xmlns="">
          <p:sp>
            <p:nvSpPr>
              <p:cNvPr id="10" name="TextBox 9">
                <a:extLst>
                  <a:ext uri="{FF2B5EF4-FFF2-40B4-BE49-F238E27FC236}">
                    <a16:creationId xmlns:a16="http://schemas.microsoft.com/office/drawing/2014/main" id="{7B8594C9-A709-4BD1-8713-D08A8B7E17AC}"/>
                  </a:ext>
                </a:extLst>
              </p:cNvPr>
              <p:cNvSpPr txBox="1">
                <a:spLocks noRot="1" noChangeAspect="1" noMove="1" noResize="1" noEditPoints="1" noAdjustHandles="1" noChangeArrowheads="1" noChangeShapeType="1" noTextEdit="1"/>
              </p:cNvSpPr>
              <p:nvPr/>
            </p:nvSpPr>
            <p:spPr>
              <a:xfrm>
                <a:off x="7945456" y="4863578"/>
                <a:ext cx="1816331" cy="369332"/>
              </a:xfrm>
              <a:prstGeom prst="rect">
                <a:avLst/>
              </a:prstGeom>
              <a:blipFill>
                <a:blip r:embed="rId10"/>
                <a:stretch>
                  <a:fillRect l="-5705" t="-26667" r="-939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3CBD30-1BCC-4837-A892-155302DA555B}"/>
                  </a:ext>
                </a:extLst>
              </p:cNvPr>
              <p:cNvSpPr txBox="1"/>
              <p:nvPr/>
            </p:nvSpPr>
            <p:spPr>
              <a:xfrm>
                <a:off x="5489279" y="5134909"/>
                <a:ext cx="13221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alpha val="27000"/>
                                </a:schemeClr>
                              </a:solidFill>
                              <a:latin typeface="Cambria Math" panose="02040503050406030204" pitchFamily="18" charset="0"/>
                            </a:rPr>
                          </m:ctrlPr>
                        </m:sSubPr>
                        <m:e>
                          <m:r>
                            <m:rPr>
                              <m:sty m:val="p"/>
                            </m:rPr>
                            <a:rPr lang="en-US" sz="3200" b="0" i="0" smtClean="0">
                              <a:solidFill>
                                <a:schemeClr val="tx1">
                                  <a:alpha val="27000"/>
                                </a:schemeClr>
                              </a:solidFill>
                              <a:latin typeface="Cambria Math" panose="02040503050406030204" pitchFamily="18" charset="0"/>
                            </a:rPr>
                            <m:t>Χ</m:t>
                          </m:r>
                        </m:e>
                        <m:sub>
                          <m:r>
                            <a:rPr lang="en-US" sz="3200" b="0" i="1" smtClean="0">
                              <a:solidFill>
                                <a:schemeClr val="tx1">
                                  <a:alpha val="27000"/>
                                </a:schemeClr>
                              </a:solidFill>
                              <a:latin typeface="Cambria Math" panose="02040503050406030204" pitchFamily="18" charset="0"/>
                            </a:rPr>
                            <m:t>𝐹</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11" name="TextBox 10">
                <a:extLst>
                  <a:ext uri="{FF2B5EF4-FFF2-40B4-BE49-F238E27FC236}">
                    <a16:creationId xmlns:a16="http://schemas.microsoft.com/office/drawing/2014/main" id="{803CBD30-1BCC-4837-A892-155302DA555B}"/>
                  </a:ext>
                </a:extLst>
              </p:cNvPr>
              <p:cNvSpPr txBox="1">
                <a:spLocks noRot="1" noChangeAspect="1" noMove="1" noResize="1" noEditPoints="1" noAdjustHandles="1" noChangeArrowheads="1" noChangeShapeType="1" noTextEdit="1"/>
              </p:cNvSpPr>
              <p:nvPr/>
            </p:nvSpPr>
            <p:spPr>
              <a:xfrm>
                <a:off x="5489279" y="5134909"/>
                <a:ext cx="1322157" cy="492443"/>
              </a:xfrm>
              <a:prstGeom prst="rect">
                <a:avLst/>
              </a:prstGeom>
              <a:blipFill>
                <a:blip r:embed="rId1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03301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5"/>
                                        </p:tgtEl>
                                        <p:attrNameLst>
                                          <p:attrName>style.color</p:attrName>
                                        </p:attrNameLst>
                                      </p:cBhvr>
                                      <p:by>
                                        <p:hsl h="0" s="-12549" l="-25098"/>
                                      </p:by>
                                    </p:animClr>
                                    <p:animClr clrSpc="hsl" dir="cw">
                                      <p:cBhvr>
                                        <p:cTn id="12" dur="500" fill="hold"/>
                                        <p:tgtEl>
                                          <p:spTgt spid="5"/>
                                        </p:tgtEl>
                                        <p:attrNameLst>
                                          <p:attrName>fillcolor</p:attrName>
                                        </p:attrNameLst>
                                      </p:cBhvr>
                                      <p:by>
                                        <p:hsl h="0" s="-12549" l="-25098"/>
                                      </p:by>
                                    </p:animClr>
                                    <p:animClr clrSpc="hsl" dir="cw">
                                      <p:cBhvr>
                                        <p:cTn id="13" dur="500" fill="hold"/>
                                        <p:tgtEl>
                                          <p:spTgt spid="5"/>
                                        </p:tgtEl>
                                        <p:attrNameLst>
                                          <p:attrName>stroke.color</p:attrName>
                                        </p:attrNameLst>
                                      </p:cBhvr>
                                      <p:by>
                                        <p:hsl h="0" s="-12549" l="-25098"/>
                                      </p:by>
                                    </p:animClr>
                                    <p:set>
                                      <p:cBhvr>
                                        <p:cTn id="14" dur="500" fill="hold"/>
                                        <p:tgtEl>
                                          <p:spTgt spid="5"/>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0" s="-12549" l="-25098"/>
                                      </p:by>
                                    </p:animClr>
                                    <p:animClr clrSpc="hsl" dir="cw">
                                      <p:cBhvr>
                                        <p:cTn id="17" dur="500" fill="hold"/>
                                        <p:tgtEl>
                                          <p:spTgt spid="6"/>
                                        </p:tgtEl>
                                        <p:attrNameLst>
                                          <p:attrName>fillcolor</p:attrName>
                                        </p:attrNameLst>
                                      </p:cBhvr>
                                      <p:by>
                                        <p:hsl h="0" s="-12549" l="-25098"/>
                                      </p:by>
                                    </p:animClr>
                                    <p:animClr clrSpc="hsl" dir="cw">
                                      <p:cBhvr>
                                        <p:cTn id="18" dur="500" fill="hold"/>
                                        <p:tgtEl>
                                          <p:spTgt spid="6"/>
                                        </p:tgtEl>
                                        <p:attrNameLst>
                                          <p:attrName>stroke.color</p:attrName>
                                        </p:attrNameLst>
                                      </p:cBhvr>
                                      <p:by>
                                        <p:hsl h="0" s="-12549" l="-25098"/>
                                      </p:by>
                                    </p:animClr>
                                    <p:set>
                                      <p:cBhvr>
                                        <p:cTn id="19" dur="500" fill="hold"/>
                                        <p:tgtEl>
                                          <p:spTgt spid="6"/>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7"/>
                                        </p:tgtEl>
                                        <p:attrNameLst>
                                          <p:attrName>style.color</p:attrName>
                                        </p:attrNameLst>
                                      </p:cBhvr>
                                      <p:by>
                                        <p:hsl h="0" s="-12549" l="-25098"/>
                                      </p:by>
                                    </p:animClr>
                                    <p:animClr clrSpc="hsl" dir="cw">
                                      <p:cBhvr>
                                        <p:cTn id="22" dur="500" fill="hold"/>
                                        <p:tgtEl>
                                          <p:spTgt spid="7"/>
                                        </p:tgtEl>
                                        <p:attrNameLst>
                                          <p:attrName>fillcolor</p:attrName>
                                        </p:attrNameLst>
                                      </p:cBhvr>
                                      <p:by>
                                        <p:hsl h="0" s="-12549" l="-25098"/>
                                      </p:by>
                                    </p:animClr>
                                    <p:animClr clrSpc="hsl" dir="cw">
                                      <p:cBhvr>
                                        <p:cTn id="23" dur="500" fill="hold"/>
                                        <p:tgtEl>
                                          <p:spTgt spid="7"/>
                                        </p:tgtEl>
                                        <p:attrNameLst>
                                          <p:attrName>stroke.color</p:attrName>
                                        </p:attrNameLst>
                                      </p:cBhvr>
                                      <p:by>
                                        <p:hsl h="0" s="-12549" l="-25098"/>
                                      </p:by>
                                    </p:animClr>
                                    <p:set>
                                      <p:cBhvr>
                                        <p:cTn id="24" dur="500" fill="hold"/>
                                        <p:tgtEl>
                                          <p:spTgt spid="7"/>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8"/>
                                        </p:tgtEl>
                                        <p:attrNameLst>
                                          <p:attrName>style.color</p:attrName>
                                        </p:attrNameLst>
                                      </p:cBhvr>
                                      <p:by>
                                        <p:hsl h="0" s="-12549" l="-25098"/>
                                      </p:by>
                                    </p:animClr>
                                    <p:animClr clrSpc="hsl" dir="cw">
                                      <p:cBhvr>
                                        <p:cTn id="27" dur="500" fill="hold"/>
                                        <p:tgtEl>
                                          <p:spTgt spid="8"/>
                                        </p:tgtEl>
                                        <p:attrNameLst>
                                          <p:attrName>fillcolor</p:attrName>
                                        </p:attrNameLst>
                                      </p:cBhvr>
                                      <p:by>
                                        <p:hsl h="0" s="-12549" l="-25098"/>
                                      </p:by>
                                    </p:animClr>
                                    <p:animClr clrSpc="hsl" dir="cw">
                                      <p:cBhvr>
                                        <p:cTn id="28" dur="500" fill="hold"/>
                                        <p:tgtEl>
                                          <p:spTgt spid="8"/>
                                        </p:tgtEl>
                                        <p:attrNameLst>
                                          <p:attrName>stroke.color</p:attrName>
                                        </p:attrNameLst>
                                      </p:cBhvr>
                                      <p:by>
                                        <p:hsl h="0" s="-12549" l="-25098"/>
                                      </p:by>
                                    </p:animClr>
                                    <p:set>
                                      <p:cBhvr>
                                        <p:cTn id="29" dur="500" fill="hold"/>
                                        <p:tgtEl>
                                          <p:spTgt spid="8"/>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9"/>
                                        </p:tgtEl>
                                        <p:attrNameLst>
                                          <p:attrName>style.color</p:attrName>
                                        </p:attrNameLst>
                                      </p:cBhvr>
                                      <p:by>
                                        <p:hsl h="0" s="-12549" l="-25098"/>
                                      </p:by>
                                    </p:animClr>
                                    <p:animClr clrSpc="hsl" dir="cw">
                                      <p:cBhvr>
                                        <p:cTn id="32" dur="500" fill="hold"/>
                                        <p:tgtEl>
                                          <p:spTgt spid="9"/>
                                        </p:tgtEl>
                                        <p:attrNameLst>
                                          <p:attrName>fillcolor</p:attrName>
                                        </p:attrNameLst>
                                      </p:cBhvr>
                                      <p:by>
                                        <p:hsl h="0" s="-12549" l="-25098"/>
                                      </p:by>
                                    </p:animClr>
                                    <p:animClr clrSpc="hsl" dir="cw">
                                      <p:cBhvr>
                                        <p:cTn id="33" dur="500" fill="hold"/>
                                        <p:tgtEl>
                                          <p:spTgt spid="9"/>
                                        </p:tgtEl>
                                        <p:attrNameLst>
                                          <p:attrName>stroke.color</p:attrName>
                                        </p:attrNameLst>
                                      </p:cBhvr>
                                      <p:by>
                                        <p:hsl h="0" s="-12549" l="-25098"/>
                                      </p:by>
                                    </p:animClr>
                                    <p:set>
                                      <p:cBhvr>
                                        <p:cTn id="34" dur="500" fill="hold"/>
                                        <p:tgtEl>
                                          <p:spTgt spid="9"/>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10"/>
                                        </p:tgtEl>
                                        <p:attrNameLst>
                                          <p:attrName>style.color</p:attrName>
                                        </p:attrNameLst>
                                      </p:cBhvr>
                                      <p:by>
                                        <p:hsl h="0" s="-12549" l="-25098"/>
                                      </p:by>
                                    </p:animClr>
                                    <p:animClr clrSpc="hsl" dir="cw">
                                      <p:cBhvr>
                                        <p:cTn id="37" dur="500" fill="hold"/>
                                        <p:tgtEl>
                                          <p:spTgt spid="10"/>
                                        </p:tgtEl>
                                        <p:attrNameLst>
                                          <p:attrName>fillcolor</p:attrName>
                                        </p:attrNameLst>
                                      </p:cBhvr>
                                      <p:by>
                                        <p:hsl h="0" s="-12549" l="-25098"/>
                                      </p:by>
                                    </p:animClr>
                                    <p:animClr clrSpc="hsl" dir="cw">
                                      <p:cBhvr>
                                        <p:cTn id="38" dur="500" fill="hold"/>
                                        <p:tgtEl>
                                          <p:spTgt spid="10"/>
                                        </p:tgtEl>
                                        <p:attrNameLst>
                                          <p:attrName>stroke.color</p:attrName>
                                        </p:attrNameLst>
                                      </p:cBhvr>
                                      <p:by>
                                        <p:hsl h="0" s="-12549" l="-25098"/>
                                      </p:by>
                                    </p:animClr>
                                    <p:set>
                                      <p:cBhvr>
                                        <p:cTn id="39" dur="500" fill="hold"/>
                                        <p:tgtEl>
                                          <p:spTgt spid="10"/>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11"/>
                                        </p:tgtEl>
                                        <p:attrNameLst>
                                          <p:attrName>style.color</p:attrName>
                                        </p:attrNameLst>
                                      </p:cBhvr>
                                      <p:by>
                                        <p:hsl h="0" s="-12549" l="-25098"/>
                                      </p:by>
                                    </p:animClr>
                                    <p:animClr clrSpc="hsl" dir="cw">
                                      <p:cBhvr>
                                        <p:cTn id="42" dur="500" fill="hold"/>
                                        <p:tgtEl>
                                          <p:spTgt spid="11"/>
                                        </p:tgtEl>
                                        <p:attrNameLst>
                                          <p:attrName>fillcolor</p:attrName>
                                        </p:attrNameLst>
                                      </p:cBhvr>
                                      <p:by>
                                        <p:hsl h="0" s="-12549" l="-25098"/>
                                      </p:by>
                                    </p:animClr>
                                    <p:animClr clrSpc="hsl" dir="cw">
                                      <p:cBhvr>
                                        <p:cTn id="43" dur="500" fill="hold"/>
                                        <p:tgtEl>
                                          <p:spTgt spid="11"/>
                                        </p:tgtEl>
                                        <p:attrNameLst>
                                          <p:attrName>stroke.color</p:attrName>
                                        </p:attrNameLst>
                                      </p:cBhvr>
                                      <p:by>
                                        <p:hsl h="0" s="-12549" l="-25098"/>
                                      </p:by>
                                    </p:animClr>
                                    <p:set>
                                      <p:cBhvr>
                                        <p:cTn id="44"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b="1" dirty="0"/>
              <a:t>Prior Work</a:t>
            </a:r>
          </a:p>
          <a:p>
            <a:r>
              <a:rPr lang="en-US" dirty="0"/>
              <a:t>Proposed Method</a:t>
            </a:r>
          </a:p>
          <a:p>
            <a:pPr lvl="1"/>
            <a:r>
              <a:rPr lang="en-US" dirty="0" smtClean="0"/>
              <a:t>Formulation</a:t>
            </a:r>
            <a:endParaRPr lang="en-US" dirty="0"/>
          </a:p>
          <a:p>
            <a:pPr lvl="1"/>
            <a:r>
              <a:rPr lang="en-US"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dirty="0" smtClean="0"/>
              <a:t>Results (So Far)</a:t>
            </a:r>
            <a:endParaRPr lang="en-US" dirty="0"/>
          </a:p>
          <a:p>
            <a:pPr lvl="1"/>
            <a:r>
              <a:rPr lang="en-US" dirty="0" smtClean="0"/>
              <a:t>PR2-Robot</a:t>
            </a:r>
            <a:endParaRPr lang="en-US" dirty="0"/>
          </a:p>
        </p:txBody>
      </p:sp>
    </p:spTree>
    <p:extLst>
      <p:ext uri="{BB962C8B-B14F-4D97-AF65-F5344CB8AC3E}">
        <p14:creationId xmlns:p14="http://schemas.microsoft.com/office/powerpoint/2010/main" val="3007562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D022-A339-43F9-8768-EA2316447203}"/>
              </a:ext>
            </a:extLst>
          </p:cNvPr>
          <p:cNvSpPr>
            <a:spLocks noGrp="1"/>
          </p:cNvSpPr>
          <p:nvPr>
            <p:ph type="title"/>
          </p:nvPr>
        </p:nvSpPr>
        <p:spPr/>
        <p:txBody>
          <a:bodyPr/>
          <a:lstStyle/>
          <a:p>
            <a:r>
              <a:rPr lang="en-US" dirty="0"/>
              <a:t>Prior </a:t>
            </a:r>
            <a:r>
              <a:rPr lang="en-US" dirty="0" smtClean="0"/>
              <a:t>Work</a:t>
            </a:r>
            <a:endParaRPr lang="en-US" dirty="0"/>
          </a:p>
        </p:txBody>
      </p:sp>
      <p:sp>
        <p:nvSpPr>
          <p:cNvPr id="3" name="Content Placeholder 2">
            <a:extLst>
              <a:ext uri="{FF2B5EF4-FFF2-40B4-BE49-F238E27FC236}">
                <a16:creationId xmlns:a16="http://schemas.microsoft.com/office/drawing/2014/main" id="{61A95AA0-C3D9-46D3-8849-FAF4F20A5E61}"/>
              </a:ext>
            </a:extLst>
          </p:cNvPr>
          <p:cNvSpPr>
            <a:spLocks noGrp="1"/>
          </p:cNvSpPr>
          <p:nvPr>
            <p:ph idx="1"/>
          </p:nvPr>
        </p:nvSpPr>
        <p:spPr>
          <a:xfrm>
            <a:off x="838199" y="1825625"/>
            <a:ext cx="8834439" cy="5253092"/>
          </a:xfrm>
        </p:spPr>
        <p:txBody>
          <a:bodyPr>
            <a:normAutofit/>
          </a:bodyPr>
          <a:lstStyle/>
          <a:p>
            <a:r>
              <a:rPr lang="en-US" dirty="0" smtClean="0">
                <a:solidFill>
                  <a:schemeClr val="tx1">
                    <a:alpha val="34000"/>
                  </a:schemeClr>
                </a:solidFill>
              </a:rPr>
              <a:t>Constraint-based Gaussian Truncation</a:t>
            </a:r>
          </a:p>
          <a:p>
            <a:pPr lvl="1"/>
            <a:r>
              <a:rPr lang="en-US" dirty="0" smtClean="0">
                <a:solidFill>
                  <a:schemeClr val="tx1">
                    <a:alpha val="34000"/>
                  </a:schemeClr>
                </a:solidFill>
              </a:rPr>
              <a:t>Linear chance </a:t>
            </a:r>
            <a:r>
              <a:rPr lang="en-US" dirty="0">
                <a:solidFill>
                  <a:schemeClr val="tx1">
                    <a:alpha val="34000"/>
                  </a:schemeClr>
                </a:solidFill>
              </a:rPr>
              <a:t>c</a:t>
            </a:r>
            <a:r>
              <a:rPr lang="en-US" dirty="0" smtClean="0">
                <a:solidFill>
                  <a:schemeClr val="tx1">
                    <a:alpha val="34000"/>
                  </a:schemeClr>
                </a:solidFill>
              </a:rPr>
              <a:t>onstraints (Du </a:t>
            </a:r>
            <a:r>
              <a:rPr lang="en-US" dirty="0" err="1" smtClean="0">
                <a:solidFill>
                  <a:schemeClr val="tx1">
                    <a:alpha val="34000"/>
                  </a:schemeClr>
                </a:solidFill>
              </a:rPr>
              <a:t>Toit</a:t>
            </a:r>
            <a:r>
              <a:rPr lang="en-US" dirty="0" smtClean="0">
                <a:solidFill>
                  <a:schemeClr val="tx1">
                    <a:alpha val="34000"/>
                  </a:schemeClr>
                </a:solidFill>
              </a:rPr>
              <a:t> et al., </a:t>
            </a:r>
            <a:r>
              <a:rPr lang="en-US" dirty="0">
                <a:solidFill>
                  <a:schemeClr val="tx1">
                    <a:alpha val="34000"/>
                  </a:schemeClr>
                </a:solidFill>
              </a:rPr>
              <a:t>RO ‘11)</a:t>
            </a:r>
          </a:p>
          <a:p>
            <a:pPr lvl="1"/>
            <a:r>
              <a:rPr lang="en-US" dirty="0" smtClean="0">
                <a:solidFill>
                  <a:schemeClr val="tx1">
                    <a:alpha val="34000"/>
                  </a:schemeClr>
                </a:solidFill>
              </a:rPr>
              <a:t>Truncate a priori probability distributions along motion plan (</a:t>
            </a:r>
            <a:r>
              <a:rPr lang="en-US" dirty="0" err="1" smtClean="0">
                <a:solidFill>
                  <a:schemeClr val="tx1">
                    <a:alpha val="34000"/>
                  </a:schemeClr>
                </a:solidFill>
              </a:rPr>
              <a:t>Patil</a:t>
            </a:r>
            <a:r>
              <a:rPr lang="en-US" dirty="0" smtClean="0">
                <a:solidFill>
                  <a:schemeClr val="tx1">
                    <a:alpha val="34000"/>
                  </a:schemeClr>
                </a:solidFill>
              </a:rPr>
              <a:t> et al., ICRA ’12)</a:t>
            </a:r>
          </a:p>
          <a:p>
            <a:pPr lvl="1"/>
            <a:r>
              <a:rPr lang="en-US" b="1" dirty="0" smtClean="0">
                <a:solidFill>
                  <a:schemeClr val="tx1">
                    <a:alpha val="34000"/>
                  </a:schemeClr>
                </a:solidFill>
              </a:rPr>
              <a:t>Caveats:</a:t>
            </a:r>
          </a:p>
          <a:p>
            <a:pPr lvl="2"/>
            <a:r>
              <a:rPr lang="en-US" dirty="0" smtClean="0">
                <a:solidFill>
                  <a:schemeClr val="tx1">
                    <a:alpha val="34000"/>
                  </a:schemeClr>
                </a:solidFill>
              </a:rPr>
              <a:t>Assumes that we can form </a:t>
            </a:r>
            <a:r>
              <a:rPr lang="en-US" i="1" dirty="0" smtClean="0">
                <a:solidFill>
                  <a:schemeClr val="tx1">
                    <a:alpha val="34000"/>
                  </a:schemeClr>
                </a:solidFill>
              </a:rPr>
              <a:t>linear </a:t>
            </a:r>
            <a:r>
              <a:rPr lang="en-US" dirty="0" smtClean="0">
                <a:solidFill>
                  <a:schemeClr val="tx1">
                    <a:alpha val="34000"/>
                  </a:schemeClr>
                </a:solidFill>
              </a:rPr>
              <a:t>obstacle constraints in work-space</a:t>
            </a:r>
          </a:p>
          <a:p>
            <a:pPr lvl="2"/>
            <a:r>
              <a:rPr lang="en-US" dirty="0" smtClean="0">
                <a:solidFill>
                  <a:schemeClr val="tx1">
                    <a:alpha val="34000"/>
                  </a:schemeClr>
                </a:solidFill>
              </a:rPr>
              <a:t>Generalizes only to point-robots</a:t>
            </a:r>
          </a:p>
          <a:p>
            <a:pPr lvl="2"/>
            <a:r>
              <a:rPr lang="en-US" dirty="0" err="1" smtClean="0">
                <a:solidFill>
                  <a:schemeClr val="tx1">
                    <a:alpha val="34000"/>
                  </a:schemeClr>
                </a:solidFill>
              </a:rPr>
              <a:t>Patil’s</a:t>
            </a:r>
            <a:r>
              <a:rPr lang="en-US" dirty="0" smtClean="0">
                <a:solidFill>
                  <a:schemeClr val="tx1">
                    <a:alpha val="34000"/>
                  </a:schemeClr>
                </a:solidFill>
              </a:rPr>
              <a:t> method can degenerate in non-convex environments</a:t>
            </a:r>
            <a:endParaRPr lang="en-US" dirty="0">
              <a:solidFill>
                <a:schemeClr val="tx1">
                  <a:alpha val="34000"/>
                </a:schemeClr>
              </a:solidFill>
            </a:endParaRPr>
          </a:p>
          <a:p>
            <a:r>
              <a:rPr lang="en-US" dirty="0" smtClean="0">
                <a:solidFill>
                  <a:schemeClr val="tx1">
                    <a:alpha val="34000"/>
                  </a:schemeClr>
                </a:solidFill>
              </a:rPr>
              <a:t>Distance to Obstacle Check (van </a:t>
            </a:r>
            <a:r>
              <a:rPr lang="en-US" dirty="0">
                <a:solidFill>
                  <a:schemeClr val="tx1">
                    <a:alpha val="34000"/>
                  </a:schemeClr>
                </a:solidFill>
              </a:rPr>
              <a:t>den Berg et al., RSS ‘10)</a:t>
            </a:r>
          </a:p>
          <a:p>
            <a:pPr lvl="1"/>
            <a:r>
              <a:rPr lang="en-US" b="1" dirty="0" smtClean="0">
                <a:solidFill>
                  <a:schemeClr val="tx1">
                    <a:alpha val="34000"/>
                  </a:schemeClr>
                </a:solidFill>
              </a:rPr>
              <a:t>Caveat</a:t>
            </a:r>
            <a:r>
              <a:rPr lang="en-US" dirty="0" smtClean="0">
                <a:solidFill>
                  <a:schemeClr val="tx1">
                    <a:alpha val="34000"/>
                  </a:schemeClr>
                </a:solidFill>
              </a:rPr>
              <a:t>:</a:t>
            </a:r>
          </a:p>
          <a:p>
            <a:pPr lvl="2"/>
            <a:r>
              <a:rPr lang="en-US" dirty="0" smtClean="0">
                <a:solidFill>
                  <a:schemeClr val="tx1">
                    <a:alpha val="34000"/>
                  </a:schemeClr>
                </a:solidFill>
              </a:rPr>
              <a:t>Incorrectly </a:t>
            </a:r>
            <a:r>
              <a:rPr lang="en-US" dirty="0">
                <a:solidFill>
                  <a:schemeClr val="tx1">
                    <a:alpha val="34000"/>
                  </a:schemeClr>
                </a:solidFill>
              </a:rPr>
              <a:t>assumed </a:t>
            </a:r>
            <a:r>
              <a:rPr lang="en-US" dirty="0" smtClean="0">
                <a:solidFill>
                  <a:schemeClr val="tx1">
                    <a:alpha val="34000"/>
                  </a:schemeClr>
                </a:solidFill>
              </a:rPr>
              <a:t>independence between collision events along motion plan</a:t>
            </a:r>
            <a:endParaRPr lang="en-US" dirty="0">
              <a:solidFill>
                <a:schemeClr val="tx1">
                  <a:alpha val="34000"/>
                </a:schemeClr>
              </a:solidFill>
            </a:endParaRPr>
          </a:p>
        </p:txBody>
      </p:sp>
      <p:sp>
        <p:nvSpPr>
          <p:cNvPr id="7" name="Rectangle 6">
            <a:extLst>
              <a:ext uri="{FF2B5EF4-FFF2-40B4-BE49-F238E27FC236}">
                <a16:creationId xmlns:a16="http://schemas.microsoft.com/office/drawing/2014/main" id="{AF10638F-2967-4299-9C85-AE0005C3EBF5}"/>
              </a:ext>
            </a:extLst>
          </p:cNvPr>
          <p:cNvSpPr/>
          <p:nvPr/>
        </p:nvSpPr>
        <p:spPr>
          <a:xfrm>
            <a:off x="9974148" y="3720763"/>
            <a:ext cx="1484061" cy="369332"/>
          </a:xfrm>
          <a:prstGeom prst="rect">
            <a:avLst/>
          </a:prstGeom>
        </p:spPr>
        <p:txBody>
          <a:bodyPr wrap="none">
            <a:spAutoFit/>
          </a:bodyPr>
          <a:lstStyle/>
          <a:p>
            <a:r>
              <a:rPr lang="en-US" dirty="0" err="1" smtClean="0"/>
              <a:t>Patil</a:t>
            </a:r>
            <a:r>
              <a:rPr lang="en-US" dirty="0" smtClean="0"/>
              <a:t>, ICRA ‘12</a:t>
            </a:r>
            <a:endParaRPr lang="en-US" dirty="0"/>
          </a:p>
        </p:txBody>
      </p:sp>
      <p:pic>
        <p:nvPicPr>
          <p:cNvPr id="9" name="Picture 8">
            <a:extLst>
              <a:ext uri="{FF2B5EF4-FFF2-40B4-BE49-F238E27FC236}">
                <a16:creationId xmlns:a16="http://schemas.microsoft.com/office/drawing/2014/main" id="{AA3E5A51-0BBA-488C-BCD1-4809A7AB6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7531" y="4108575"/>
            <a:ext cx="2514006" cy="2035409"/>
          </a:xfrm>
          <a:prstGeom prst="rect">
            <a:avLst/>
          </a:prstGeom>
        </p:spPr>
      </p:pic>
      <p:sp>
        <p:nvSpPr>
          <p:cNvPr id="10" name="Rectangle 9">
            <a:extLst>
              <a:ext uri="{FF2B5EF4-FFF2-40B4-BE49-F238E27FC236}">
                <a16:creationId xmlns:a16="http://schemas.microsoft.com/office/drawing/2014/main" id="{B450E6EE-B492-4230-BDED-51E97B42621B}"/>
              </a:ext>
            </a:extLst>
          </p:cNvPr>
          <p:cNvSpPr/>
          <p:nvPr/>
        </p:nvSpPr>
        <p:spPr>
          <a:xfrm>
            <a:off x="9345281" y="6162464"/>
            <a:ext cx="2716256" cy="369332"/>
          </a:xfrm>
          <a:prstGeom prst="rect">
            <a:avLst/>
          </a:prstGeom>
        </p:spPr>
        <p:txBody>
          <a:bodyPr wrap="none">
            <a:spAutoFit/>
          </a:bodyPr>
          <a:lstStyle/>
          <a:p>
            <a:r>
              <a:rPr lang="en-US" dirty="0"/>
              <a:t>van den Berg et al., RSS ‘10</a:t>
            </a:r>
          </a:p>
        </p:txBody>
      </p:sp>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644062" y="1552774"/>
            <a:ext cx="2144232" cy="2149509"/>
          </a:xfrm>
          <a:prstGeom prst="rect">
            <a:avLst/>
          </a:prstGeom>
        </p:spPr>
      </p:pic>
    </p:spTree>
    <p:extLst>
      <p:ext uri="{BB962C8B-B14F-4D97-AF65-F5344CB8AC3E}">
        <p14:creationId xmlns:p14="http://schemas.microsoft.com/office/powerpoint/2010/main" val="219432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3">
                                            <p:txEl>
                                              <p:pRg st="1" end="1"/>
                                            </p:txEl>
                                          </p:spTgt>
                                        </p:tgtEl>
                                        <p:attrNameLst>
                                          <p:attrName>style.color</p:attrName>
                                        </p:attrNameLst>
                                      </p:cBhvr>
                                      <p:by>
                                        <p:hsl h="0" s="-12549" l="-25098"/>
                                      </p:by>
                                    </p:animClr>
                                    <p:animClr clrSpc="hsl" dir="cw">
                                      <p:cBhvr>
                                        <p:cTn id="12" dur="500" fill="hold"/>
                                        <p:tgtEl>
                                          <p:spTgt spid="3">
                                            <p:txEl>
                                              <p:pRg st="1" end="1"/>
                                            </p:txEl>
                                          </p:spTgt>
                                        </p:tgtEl>
                                        <p:attrNameLst>
                                          <p:attrName>fillcolor</p:attrName>
                                        </p:attrNameLst>
                                      </p:cBhvr>
                                      <p:by>
                                        <p:hsl h="0" s="-12549" l="-25098"/>
                                      </p:by>
                                    </p:animClr>
                                    <p:animClr clrSpc="hsl" dir="cw">
                                      <p:cBhvr>
                                        <p:cTn id="13" dur="500" fill="hold"/>
                                        <p:tgtEl>
                                          <p:spTgt spid="3">
                                            <p:txEl>
                                              <p:pRg st="1" end="1"/>
                                            </p:txEl>
                                          </p:spTgt>
                                        </p:tgtEl>
                                        <p:attrNameLst>
                                          <p:attrName>stroke.color</p:attrName>
                                        </p:attrNameLst>
                                      </p:cBhvr>
                                      <p:by>
                                        <p:hsl h="0" s="-12549" l="-25098"/>
                                      </p:by>
                                    </p:animClr>
                                    <p:set>
                                      <p:cBhvr>
                                        <p:cTn id="14" dur="500" fill="hold"/>
                                        <p:tgtEl>
                                          <p:spTgt spid="3">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3">
                                            <p:txEl>
                                              <p:pRg st="2" end="2"/>
                                            </p:txEl>
                                          </p:spTgt>
                                        </p:tgtEl>
                                        <p:attrNameLst>
                                          <p:attrName>style.color</p:attrName>
                                        </p:attrNameLst>
                                      </p:cBhvr>
                                      <p:by>
                                        <p:hsl h="0" s="-12549" l="-25098"/>
                                      </p:by>
                                    </p:animClr>
                                    <p:animClr clrSpc="hsl" dir="cw">
                                      <p:cBhvr>
                                        <p:cTn id="17" dur="500" fill="hold"/>
                                        <p:tgtEl>
                                          <p:spTgt spid="3">
                                            <p:txEl>
                                              <p:pRg st="2" end="2"/>
                                            </p:txEl>
                                          </p:spTgt>
                                        </p:tgtEl>
                                        <p:attrNameLst>
                                          <p:attrName>fillcolor</p:attrName>
                                        </p:attrNameLst>
                                      </p:cBhvr>
                                      <p:by>
                                        <p:hsl h="0" s="-12549" l="-25098"/>
                                      </p:by>
                                    </p:animClr>
                                    <p:animClr clrSpc="hsl" dir="cw">
                                      <p:cBhvr>
                                        <p:cTn id="18" dur="500" fill="hold"/>
                                        <p:tgtEl>
                                          <p:spTgt spid="3">
                                            <p:txEl>
                                              <p:pRg st="2" end="2"/>
                                            </p:txEl>
                                          </p:spTgt>
                                        </p:tgtEl>
                                        <p:attrNameLst>
                                          <p:attrName>stroke.color</p:attrName>
                                        </p:attrNameLst>
                                      </p:cBhvr>
                                      <p:by>
                                        <p:hsl h="0" s="-12549" l="-25098"/>
                                      </p:by>
                                    </p:animClr>
                                    <p:set>
                                      <p:cBhvr>
                                        <p:cTn id="19" dur="500" fill="hold"/>
                                        <p:tgtEl>
                                          <p:spTgt spid="3">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3">
                                            <p:txEl>
                                              <p:pRg st="3" end="3"/>
                                            </p:txEl>
                                          </p:spTgt>
                                        </p:tgtEl>
                                        <p:attrNameLst>
                                          <p:attrName>style.color</p:attrName>
                                        </p:attrNameLst>
                                      </p:cBhvr>
                                      <p:by>
                                        <p:hsl h="0" s="-12549" l="-25098"/>
                                      </p:by>
                                    </p:animClr>
                                    <p:animClr clrSpc="hsl" dir="cw">
                                      <p:cBhvr>
                                        <p:cTn id="24" dur="500" fill="hold"/>
                                        <p:tgtEl>
                                          <p:spTgt spid="3">
                                            <p:txEl>
                                              <p:pRg st="3" end="3"/>
                                            </p:txEl>
                                          </p:spTgt>
                                        </p:tgtEl>
                                        <p:attrNameLst>
                                          <p:attrName>fillcolor</p:attrName>
                                        </p:attrNameLst>
                                      </p:cBhvr>
                                      <p:by>
                                        <p:hsl h="0" s="-12549" l="-25098"/>
                                      </p:by>
                                    </p:animClr>
                                    <p:animClr clrSpc="hsl" dir="cw">
                                      <p:cBhvr>
                                        <p:cTn id="25" dur="500" fill="hold"/>
                                        <p:tgtEl>
                                          <p:spTgt spid="3">
                                            <p:txEl>
                                              <p:pRg st="3" end="3"/>
                                            </p:txEl>
                                          </p:spTgt>
                                        </p:tgtEl>
                                        <p:attrNameLst>
                                          <p:attrName>stroke.color</p:attrName>
                                        </p:attrNameLst>
                                      </p:cBhvr>
                                      <p:by>
                                        <p:hsl h="0" s="-12549" l="-25098"/>
                                      </p:by>
                                    </p:animClr>
                                    <p:set>
                                      <p:cBhvr>
                                        <p:cTn id="26" dur="500" fill="hold"/>
                                        <p:tgtEl>
                                          <p:spTgt spid="3">
                                            <p:txEl>
                                              <p:pRg st="3" end="3"/>
                                            </p:txEl>
                                          </p:spTgt>
                                        </p:tgtEl>
                                        <p:attrNameLst>
                                          <p:attrName>fill.type</p:attrName>
                                        </p:attrNameLst>
                                      </p:cBhvr>
                                      <p:to>
                                        <p:strVal val="solid"/>
                                      </p:to>
                                    </p:set>
                                  </p:childTnLst>
                                </p:cTn>
                              </p:par>
                              <p:par>
                                <p:cTn id="27" presetID="24" presetClass="emph" presetSubtype="0" fill="hold" nodeType="withEffect">
                                  <p:stCondLst>
                                    <p:cond delay="0"/>
                                  </p:stCondLst>
                                  <p:childTnLst>
                                    <p:animClr clrSpc="hsl" dir="cw">
                                      <p:cBhvr override="childStyle">
                                        <p:cTn id="28" dur="500" fill="hold"/>
                                        <p:tgtEl>
                                          <p:spTgt spid="3">
                                            <p:txEl>
                                              <p:pRg st="4" end="4"/>
                                            </p:txEl>
                                          </p:spTgt>
                                        </p:tgtEl>
                                        <p:attrNameLst>
                                          <p:attrName>style.color</p:attrName>
                                        </p:attrNameLst>
                                      </p:cBhvr>
                                      <p:by>
                                        <p:hsl h="0" s="-12549" l="-25098"/>
                                      </p:by>
                                    </p:animClr>
                                    <p:animClr clrSpc="hsl" dir="cw">
                                      <p:cBhvr>
                                        <p:cTn id="29" dur="500" fill="hold"/>
                                        <p:tgtEl>
                                          <p:spTgt spid="3">
                                            <p:txEl>
                                              <p:pRg st="4" end="4"/>
                                            </p:txEl>
                                          </p:spTgt>
                                        </p:tgtEl>
                                        <p:attrNameLst>
                                          <p:attrName>fillcolor</p:attrName>
                                        </p:attrNameLst>
                                      </p:cBhvr>
                                      <p:by>
                                        <p:hsl h="0" s="-12549" l="-25098"/>
                                      </p:by>
                                    </p:animClr>
                                    <p:animClr clrSpc="hsl" dir="cw">
                                      <p:cBhvr>
                                        <p:cTn id="30" dur="500" fill="hold"/>
                                        <p:tgtEl>
                                          <p:spTgt spid="3">
                                            <p:txEl>
                                              <p:pRg st="4" end="4"/>
                                            </p:txEl>
                                          </p:spTgt>
                                        </p:tgtEl>
                                        <p:attrNameLst>
                                          <p:attrName>stroke.color</p:attrName>
                                        </p:attrNameLst>
                                      </p:cBhvr>
                                      <p:by>
                                        <p:hsl h="0" s="-12549" l="-25098"/>
                                      </p:by>
                                    </p:animClr>
                                    <p:set>
                                      <p:cBhvr>
                                        <p:cTn id="31" dur="500" fill="hold"/>
                                        <p:tgtEl>
                                          <p:spTgt spid="3">
                                            <p:txEl>
                                              <p:pRg st="4" end="4"/>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4" presetClass="emph" presetSubtype="0" fill="hold" nodeType="clickEffect">
                                  <p:stCondLst>
                                    <p:cond delay="0"/>
                                  </p:stCondLst>
                                  <p:childTnLst>
                                    <p:animClr clrSpc="hsl" dir="cw">
                                      <p:cBhvr override="childStyle">
                                        <p:cTn id="35" dur="500" fill="hold"/>
                                        <p:tgtEl>
                                          <p:spTgt spid="3">
                                            <p:txEl>
                                              <p:pRg st="5" end="5"/>
                                            </p:txEl>
                                          </p:spTgt>
                                        </p:tgtEl>
                                        <p:attrNameLst>
                                          <p:attrName>style.color</p:attrName>
                                        </p:attrNameLst>
                                      </p:cBhvr>
                                      <p:by>
                                        <p:hsl h="0" s="-12549" l="-25098"/>
                                      </p:by>
                                    </p:animClr>
                                    <p:animClr clrSpc="hsl" dir="cw">
                                      <p:cBhvr>
                                        <p:cTn id="36" dur="500" fill="hold"/>
                                        <p:tgtEl>
                                          <p:spTgt spid="3">
                                            <p:txEl>
                                              <p:pRg st="5" end="5"/>
                                            </p:txEl>
                                          </p:spTgt>
                                        </p:tgtEl>
                                        <p:attrNameLst>
                                          <p:attrName>fillcolor</p:attrName>
                                        </p:attrNameLst>
                                      </p:cBhvr>
                                      <p:by>
                                        <p:hsl h="0" s="-12549" l="-25098"/>
                                      </p:by>
                                    </p:animClr>
                                    <p:animClr clrSpc="hsl" dir="cw">
                                      <p:cBhvr>
                                        <p:cTn id="37" dur="500" fill="hold"/>
                                        <p:tgtEl>
                                          <p:spTgt spid="3">
                                            <p:txEl>
                                              <p:pRg st="5" end="5"/>
                                            </p:txEl>
                                          </p:spTgt>
                                        </p:tgtEl>
                                        <p:attrNameLst>
                                          <p:attrName>stroke.color</p:attrName>
                                        </p:attrNameLst>
                                      </p:cBhvr>
                                      <p:by>
                                        <p:hsl h="0" s="-12549" l="-25098"/>
                                      </p:by>
                                    </p:animClr>
                                    <p:set>
                                      <p:cBhvr>
                                        <p:cTn id="38" dur="500" fill="hold"/>
                                        <p:tgtEl>
                                          <p:spTgt spid="3">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4" presetClass="emph" presetSubtype="0" fill="hold" nodeType="clickEffect">
                                  <p:stCondLst>
                                    <p:cond delay="0"/>
                                  </p:stCondLst>
                                  <p:childTnLst>
                                    <p:animClr clrSpc="hsl" dir="cw">
                                      <p:cBhvr override="childStyle">
                                        <p:cTn id="42" dur="500" fill="hold"/>
                                        <p:tgtEl>
                                          <p:spTgt spid="3">
                                            <p:txEl>
                                              <p:pRg st="6" end="6"/>
                                            </p:txEl>
                                          </p:spTgt>
                                        </p:tgtEl>
                                        <p:attrNameLst>
                                          <p:attrName>style.color</p:attrName>
                                        </p:attrNameLst>
                                      </p:cBhvr>
                                      <p:by>
                                        <p:hsl h="0" s="-12549" l="-25098"/>
                                      </p:by>
                                    </p:animClr>
                                    <p:animClr clrSpc="hsl" dir="cw">
                                      <p:cBhvr>
                                        <p:cTn id="43" dur="500" fill="hold"/>
                                        <p:tgtEl>
                                          <p:spTgt spid="3">
                                            <p:txEl>
                                              <p:pRg st="6" end="6"/>
                                            </p:txEl>
                                          </p:spTgt>
                                        </p:tgtEl>
                                        <p:attrNameLst>
                                          <p:attrName>fillcolor</p:attrName>
                                        </p:attrNameLst>
                                      </p:cBhvr>
                                      <p:by>
                                        <p:hsl h="0" s="-12549" l="-25098"/>
                                      </p:by>
                                    </p:animClr>
                                    <p:animClr clrSpc="hsl" dir="cw">
                                      <p:cBhvr>
                                        <p:cTn id="44" dur="500" fill="hold"/>
                                        <p:tgtEl>
                                          <p:spTgt spid="3">
                                            <p:txEl>
                                              <p:pRg st="6" end="6"/>
                                            </p:txEl>
                                          </p:spTgt>
                                        </p:tgtEl>
                                        <p:attrNameLst>
                                          <p:attrName>stroke.color</p:attrName>
                                        </p:attrNameLst>
                                      </p:cBhvr>
                                      <p:by>
                                        <p:hsl h="0" s="-12549" l="-25098"/>
                                      </p:by>
                                    </p:animClr>
                                    <p:set>
                                      <p:cBhvr>
                                        <p:cTn id="45" dur="500" fill="hold"/>
                                        <p:tgtEl>
                                          <p:spTgt spid="3">
                                            <p:txEl>
                                              <p:pRg st="6" end="6"/>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4" presetClass="emph" presetSubtype="0" fill="hold" nodeType="clickEffect">
                                  <p:stCondLst>
                                    <p:cond delay="0"/>
                                  </p:stCondLst>
                                  <p:childTnLst>
                                    <p:animClr clrSpc="hsl" dir="cw">
                                      <p:cBhvr override="childStyle">
                                        <p:cTn id="49" dur="500" fill="hold"/>
                                        <p:tgtEl>
                                          <p:spTgt spid="3">
                                            <p:txEl>
                                              <p:pRg st="7" end="7"/>
                                            </p:txEl>
                                          </p:spTgt>
                                        </p:tgtEl>
                                        <p:attrNameLst>
                                          <p:attrName>style.color</p:attrName>
                                        </p:attrNameLst>
                                      </p:cBhvr>
                                      <p:by>
                                        <p:hsl h="0" s="-12549" l="-25098"/>
                                      </p:by>
                                    </p:animClr>
                                    <p:animClr clrSpc="hsl" dir="cw">
                                      <p:cBhvr>
                                        <p:cTn id="50" dur="500" fill="hold"/>
                                        <p:tgtEl>
                                          <p:spTgt spid="3">
                                            <p:txEl>
                                              <p:pRg st="7" end="7"/>
                                            </p:txEl>
                                          </p:spTgt>
                                        </p:tgtEl>
                                        <p:attrNameLst>
                                          <p:attrName>fillcolor</p:attrName>
                                        </p:attrNameLst>
                                      </p:cBhvr>
                                      <p:by>
                                        <p:hsl h="0" s="-12549" l="-25098"/>
                                      </p:by>
                                    </p:animClr>
                                    <p:animClr clrSpc="hsl" dir="cw">
                                      <p:cBhvr>
                                        <p:cTn id="51" dur="500" fill="hold"/>
                                        <p:tgtEl>
                                          <p:spTgt spid="3">
                                            <p:txEl>
                                              <p:pRg st="7" end="7"/>
                                            </p:txEl>
                                          </p:spTgt>
                                        </p:tgtEl>
                                        <p:attrNameLst>
                                          <p:attrName>stroke.color</p:attrName>
                                        </p:attrNameLst>
                                      </p:cBhvr>
                                      <p:by>
                                        <p:hsl h="0" s="-12549" l="-25098"/>
                                      </p:by>
                                    </p:animClr>
                                    <p:set>
                                      <p:cBhvr>
                                        <p:cTn id="52" dur="500" fill="hold"/>
                                        <p:tgtEl>
                                          <p:spTgt spid="3">
                                            <p:txEl>
                                              <p:pRg st="7" end="7"/>
                                            </p:txEl>
                                          </p:spTgt>
                                        </p:tgtEl>
                                        <p:attrNameLst>
                                          <p:attrName>fill.type</p:attrName>
                                        </p:attrNameLst>
                                      </p:cBhvr>
                                      <p:to>
                                        <p:strVal val="solid"/>
                                      </p:to>
                                    </p:set>
                                  </p:childTnLst>
                                </p:cTn>
                              </p:par>
                              <p:par>
                                <p:cTn id="53" presetID="24" presetClass="emph" presetSubtype="0" fill="hold" nodeType="withEffect">
                                  <p:stCondLst>
                                    <p:cond delay="0"/>
                                  </p:stCondLst>
                                  <p:childTnLst>
                                    <p:animClr clrSpc="hsl" dir="cw">
                                      <p:cBhvr override="childStyle">
                                        <p:cTn id="54" dur="500" fill="hold"/>
                                        <p:tgtEl>
                                          <p:spTgt spid="3">
                                            <p:txEl>
                                              <p:pRg st="8" end="8"/>
                                            </p:txEl>
                                          </p:spTgt>
                                        </p:tgtEl>
                                        <p:attrNameLst>
                                          <p:attrName>style.color</p:attrName>
                                        </p:attrNameLst>
                                      </p:cBhvr>
                                      <p:by>
                                        <p:hsl h="0" s="-12549" l="-25098"/>
                                      </p:by>
                                    </p:animClr>
                                    <p:animClr clrSpc="hsl" dir="cw">
                                      <p:cBhvr>
                                        <p:cTn id="55" dur="500" fill="hold"/>
                                        <p:tgtEl>
                                          <p:spTgt spid="3">
                                            <p:txEl>
                                              <p:pRg st="8" end="8"/>
                                            </p:txEl>
                                          </p:spTgt>
                                        </p:tgtEl>
                                        <p:attrNameLst>
                                          <p:attrName>fillcolor</p:attrName>
                                        </p:attrNameLst>
                                      </p:cBhvr>
                                      <p:by>
                                        <p:hsl h="0" s="-12549" l="-25098"/>
                                      </p:by>
                                    </p:animClr>
                                    <p:animClr clrSpc="hsl" dir="cw">
                                      <p:cBhvr>
                                        <p:cTn id="56" dur="500" fill="hold"/>
                                        <p:tgtEl>
                                          <p:spTgt spid="3">
                                            <p:txEl>
                                              <p:pRg st="8" end="8"/>
                                            </p:txEl>
                                          </p:spTgt>
                                        </p:tgtEl>
                                        <p:attrNameLst>
                                          <p:attrName>stroke.color</p:attrName>
                                        </p:attrNameLst>
                                      </p:cBhvr>
                                      <p:by>
                                        <p:hsl h="0" s="-12549" l="-25098"/>
                                      </p:by>
                                    </p:animClr>
                                    <p:set>
                                      <p:cBhvr>
                                        <p:cTn id="57" dur="500" fill="hold"/>
                                        <p:tgtEl>
                                          <p:spTgt spid="3">
                                            <p:txEl>
                                              <p:pRg st="8" end="8"/>
                                            </p:txEl>
                                          </p:spTgt>
                                        </p:tgtEl>
                                        <p:attrNameLst>
                                          <p:attrName>fill.type</p:attrName>
                                        </p:attrNameLst>
                                      </p:cBhvr>
                                      <p:to>
                                        <p:strVal val="solid"/>
                                      </p:to>
                                    </p:set>
                                  </p:childTnLst>
                                </p:cTn>
                              </p:par>
                              <p:par>
                                <p:cTn id="58" presetID="24" presetClass="emph" presetSubtype="0" fill="hold" nodeType="withEffect">
                                  <p:stCondLst>
                                    <p:cond delay="0"/>
                                  </p:stCondLst>
                                  <p:childTnLst>
                                    <p:animClr clrSpc="hsl" dir="cw">
                                      <p:cBhvr override="childStyle">
                                        <p:cTn id="59" dur="500" fill="hold"/>
                                        <p:tgtEl>
                                          <p:spTgt spid="3">
                                            <p:txEl>
                                              <p:pRg st="9" end="9"/>
                                            </p:txEl>
                                          </p:spTgt>
                                        </p:tgtEl>
                                        <p:attrNameLst>
                                          <p:attrName>style.color</p:attrName>
                                        </p:attrNameLst>
                                      </p:cBhvr>
                                      <p:by>
                                        <p:hsl h="0" s="-12549" l="-25098"/>
                                      </p:by>
                                    </p:animClr>
                                    <p:animClr clrSpc="hsl" dir="cw">
                                      <p:cBhvr>
                                        <p:cTn id="60" dur="500" fill="hold"/>
                                        <p:tgtEl>
                                          <p:spTgt spid="3">
                                            <p:txEl>
                                              <p:pRg st="9" end="9"/>
                                            </p:txEl>
                                          </p:spTgt>
                                        </p:tgtEl>
                                        <p:attrNameLst>
                                          <p:attrName>fillcolor</p:attrName>
                                        </p:attrNameLst>
                                      </p:cBhvr>
                                      <p:by>
                                        <p:hsl h="0" s="-12549" l="-25098"/>
                                      </p:by>
                                    </p:animClr>
                                    <p:animClr clrSpc="hsl" dir="cw">
                                      <p:cBhvr>
                                        <p:cTn id="61" dur="500" fill="hold"/>
                                        <p:tgtEl>
                                          <p:spTgt spid="3">
                                            <p:txEl>
                                              <p:pRg st="9" end="9"/>
                                            </p:txEl>
                                          </p:spTgt>
                                        </p:tgtEl>
                                        <p:attrNameLst>
                                          <p:attrName>stroke.color</p:attrName>
                                        </p:attrNameLst>
                                      </p:cBhvr>
                                      <p:by>
                                        <p:hsl h="0" s="-12549" l="-25098"/>
                                      </p:by>
                                    </p:animClr>
                                    <p:set>
                                      <p:cBhvr>
                                        <p:cTn id="62" dur="500" fill="hold"/>
                                        <p:tgtEl>
                                          <p:spTgt spid="3">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dirty="0"/>
              <a:t>Prior Work</a:t>
            </a:r>
          </a:p>
          <a:p>
            <a:r>
              <a:rPr lang="en-US" dirty="0"/>
              <a:t>Proposed Method</a:t>
            </a:r>
          </a:p>
          <a:p>
            <a:pPr lvl="1"/>
            <a:r>
              <a:rPr lang="en-US" b="1" dirty="0" smtClean="0"/>
              <a:t>Formulation</a:t>
            </a:r>
            <a:endParaRPr lang="en-US" b="1" dirty="0"/>
          </a:p>
          <a:p>
            <a:pPr lvl="1"/>
            <a:r>
              <a:rPr lang="en-US"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dirty="0" smtClean="0"/>
              <a:t>Results (So Far)</a:t>
            </a:r>
            <a:endParaRPr lang="en-US" dirty="0"/>
          </a:p>
          <a:p>
            <a:pPr lvl="1"/>
            <a:r>
              <a:rPr lang="en-US" dirty="0" smtClean="0"/>
              <a:t>PR2-Robot</a:t>
            </a:r>
            <a:endParaRPr lang="en-US" dirty="0"/>
          </a:p>
        </p:txBody>
      </p:sp>
    </p:spTree>
    <p:extLst>
      <p:ext uri="{BB962C8B-B14F-4D97-AF65-F5344CB8AC3E}">
        <p14:creationId xmlns:p14="http://schemas.microsoft.com/office/powerpoint/2010/main" val="738432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161B31-F424-4F4A-88B8-ACDDEEF0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872" y="3712352"/>
            <a:ext cx="6133565" cy="1029947"/>
          </a:xfrm>
          <a:prstGeom prst="rect">
            <a:avLst/>
          </a:prstGeom>
        </p:spPr>
      </p:pic>
      <p:pic>
        <p:nvPicPr>
          <p:cNvPr id="4" name="Picture 3">
            <a:extLst>
              <a:ext uri="{FF2B5EF4-FFF2-40B4-BE49-F238E27FC236}">
                <a16:creationId xmlns:a16="http://schemas.microsoft.com/office/drawing/2014/main" id="{833238D4-5E3C-4725-BBF5-977EACBE2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573" y="2617413"/>
            <a:ext cx="7396162" cy="913291"/>
          </a:xfrm>
          <a:prstGeom prst="rect">
            <a:avLst/>
          </a:prstGeom>
        </p:spPr>
      </p:pic>
      <p:sp>
        <p:nvSpPr>
          <p:cNvPr id="2" name="Title 1">
            <a:extLst>
              <a:ext uri="{FF2B5EF4-FFF2-40B4-BE49-F238E27FC236}">
                <a16:creationId xmlns:a16="http://schemas.microsoft.com/office/drawing/2014/main" id="{F5A28A83-E66F-4FCA-A530-47E5C6DD9054}"/>
              </a:ext>
            </a:extLst>
          </p:cNvPr>
          <p:cNvSpPr>
            <a:spLocks noGrp="1"/>
          </p:cNvSpPr>
          <p:nvPr>
            <p:ph type="title"/>
          </p:nvPr>
        </p:nvSpPr>
        <p:spPr/>
        <p:txBody>
          <a:bodyPr/>
          <a:lstStyle/>
          <a:p>
            <a:r>
              <a:rPr lang="en-US" dirty="0"/>
              <a:t>Formulation: Gaussian Uncertainty</a:t>
            </a:r>
          </a:p>
        </p:txBody>
      </p:sp>
      <p:sp>
        <p:nvSpPr>
          <p:cNvPr id="3" name="Content Placeholder 2">
            <a:extLst>
              <a:ext uri="{FF2B5EF4-FFF2-40B4-BE49-F238E27FC236}">
                <a16:creationId xmlns:a16="http://schemas.microsoft.com/office/drawing/2014/main" id="{0FED802C-BB4F-4FA9-81C2-71E323806FA3}"/>
              </a:ext>
            </a:extLst>
          </p:cNvPr>
          <p:cNvSpPr>
            <a:spLocks noGrp="1"/>
          </p:cNvSpPr>
          <p:nvPr>
            <p:ph idx="1"/>
          </p:nvPr>
        </p:nvSpPr>
        <p:spPr/>
        <p:txBody>
          <a:bodyPr/>
          <a:lstStyle/>
          <a:p>
            <a:r>
              <a:rPr lang="en-US" dirty="0"/>
              <a:t>Robot operating in uncertain environment with obstacles</a:t>
            </a:r>
          </a:p>
          <a:p>
            <a:r>
              <a:rPr lang="en-US" dirty="0"/>
              <a:t>Motion Model</a:t>
            </a:r>
          </a:p>
          <a:p>
            <a:endParaRPr lang="en-US" dirty="0"/>
          </a:p>
          <a:p>
            <a:r>
              <a:rPr lang="en-US" dirty="0"/>
              <a:t>Sensor Model</a:t>
            </a:r>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73DC0-FB17-49F0-B9BB-6EAE7AD31D06}"/>
                  </a:ext>
                </a:extLst>
              </p:cNvPr>
              <p:cNvSpPr txBox="1"/>
              <p:nvPr/>
            </p:nvSpPr>
            <p:spPr>
              <a:xfrm>
                <a:off x="1263519" y="4965103"/>
                <a:ext cx="188461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oMath>
                </a14:m>
                <a:r>
                  <a:rPr lang="en-US" sz="2400" dirty="0"/>
                  <a:t>: Robot State</a:t>
                </a:r>
              </a:p>
            </p:txBody>
          </p:sp>
        </mc:Choice>
        <mc:Fallback xmlns="">
          <p:sp>
            <p:nvSpPr>
              <p:cNvPr id="6" name="TextBox 5">
                <a:extLst>
                  <a:ext uri="{FF2B5EF4-FFF2-40B4-BE49-F238E27FC236}">
                    <a16:creationId xmlns:a16="http://schemas.microsoft.com/office/drawing/2014/main" id="{AD673DC0-FB17-49F0-B9BB-6EAE7AD31D06}"/>
                  </a:ext>
                </a:extLst>
              </p:cNvPr>
              <p:cNvSpPr txBox="1">
                <a:spLocks noRot="1" noChangeAspect="1" noMove="1" noResize="1" noEditPoints="1" noAdjustHandles="1" noChangeArrowheads="1" noChangeShapeType="1" noTextEdit="1"/>
              </p:cNvSpPr>
              <p:nvPr/>
            </p:nvSpPr>
            <p:spPr>
              <a:xfrm>
                <a:off x="1263519" y="4965103"/>
                <a:ext cx="1884618" cy="369332"/>
              </a:xfrm>
              <a:prstGeom prst="rect">
                <a:avLst/>
              </a:prstGeom>
              <a:blipFill>
                <a:blip r:embed="rId4"/>
                <a:stretch>
                  <a:fillRect l="-3883" t="-24590" r="-90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AEB975-B4BE-4810-AB98-CCD152F06CC7}"/>
                  </a:ext>
                </a:extLst>
              </p:cNvPr>
              <p:cNvSpPr txBox="1"/>
              <p:nvPr/>
            </p:nvSpPr>
            <p:spPr>
              <a:xfrm>
                <a:off x="1263519" y="5396176"/>
                <a:ext cx="2094869"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Control input</a:t>
                </a:r>
              </a:p>
            </p:txBody>
          </p:sp>
        </mc:Choice>
        <mc:Fallback xmlns="">
          <p:sp>
            <p:nvSpPr>
              <p:cNvPr id="7" name="TextBox 6">
                <a:extLst>
                  <a:ext uri="{FF2B5EF4-FFF2-40B4-BE49-F238E27FC236}">
                    <a16:creationId xmlns:a16="http://schemas.microsoft.com/office/drawing/2014/main" id="{BDAEB975-B4BE-4810-AB98-CCD152F06CC7}"/>
                  </a:ext>
                </a:extLst>
              </p:cNvPr>
              <p:cNvSpPr txBox="1">
                <a:spLocks noRot="1" noChangeAspect="1" noMove="1" noResize="1" noEditPoints="1" noAdjustHandles="1" noChangeArrowheads="1" noChangeShapeType="1" noTextEdit="1"/>
              </p:cNvSpPr>
              <p:nvPr/>
            </p:nvSpPr>
            <p:spPr>
              <a:xfrm>
                <a:off x="1263519" y="5396176"/>
                <a:ext cx="2094869" cy="369332"/>
              </a:xfrm>
              <a:prstGeom prst="rect">
                <a:avLst/>
              </a:prstGeom>
              <a:blipFill>
                <a:blip r:embed="rId5"/>
                <a:stretch>
                  <a:fillRect l="-3488" t="-24590" r="-7558"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305E05-C656-473B-9AE6-B45228FB9687}"/>
                  </a:ext>
                </a:extLst>
              </p:cNvPr>
              <p:cNvSpPr txBox="1"/>
              <p:nvPr/>
            </p:nvSpPr>
            <p:spPr>
              <a:xfrm>
                <a:off x="1263519" y="5759471"/>
                <a:ext cx="307250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Sensor measurement</a:t>
                </a:r>
              </a:p>
            </p:txBody>
          </p:sp>
        </mc:Choice>
        <mc:Fallback xmlns="">
          <p:sp>
            <p:nvSpPr>
              <p:cNvPr id="8" name="TextBox 7">
                <a:extLst>
                  <a:ext uri="{FF2B5EF4-FFF2-40B4-BE49-F238E27FC236}">
                    <a16:creationId xmlns:a16="http://schemas.microsoft.com/office/drawing/2014/main" id="{1A305E05-C656-473B-9AE6-B45228FB9687}"/>
                  </a:ext>
                </a:extLst>
              </p:cNvPr>
              <p:cNvSpPr txBox="1">
                <a:spLocks noRot="1" noChangeAspect="1" noMove="1" noResize="1" noEditPoints="1" noAdjustHandles="1" noChangeArrowheads="1" noChangeShapeType="1" noTextEdit="1"/>
              </p:cNvSpPr>
              <p:nvPr/>
            </p:nvSpPr>
            <p:spPr>
              <a:xfrm>
                <a:off x="1263519" y="5759471"/>
                <a:ext cx="3072508" cy="369332"/>
              </a:xfrm>
              <a:prstGeom prst="rect">
                <a:avLst/>
              </a:prstGeom>
              <a:blipFill>
                <a:blip r:embed="rId6"/>
                <a:stretch>
                  <a:fillRect l="-2381" t="-26667" r="-515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2B1626-3C2A-4BEE-B549-0FFBE894AF40}"/>
                  </a:ext>
                </a:extLst>
              </p:cNvPr>
              <p:cNvSpPr txBox="1"/>
              <p:nvPr/>
            </p:nvSpPr>
            <p:spPr>
              <a:xfrm>
                <a:off x="5018755" y="4923947"/>
                <a:ext cx="6675995"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𝑡</m:t>
                        </m:r>
                      </m:sub>
                    </m:sSub>
                  </m:oMath>
                </a14:m>
                <a:endParaRPr lang="en-US" sz="2400" dirty="0"/>
              </a:p>
            </p:txBody>
          </p:sp>
        </mc:Choice>
        <mc:Fallback xmlns="">
          <p:sp>
            <p:nvSpPr>
              <p:cNvPr id="9" name="TextBox 8">
                <a:extLst>
                  <a:ext uri="{FF2B5EF4-FFF2-40B4-BE49-F238E27FC236}">
                    <a16:creationId xmlns:a16="http://schemas.microsoft.com/office/drawing/2014/main" id="{332B1626-3C2A-4BEE-B549-0FFBE894AF40}"/>
                  </a:ext>
                </a:extLst>
              </p:cNvPr>
              <p:cNvSpPr txBox="1">
                <a:spLocks noRot="1" noChangeAspect="1" noMove="1" noResize="1" noEditPoints="1" noAdjustHandles="1" noChangeArrowheads="1" noChangeShapeType="1" noTextEdit="1"/>
              </p:cNvSpPr>
              <p:nvPr/>
            </p:nvSpPr>
            <p:spPr>
              <a:xfrm>
                <a:off x="5018755" y="4923947"/>
                <a:ext cx="6675995" cy="369332"/>
              </a:xfrm>
              <a:prstGeom prst="rect">
                <a:avLst/>
              </a:prstGeom>
              <a:blipFill>
                <a:blip r:embed="rId7"/>
                <a:stretch>
                  <a:fillRect l="-1096" t="-2666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0E201C-644E-4791-AEAF-4839F1FE48CA}"/>
                  </a:ext>
                </a:extLst>
              </p:cNvPr>
              <p:cNvSpPr txBox="1"/>
              <p:nvPr/>
            </p:nvSpPr>
            <p:spPr>
              <a:xfrm>
                <a:off x="5081017" y="5333625"/>
                <a:ext cx="6551473"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oMath>
                </a14:m>
                <a:endParaRPr lang="en-US" sz="2400" dirty="0"/>
              </a:p>
            </p:txBody>
          </p:sp>
        </mc:Choice>
        <mc:Fallback xmlns="">
          <p:sp>
            <p:nvSpPr>
              <p:cNvPr id="10" name="TextBox 9">
                <a:extLst>
                  <a:ext uri="{FF2B5EF4-FFF2-40B4-BE49-F238E27FC236}">
                    <a16:creationId xmlns:a16="http://schemas.microsoft.com/office/drawing/2014/main" id="{840E201C-644E-4791-AEAF-4839F1FE48CA}"/>
                  </a:ext>
                </a:extLst>
              </p:cNvPr>
              <p:cNvSpPr txBox="1">
                <a:spLocks noRot="1" noChangeAspect="1" noMove="1" noResize="1" noEditPoints="1" noAdjustHandles="1" noChangeArrowheads="1" noChangeShapeType="1" noTextEdit="1"/>
              </p:cNvSpPr>
              <p:nvPr/>
            </p:nvSpPr>
            <p:spPr>
              <a:xfrm>
                <a:off x="5081017" y="5333625"/>
                <a:ext cx="6551473" cy="369332"/>
              </a:xfrm>
              <a:prstGeom prst="rect">
                <a:avLst/>
              </a:prstGeom>
              <a:blipFill>
                <a:blip r:embed="rId8"/>
                <a:stretch>
                  <a:fillRect l="-1210" t="-26230" b="-47541"/>
                </a:stretch>
              </a:blipFill>
            </p:spPr>
            <p:txBody>
              <a:bodyPr/>
              <a:lstStyle/>
              <a:p>
                <a:r>
                  <a:rPr lang="en-US">
                    <a:noFill/>
                  </a:rPr>
                  <a:t> </a:t>
                </a:r>
              </a:p>
            </p:txBody>
          </p:sp>
        </mc:Fallback>
      </mc:AlternateContent>
    </p:spTree>
    <p:extLst>
      <p:ext uri="{BB962C8B-B14F-4D97-AF65-F5344CB8AC3E}">
        <p14:creationId xmlns:p14="http://schemas.microsoft.com/office/powerpoint/2010/main" val="5463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Formulation: Nominal Motion Plan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391" y="1587947"/>
            <a:ext cx="6791218" cy="4081956"/>
          </a:xfr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FEEF338-C921-4265-8B8C-FE7A2C4FB285}"/>
                  </a:ext>
                </a:extLst>
              </p:cNvPr>
              <p:cNvSpPr/>
              <p:nvPr/>
            </p:nvSpPr>
            <p:spPr>
              <a:xfrm>
                <a:off x="507554" y="5873890"/>
                <a:ext cx="11395411" cy="1438214"/>
              </a:xfrm>
              <a:prstGeom prst="rect">
                <a:avLst/>
              </a:prstGeom>
            </p:spPr>
            <p:txBody>
              <a:bodyPr wrap="square">
                <a:spAutoFit/>
              </a:bodyPr>
              <a:lstStyle/>
              <a:p>
                <a:r>
                  <a:rPr lang="en-US" sz="2800" dirty="0"/>
                  <a:t>Given a nominal plan </a:t>
                </a:r>
                <a14:m>
                  <m:oMath xmlns:m="http://schemas.openxmlformats.org/officeDocument/2006/math">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2800" dirty="0"/>
                  <a:t>, where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𝑓</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𝑡</m:t>
                            </m:r>
                            <m:r>
                              <a:rPr lang="en-US" sz="2800" i="1">
                                <a:latin typeface="Cambria Math" panose="02040503050406030204" pitchFamily="18" charset="0"/>
                              </a:rPr>
                              <m:t>−1</m:t>
                            </m:r>
                          </m:e>
                        </m:d>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,0]</m:t>
                    </m:r>
                  </m:oMath>
                </a14:m>
                <a:endParaRPr lang="en-US" sz="2800" dirty="0"/>
              </a:p>
              <a:p>
                <a:endParaRPr lang="en-US" sz="2800" dirty="0"/>
              </a:p>
              <a:p>
                <a:r>
                  <a:rPr lang="en-US" sz="2800" dirty="0"/>
                  <a:t> </a:t>
                </a:r>
              </a:p>
            </p:txBody>
          </p:sp>
        </mc:Choice>
        <mc:Fallback xmlns="">
          <p:sp>
            <p:nvSpPr>
              <p:cNvPr id="5" name="Rectangle 4">
                <a:extLst>
                  <a:ext uri="{FF2B5EF4-FFF2-40B4-BE49-F238E27FC236}">
                    <a16:creationId xmlns:a16="http://schemas.microsoft.com/office/drawing/2014/main" id="{4FEEF338-C921-4265-8B8C-FE7A2C4FB285}"/>
                  </a:ext>
                </a:extLst>
              </p:cNvPr>
              <p:cNvSpPr>
                <a:spLocks noRot="1" noChangeAspect="1" noMove="1" noResize="1" noEditPoints="1" noAdjustHandles="1" noChangeArrowheads="1" noChangeShapeType="1" noTextEdit="1"/>
              </p:cNvSpPr>
              <p:nvPr/>
            </p:nvSpPr>
            <p:spPr>
              <a:xfrm>
                <a:off x="507554" y="5873890"/>
                <a:ext cx="11395411" cy="1438214"/>
              </a:xfrm>
              <a:prstGeom prst="rect">
                <a:avLst/>
              </a:prstGeom>
              <a:blipFill>
                <a:blip r:embed="rId3"/>
                <a:stretch>
                  <a:fillRect l="-1070" t="-4255"/>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69C6611-C397-4D1F-92BE-D60428F9EE18}"/>
              </a:ext>
            </a:extLst>
          </p:cNvPr>
          <p:cNvCxnSpPr/>
          <p:nvPr/>
        </p:nvCxnSpPr>
        <p:spPr>
          <a:xfrm flipH="1" flipV="1">
            <a:off x="8907695" y="5101290"/>
            <a:ext cx="1307294" cy="117982"/>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11ECBD-F1C5-46C0-83ED-E8860AE17519}"/>
              </a:ext>
            </a:extLst>
          </p:cNvPr>
          <p:cNvCxnSpPr/>
          <p:nvPr/>
        </p:nvCxnSpPr>
        <p:spPr>
          <a:xfrm flipV="1">
            <a:off x="5853311" y="3843234"/>
            <a:ext cx="703895" cy="128577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D801A31-DB45-40DA-B3D2-AF99BEC41636}"/>
              </a:ext>
            </a:extLst>
          </p:cNvPr>
          <p:cNvCxnSpPr>
            <a:cxnSpLocks/>
          </p:cNvCxnSpPr>
          <p:nvPr/>
        </p:nvCxnSpPr>
        <p:spPr>
          <a:xfrm>
            <a:off x="3772789" y="1470110"/>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EEDAB80-2F38-454F-B84D-B734FDA5457D}"/>
              </a:ext>
            </a:extLst>
          </p:cNvPr>
          <p:cNvCxnSpPr>
            <a:cxnSpLocks/>
          </p:cNvCxnSpPr>
          <p:nvPr/>
        </p:nvCxnSpPr>
        <p:spPr>
          <a:xfrm>
            <a:off x="7511122" y="2649128"/>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0AF614-8559-474A-A34E-A1F0020BCB50}"/>
              </a:ext>
            </a:extLst>
          </p:cNvPr>
          <p:cNvCxnSpPr>
            <a:cxnSpLocks/>
          </p:cNvCxnSpPr>
          <p:nvPr/>
        </p:nvCxnSpPr>
        <p:spPr>
          <a:xfrm flipV="1">
            <a:off x="4490213" y="3484369"/>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0BF4DAF-47B2-4AAF-8119-3148B58DE3B2}"/>
              </a:ext>
            </a:extLst>
          </p:cNvPr>
          <p:cNvCxnSpPr>
            <a:cxnSpLocks/>
          </p:cNvCxnSpPr>
          <p:nvPr/>
        </p:nvCxnSpPr>
        <p:spPr>
          <a:xfrm flipV="1">
            <a:off x="6976153" y="4716181"/>
            <a:ext cx="1267754" cy="770219"/>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EEDAB80-2F38-454F-B84D-B734FDA5457D}"/>
              </a:ext>
            </a:extLst>
          </p:cNvPr>
          <p:cNvCxnSpPr>
            <a:cxnSpLocks/>
          </p:cNvCxnSpPr>
          <p:nvPr/>
        </p:nvCxnSpPr>
        <p:spPr>
          <a:xfrm flipH="1">
            <a:off x="5641955" y="2020429"/>
            <a:ext cx="261679" cy="1608496"/>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2502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8|28.5|59.8"/>
</p:tagLst>
</file>

<file path=ppt/tags/tag2.xml><?xml version="1.0" encoding="utf-8"?>
<p:tagLst xmlns:a="http://schemas.openxmlformats.org/drawingml/2006/main" xmlns:r="http://schemas.openxmlformats.org/officeDocument/2006/relationships" xmlns:p="http://schemas.openxmlformats.org/presentationml/2006/main">
  <p:tag name="TIMING" val="|3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1178</Words>
  <Application>Microsoft Office PowerPoint</Application>
  <PresentationFormat>Widescreen</PresentationFormat>
  <Paragraphs>250</Paragraphs>
  <Slides>29</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Sampling-Based Gaussian Estimation of Probability of Collision for Safe Planning </vt:lpstr>
      <vt:lpstr>Research Motivation</vt:lpstr>
      <vt:lpstr>Problems</vt:lpstr>
      <vt:lpstr>Goal</vt:lpstr>
      <vt:lpstr>Outline</vt:lpstr>
      <vt:lpstr>Prior Work</vt:lpstr>
      <vt:lpstr>Outline</vt:lpstr>
      <vt:lpstr>Formulation: Gaussian Uncertainty</vt:lpstr>
      <vt:lpstr>Formulation: Nominal Motion Plan</vt:lpstr>
      <vt:lpstr>Formulation: EKF State Estimation</vt:lpstr>
      <vt:lpstr>Formulation: Linear Feedback Control</vt:lpstr>
      <vt:lpstr>Outline</vt:lpstr>
      <vt:lpstr>Overview of Approach</vt:lpstr>
      <vt:lpstr>Approach: Gaussian Mixture Model Estimate</vt:lpstr>
      <vt:lpstr>Approach: Gaussian Mixture Model Estimate</vt:lpstr>
      <vt:lpstr>Approach: Gaussian Mixture Model Estimate</vt:lpstr>
      <vt:lpstr>Approach: Rejection Sampling Truncation</vt:lpstr>
      <vt:lpstr>Approach: Rejection Sampling Truncation</vt:lpstr>
      <vt:lpstr>Approach: Rejection Sampling Truncation</vt:lpstr>
      <vt:lpstr>Approach: Rejection Sampling Truncation</vt:lpstr>
      <vt:lpstr>Approach: Rejection Sampling Truncation</vt:lpstr>
      <vt:lpstr>Approach: Notes</vt:lpstr>
      <vt:lpstr>Outline</vt:lpstr>
      <vt:lpstr>Evaluation: PR2 Robot</vt:lpstr>
      <vt:lpstr>Experiment Setup</vt:lpstr>
      <vt:lpstr>Experimental Results So Far</vt:lpstr>
      <vt:lpstr>Experimental Results So Far (Cont.)</vt:lpstr>
      <vt:lpstr>Conclusion and Future Work</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Probability of Collision for Safe Planning under Gaussian Motion and Sensing Uncertainty</dc:title>
  <dc:creator>Ajaay</dc:creator>
  <cp:lastModifiedBy>Chandrasekaran, Ajaay</cp:lastModifiedBy>
  <cp:revision>606</cp:revision>
  <dcterms:created xsi:type="dcterms:W3CDTF">2018-03-19T04:08:14Z</dcterms:created>
  <dcterms:modified xsi:type="dcterms:W3CDTF">2018-04-16T07:32:30Z</dcterms:modified>
</cp:coreProperties>
</file>