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0" r:id="rId4"/>
    <p:sldId id="325" r:id="rId5"/>
    <p:sldId id="327" r:id="rId6"/>
    <p:sldId id="266" r:id="rId7"/>
    <p:sldId id="326" r:id="rId8"/>
    <p:sldId id="333" r:id="rId9"/>
    <p:sldId id="299" r:id="rId10"/>
    <p:sldId id="330" r:id="rId11"/>
    <p:sldId id="331" r:id="rId12"/>
    <p:sldId id="332" r:id="rId13"/>
    <p:sldId id="329" r:id="rId14"/>
    <p:sldId id="328" r:id="rId15"/>
    <p:sldId id="335" r:id="rId16"/>
    <p:sldId id="336" r:id="rId17"/>
    <p:sldId id="337" r:id="rId18"/>
    <p:sldId id="338" r:id="rId19"/>
    <p:sldId id="306" r:id="rId20"/>
    <p:sldId id="312" r:id="rId21"/>
    <p:sldId id="313" r:id="rId22"/>
    <p:sldId id="278" r:id="rId23"/>
    <p:sldId id="302" r:id="rId24"/>
    <p:sldId id="300" r:id="rId25"/>
    <p:sldId id="301" r:id="rId26"/>
    <p:sldId id="303" r:id="rId27"/>
    <p:sldId id="304" r:id="rId28"/>
    <p:sldId id="305" r:id="rId29"/>
    <p:sldId id="307" r:id="rId30"/>
    <p:sldId id="308" r:id="rId31"/>
    <p:sldId id="281" r:id="rId32"/>
    <p:sldId id="283" r:id="rId33"/>
    <p:sldId id="284" r:id="rId34"/>
    <p:sldId id="293" r:id="rId35"/>
    <p:sldId id="294" r:id="rId36"/>
    <p:sldId id="271" r:id="rId37"/>
    <p:sldId id="272" r:id="rId38"/>
    <p:sldId id="285" r:id="rId39"/>
    <p:sldId id="296" r:id="rId40"/>
    <p:sldId id="289" r:id="rId41"/>
    <p:sldId id="290" r:id="rId42"/>
    <p:sldId id="288" r:id="rId43"/>
    <p:sldId id="297" r:id="rId44"/>
    <p:sldId id="309" r:id="rId45"/>
    <p:sldId id="310" r:id="rId46"/>
    <p:sldId id="311" r:id="rId47"/>
    <p:sldId id="31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00" autoAdjust="0"/>
  </p:normalViewPr>
  <p:slideViewPr>
    <p:cSldViewPr snapToGrid="0">
      <p:cViewPr varScale="1">
        <p:scale>
          <a:sx n="64" d="100"/>
          <a:sy n="64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26CE-9E47-4AB5-B00F-EA878C704588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4D270-EE27-4FF9-85E5-DE934FBA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Published 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 IEEE International Conference on Robotics and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Opporunity</a:t>
            </a:r>
            <a:r>
              <a:rPr lang="en-US" dirty="0"/>
              <a:t> for an image. Draw out a sequence of states. Don’t bore people with too much text.</a:t>
            </a:r>
          </a:p>
          <a:p>
            <a:endParaRPr lang="en-US" dirty="0"/>
          </a:p>
          <a:p>
            <a:r>
              <a:rPr lang="en-US" dirty="0"/>
              <a:t>Clarify the 0 for Gaussian noise.</a:t>
            </a:r>
          </a:p>
          <a:p>
            <a:endParaRPr lang="en-US" dirty="0"/>
          </a:p>
          <a:p>
            <a:r>
              <a:rPr lang="en-US" dirty="0"/>
              <a:t>Skeptical, arbitrary robots. F function could be messy. Expect a question. Look into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Put in the picture from the first page and keep referring back to it</a:t>
                </a:r>
                <a:endParaRPr lang="en-US" b="0" dirty="0"/>
              </a:p>
              <a:p>
                <a:r>
                  <a:rPr lang="en-US" b="0" dirty="0"/>
                  <a:t>Assumption: Linear feedback controller. Possible question. </a:t>
                </a:r>
              </a:p>
              <a:p>
                <a:endParaRPr lang="en-US" b="0" dirty="0"/>
              </a:p>
              <a:p>
                <a:r>
                  <a:rPr lang="en-US" b="0" dirty="0"/>
                  <a:t>Fails with nonlinear control laws. Optimization-based control, nonlinear functions. Fails in that case. Avoid huge claims. See arbitrary robot claim.</a:t>
                </a:r>
              </a:p>
              <a:p>
                <a:endParaRPr lang="en-US" b="0" dirty="0"/>
              </a:p>
              <a:p>
                <a:pPr lvl="1"/>
                <a:r>
                  <a:rPr lang="en-US" u="sng" dirty="0"/>
                  <a:t>Feedback input</a:t>
                </a:r>
                <a:r>
                  <a:rPr lang="en-US" dirty="0"/>
                  <a:t> is the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u="sng" dirty="0"/>
                  <a:t>Feedback output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expected deviation of true control input from the nominal control input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Put in the picture from the first page and keep referring back to it</a:t>
                </a:r>
                <a:endParaRPr lang="en-US" b="0" dirty="0"/>
              </a:p>
              <a:p>
                <a:r>
                  <a:rPr lang="en-US" b="0" dirty="0"/>
                  <a:t>Assumption: Linear feedback controller. Possible question. </a:t>
                </a:r>
              </a:p>
              <a:p>
                <a:endParaRPr lang="en-US" b="0" dirty="0"/>
              </a:p>
              <a:p>
                <a:r>
                  <a:rPr lang="en-US" b="0" dirty="0"/>
                  <a:t>Fails with nonlinear control laws. Optimization-based control, nonlinear functions. Fails in that case. Avoid huge claims. See arbitrary robot claim.</a:t>
                </a:r>
              </a:p>
              <a:p>
                <a:endParaRPr lang="en-US" b="0" dirty="0"/>
              </a:p>
              <a:p>
                <a:pPr lvl="1"/>
                <a:r>
                  <a:rPr lang="en-US" u="sng" dirty="0"/>
                  <a:t>Feedback input</a:t>
                </a:r>
                <a:r>
                  <a:rPr lang="en-US" dirty="0"/>
                  <a:t> is the estimate, </a:t>
                </a:r>
                <a:r>
                  <a:rPr lang="en-US" b="0" i="0">
                    <a:latin typeface="Cambria Math" panose="02040503050406030204" pitchFamily="18" charset="0"/>
                  </a:rPr>
                  <a:t>(𝑥_𝑡 ) ̂</a:t>
                </a:r>
                <a:r>
                  <a:rPr lang="en-US" b="0" i="0" dirty="0">
                    <a:latin typeface="Cambria Math" panose="02040503050406030204" pitchFamily="18" charset="0"/>
                  </a:rPr>
                  <a:t>=𝐸[(𝑥_𝑡 ) ̅ ]</a:t>
                </a:r>
                <a:endParaRPr lang="en-US" b="0" dirty="0"/>
              </a:p>
              <a:p>
                <a:pPr lvl="1"/>
                <a:r>
                  <a:rPr lang="en-US" u="sng" dirty="0"/>
                  <a:t>Feedback output</a:t>
                </a:r>
                <a:r>
                  <a:rPr lang="en-US" dirty="0"/>
                  <a:t> is </a:t>
                </a:r>
                <a:r>
                  <a:rPr lang="en-US" b="0" i="0">
                    <a:latin typeface="Cambria Math" panose="02040503050406030204" pitchFamily="18" charset="0"/>
                  </a:rPr>
                  <a:t>(𝑢_𝑡 ) ̅</a:t>
                </a:r>
                <a:r>
                  <a:rPr lang="en-US" b="0" i="0" dirty="0">
                    <a:latin typeface="Cambria Math" panose="02040503050406030204" pitchFamily="18" charset="0"/>
                  </a:rPr>
                  <a:t>,</a:t>
                </a:r>
                <a:r>
                  <a:rPr lang="en-US" dirty="0"/>
                  <a:t> the expected deviation of true control input from the nominal control input (</a:t>
                </a:r>
                <a:r>
                  <a:rPr lang="en-US" b="0" i="0">
                    <a:latin typeface="Cambria Math" panose="02040503050406030204" pitchFamily="18" charset="0"/>
                  </a:rPr>
                  <a:t>(𝑢_𝑡 ) ̅</a:t>
                </a:r>
                <a:r>
                  <a:rPr lang="en-US" b="0" i="0" dirty="0">
                    <a:latin typeface="Cambria Math" panose="02040503050406030204" pitchFamily="18" charset="0"/>
                  </a:rPr>
                  <a:t>=𝑢_𝑡−𝑢_𝑡^∗)</a:t>
                </a:r>
                <a:endParaRPr lang="en-US" dirty="0"/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9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https://ibmdecisionoptimization.github.io/tutorials/html/Beyond_Linear_Programming.html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7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9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2</a:t>
                </a:r>
                <a:r>
                  <a:rPr lang="en-US" b="0" baseline="30000" dirty="0"/>
                  <a:t>nd</a:t>
                </a:r>
                <a:r>
                  <a:rPr lang="en-US" b="0" dirty="0"/>
                  <a:t> element is KF and state uncertainty</a:t>
                </a:r>
              </a:p>
              <a:p>
                <a:r>
                  <a:rPr lang="en-US" b="0" dirty="0"/>
                  <a:t>Don’t use word true, assumes nonlinear. It’s actually the linear approximation of true state </a:t>
                </a:r>
                <a:r>
                  <a:rPr lang="en-US" b="0" dirty="0" err="1"/>
                  <a:t>deviaton</a:t>
                </a:r>
                <a:r>
                  <a:rPr lang="en-US" b="0" dirty="0"/>
                  <a:t>.</a:t>
                </a:r>
              </a:p>
              <a:p>
                <a:endParaRPr lang="en-US" b="0" dirty="0"/>
              </a:p>
              <a:p>
                <a:r>
                  <a:rPr lang="en-US" dirty="0"/>
                  <a:t>Appropriate definitions provided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2</a:t>
                </a:r>
                <a:r>
                  <a:rPr lang="en-US" b="0" baseline="30000" dirty="0"/>
                  <a:t>nd</a:t>
                </a:r>
                <a:r>
                  <a:rPr lang="en-US" b="0" dirty="0"/>
                  <a:t> element is KF and state uncertainty</a:t>
                </a:r>
              </a:p>
              <a:p>
                <a:r>
                  <a:rPr lang="en-US" b="0" dirty="0"/>
                  <a:t>Don’t use word true, assumes nonlinear. It’s actually the linear approximation of true state </a:t>
                </a:r>
                <a:r>
                  <a:rPr lang="en-US" b="0" dirty="0" err="1"/>
                  <a:t>deviaton</a:t>
                </a:r>
                <a:r>
                  <a:rPr lang="en-US" b="0" dirty="0"/>
                  <a:t>.</a:t>
                </a:r>
              </a:p>
              <a:p>
                <a:endParaRPr lang="en-US" b="0" dirty="0"/>
              </a:p>
              <a:p>
                <a:r>
                  <a:rPr lang="en-US" dirty="0"/>
                  <a:t>Appropriate definitions provided for </a:t>
                </a:r>
                <a:r>
                  <a:rPr lang="en-US" b="0" i="0">
                    <a:latin typeface="Cambria Math" panose="02040503050406030204" pitchFamily="18" charset="0"/>
                  </a:rPr>
                  <a:t>y_t, </a:t>
                </a:r>
                <a:r>
                  <a:rPr lang="en-US" b="1" i="0">
                    <a:latin typeface="Cambria Math" panose="02040503050406030204" pitchFamily="18" charset="0"/>
                  </a:rPr>
                  <a:t>𝒒_𝒕</a:t>
                </a:r>
                <a:r>
                  <a:rPr lang="en-US" b="0" i="0">
                    <a:latin typeface="Cambria Math" panose="02040503050406030204" pitchFamily="18" charset="0"/>
                  </a:rPr>
                  <a:t>, 𝐹_𝑡, 𝐺_𝑡, 𝑄_𝑡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 </a:t>
            </a:r>
            <a:r>
              <a:rPr lang="en-US" dirty="0" err="1"/>
              <a:t>hat_t</a:t>
            </a:r>
            <a:r>
              <a:rPr lang="en-US" dirty="0"/>
              <a:t> is a Kalman filter estimator that uses both the motion and sensor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41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</a:t>
            </a:r>
            <a:r>
              <a:rPr lang="en-US" dirty="0" err="1"/>
              <a:t>x_t</a:t>
            </a:r>
            <a:r>
              <a:rPr lang="en-US" dirty="0"/>
              <a:t> distribution at any point on the plan by </a:t>
            </a:r>
            <a:r>
              <a:rPr lang="en-US" dirty="0" err="1"/>
              <a:t>propogating</a:t>
            </a:r>
            <a:r>
              <a:rPr lang="en-US" dirty="0"/>
              <a:t> </a:t>
            </a:r>
            <a:r>
              <a:rPr lang="en-US" dirty="0" err="1"/>
              <a:t>R_t</a:t>
            </a:r>
            <a:r>
              <a:rPr lang="en-US" dirty="0"/>
              <a:t> and </a:t>
            </a:r>
            <a:r>
              <a:rPr lang="en-US" dirty="0" err="1"/>
              <a:t>yhat_t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2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used inside a planner as a metric.</a:t>
            </a:r>
          </a:p>
          <a:p>
            <a:r>
              <a:rPr lang="en-US" dirty="0"/>
              <a:t>Emphasize safety in the </a:t>
            </a:r>
            <a:r>
              <a:rPr lang="en-US" b="1" dirty="0"/>
              <a:t>context of obstacles</a:t>
            </a:r>
          </a:p>
          <a:p>
            <a:r>
              <a:rPr lang="en-US" b="0" dirty="0"/>
              <a:t>Safety is difficult to guarantee due to real world noise</a:t>
            </a:r>
          </a:p>
          <a:p>
            <a:endParaRPr lang="en-US" b="1" dirty="0"/>
          </a:p>
          <a:p>
            <a:r>
              <a:rPr lang="en-US" dirty="0"/>
              <a:t>https://oscarliang.com/build-a-quadcopter-beginners-tutorial-1/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Affine transformation to 1D Gaussian along axis normal to the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0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Truncate 1D Gaussian at specified </a:t>
            </a:r>
            <a:r>
              <a:rPr lang="en-US" dirty="0" err="1"/>
              <a:t>ub</a:t>
            </a:r>
            <a:r>
              <a:rPr lang="en-US" dirty="0"/>
              <a:t> given by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Truncate 1D Gaussian at specified </a:t>
            </a:r>
            <a:r>
              <a:rPr lang="en-US" dirty="0" err="1"/>
              <a:t>ub</a:t>
            </a:r>
            <a:r>
              <a:rPr lang="en-US" dirty="0"/>
              <a:t> given by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distribution of robot position to a unit sphere via Cholesky Decomposition. Sphere simplifies task of finding a conservative convex region of free space </a:t>
            </a:r>
            <a:r>
              <a:rPr lang="en-US"/>
              <a:t>around robot. Assumes </a:t>
            </a:r>
            <a:r>
              <a:rPr lang="en-US" dirty="0"/>
              <a:t>only robot position relevant for collision detection.</a:t>
            </a:r>
          </a:p>
          <a:p>
            <a:r>
              <a:rPr lang="en-US" dirty="0"/>
              <a:t>Greedy algorithm. Part of distribution beyond the convex region is minimal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Conservative</a:t>
            </a:r>
            <a:r>
              <a:rPr lang="en-US" dirty="0"/>
              <a:t>: If we are too conservative, planner will fail. If not conservative, then we expect more safety than there is.</a:t>
            </a:r>
          </a:p>
          <a:p>
            <a:r>
              <a:rPr lang="en-US" b="1" dirty="0"/>
              <a:t>Quickly</a:t>
            </a:r>
            <a:r>
              <a:rPr lang="en-US" dirty="0"/>
              <a:t>: Must be efficient so that planner can run real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Grey ellipses yield an appropriate estimate. See Fig 1 in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</a:t>
            </a:r>
            <a:r>
              <a:rPr lang="en-US" dirty="0" err="1"/>
              <a:t>x_t</a:t>
            </a:r>
            <a:r>
              <a:rPr lang="en-US" dirty="0"/>
              <a:t> distribution at any point on the plan by </a:t>
            </a:r>
            <a:r>
              <a:rPr lang="en-US" dirty="0" err="1"/>
              <a:t>propogating</a:t>
            </a:r>
            <a:r>
              <a:rPr lang="en-US" dirty="0"/>
              <a:t> </a:t>
            </a:r>
            <a:r>
              <a:rPr lang="en-US" dirty="0" err="1"/>
              <a:t>R_t</a:t>
            </a:r>
            <a:r>
              <a:rPr lang="en-US" dirty="0"/>
              <a:t> and </a:t>
            </a:r>
            <a:r>
              <a:rPr lang="en-US" dirty="0" err="1"/>
              <a:t>yhat_t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Truncation based on obstacles affects the individual collision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distribution of robot position to a unit sphere via Cholesky Decomposition. Sphere simplifies task of finding a conservative convex region of free space </a:t>
            </a:r>
            <a:r>
              <a:rPr lang="en-US"/>
              <a:t>around robot. Assumes </a:t>
            </a:r>
            <a:r>
              <a:rPr lang="en-US" dirty="0"/>
              <a:t>only robot position relevant for collision detection.</a:t>
            </a:r>
          </a:p>
          <a:p>
            <a:r>
              <a:rPr lang="en-US" dirty="0"/>
              <a:t>Greedy algorithm. Part of distribution beyond the convex region is minimal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Heuristics to decide best way to convexify space?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https://www.mathworks.com/help/slcontrol/ug/linearizing-nonlinear-models.html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4D270-EE27-4FF9-85E5-DE934FBAC1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5F6-E195-4D2B-9A6A-B6CF48EE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B770F-3A3D-49CA-9FFC-8EA65754E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AB8E-158D-4ACF-84E1-DF71F982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ED9-679F-4C5B-9AD8-8F3C622A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D03C-8CDE-4A42-95DA-A08DDEE3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FA27-D544-48D7-8B24-9E3F035D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86B74-8F3E-4762-9C38-97E3D6DEF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0F3C-5511-49BD-9A28-7257955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6061-FC0D-4085-AEAE-BF1FBE04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8C90-81CB-4DCC-B7E6-A580CCA9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7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D700E-E956-4D41-800B-1075A3872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9AD22-0331-4932-A285-2F5FF325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C26B-0AAB-409A-83BD-3D34B30C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5519-46D1-4464-83B4-2D28D13E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1F1A-694A-43C6-AF98-D5F04293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D29E-A699-4766-A9E5-C381F833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896A-772E-46FC-A085-BC6013F2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A9AA-0D0D-48D9-9A61-3D02AEA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E8F6-D0FF-4202-8FC6-03E05AC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88F5-5682-42C3-AB70-BFF2C548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D884-0A41-4671-9666-DE39C3DF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54C3-448F-4088-960F-BC59A2EA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A909-5565-4EE8-8949-CD4BD560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DCB8-ED15-45BC-ADFD-B8C6E507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6B43-90F6-404B-B9D1-65B0E612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6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CE7E-00EC-4663-9D06-25C66B4F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D1AD-A5E8-4A50-B856-7B0C31DD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0A49B-ABA9-4F1C-8152-C8C85CC9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25935-257A-4E49-855C-52DCDF82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39F6-466F-4CA4-9567-27D6F5E5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86A6-FFF0-4408-93A3-858BB831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514-0C00-4119-891B-FD2B4191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1A71-D79E-43A3-A58F-8852A7FD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F411-3B8B-4095-8AB4-06B4AD8D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90966-3C9C-4DB5-A8C7-4FDBDD8C4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D2121-5666-4478-9937-B9BFC671C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5E601-131C-4DB2-9B70-46EA3B4F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092C-9949-405B-BC6F-B20B941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86FC2-E3EA-4ABC-84F7-6287A783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A598-20D3-4B8A-A3BA-075124E8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0755F-3170-40DA-9EED-60805C5A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7FF0-4EF5-4757-AE66-0DA7E671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5D937-42E9-4BCD-B364-A3DFFDF0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09D1-9BDE-455C-A1C7-37241B66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293EA-8A8A-4CBE-9A8B-69B63E04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69571-2145-4AB1-A66C-262C9CC2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C634-454B-4BD2-9E3D-1C52D5FF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6C98-9531-4FC7-A1C0-5A276CBC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50CF9-399E-4A96-897C-B757C00EA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71D87-0404-4A3F-B02F-5260F1AC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021AD-7597-40FA-8097-75F71FB5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ABC7D-2611-4521-8FBF-762C889F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3F4C-DA32-4945-AB5F-9D1340EF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B9176-2611-4B3A-AEED-0937CDFC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80B3-6150-458E-882D-0D14B80E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D1E23-4C77-4D67-A760-5EABF28D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60DD-6332-4F66-9778-A2CE884B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631E1-9145-4E1F-91AC-F5FF46BA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2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B0AA7-E8A7-4197-9245-90E41E5A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448A7-FF42-48FE-A60B-32290041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9B7B-61B5-4330-9353-9573CB774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8412-67B7-454F-B0DF-826105107A6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406D-8DC6-4FC2-8AF0-37FAA9F2D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3361-C414-4AFA-9882-7ED46AEBE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395C-C3BC-4CCE-9134-92195C64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10" Type="http://schemas.openxmlformats.org/officeDocument/2006/relationships/image" Target="../media/image53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6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80.PNG"/><Relationship Id="rId7" Type="http://schemas.openxmlformats.org/officeDocument/2006/relationships/image" Target="../media/image2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30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6.png"/><Relationship Id="rId3" Type="http://schemas.openxmlformats.org/officeDocument/2006/relationships/image" Target="../media/image1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44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png"/><Relationship Id="rId3" Type="http://schemas.openxmlformats.org/officeDocument/2006/relationships/image" Target="../media/image1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4" Type="http://schemas.openxmlformats.org/officeDocument/2006/relationships/image" Target="../media/image44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FF6C-AD3F-4518-BAE5-F13051FB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555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Final Project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CFE3C-750D-42B8-9E25-4CE74139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4230"/>
            <a:ext cx="9144000" cy="2177586"/>
          </a:xfrm>
        </p:spPr>
        <p:txBody>
          <a:bodyPr>
            <a:normAutofit/>
          </a:bodyPr>
          <a:lstStyle/>
          <a:p>
            <a:r>
              <a:rPr lang="en-US" dirty="0"/>
              <a:t>Ajaay Chandrasekaran</a:t>
            </a:r>
          </a:p>
          <a:p>
            <a:r>
              <a:rPr lang="en-US" dirty="0"/>
              <a:t>Project inspired by work from </a:t>
            </a:r>
            <a:r>
              <a:rPr lang="en-US" dirty="0" err="1"/>
              <a:t>Patil</a:t>
            </a:r>
            <a:r>
              <a:rPr lang="en-US" dirty="0"/>
              <a:t>, van den Berg, and </a:t>
            </a:r>
            <a:r>
              <a:rPr lang="en-US" dirty="0" err="1"/>
              <a:t>Alterovitz</a:t>
            </a:r>
            <a:endParaRPr lang="en-US" dirty="0"/>
          </a:p>
          <a:p>
            <a:endParaRPr lang="en-US" dirty="0"/>
          </a:p>
          <a:p>
            <a:r>
              <a:rPr lang="en-US" dirty="0"/>
              <a:t>April 4, 2018</a:t>
            </a:r>
          </a:p>
        </p:txBody>
      </p:sp>
    </p:spTree>
    <p:extLst>
      <p:ext uri="{BB962C8B-B14F-4D97-AF65-F5344CB8AC3E}">
        <p14:creationId xmlns:p14="http://schemas.microsoft.com/office/powerpoint/2010/main" val="9829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0AF614-8559-474A-A34E-A1F0020BCB50}"/>
              </a:ext>
            </a:extLst>
          </p:cNvPr>
          <p:cNvCxnSpPr>
            <a:cxnSpLocks/>
          </p:cNvCxnSpPr>
          <p:nvPr/>
        </p:nvCxnSpPr>
        <p:spPr>
          <a:xfrm flipV="1">
            <a:off x="2939142" y="4640731"/>
            <a:ext cx="427343" cy="134489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46C92-6FFC-44AE-B8C5-F707162A2BEC}"/>
                  </a:ext>
                </a:extLst>
              </p:cNvPr>
              <p:cNvSpPr txBox="1"/>
              <p:nvPr/>
            </p:nvSpPr>
            <p:spPr>
              <a:xfrm>
                <a:off x="266058" y="6039315"/>
                <a:ext cx="9661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Grey Ellipses: Unconditional a priori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distributions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46C92-6FFC-44AE-B8C5-F707162A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8" y="6039315"/>
                <a:ext cx="9661443" cy="523220"/>
              </a:xfrm>
              <a:prstGeom prst="rect">
                <a:avLst/>
              </a:prstGeom>
              <a:blipFill>
                <a:blip r:embed="rId4"/>
                <a:stretch>
                  <a:fillRect l="-132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D323B9C-88E3-4019-9A83-3A5D83CCA4DA}"/>
              </a:ext>
            </a:extLst>
          </p:cNvPr>
          <p:cNvSpPr/>
          <p:nvPr/>
        </p:nvSpPr>
        <p:spPr>
          <a:xfrm>
            <a:off x="9017822" y="3510128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E0D9C-B028-46F2-A405-CE942A19648B}"/>
                  </a:ext>
                </a:extLst>
              </p:cNvPr>
              <p:cNvSpPr/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E0D9C-B028-46F2-A405-CE942A196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25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Propagation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46C92-6FFC-44AE-B8C5-F707162A2BEC}"/>
                  </a:ext>
                </a:extLst>
              </p:cNvPr>
              <p:cNvSpPr txBox="1"/>
              <p:nvPr/>
            </p:nvSpPr>
            <p:spPr>
              <a:xfrm>
                <a:off x="266058" y="6039315"/>
                <a:ext cx="9661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Grey Ellipses: Unconditional a priori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distributions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46C92-6FFC-44AE-B8C5-F707162A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8" y="6039315"/>
                <a:ext cx="9661443" cy="523220"/>
              </a:xfrm>
              <a:prstGeom prst="rect">
                <a:avLst/>
              </a:prstGeom>
              <a:blipFill>
                <a:blip r:embed="rId4"/>
                <a:stretch>
                  <a:fillRect l="-132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D323B9C-88E3-4019-9A83-3A5D83CCA4DA}"/>
              </a:ext>
            </a:extLst>
          </p:cNvPr>
          <p:cNvSpPr/>
          <p:nvPr/>
        </p:nvSpPr>
        <p:spPr>
          <a:xfrm>
            <a:off x="9017822" y="3510128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E0D9C-B028-46F2-A405-CE942A19648B}"/>
                  </a:ext>
                </a:extLst>
              </p:cNvPr>
              <p:cNvSpPr/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E0D9C-B028-46F2-A405-CE942A196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92202-5F43-45F8-A4BB-3D3F3BE72E0C}"/>
              </a:ext>
            </a:extLst>
          </p:cNvPr>
          <p:cNvSpPr/>
          <p:nvPr/>
        </p:nvSpPr>
        <p:spPr>
          <a:xfrm>
            <a:off x="3838650" y="4471445"/>
            <a:ext cx="870107" cy="393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AEA8E-A129-431E-A590-B6BC54E02758}"/>
              </a:ext>
            </a:extLst>
          </p:cNvPr>
          <p:cNvSpPr/>
          <p:nvPr/>
        </p:nvSpPr>
        <p:spPr>
          <a:xfrm>
            <a:off x="2426927" y="3318540"/>
            <a:ext cx="3567902" cy="1679129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76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Truncation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1ECBD-F1C5-46C0-83ED-E8860AE17519}"/>
              </a:ext>
            </a:extLst>
          </p:cNvPr>
          <p:cNvCxnSpPr>
            <a:cxnSpLocks/>
          </p:cNvCxnSpPr>
          <p:nvPr/>
        </p:nvCxnSpPr>
        <p:spPr>
          <a:xfrm flipH="1" flipV="1">
            <a:off x="5092263" y="4414346"/>
            <a:ext cx="820857" cy="1452633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6C92-6FFC-44AE-B8C5-F707162A2BEC}"/>
              </a:ext>
            </a:extLst>
          </p:cNvPr>
          <p:cNvSpPr txBox="1"/>
          <p:nvPr/>
        </p:nvSpPr>
        <p:spPr>
          <a:xfrm>
            <a:off x="266058" y="6039315"/>
            <a:ext cx="966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Ellipses: Obstacle Truncated Gaussian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43319-E2AD-4363-AE21-37779E357314}"/>
              </a:ext>
            </a:extLst>
          </p:cNvPr>
          <p:cNvSpPr txBox="1"/>
          <p:nvPr/>
        </p:nvSpPr>
        <p:spPr>
          <a:xfrm>
            <a:off x="5867400" y="56663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19EE1-1AD1-48C0-9A55-278CC10C9A8A}"/>
              </a:ext>
            </a:extLst>
          </p:cNvPr>
          <p:cNvCxnSpPr>
            <a:cxnSpLocks/>
          </p:cNvCxnSpPr>
          <p:nvPr/>
        </p:nvCxnSpPr>
        <p:spPr>
          <a:xfrm flipV="1">
            <a:off x="3488448" y="4599223"/>
            <a:ext cx="1409201" cy="826219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F82621-FF80-4B8C-8443-395AFAF8EDFB}"/>
              </a:ext>
            </a:extLst>
          </p:cNvPr>
          <p:cNvSpPr txBox="1"/>
          <p:nvPr/>
        </p:nvSpPr>
        <p:spPr>
          <a:xfrm>
            <a:off x="3141254" y="51909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765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59EC-B884-4B50-92B4-30332C5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so far?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C2275-BA77-49E5-9EF4-08FE96D66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70A0-1408-4D9A-90F8-7C4DFB33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</a:t>
            </a:r>
            <a:r>
              <a:rPr lang="en-US" dirty="0">
                <a:solidFill>
                  <a:srgbClr val="FF0000"/>
                </a:solidFill>
              </a:rPr>
              <a:t>Questionable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94E5-8CE5-42C4-B1B5-96D8801C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Feasible Region containing Robot State</a:t>
            </a:r>
          </a:p>
          <a:p>
            <a:pPr lvl="1"/>
            <a:r>
              <a:rPr lang="en-US" dirty="0"/>
              <a:t>Bounded by </a:t>
            </a:r>
            <a:r>
              <a:rPr lang="en-US" u="sng" dirty="0"/>
              <a:t>linear</a:t>
            </a:r>
            <a:r>
              <a:rPr lang="en-US" dirty="0"/>
              <a:t> constraints</a:t>
            </a:r>
          </a:p>
          <a:p>
            <a:r>
              <a:rPr lang="en-US" dirty="0"/>
              <a:t>Point Robot?</a:t>
            </a:r>
          </a:p>
        </p:txBody>
      </p:sp>
    </p:spTree>
    <p:extLst>
      <p:ext uri="{BB962C8B-B14F-4D97-AF65-F5344CB8AC3E}">
        <p14:creationId xmlns:p14="http://schemas.microsoft.com/office/powerpoint/2010/main" val="365867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1: Convex Feasible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5230DC-33D6-4357-A015-1963A48AB98A}"/>
                  </a:ext>
                </a:extLst>
              </p:cNvPr>
              <p:cNvSpPr/>
              <p:nvPr/>
            </p:nvSpPr>
            <p:spPr>
              <a:xfrm>
                <a:off x="6438967" y="3542397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5230DC-33D6-4357-A015-1963A48AB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67" y="3542397"/>
                <a:ext cx="5909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A7367D0-166D-435D-8D0D-AB05BFDEA0BF}"/>
              </a:ext>
            </a:extLst>
          </p:cNvPr>
          <p:cNvSpPr/>
          <p:nvPr/>
        </p:nvSpPr>
        <p:spPr>
          <a:xfrm>
            <a:off x="6026636" y="3596988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643CC-05CC-4D39-82DD-EEA0E48290B8}"/>
              </a:ext>
            </a:extLst>
          </p:cNvPr>
          <p:cNvSpPr/>
          <p:nvPr/>
        </p:nvSpPr>
        <p:spPr>
          <a:xfrm rot="21362655">
            <a:off x="5616011" y="3206936"/>
            <a:ext cx="1012352" cy="104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1ECBD-F1C5-46C0-83ED-E8860AE17519}"/>
              </a:ext>
            </a:extLst>
          </p:cNvPr>
          <p:cNvCxnSpPr>
            <a:cxnSpLocks/>
          </p:cNvCxnSpPr>
          <p:nvPr/>
        </p:nvCxnSpPr>
        <p:spPr>
          <a:xfrm flipV="1">
            <a:off x="3224420" y="3865002"/>
            <a:ext cx="2725741" cy="185171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551C402-0425-4B30-84BC-E5F9C7C158EA}"/>
                  </a:ext>
                </a:extLst>
              </p:cNvPr>
              <p:cNvSpPr/>
              <p:nvPr/>
            </p:nvSpPr>
            <p:spPr>
              <a:xfrm>
                <a:off x="1234440" y="5716711"/>
                <a:ext cx="1011936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</a:rPr>
                  <a:t>Feasible region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</a:rPr>
                  <a:t> is assumed </a:t>
                </a:r>
                <a:r>
                  <a:rPr lang="en-US" sz="2800" u="sng" dirty="0">
                    <a:latin typeface="Cambria Math" panose="02040503050406030204" pitchFamily="18" charset="0"/>
                  </a:rPr>
                  <a:t>convex</a:t>
                </a:r>
                <a:r>
                  <a:rPr lang="en-US" sz="2800" dirty="0">
                    <a:latin typeface="Cambria Math" panose="02040503050406030204" pitchFamily="18" charset="0"/>
                  </a:rPr>
                  <a:t> and bounded by </a:t>
                </a:r>
                <a:r>
                  <a:rPr lang="en-US" sz="2800" u="sng" dirty="0">
                    <a:latin typeface="Cambria Math" panose="02040503050406030204" pitchFamily="18" charset="0"/>
                  </a:rPr>
                  <a:t>linear constraints</a:t>
                </a:r>
                <a:r>
                  <a:rPr lang="en-US" sz="2800" dirty="0">
                    <a:latin typeface="Cambria Math" panose="02040503050406030204" pitchFamily="18" charset="0"/>
                  </a:rPr>
                  <a:t>.</a:t>
                </a:r>
                <a:endParaRPr lang="en-US" sz="2800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551C402-0425-4B30-84BC-E5F9C7C15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5716711"/>
                <a:ext cx="10119360" cy="954107"/>
              </a:xfrm>
              <a:prstGeom prst="rect">
                <a:avLst/>
              </a:prstGeom>
              <a:blipFill>
                <a:blip r:embed="rId5"/>
                <a:stretch>
                  <a:fillRect l="-1265" t="-7051" r="-36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18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0B67-4AA0-4CAB-8CD9-FC0B05E8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Local Convexification Attempt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42322-59B7-4E36-BA0C-68057C1C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4" y="1857057"/>
            <a:ext cx="10700245" cy="340074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F908E-2621-447B-A133-A8815CA1AE49}"/>
                  </a:ext>
                </a:extLst>
              </p:cNvPr>
              <p:cNvSpPr txBox="1"/>
              <p:nvPr/>
            </p:nvSpPr>
            <p:spPr>
              <a:xfrm>
                <a:off x="3885183" y="5424169"/>
                <a:ext cx="4723665" cy="379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/>
                  <a:t> is Cholesky decomposition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F908E-2621-447B-A133-A8815CA1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83" y="5424169"/>
                <a:ext cx="4723665" cy="379399"/>
              </a:xfrm>
              <a:prstGeom prst="rect">
                <a:avLst/>
              </a:prstGeom>
              <a:blipFill>
                <a:blip r:embed="rId4"/>
                <a:stretch>
                  <a:fillRect l="-2194" t="-22581" r="-2839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A3027A-9873-4A37-8E0B-7FBF9442EA08}"/>
              </a:ext>
            </a:extLst>
          </p:cNvPr>
          <p:cNvCxnSpPr/>
          <p:nvPr/>
        </p:nvCxnSpPr>
        <p:spPr>
          <a:xfrm>
            <a:off x="6339840" y="4057106"/>
            <a:ext cx="5257299" cy="0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F8A3D6-7110-4EAF-B1EA-B14F59658029}"/>
              </a:ext>
            </a:extLst>
          </p:cNvPr>
          <p:cNvCxnSpPr>
            <a:cxnSpLocks/>
          </p:cNvCxnSpPr>
          <p:nvPr/>
        </p:nvCxnSpPr>
        <p:spPr>
          <a:xfrm>
            <a:off x="6515100" y="2735580"/>
            <a:ext cx="4838700" cy="1509849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330339-903B-4364-B1C1-B4BA35C7F5F2}"/>
              </a:ext>
            </a:extLst>
          </p:cNvPr>
          <p:cNvCxnSpPr>
            <a:cxnSpLocks/>
          </p:cNvCxnSpPr>
          <p:nvPr/>
        </p:nvCxnSpPr>
        <p:spPr>
          <a:xfrm>
            <a:off x="7233557" y="2188029"/>
            <a:ext cx="1700893" cy="2677885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05F3-13CE-4926-AB17-49B3854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Convexification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47267-33D7-4958-9A22-1B65BC9F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03" y="1475105"/>
            <a:ext cx="7598593" cy="47872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2CFC1B-7C47-4742-82E3-8EC3DF9E31E5}"/>
              </a:ext>
            </a:extLst>
          </p:cNvPr>
          <p:cNvSpPr/>
          <p:nvPr/>
        </p:nvSpPr>
        <p:spPr>
          <a:xfrm>
            <a:off x="502920" y="6108710"/>
            <a:ext cx="10119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</a:rPr>
              <a:t>Can we convexify the region more conservatively?</a:t>
            </a:r>
            <a:endParaRPr lang="en-US" sz="2800" u="sng" dirty="0">
              <a:latin typeface="Cambria Math" panose="020405030504060302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6661D-60C6-4A90-A649-ADDBAFF01BE3}"/>
              </a:ext>
            </a:extLst>
          </p:cNvPr>
          <p:cNvCxnSpPr>
            <a:cxnSpLocks/>
          </p:cNvCxnSpPr>
          <p:nvPr/>
        </p:nvCxnSpPr>
        <p:spPr>
          <a:xfrm>
            <a:off x="3345179" y="4098537"/>
            <a:ext cx="6073141" cy="92463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2016D4-5A4C-4159-8658-245D15C3B458}"/>
              </a:ext>
            </a:extLst>
          </p:cNvPr>
          <p:cNvSpPr/>
          <p:nvPr/>
        </p:nvSpPr>
        <p:spPr>
          <a:xfrm>
            <a:off x="7120775" y="3925369"/>
            <a:ext cx="137276" cy="1458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30F3B-13F0-4BDB-BED1-2AC00F5DC549}"/>
              </a:ext>
            </a:extLst>
          </p:cNvPr>
          <p:cNvCxnSpPr>
            <a:cxnSpLocks/>
          </p:cNvCxnSpPr>
          <p:nvPr/>
        </p:nvCxnSpPr>
        <p:spPr>
          <a:xfrm>
            <a:off x="3794760" y="3735750"/>
            <a:ext cx="5425440" cy="103785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B6E299-8240-448D-AC3B-A3D078D087EE}"/>
                  </a:ext>
                </a:extLst>
              </p:cNvPr>
              <p:cNvSpPr/>
              <p:nvPr/>
            </p:nvSpPr>
            <p:spPr>
              <a:xfrm>
                <a:off x="6467917" y="3475077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B6E299-8240-448D-AC3B-A3D078D08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917" y="3475077"/>
                <a:ext cx="5909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A17B5-FFCC-475B-84EA-AE12346715ED}"/>
              </a:ext>
            </a:extLst>
          </p:cNvPr>
          <p:cNvCxnSpPr>
            <a:cxnSpLocks/>
          </p:cNvCxnSpPr>
          <p:nvPr/>
        </p:nvCxnSpPr>
        <p:spPr>
          <a:xfrm flipV="1">
            <a:off x="9311001" y="2633810"/>
            <a:ext cx="0" cy="2469884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B93BE7-CBAC-4468-90E2-C6007AA5138E}"/>
              </a:ext>
            </a:extLst>
          </p:cNvPr>
          <p:cNvCxnSpPr>
            <a:cxnSpLocks/>
          </p:cNvCxnSpPr>
          <p:nvPr/>
        </p:nvCxnSpPr>
        <p:spPr>
          <a:xfrm flipV="1">
            <a:off x="3641721" y="2552700"/>
            <a:ext cx="0" cy="2469884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34E6F8-3B51-423C-B90B-981CDC67F4E8}"/>
              </a:ext>
            </a:extLst>
          </p:cNvPr>
          <p:cNvCxnSpPr>
            <a:cxnSpLocks/>
          </p:cNvCxnSpPr>
          <p:nvPr/>
        </p:nvCxnSpPr>
        <p:spPr>
          <a:xfrm flipV="1">
            <a:off x="3078835" y="3122571"/>
            <a:ext cx="1267508" cy="1351523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09117C-95B3-4B64-877A-164577F9FD40}"/>
              </a:ext>
            </a:extLst>
          </p:cNvPr>
          <p:cNvCxnSpPr>
            <a:cxnSpLocks/>
          </p:cNvCxnSpPr>
          <p:nvPr/>
        </p:nvCxnSpPr>
        <p:spPr>
          <a:xfrm>
            <a:off x="8499405" y="2871651"/>
            <a:ext cx="1282407" cy="1611206"/>
          </a:xfrm>
          <a:prstGeom prst="line">
            <a:avLst/>
          </a:prstGeom>
          <a:ln w="889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AFC590-3B49-4470-B090-380477E6D1B6}"/>
              </a:ext>
            </a:extLst>
          </p:cNvPr>
          <p:cNvCxnSpPr/>
          <p:nvPr/>
        </p:nvCxnSpPr>
        <p:spPr>
          <a:xfrm flipH="1">
            <a:off x="7641771" y="1027906"/>
            <a:ext cx="2253525" cy="2447171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8FF93-48AD-4EFA-B55B-92DDC804345F}"/>
              </a:ext>
            </a:extLst>
          </p:cNvPr>
          <p:cNvSpPr txBox="1"/>
          <p:nvPr/>
        </p:nvSpPr>
        <p:spPr>
          <a:xfrm>
            <a:off x="9954396" y="797073"/>
            <a:ext cx="134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Problem!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9143-F361-41AF-BBB0-82BFB9AE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Non-Point Robot?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6008-B7A6-4355-8300-62E8E190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2718" cy="4351338"/>
          </a:xfrm>
        </p:spPr>
        <p:txBody>
          <a:bodyPr/>
          <a:lstStyle/>
          <a:p>
            <a:r>
              <a:rPr lang="en-US" dirty="0"/>
              <a:t>Assume Gaussians truncated with respect to obstacle constraints formulated in the </a:t>
            </a:r>
            <a:r>
              <a:rPr lang="en-US" u="sng" dirty="0"/>
              <a:t>work space</a:t>
            </a:r>
            <a:r>
              <a:rPr lang="en-US" dirty="0"/>
              <a:t>. Good for point robots</a:t>
            </a:r>
            <a:endParaRPr lang="en-US" u="sng" dirty="0"/>
          </a:p>
          <a:p>
            <a:pPr lvl="1"/>
            <a:r>
              <a:rPr lang="en-US" dirty="0"/>
              <a:t>What about truncation in the </a:t>
            </a:r>
            <a:r>
              <a:rPr lang="en-US" u="sng" dirty="0"/>
              <a:t>C-Space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Convert linear obstacle constraint in workspace to a C-Space constraint?</a:t>
            </a:r>
          </a:p>
          <a:p>
            <a:pPr lvl="2"/>
            <a:r>
              <a:rPr lang="en-US" dirty="0"/>
              <a:t>Computation of C-Space is a bad idea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FB6A42B-E885-4D51-AC6C-25AD2F9C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9" y="1863161"/>
            <a:ext cx="5632381" cy="3368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76FFF5-6AD4-4284-B37F-238F87375D0D}"/>
                  </a:ext>
                </a:extLst>
              </p:cNvPr>
              <p:cNvSpPr/>
              <p:nvPr/>
            </p:nvSpPr>
            <p:spPr>
              <a:xfrm>
                <a:off x="7628119" y="5388504"/>
                <a:ext cx="34265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000" dirty="0"/>
                  <a:t>Topology of C-Space for PR2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76FFF5-6AD4-4284-B37F-238F87375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119" y="5388504"/>
                <a:ext cx="3426526" cy="707886"/>
              </a:xfrm>
              <a:prstGeom prst="rect">
                <a:avLst/>
              </a:prstGeom>
              <a:blipFill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1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60B6F-1CF9-48B5-A937-F3BD29B97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22DD93-EF0E-41EE-B172-960E1972C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5417-A8AA-4AA3-8085-03D69EBC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0A28-9FDF-4835-9A28-D7FE0968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1703" cy="4351338"/>
          </a:xfrm>
        </p:spPr>
        <p:txBody>
          <a:bodyPr>
            <a:noAutofit/>
          </a:bodyPr>
          <a:lstStyle/>
          <a:p>
            <a:r>
              <a:rPr lang="en-US" dirty="0"/>
              <a:t>Wish to quantify the safety of a motion plan </a:t>
            </a:r>
            <a:r>
              <a:rPr lang="en-US" u="sng" dirty="0"/>
              <a:t>before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Applications range from autonomous vehicles to steerable medical needles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Safety is difficult to guarantee and quantify due to real world uncertainty</a:t>
            </a:r>
          </a:p>
          <a:p>
            <a:r>
              <a:rPr lang="en-US" dirty="0"/>
              <a:t>Simulations to quantify safety takes too long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6D04E-539C-4D8C-BE51-E832CC6D7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7" y="2865680"/>
            <a:ext cx="2701159" cy="2025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EE74B-3D8F-4036-976E-66C362B3B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11" y="2865680"/>
            <a:ext cx="2701156" cy="2025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11CB84-6FB8-49FF-AE3C-CAEB2716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22" y="2781964"/>
            <a:ext cx="2291255" cy="22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465B-D6C5-4689-B4DF-DB00CE98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Truncation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AC7E8-F9DE-4EFC-8328-2F58EC384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283842" cy="30253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E8632-24AF-4100-9743-3631382B1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96" y="5349151"/>
            <a:ext cx="6377290" cy="1053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1EE7BD-BADB-4367-864D-F4A5A1EC34E0}"/>
                  </a:ext>
                </a:extLst>
              </p:cNvPr>
              <p:cNvSpPr txBox="1"/>
              <p:nvPr/>
            </p:nvSpPr>
            <p:spPr>
              <a:xfrm>
                <a:off x="594360" y="2115121"/>
                <a:ext cx="5090160" cy="97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Unconditional priori distribution shift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and shift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1EE7BD-BADB-4367-864D-F4A5A1EC3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115121"/>
                <a:ext cx="5090160" cy="974434"/>
              </a:xfrm>
              <a:prstGeom prst="rect">
                <a:avLst/>
              </a:prstGeom>
              <a:blipFill>
                <a:blip r:embed="rId4"/>
                <a:stretch>
                  <a:fillRect l="-2515" t="-6250" b="-1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CEB544A-AAEE-40D1-B1BD-0EA4E1BA7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2" y="5349151"/>
            <a:ext cx="3877216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CE7535-CC59-4F84-B4D8-9F868EC4D429}"/>
              </a:ext>
            </a:extLst>
          </p:cNvPr>
          <p:cNvSpPr/>
          <p:nvPr/>
        </p:nvSpPr>
        <p:spPr>
          <a:xfrm>
            <a:off x="481214" y="5110719"/>
            <a:ext cx="11532110" cy="1382156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7973F4-D61A-4FEB-A601-145FFE7A9DA4}"/>
              </a:ext>
            </a:extLst>
          </p:cNvPr>
          <p:cNvCxnSpPr>
            <a:cxnSpLocks/>
          </p:cNvCxnSpPr>
          <p:nvPr/>
        </p:nvCxnSpPr>
        <p:spPr>
          <a:xfrm>
            <a:off x="4351283" y="3258309"/>
            <a:ext cx="699019" cy="2340633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6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55B-A095-4F8F-BEAE-FB586D72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Probability of No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BE72-BD72-45DE-AA54-62F898DA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6640" cy="4351338"/>
          </a:xfrm>
        </p:spPr>
        <p:txBody>
          <a:bodyPr/>
          <a:lstStyle/>
          <a:p>
            <a:r>
              <a:rPr lang="en-US" b="1" dirty="0"/>
              <a:t>Claim:</a:t>
            </a:r>
            <a:r>
              <a:rPr lang="en-US" dirty="0"/>
              <a:t> Boole’s Inequality </a:t>
            </a:r>
            <a:r>
              <a:rPr lang="en-US" u="sng" dirty="0"/>
              <a:t>conservatively</a:t>
            </a:r>
            <a:r>
              <a:rPr lang="en-US" dirty="0"/>
              <a:t> estimates collision-free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5589-DBC5-4FEC-AAA3-A884063B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49" y="2432356"/>
            <a:ext cx="6286668" cy="252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253E4-DFCA-4AB8-A01D-F23406A7E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68" y="5244951"/>
            <a:ext cx="5036264" cy="12479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6547F-3A0F-48C7-8C67-E32A68D056B9}"/>
              </a:ext>
            </a:extLst>
          </p:cNvPr>
          <p:cNvSpPr/>
          <p:nvPr/>
        </p:nvSpPr>
        <p:spPr>
          <a:xfrm>
            <a:off x="2529840" y="2432355"/>
            <a:ext cx="6812280" cy="2529119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AF938365-C82C-4D0A-8EE3-183A97D1B5F2}"/>
              </a:ext>
            </a:extLst>
          </p:cNvPr>
          <p:cNvSpPr/>
          <p:nvPr/>
        </p:nvSpPr>
        <p:spPr>
          <a:xfrm>
            <a:off x="2238525" y="4400243"/>
            <a:ext cx="1222709" cy="17781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C9B6B-DF6D-44A3-A96F-021483F1D5A1}"/>
              </a:ext>
            </a:extLst>
          </p:cNvPr>
          <p:cNvSpPr txBox="1"/>
          <p:nvPr/>
        </p:nvSpPr>
        <p:spPr>
          <a:xfrm>
            <a:off x="587576" y="5916080"/>
            <a:ext cx="251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43629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BBD2-99AF-406E-837B-26B82E51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Formulation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3721-347A-498E-808F-2BDD96EA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Motion and Sensor Uncertainty</a:t>
            </a:r>
          </a:p>
          <a:p>
            <a:r>
              <a:rPr lang="en-US" dirty="0"/>
              <a:t>Linearization about Nominal Motion Plan</a:t>
            </a:r>
          </a:p>
          <a:p>
            <a:r>
              <a:rPr lang="en-US" dirty="0"/>
              <a:t>Kalman Filter State Estimator</a:t>
            </a:r>
          </a:p>
          <a:p>
            <a:r>
              <a:rPr lang="en-US" dirty="0"/>
              <a:t>Linear Feedback Controller to follow Nominal Motion Plan</a:t>
            </a:r>
          </a:p>
          <a:p>
            <a:r>
              <a:rPr lang="en-US" dirty="0"/>
              <a:t>Convex Feasible Region containing Robot State</a:t>
            </a:r>
          </a:p>
        </p:txBody>
      </p:sp>
    </p:spTree>
    <p:extLst>
      <p:ext uri="{BB962C8B-B14F-4D97-AF65-F5344CB8AC3E}">
        <p14:creationId xmlns:p14="http://schemas.microsoft.com/office/powerpoint/2010/main" val="234228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D5F45-33DA-492F-89E0-FC0A227F7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14" y="2615598"/>
            <a:ext cx="5142186" cy="4141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EF9B13-E58F-4596-BE78-6410D452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Model 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307CE-0973-494D-AAAA-46E6F5119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Linearize motion and sensor models about nominal plan</a:t>
                </a:r>
              </a:p>
              <a:p>
                <a:r>
                  <a:rPr lang="en-US" dirty="0"/>
                  <a:t>Express models in terms of </a:t>
                </a:r>
                <a:r>
                  <a:rPr lang="en-US" i="1" dirty="0"/>
                  <a:t>deviations</a:t>
                </a:r>
                <a:r>
                  <a:rPr lang="en-US" dirty="0"/>
                  <a:t> from</a:t>
                </a:r>
              </a:p>
              <a:p>
                <a:pPr lvl="1"/>
                <a:r>
                  <a:rPr lang="en-US" dirty="0"/>
                  <a:t>Nominal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Nominal control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Actual sensor measurement,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307CE-0973-494D-AAAA-46E6F5119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10F2-C0F1-43E5-B424-D63D55E1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Nominal Motion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0A670-C2DA-4B24-ADF2-781673824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nominal plan computed by a motion planning method</a:t>
                </a:r>
              </a:p>
              <a:p>
                <a:pPr lvl="1"/>
                <a:r>
                  <a:rPr lang="en-US" dirty="0"/>
                  <a:t>e.g. rapidly-exploring random tree, A* planner, or model predictive control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Wher</a:t>
                </a:r>
                <a:r>
                  <a:rPr lang="en-US" dirty="0"/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,0]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obtained by propagating motion model with 0 Gaussian noise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0A670-C2DA-4B24-ADF2-78167382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384577-CD27-4C3C-8881-B4184C554B81}"/>
                  </a:ext>
                </a:extLst>
              </p:cNvPr>
              <p:cNvSpPr txBox="1"/>
              <p:nvPr/>
            </p:nvSpPr>
            <p:spPr>
              <a:xfrm>
                <a:off x="4311869" y="2936557"/>
                <a:ext cx="30120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384577-CD27-4C3C-8881-B4184C554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69" y="2936557"/>
                <a:ext cx="301204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BDE7E-B685-45E3-BDE4-F79D79C06534}"/>
                  </a:ext>
                </a:extLst>
              </p:cNvPr>
              <p:cNvSpPr/>
              <p:nvPr/>
            </p:nvSpPr>
            <p:spPr>
              <a:xfrm>
                <a:off x="162910" y="5850235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the number of discrete stages in the plan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BDE7E-B685-45E3-BDE4-F79D79C06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10" y="5850235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999791-DAB9-4E0D-9ABA-C236F8921E64}"/>
                  </a:ext>
                </a:extLst>
              </p:cNvPr>
              <p:cNvSpPr/>
              <p:nvPr/>
            </p:nvSpPr>
            <p:spPr>
              <a:xfrm>
                <a:off x="2106225" y="6216004"/>
                <a:ext cx="1925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999791-DAB9-4E0D-9ABA-C236F8921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25" y="6216004"/>
                <a:ext cx="192559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0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DE74F51-4BFF-4277-90FF-49B876980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21" y="3577873"/>
            <a:ext cx="4386879" cy="2248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EFAF9-44FD-4B46-9500-88778DD9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Kalman Filter State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0297E-A53C-481A-A7DE-495819A52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Kalman Filter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State Deviation Evolution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Kalman Gain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0297E-A53C-481A-A7DE-495819A52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7C05B57-1A2C-45F8-8862-9E7375532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06" y="2847068"/>
            <a:ext cx="6778388" cy="621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BCA0C-C9FF-4F6D-AD2B-188D45CEF59C}"/>
                  </a:ext>
                </a:extLst>
              </p:cNvPr>
              <p:cNvSpPr/>
              <p:nvPr/>
            </p:nvSpPr>
            <p:spPr>
              <a:xfrm>
                <a:off x="0" y="5731891"/>
                <a:ext cx="101882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i="1" dirty="0"/>
                  <a:t> true deviation </a:t>
                </a:r>
                <a:r>
                  <a:rPr lang="en-US" sz="2400" dirty="0"/>
                  <a:t>from the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u="sng" dirty="0"/>
                  <a:t>assuming linearized motion model</a:t>
                </a:r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 the Kalman Filter estimator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, using sensor and motion models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BCA0C-C9FF-4F6D-AD2B-188D45CEF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31891"/>
                <a:ext cx="10188232" cy="830997"/>
              </a:xfrm>
              <a:prstGeom prst="rect">
                <a:avLst/>
              </a:prstGeom>
              <a:blipFill>
                <a:blip r:embed="rId6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3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E150-EAB1-4C9C-A47D-1B7588A4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Linear Feedback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16141-75D1-4AB6-B14B-15F5C0322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that the robot is controlled via a linear feedback policy</a:t>
                </a:r>
              </a:p>
              <a:p>
                <a:pPr lvl="1"/>
                <a:r>
                  <a:rPr lang="en-US" u="sng" dirty="0"/>
                  <a:t>Feedback input</a:t>
                </a:r>
                <a:r>
                  <a:rPr lang="en-US" dirty="0"/>
                  <a:t> is the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u="sng" dirty="0"/>
                  <a:t>Feedback output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the control gain matrix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16141-75D1-4AB6-B14B-15F5C0322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A8BE92-4C10-4866-8179-3DD89CE00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04" y="3180628"/>
            <a:ext cx="2677962" cy="820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89A15-BEFB-41DF-86B4-89C762DBA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96" y="4557295"/>
            <a:ext cx="5646683" cy="18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49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939FAF-B2C0-4196-86FE-9DCCA15C3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00" y="3404466"/>
            <a:ext cx="6762365" cy="3453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11C4F-21B5-4E47-A12E-B2167BCA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Obstacle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3E30C-32C9-4C30-8D33-EF7E8AC57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feasible region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assumed convex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e>
                          <m:nary>
                            <m:naryPr>
                              <m:chr m:val="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3E30C-32C9-4C30-8D33-EF7E8AC57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684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A5C9-2E90-4284-A372-1AE79C54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Gaussian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B6041-A4D1-4293-83EB-E00C454A4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,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we can specify the </a:t>
                </a:r>
                <a:r>
                  <a:rPr lang="en-US" u="sng" dirty="0"/>
                  <a:t>unconditional</a:t>
                </a:r>
                <a:r>
                  <a:rPr lang="en-US" dirty="0"/>
                  <a:t> a priori state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following the propagation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B6041-A4D1-4293-83EB-E00C454A4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3FCBB8-913A-4C03-88BA-88A1A9D60112}"/>
                  </a:ext>
                </a:extLst>
              </p:cNvPr>
              <p:cNvSpPr/>
              <p:nvPr/>
            </p:nvSpPr>
            <p:spPr>
              <a:xfrm>
                <a:off x="4725385" y="4686817"/>
                <a:ext cx="1580754" cy="777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3FCBB8-913A-4C03-88BA-88A1A9D60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85" y="4686817"/>
                <a:ext cx="1580754" cy="777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45EFF-3D22-47FC-988C-D80D091DEBA2}"/>
                  </a:ext>
                </a:extLst>
              </p:cNvPr>
              <p:cNvSpPr txBox="1"/>
              <p:nvPr/>
            </p:nvSpPr>
            <p:spPr>
              <a:xfrm>
                <a:off x="4836283" y="4274881"/>
                <a:ext cx="3344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Nominal State at time 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45EFF-3D22-47FC-988C-D80D091DE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83" y="4274881"/>
                <a:ext cx="3344505" cy="369332"/>
              </a:xfrm>
              <a:prstGeom prst="rect">
                <a:avLst/>
              </a:prstGeom>
              <a:blipFill>
                <a:blip r:embed="rId4"/>
                <a:stretch>
                  <a:fillRect l="-2186" t="-24590" r="-4554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C40AA6-F914-4A6D-A05D-E0BA4B91949F}"/>
                  </a:ext>
                </a:extLst>
              </p:cNvPr>
              <p:cNvSpPr/>
              <p:nvPr/>
            </p:nvSpPr>
            <p:spPr>
              <a:xfrm>
                <a:off x="1414419" y="5563131"/>
                <a:ext cx="101882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i="1" dirty="0"/>
                  <a:t> true deviation </a:t>
                </a:r>
                <a:r>
                  <a:rPr lang="en-US" sz="2400" dirty="0"/>
                  <a:t>from the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u="sng" dirty="0"/>
                  <a:t>assuming linearized motion model</a:t>
                </a:r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 the Kalman Filter estimator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, using sensor and motion models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C40AA6-F914-4A6D-A05D-E0BA4B919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19" y="5563131"/>
                <a:ext cx="10188232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2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C0A-5348-4E41-9E92-F03EBB0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Gaussian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FEF9F-7CB5-40C4-AB97-E74129D76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98" y="2380627"/>
            <a:ext cx="9392408" cy="2336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DCC594-658A-4B6D-A22F-635CC0735604}"/>
                  </a:ext>
                </a:extLst>
              </p:cNvPr>
              <p:cNvSpPr/>
              <p:nvPr/>
            </p:nvSpPr>
            <p:spPr>
              <a:xfrm>
                <a:off x="3626913" y="5315006"/>
                <a:ext cx="1814279" cy="891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DCC594-658A-4B6D-A22F-635CC0735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13" y="5315006"/>
                <a:ext cx="1814279" cy="891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B69B5D-3D5E-40F3-A9E8-9E53F034E300}"/>
                  </a:ext>
                </a:extLst>
              </p:cNvPr>
              <p:cNvSpPr/>
              <p:nvPr/>
            </p:nvSpPr>
            <p:spPr>
              <a:xfrm>
                <a:off x="5926602" y="5145298"/>
                <a:ext cx="19744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B69B5D-3D5E-40F3-A9E8-9E53F034E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02" y="5145298"/>
                <a:ext cx="19744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EB88E-28AA-4C0B-A2A4-1EA0C22B66B3}"/>
                  </a:ext>
                </a:extLst>
              </p:cNvPr>
              <p:cNvSpPr txBox="1"/>
              <p:nvPr/>
            </p:nvSpPr>
            <p:spPr>
              <a:xfrm>
                <a:off x="6001326" y="5331335"/>
                <a:ext cx="2249014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EB88E-28AA-4C0B-A2A4-1EA0C22B6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26" y="5331335"/>
                <a:ext cx="2249014" cy="1292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59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14EE-60F0-4069-9F50-349B6DE0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D281-380D-40A1-A301-8574E552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692"/>
            <a:ext cx="10515600" cy="29197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Given a motion plan, </a:t>
            </a:r>
            <a:r>
              <a:rPr lang="en-US" u="sng" dirty="0"/>
              <a:t>conservatively</a:t>
            </a:r>
            <a:r>
              <a:rPr lang="en-US" dirty="0"/>
              <a:t> estimate the probability of no collisions in presence of sensor and motion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96C326-C806-4B43-969E-38257225A7B9}"/>
                  </a:ext>
                </a:extLst>
              </p:cNvPr>
              <p:cNvSpPr txBox="1"/>
              <p:nvPr/>
            </p:nvSpPr>
            <p:spPr>
              <a:xfrm>
                <a:off x="4424855" y="2770832"/>
                <a:ext cx="3342289" cy="1585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alpha val="27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sz="3200" i="1">
                                  <a:solidFill>
                                    <a:schemeClr val="tx1">
                                      <a:alpha val="27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solidFill>
                                    <a:schemeClr val="tx1">
                                      <a:alpha val="27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alpha val="27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alpha val="27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alpha val="27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alpha val="27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>
                                          <a:alpha val="27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>
                                      <a:alpha val="27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alpha val="27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chemeClr val="tx1">
                                          <a:alpha val="27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>
                                          <a:alpha val="27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2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96C326-C806-4B43-969E-38257225A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55" y="2770832"/>
                <a:ext cx="3342289" cy="1585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2BA27D-B39F-4B6A-81CA-3B76EF9E1157}"/>
                  </a:ext>
                </a:extLst>
              </p:cNvPr>
              <p:cNvSpPr txBox="1"/>
              <p:nvPr/>
            </p:nvSpPr>
            <p:spPr>
              <a:xfrm>
                <a:off x="4479214" y="4540932"/>
                <a:ext cx="334228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n-US" sz="3200" b="0" i="1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alpha val="27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alpha val="27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alpha val="27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alpha val="2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2BA27D-B39F-4B6A-81CA-3B76EF9E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214" y="4540932"/>
                <a:ext cx="334228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3E5725-C085-41D1-93B7-3D67FEE650EB}"/>
                  </a:ext>
                </a:extLst>
              </p:cNvPr>
              <p:cNvSpPr txBox="1"/>
              <p:nvPr/>
            </p:nvSpPr>
            <p:spPr>
              <a:xfrm>
                <a:off x="8145511" y="5324202"/>
                <a:ext cx="1645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alpha val="27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>
                            <a:alpha val="27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tx1">
                        <a:alpha val="27000"/>
                      </a:schemeClr>
                    </a:solidFill>
                  </a:rPr>
                  <a:t> Time index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3E5725-C085-41D1-93B7-3D67FEE65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11" y="5324202"/>
                <a:ext cx="1645900" cy="369332"/>
              </a:xfrm>
              <a:prstGeom prst="rect">
                <a:avLst/>
              </a:prstGeom>
              <a:blipFill>
                <a:blip r:embed="rId6"/>
                <a:stretch>
                  <a:fillRect l="-5556" t="-24590" r="-1000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F7F7BF-BF52-430F-989D-96DB9529E13C}"/>
                  </a:ext>
                </a:extLst>
              </p:cNvPr>
              <p:cNvSpPr txBox="1"/>
              <p:nvPr/>
            </p:nvSpPr>
            <p:spPr>
              <a:xfrm>
                <a:off x="8145511" y="6159774"/>
                <a:ext cx="3609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alpha val="27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chemeClr val="tx1">
                            <a:alpha val="27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tx1">
                        <a:alpha val="27000"/>
                      </a:schemeClr>
                    </a:solidFill>
                  </a:rPr>
                  <a:t> Number of planning stages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F7F7BF-BF52-430F-989D-96DB9529E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11" y="6159774"/>
                <a:ext cx="3609899" cy="369332"/>
              </a:xfrm>
              <a:prstGeom prst="rect">
                <a:avLst/>
              </a:prstGeom>
              <a:blipFill>
                <a:blip r:embed="rId7"/>
                <a:stretch>
                  <a:fillRect l="-3041" t="-24590" r="-456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C344B3-DD97-4DA8-BA8C-D6B774F3BF0A}"/>
                  </a:ext>
                </a:extLst>
              </p:cNvPr>
              <p:cNvSpPr txBox="1"/>
              <p:nvPr/>
            </p:nvSpPr>
            <p:spPr>
              <a:xfrm>
                <a:off x="7966833" y="5728887"/>
                <a:ext cx="30182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alpha val="2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alpha val="2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alpha val="2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alpha val="27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tx1">
                        <a:alpha val="27000"/>
                      </a:schemeClr>
                    </a:solidFill>
                  </a:rPr>
                  <a:t> State at time index, 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C344B3-DD97-4DA8-BA8C-D6B774F3B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833" y="5728887"/>
                <a:ext cx="3018262" cy="369332"/>
              </a:xfrm>
              <a:prstGeom prst="rect">
                <a:avLst/>
              </a:prstGeom>
              <a:blipFill>
                <a:blip r:embed="rId8"/>
                <a:stretch>
                  <a:fillRect l="-2626" t="-26667" r="-525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385143-FCEF-4CDB-9A06-5EE07E0E101B}"/>
                  </a:ext>
                </a:extLst>
              </p:cNvPr>
              <p:cNvSpPr txBox="1"/>
              <p:nvPr/>
            </p:nvSpPr>
            <p:spPr>
              <a:xfrm>
                <a:off x="8145511" y="4417822"/>
                <a:ext cx="1746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alpha val="27000"/>
                          </a:schemeClr>
                        </a:solidFill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sz="2400" b="0" i="1" smtClean="0">
                        <a:solidFill>
                          <a:schemeClr val="tx1">
                            <a:alpha val="27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tx1">
                        <a:alpha val="27000"/>
                      </a:schemeClr>
                    </a:solidFill>
                  </a:rPr>
                  <a:t> State space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385143-FCEF-4CDB-9A06-5EE07E0E1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11" y="4417822"/>
                <a:ext cx="1746888" cy="369332"/>
              </a:xfrm>
              <a:prstGeom prst="rect">
                <a:avLst/>
              </a:prstGeom>
              <a:blipFill>
                <a:blip r:embed="rId9"/>
                <a:stretch>
                  <a:fillRect l="-5923" t="-26667" r="-975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8594C9-A709-4BD1-8713-D08A8B7E17AC}"/>
                  </a:ext>
                </a:extLst>
              </p:cNvPr>
              <p:cNvSpPr txBox="1"/>
              <p:nvPr/>
            </p:nvSpPr>
            <p:spPr>
              <a:xfrm>
                <a:off x="7945456" y="4863578"/>
                <a:ext cx="18163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alpha val="2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alpha val="2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alpha val="2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alpha val="27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tx1">
                        <a:alpha val="27000"/>
                      </a:schemeClr>
                    </a:solidFill>
                  </a:rPr>
                  <a:t> Free space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8594C9-A709-4BD1-8713-D08A8B7E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456" y="4863578"/>
                <a:ext cx="1816331" cy="369332"/>
              </a:xfrm>
              <a:prstGeom prst="rect">
                <a:avLst/>
              </a:prstGeom>
              <a:blipFill>
                <a:blip r:embed="rId10"/>
                <a:stretch>
                  <a:fillRect l="-5705" t="-26667" r="-939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CBD30-1BCC-4837-A892-155302DA555B}"/>
                  </a:ext>
                </a:extLst>
              </p:cNvPr>
              <p:cNvSpPr txBox="1"/>
              <p:nvPr/>
            </p:nvSpPr>
            <p:spPr>
              <a:xfrm>
                <a:off x="5489279" y="5134909"/>
                <a:ext cx="1322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alpha val="27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alpha val="27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alpha val="27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>
                              <a:alpha val="27000"/>
                            </a:schemeClr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alpha val="2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CBD30-1BCC-4837-A892-155302DA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79" y="5134909"/>
                <a:ext cx="1322157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30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7B2A-E588-4F87-AA22-19DCAC3D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Gaussian Truncation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F478F-14B6-436C-94DC-E5113D506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goal is to propagate a priori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,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/>
                  <a:t> being collision free, not unconditiona</a:t>
                </a:r>
                <a:r>
                  <a:rPr lang="en-US" dirty="0"/>
                  <a:t>l distribution</a:t>
                </a:r>
                <a:endParaRPr lang="en-US" b="0" dirty="0"/>
              </a:p>
              <a:p>
                <a:endParaRPr lang="en-US" sz="3600" u="sng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Approach: Gaussian Truncation of unconditional distribution by Obstacle Constraints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F478F-14B6-436C-94DC-E5113D506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B3ABD9D-3346-4C50-B0FD-87D0CA384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24" y="3064518"/>
            <a:ext cx="3923751" cy="11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Nominal Motion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9C6611-C397-4D1F-92BE-D60428F9EE18}"/>
              </a:ext>
            </a:extLst>
          </p:cNvPr>
          <p:cNvCxnSpPr/>
          <p:nvPr/>
        </p:nvCxnSpPr>
        <p:spPr>
          <a:xfrm flipH="1" flipV="1">
            <a:off x="9144001" y="3714144"/>
            <a:ext cx="662152" cy="1213945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1ECBD-F1C5-46C0-83ED-E8860AE17519}"/>
              </a:ext>
            </a:extLst>
          </p:cNvPr>
          <p:cNvCxnSpPr/>
          <p:nvPr/>
        </p:nvCxnSpPr>
        <p:spPr>
          <a:xfrm flipH="1" flipV="1">
            <a:off x="5538712" y="4033759"/>
            <a:ext cx="662152" cy="1213945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01A31-DB45-40DA-B3D2-AF99BEC41636}"/>
              </a:ext>
            </a:extLst>
          </p:cNvPr>
          <p:cNvCxnSpPr>
            <a:cxnSpLocks/>
          </p:cNvCxnSpPr>
          <p:nvPr/>
        </p:nvCxnSpPr>
        <p:spPr>
          <a:xfrm>
            <a:off x="2598119" y="2285769"/>
            <a:ext cx="341023" cy="149306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EDAB80-2F38-454F-B84D-B734FDA5457D}"/>
              </a:ext>
            </a:extLst>
          </p:cNvPr>
          <p:cNvCxnSpPr>
            <a:cxnSpLocks/>
          </p:cNvCxnSpPr>
          <p:nvPr/>
        </p:nvCxnSpPr>
        <p:spPr>
          <a:xfrm>
            <a:off x="7665419" y="1751505"/>
            <a:ext cx="341023" cy="149306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0AF614-8559-474A-A34E-A1F0020BCB50}"/>
              </a:ext>
            </a:extLst>
          </p:cNvPr>
          <p:cNvCxnSpPr>
            <a:cxnSpLocks/>
          </p:cNvCxnSpPr>
          <p:nvPr/>
        </p:nvCxnSpPr>
        <p:spPr>
          <a:xfrm flipV="1">
            <a:off x="3736068" y="4321117"/>
            <a:ext cx="427343" cy="134489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BF4DAF-47B2-4AAF-8119-3148B58DE3B2}"/>
              </a:ext>
            </a:extLst>
          </p:cNvPr>
          <p:cNvCxnSpPr>
            <a:cxnSpLocks/>
          </p:cNvCxnSpPr>
          <p:nvPr/>
        </p:nvCxnSpPr>
        <p:spPr>
          <a:xfrm>
            <a:off x="5634980" y="2498037"/>
            <a:ext cx="1133829" cy="100946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EEF338-C921-4265-8B8C-FE7A2C4FB285}"/>
                  </a:ext>
                </a:extLst>
              </p:cNvPr>
              <p:cNvSpPr/>
              <p:nvPr/>
            </p:nvSpPr>
            <p:spPr>
              <a:xfrm>
                <a:off x="507554" y="6058825"/>
                <a:ext cx="11395411" cy="1438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nominal plan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,0]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EEF338-C921-4265-8B8C-FE7A2C4FB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4" y="6058825"/>
                <a:ext cx="11395411" cy="1438214"/>
              </a:xfrm>
              <a:prstGeom prst="rect">
                <a:avLst/>
              </a:prstGeom>
              <a:blipFill>
                <a:blip r:embed="rId3"/>
                <a:stretch>
                  <a:fillRect l="-1070" t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11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5222" cy="1325563"/>
          </a:xfrm>
        </p:spPr>
        <p:txBody>
          <a:bodyPr/>
          <a:lstStyle/>
          <a:p>
            <a:r>
              <a:rPr lang="en-US" dirty="0"/>
              <a:t>Formulation: Kalman Filter State Estimation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82F9249-80FE-4C81-A3F1-D8E3B72D7B0B}"/>
              </a:ext>
            </a:extLst>
          </p:cNvPr>
          <p:cNvSpPr/>
          <p:nvPr/>
        </p:nvSpPr>
        <p:spPr>
          <a:xfrm>
            <a:off x="9017822" y="3510128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C4ADFA-076A-4DA7-9B78-360B782654FE}"/>
              </a:ext>
            </a:extLst>
          </p:cNvPr>
          <p:cNvCxnSpPr>
            <a:cxnSpLocks/>
          </p:cNvCxnSpPr>
          <p:nvPr/>
        </p:nvCxnSpPr>
        <p:spPr>
          <a:xfrm flipH="1">
            <a:off x="9355885" y="3148330"/>
            <a:ext cx="409188" cy="50098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F9EED-EED1-4CE1-83DC-C8CD1E2DE8DA}"/>
              </a:ext>
            </a:extLst>
          </p:cNvPr>
          <p:cNvCxnSpPr>
            <a:cxnSpLocks/>
          </p:cNvCxnSpPr>
          <p:nvPr/>
        </p:nvCxnSpPr>
        <p:spPr>
          <a:xfrm>
            <a:off x="9316277" y="3579310"/>
            <a:ext cx="96426" cy="1045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E5A8D-2E36-4289-8A88-431BA023AC25}"/>
              </a:ext>
            </a:extLst>
          </p:cNvPr>
          <p:cNvCxnSpPr>
            <a:cxnSpLocks/>
          </p:cNvCxnSpPr>
          <p:nvPr/>
        </p:nvCxnSpPr>
        <p:spPr>
          <a:xfrm>
            <a:off x="9716860" y="3096039"/>
            <a:ext cx="96426" cy="1045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2D81E4F-D6A1-487A-8691-7B1BEC337E49}"/>
                  </a:ext>
                </a:extLst>
              </p:cNvPr>
              <p:cNvSpPr/>
              <p:nvPr/>
            </p:nvSpPr>
            <p:spPr>
              <a:xfrm>
                <a:off x="9689410" y="3294460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2D81E4F-D6A1-487A-8691-7B1BEC337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10" y="3294460"/>
                <a:ext cx="5909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B39BEE1-7BE8-4B60-AE4B-EB4543A0153B}"/>
                  </a:ext>
                </a:extLst>
              </p:cNvPr>
              <p:cNvSpPr/>
              <p:nvPr/>
            </p:nvSpPr>
            <p:spPr>
              <a:xfrm>
                <a:off x="9451319" y="2361769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B39BEE1-7BE8-4B60-AE4B-EB4543A01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19" y="2361769"/>
                <a:ext cx="5909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859DF16-59AE-42C6-BEA8-C3D78C82F4E7}"/>
                  </a:ext>
                </a:extLst>
              </p:cNvPr>
              <p:cNvSpPr/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859DF16-59AE-42C6-BEA8-C3D78C82F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C01B5AC2-EAAC-46BC-8155-D787C7334575}"/>
              </a:ext>
            </a:extLst>
          </p:cNvPr>
          <p:cNvSpPr/>
          <p:nvPr/>
        </p:nvSpPr>
        <p:spPr>
          <a:xfrm>
            <a:off x="9430097" y="2865064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76E31D1-1419-464A-A427-0B6B3D9A3556}"/>
                  </a:ext>
                </a:extLst>
              </p:cNvPr>
              <p:cNvSpPr/>
              <p:nvPr/>
            </p:nvSpPr>
            <p:spPr>
              <a:xfrm>
                <a:off x="1001884" y="5785310"/>
                <a:ext cx="1076522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i="1" dirty="0"/>
                  <a:t> true deviation </a:t>
                </a:r>
                <a:r>
                  <a:rPr lang="en-US" sz="2400" dirty="0"/>
                  <a:t>from the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u="sng" dirty="0"/>
                  <a:t>assuming linearized motion model</a:t>
                </a:r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 the Kalman Filter estimate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, using linearized sensor and motion models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76E31D1-1419-464A-A427-0B6B3D9A3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84" y="5785310"/>
                <a:ext cx="10765222" cy="830997"/>
              </a:xfrm>
              <a:prstGeom prst="rect">
                <a:avLst/>
              </a:prstGeom>
              <a:blipFill>
                <a:blip r:embed="rId7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CD71B48-7B10-497B-9CEC-C6662E141D4D}"/>
              </a:ext>
            </a:extLst>
          </p:cNvPr>
          <p:cNvSpPr/>
          <p:nvPr/>
        </p:nvSpPr>
        <p:spPr>
          <a:xfrm>
            <a:off x="9732828" y="3326416"/>
            <a:ext cx="547578" cy="500263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26B639-E986-4067-81CF-BBB671B0C005}"/>
                  </a:ext>
                </a:extLst>
              </p:cNvPr>
              <p:cNvSpPr/>
              <p:nvPr/>
            </p:nvSpPr>
            <p:spPr>
              <a:xfrm>
                <a:off x="1001884" y="1847052"/>
                <a:ext cx="16303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26B639-E986-4067-81CF-BBB671B0C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84" y="1847052"/>
                <a:ext cx="1630318" cy="461665"/>
              </a:xfrm>
              <a:prstGeom prst="rect">
                <a:avLst/>
              </a:prstGeom>
              <a:blipFill>
                <a:blip r:embed="rId8"/>
                <a:stretch>
                  <a:fillRect t="-3947" r="-1753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FF2A27-EE5E-4217-AA88-235E749EECDA}"/>
              </a:ext>
            </a:extLst>
          </p:cNvPr>
          <p:cNvCxnSpPr>
            <a:cxnSpLocks/>
          </p:cNvCxnSpPr>
          <p:nvPr/>
        </p:nvCxnSpPr>
        <p:spPr>
          <a:xfrm>
            <a:off x="2632202" y="2360330"/>
            <a:ext cx="6385620" cy="91836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2214" cy="1325563"/>
          </a:xfrm>
        </p:spPr>
        <p:txBody>
          <a:bodyPr/>
          <a:lstStyle/>
          <a:p>
            <a:r>
              <a:rPr lang="en-US" dirty="0"/>
              <a:t>Formulation: Linear Feedback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0AF614-8559-474A-A34E-A1F0020BCB50}"/>
              </a:ext>
            </a:extLst>
          </p:cNvPr>
          <p:cNvCxnSpPr>
            <a:cxnSpLocks/>
          </p:cNvCxnSpPr>
          <p:nvPr/>
        </p:nvCxnSpPr>
        <p:spPr>
          <a:xfrm>
            <a:off x="3690798" y="2026229"/>
            <a:ext cx="5327024" cy="1268231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627C9-D449-4FAC-BF5B-779B24014570}"/>
                  </a:ext>
                </a:extLst>
              </p:cNvPr>
              <p:cNvSpPr txBox="1"/>
              <p:nvPr/>
            </p:nvSpPr>
            <p:spPr>
              <a:xfrm>
                <a:off x="416647" y="6078029"/>
                <a:ext cx="110877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deviation from nominal control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acc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/>
                  <a:t> is new control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627C9-D449-4FAC-BF5B-779B2401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7" y="6078029"/>
                <a:ext cx="11087742" cy="523220"/>
              </a:xfrm>
              <a:prstGeom prst="rect">
                <a:avLst/>
              </a:prstGeom>
              <a:blipFill>
                <a:blip r:embed="rId3"/>
                <a:stretch>
                  <a:fillRect l="-11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D82F9249-80FE-4C81-A3F1-D8E3B72D7B0B}"/>
              </a:ext>
            </a:extLst>
          </p:cNvPr>
          <p:cNvSpPr/>
          <p:nvPr/>
        </p:nvSpPr>
        <p:spPr>
          <a:xfrm>
            <a:off x="9017822" y="3510128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C4ADFA-076A-4DA7-9B78-360B782654FE}"/>
              </a:ext>
            </a:extLst>
          </p:cNvPr>
          <p:cNvCxnSpPr>
            <a:cxnSpLocks/>
          </p:cNvCxnSpPr>
          <p:nvPr/>
        </p:nvCxnSpPr>
        <p:spPr>
          <a:xfrm flipH="1">
            <a:off x="9355885" y="3148330"/>
            <a:ext cx="409188" cy="50098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F9EED-EED1-4CE1-83DC-C8CD1E2DE8DA}"/>
              </a:ext>
            </a:extLst>
          </p:cNvPr>
          <p:cNvCxnSpPr>
            <a:cxnSpLocks/>
          </p:cNvCxnSpPr>
          <p:nvPr/>
        </p:nvCxnSpPr>
        <p:spPr>
          <a:xfrm>
            <a:off x="9316277" y="3579310"/>
            <a:ext cx="96426" cy="1045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E5A8D-2E36-4289-8A88-431BA023AC25}"/>
              </a:ext>
            </a:extLst>
          </p:cNvPr>
          <p:cNvCxnSpPr>
            <a:cxnSpLocks/>
          </p:cNvCxnSpPr>
          <p:nvPr/>
        </p:nvCxnSpPr>
        <p:spPr>
          <a:xfrm>
            <a:off x="9716860" y="3096039"/>
            <a:ext cx="96426" cy="1045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2D81E4F-D6A1-487A-8691-7B1BEC337E49}"/>
                  </a:ext>
                </a:extLst>
              </p:cNvPr>
              <p:cNvSpPr/>
              <p:nvPr/>
            </p:nvSpPr>
            <p:spPr>
              <a:xfrm>
                <a:off x="9689410" y="3294460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2D81E4F-D6A1-487A-8691-7B1BEC337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10" y="3294460"/>
                <a:ext cx="5909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B39BEE1-7BE8-4B60-AE4B-EB4543A0153B}"/>
                  </a:ext>
                </a:extLst>
              </p:cNvPr>
              <p:cNvSpPr/>
              <p:nvPr/>
            </p:nvSpPr>
            <p:spPr>
              <a:xfrm>
                <a:off x="9451319" y="2361769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B39BEE1-7BE8-4B60-AE4B-EB4543A01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19" y="2361769"/>
                <a:ext cx="5909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859DF16-59AE-42C6-BEA8-C3D78C82F4E7}"/>
                  </a:ext>
                </a:extLst>
              </p:cNvPr>
              <p:cNvSpPr/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859DF16-59AE-42C6-BEA8-C3D78C82F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C01B5AC2-EAAC-46BC-8155-D787C7334575}"/>
              </a:ext>
            </a:extLst>
          </p:cNvPr>
          <p:cNvSpPr/>
          <p:nvPr/>
        </p:nvSpPr>
        <p:spPr>
          <a:xfrm>
            <a:off x="9430097" y="2865064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A00DA4-253B-49E7-9C44-8762E13FF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8" y="1448419"/>
            <a:ext cx="2677962" cy="820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5E9DB4-115E-45E8-AD8C-80DB0C3432E5}"/>
                  </a:ext>
                </a:extLst>
              </p:cNvPr>
              <p:cNvSpPr/>
              <p:nvPr/>
            </p:nvSpPr>
            <p:spPr>
              <a:xfrm>
                <a:off x="416647" y="2248500"/>
                <a:ext cx="3466077" cy="488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: Control gain matrix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5E9DB4-115E-45E8-AD8C-80DB0C343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7" y="2248500"/>
                <a:ext cx="3466077" cy="488147"/>
              </a:xfrm>
              <a:prstGeom prst="rect">
                <a:avLst/>
              </a:prstGeom>
              <a:blipFill>
                <a:blip r:embed="rId8"/>
                <a:stretch>
                  <a:fillRect l="-351" t="-8750" r="-1933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557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Obstacle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5230DC-33D6-4357-A015-1963A48AB98A}"/>
                  </a:ext>
                </a:extLst>
              </p:cNvPr>
              <p:cNvSpPr/>
              <p:nvPr/>
            </p:nvSpPr>
            <p:spPr>
              <a:xfrm>
                <a:off x="5138792" y="3341781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5230DC-33D6-4357-A015-1963A48AB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92" y="3341781"/>
                <a:ext cx="5909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A7367D0-166D-435D-8D0D-AB05BFDEA0BF}"/>
              </a:ext>
            </a:extLst>
          </p:cNvPr>
          <p:cNvSpPr/>
          <p:nvPr/>
        </p:nvSpPr>
        <p:spPr>
          <a:xfrm>
            <a:off x="5308166" y="3916399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643CC-05CC-4D39-82DD-EEA0E48290B8}"/>
              </a:ext>
            </a:extLst>
          </p:cNvPr>
          <p:cNvSpPr/>
          <p:nvPr/>
        </p:nvSpPr>
        <p:spPr>
          <a:xfrm rot="21362655">
            <a:off x="4036413" y="3312571"/>
            <a:ext cx="30480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1ECBD-F1C5-46C0-83ED-E8860AE17519}"/>
              </a:ext>
            </a:extLst>
          </p:cNvPr>
          <p:cNvCxnSpPr>
            <a:cxnSpLocks/>
          </p:cNvCxnSpPr>
          <p:nvPr/>
        </p:nvCxnSpPr>
        <p:spPr>
          <a:xfrm flipV="1">
            <a:off x="3221455" y="3865001"/>
            <a:ext cx="2086711" cy="2174315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551C402-0425-4B30-84BC-E5F9C7C158EA}"/>
                  </a:ext>
                </a:extLst>
              </p:cNvPr>
              <p:cNvSpPr/>
              <p:nvPr/>
            </p:nvSpPr>
            <p:spPr>
              <a:xfrm>
                <a:off x="1259819" y="6039314"/>
                <a:ext cx="100939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</a:rPr>
                  <a:t> the feasible region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</a:rPr>
                  <a:t> is assumed convex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551C402-0425-4B30-84BC-E5F9C7C15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19" y="6039314"/>
                <a:ext cx="10093981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30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8C44-43DB-4B33-A995-A9DF3A0F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81E3-B1FC-4451-85BB-5B945D0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r>
              <a:rPr lang="en-US" dirty="0"/>
              <a:t>Prior Work</a:t>
            </a:r>
          </a:p>
          <a:p>
            <a:r>
              <a:rPr lang="en-US" dirty="0"/>
              <a:t>Proposed Method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Approach</a:t>
            </a:r>
          </a:p>
          <a:p>
            <a:pPr lvl="2"/>
            <a:r>
              <a:rPr lang="en-US" dirty="0"/>
              <a:t>Gaussian Propagation</a:t>
            </a:r>
          </a:p>
          <a:p>
            <a:pPr lvl="2"/>
            <a:r>
              <a:rPr lang="en-US" dirty="0"/>
              <a:t>Gaussian Truncation</a:t>
            </a:r>
          </a:p>
          <a:p>
            <a:r>
              <a:rPr lang="en-US" dirty="0"/>
              <a:t>Method Evaluation and Results</a:t>
            </a:r>
          </a:p>
          <a:p>
            <a:pPr lvl="1"/>
            <a:r>
              <a:rPr lang="en-US" dirty="0"/>
              <a:t>Car-like robot with second order dynamics</a:t>
            </a:r>
          </a:p>
          <a:p>
            <a:pPr lvl="1"/>
            <a:r>
              <a:rPr lang="en-US" dirty="0"/>
              <a:t>Nonholonomic bevel-tip flexible needle</a:t>
            </a:r>
          </a:p>
        </p:txBody>
      </p:sp>
    </p:spTree>
    <p:extLst>
      <p:ext uri="{BB962C8B-B14F-4D97-AF65-F5344CB8AC3E}">
        <p14:creationId xmlns:p14="http://schemas.microsoft.com/office/powerpoint/2010/main" val="2761268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114F-C133-45E1-A1AF-1C87F224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DBCA0-59C3-4B43-A7BD-3CD3918E5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true (linearized) state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and its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evolve 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This is pretty messy, </a:t>
                </a:r>
                <a:r>
                  <a:rPr lang="en-US" dirty="0">
                    <a:solidFill>
                      <a:srgbClr val="0070C0"/>
                    </a:solidFill>
                  </a:rPr>
                  <a:t>here’s the shorthand: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DBCA0-59C3-4B43-A7BD-3CD3918E5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200ACB-9904-4A69-84F5-762CBFC1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95" y="2494997"/>
            <a:ext cx="7759409" cy="1868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67F30-32CE-44CF-ACDD-25A22F010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83" y="5032375"/>
            <a:ext cx="5335034" cy="6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9458-9E56-4290-B259-264FC4FC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Propagation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4CA2C-686D-4B57-A273-727D12C49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00014" cy="4351338"/>
              </a:xfrm>
            </p:spPr>
            <p:txBody>
              <a:bodyPr/>
              <a:lstStyle/>
              <a:p>
                <a:r>
                  <a:rPr lang="en-US" dirty="0"/>
                  <a:t>Define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,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Propagate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4CA2C-686D-4B57-A273-727D12C49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00014" cy="4351338"/>
              </a:xfrm>
              <a:blipFill>
                <a:blip r:embed="rId3"/>
                <a:stretch>
                  <a:fillRect l="-99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8FA188-4385-487C-AD41-172380512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79" y="3062240"/>
            <a:ext cx="7550242" cy="1878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BE9F8A-BB97-4A3C-BC90-3AD45EF147BD}"/>
                  </a:ext>
                </a:extLst>
              </p:cNvPr>
              <p:cNvSpPr/>
              <p:nvPr/>
            </p:nvSpPr>
            <p:spPr>
              <a:xfrm>
                <a:off x="0" y="5731891"/>
                <a:ext cx="101882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i="1" dirty="0"/>
                  <a:t> true deviation </a:t>
                </a:r>
                <a:r>
                  <a:rPr lang="en-US" sz="2400" dirty="0"/>
                  <a:t>from the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u="sng" dirty="0"/>
                  <a:t>assuming linearized motion model</a:t>
                </a:r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 the Kalman Filter estimator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, using sensor and motion models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BE9F8A-BB97-4A3C-BC90-3AD45EF14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31891"/>
                <a:ext cx="10188232" cy="830997"/>
              </a:xfrm>
              <a:prstGeom prst="rect">
                <a:avLst/>
              </a:prstGeom>
              <a:blipFill>
                <a:blip r:embed="rId5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34DB0C-2930-4857-BF89-9BF60D1820FC}"/>
                  </a:ext>
                </a:extLst>
              </p:cNvPr>
              <p:cNvSpPr/>
              <p:nvPr/>
            </p:nvSpPr>
            <p:spPr>
              <a:xfrm>
                <a:off x="375191" y="4954306"/>
                <a:ext cx="1580754" cy="777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34DB0C-2930-4857-BF89-9BF60D182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91" y="4954306"/>
                <a:ext cx="1580754" cy="777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107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Propagation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0AF614-8559-474A-A34E-A1F0020BCB50}"/>
              </a:ext>
            </a:extLst>
          </p:cNvPr>
          <p:cNvCxnSpPr>
            <a:cxnSpLocks/>
          </p:cNvCxnSpPr>
          <p:nvPr/>
        </p:nvCxnSpPr>
        <p:spPr>
          <a:xfrm flipV="1">
            <a:off x="2939142" y="4640731"/>
            <a:ext cx="427343" cy="134489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46C92-6FFC-44AE-B8C5-F707162A2BEC}"/>
                  </a:ext>
                </a:extLst>
              </p:cNvPr>
              <p:cNvSpPr txBox="1"/>
              <p:nvPr/>
            </p:nvSpPr>
            <p:spPr>
              <a:xfrm>
                <a:off x="266058" y="6039315"/>
                <a:ext cx="9661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Grey Ellipses: Unconditional a priori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distributions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46C92-6FFC-44AE-B8C5-F707162A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8" y="6039315"/>
                <a:ext cx="9661443" cy="523220"/>
              </a:xfrm>
              <a:prstGeom prst="rect">
                <a:avLst/>
              </a:prstGeom>
              <a:blipFill>
                <a:blip r:embed="rId4"/>
                <a:stretch>
                  <a:fillRect l="-132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F786B86-1662-4D9D-924F-2FE11EC1E65F}"/>
                  </a:ext>
                </a:extLst>
              </p:cNvPr>
              <p:cNvSpPr/>
              <p:nvPr/>
            </p:nvSpPr>
            <p:spPr>
              <a:xfrm>
                <a:off x="266058" y="1561309"/>
                <a:ext cx="4087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F786B86-1662-4D9D-924F-2FE11EC1E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8" y="1561309"/>
                <a:ext cx="40874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AAD1EC-CC6F-4460-B5E3-23A1184FF7B2}"/>
                  </a:ext>
                </a:extLst>
              </p:cNvPr>
              <p:cNvSpPr/>
              <p:nvPr/>
            </p:nvSpPr>
            <p:spPr>
              <a:xfrm>
                <a:off x="9612253" y="4222060"/>
                <a:ext cx="1814279" cy="891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AAD1EC-CC6F-4460-B5E3-23A1184FF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253" y="4222060"/>
                <a:ext cx="1814279" cy="891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8C2F99-AFB8-4A58-8C9B-757B85623F42}"/>
                  </a:ext>
                </a:extLst>
              </p:cNvPr>
              <p:cNvSpPr/>
              <p:nvPr/>
            </p:nvSpPr>
            <p:spPr>
              <a:xfrm>
                <a:off x="9799805" y="6176885"/>
                <a:ext cx="16267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8C2F99-AFB8-4A58-8C9B-757B85623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805" y="6176885"/>
                <a:ext cx="162672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D323B9C-88E3-4019-9A83-3A5D83CCA4DA}"/>
              </a:ext>
            </a:extLst>
          </p:cNvPr>
          <p:cNvSpPr/>
          <p:nvPr/>
        </p:nvSpPr>
        <p:spPr>
          <a:xfrm>
            <a:off x="9017822" y="3510128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692CE0-DBFF-4302-A76D-07561C20B00D}"/>
              </a:ext>
            </a:extLst>
          </p:cNvPr>
          <p:cNvCxnSpPr>
            <a:cxnSpLocks/>
          </p:cNvCxnSpPr>
          <p:nvPr/>
        </p:nvCxnSpPr>
        <p:spPr>
          <a:xfrm flipH="1">
            <a:off x="9355885" y="3148330"/>
            <a:ext cx="409188" cy="50098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EAECCF-06CA-48E4-984D-F793EE1AE995}"/>
                  </a:ext>
                </a:extLst>
              </p:cNvPr>
              <p:cNvSpPr/>
              <p:nvPr/>
            </p:nvSpPr>
            <p:spPr>
              <a:xfrm>
                <a:off x="9689410" y="3294460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EAECCF-06CA-48E4-984D-F793EE1AE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10" y="3294460"/>
                <a:ext cx="5909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DF822E-4787-443B-9C5B-D16A298B2694}"/>
                  </a:ext>
                </a:extLst>
              </p:cNvPr>
              <p:cNvSpPr/>
              <p:nvPr/>
            </p:nvSpPr>
            <p:spPr>
              <a:xfrm>
                <a:off x="9451319" y="2361769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DF822E-4787-443B-9C5B-D16A298B2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19" y="2361769"/>
                <a:ext cx="59099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E71A817F-5430-49C8-9E57-7B24E0F53780}"/>
              </a:ext>
            </a:extLst>
          </p:cNvPr>
          <p:cNvSpPr/>
          <p:nvPr/>
        </p:nvSpPr>
        <p:spPr>
          <a:xfrm>
            <a:off x="9430097" y="2865064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17109B-637F-4980-BF8E-213C36044358}"/>
              </a:ext>
            </a:extLst>
          </p:cNvPr>
          <p:cNvCxnSpPr>
            <a:cxnSpLocks/>
          </p:cNvCxnSpPr>
          <p:nvPr/>
        </p:nvCxnSpPr>
        <p:spPr>
          <a:xfrm>
            <a:off x="9316277" y="3579310"/>
            <a:ext cx="96426" cy="1045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0627C-AE30-464C-A965-4B305DC54830}"/>
              </a:ext>
            </a:extLst>
          </p:cNvPr>
          <p:cNvCxnSpPr>
            <a:cxnSpLocks/>
          </p:cNvCxnSpPr>
          <p:nvPr/>
        </p:nvCxnSpPr>
        <p:spPr>
          <a:xfrm>
            <a:off x="9716860" y="3096039"/>
            <a:ext cx="96426" cy="1045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E0D9C-B028-46F2-A405-CE942A19648B}"/>
                  </a:ext>
                </a:extLst>
              </p:cNvPr>
              <p:cNvSpPr/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E0D9C-B028-46F2-A405-CE942A196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11A33C-4D0B-4AD7-8251-6ABBC1DE7F2E}"/>
                  </a:ext>
                </a:extLst>
              </p:cNvPr>
              <p:cNvSpPr/>
              <p:nvPr/>
            </p:nvSpPr>
            <p:spPr>
              <a:xfrm>
                <a:off x="9625942" y="5117499"/>
                <a:ext cx="19744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11A33C-4D0B-4AD7-8251-6ABBC1DE7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942" y="5117499"/>
                <a:ext cx="197445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CA852-3172-4D4F-A5A8-9CCF94D416EE}"/>
                  </a:ext>
                </a:extLst>
              </p:cNvPr>
              <p:cNvSpPr txBox="1"/>
              <p:nvPr/>
            </p:nvSpPr>
            <p:spPr>
              <a:xfrm>
                <a:off x="9689410" y="5295700"/>
                <a:ext cx="2249014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CA852-3172-4D4F-A5A8-9CCF94D4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10" y="5295700"/>
                <a:ext cx="2249014" cy="12926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B68615-CFB9-4F3A-BE9B-8E1BDEE475A8}"/>
                  </a:ext>
                </a:extLst>
              </p:cNvPr>
              <p:cNvSpPr txBox="1"/>
              <p:nvPr/>
            </p:nvSpPr>
            <p:spPr>
              <a:xfrm>
                <a:off x="477433" y="2114875"/>
                <a:ext cx="3344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Nominal State at time 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B68615-CFB9-4F3A-BE9B-8E1BDEE4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3" y="2114875"/>
                <a:ext cx="3344505" cy="369332"/>
              </a:xfrm>
              <a:prstGeom prst="rect">
                <a:avLst/>
              </a:prstGeom>
              <a:blipFill>
                <a:blip r:embed="rId13"/>
                <a:stretch>
                  <a:fillRect l="-2186" t="-26230" r="-4554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22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Propagation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46C92-6FFC-44AE-B8C5-F707162A2BEC}"/>
                  </a:ext>
                </a:extLst>
              </p:cNvPr>
              <p:cNvSpPr txBox="1"/>
              <p:nvPr/>
            </p:nvSpPr>
            <p:spPr>
              <a:xfrm>
                <a:off x="266058" y="6039315"/>
                <a:ext cx="9661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Grey Ellipses: Unconditional a priori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distributions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46C92-6FFC-44AE-B8C5-F707162A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8" y="6039315"/>
                <a:ext cx="9661443" cy="523220"/>
              </a:xfrm>
              <a:prstGeom prst="rect">
                <a:avLst/>
              </a:prstGeom>
              <a:blipFill>
                <a:blip r:embed="rId4"/>
                <a:stretch>
                  <a:fillRect l="-132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AAD1EC-CC6F-4460-B5E3-23A1184FF7B2}"/>
                  </a:ext>
                </a:extLst>
              </p:cNvPr>
              <p:cNvSpPr/>
              <p:nvPr/>
            </p:nvSpPr>
            <p:spPr>
              <a:xfrm>
                <a:off x="9612253" y="4222060"/>
                <a:ext cx="1814279" cy="891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AAD1EC-CC6F-4460-B5E3-23A1184FF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253" y="4222060"/>
                <a:ext cx="1814279" cy="891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8C2F99-AFB8-4A58-8C9B-757B85623F42}"/>
                  </a:ext>
                </a:extLst>
              </p:cNvPr>
              <p:cNvSpPr/>
              <p:nvPr/>
            </p:nvSpPr>
            <p:spPr>
              <a:xfrm>
                <a:off x="9799805" y="6176885"/>
                <a:ext cx="16267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8C2F99-AFB8-4A58-8C9B-757B85623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805" y="6176885"/>
                <a:ext cx="162672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D323B9C-88E3-4019-9A83-3A5D83CCA4DA}"/>
              </a:ext>
            </a:extLst>
          </p:cNvPr>
          <p:cNvSpPr/>
          <p:nvPr/>
        </p:nvSpPr>
        <p:spPr>
          <a:xfrm>
            <a:off x="9017822" y="3510128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692CE0-DBFF-4302-A76D-07561C20B00D}"/>
              </a:ext>
            </a:extLst>
          </p:cNvPr>
          <p:cNvCxnSpPr>
            <a:cxnSpLocks/>
          </p:cNvCxnSpPr>
          <p:nvPr/>
        </p:nvCxnSpPr>
        <p:spPr>
          <a:xfrm flipH="1">
            <a:off x="9355885" y="3148330"/>
            <a:ext cx="409188" cy="50098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EAECCF-06CA-48E4-984D-F793EE1AE995}"/>
                  </a:ext>
                </a:extLst>
              </p:cNvPr>
              <p:cNvSpPr/>
              <p:nvPr/>
            </p:nvSpPr>
            <p:spPr>
              <a:xfrm>
                <a:off x="9689410" y="3294460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EAECCF-06CA-48E4-984D-F793EE1AE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10" y="3294460"/>
                <a:ext cx="5909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DF822E-4787-443B-9C5B-D16A298B2694}"/>
                  </a:ext>
                </a:extLst>
              </p:cNvPr>
              <p:cNvSpPr/>
              <p:nvPr/>
            </p:nvSpPr>
            <p:spPr>
              <a:xfrm>
                <a:off x="9451319" y="2361769"/>
                <a:ext cx="590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DF822E-4787-443B-9C5B-D16A298B2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19" y="2361769"/>
                <a:ext cx="59099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E71A817F-5430-49C8-9E57-7B24E0F53780}"/>
              </a:ext>
            </a:extLst>
          </p:cNvPr>
          <p:cNvSpPr/>
          <p:nvPr/>
        </p:nvSpPr>
        <p:spPr>
          <a:xfrm>
            <a:off x="9430097" y="2865064"/>
            <a:ext cx="252248" cy="268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17109B-637F-4980-BF8E-213C36044358}"/>
              </a:ext>
            </a:extLst>
          </p:cNvPr>
          <p:cNvCxnSpPr>
            <a:cxnSpLocks/>
          </p:cNvCxnSpPr>
          <p:nvPr/>
        </p:nvCxnSpPr>
        <p:spPr>
          <a:xfrm>
            <a:off x="9316277" y="3579310"/>
            <a:ext cx="96426" cy="1045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0627C-AE30-464C-A965-4B305DC54830}"/>
              </a:ext>
            </a:extLst>
          </p:cNvPr>
          <p:cNvCxnSpPr>
            <a:cxnSpLocks/>
          </p:cNvCxnSpPr>
          <p:nvPr/>
        </p:nvCxnSpPr>
        <p:spPr>
          <a:xfrm>
            <a:off x="9716860" y="3096039"/>
            <a:ext cx="96426" cy="1045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E0D9C-B028-46F2-A405-CE942A19648B}"/>
                  </a:ext>
                </a:extLst>
              </p:cNvPr>
              <p:cNvSpPr/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E0D9C-B028-46F2-A405-CE942A196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329" y="3792106"/>
                <a:ext cx="6183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11A33C-4D0B-4AD7-8251-6ABBC1DE7F2E}"/>
                  </a:ext>
                </a:extLst>
              </p:cNvPr>
              <p:cNvSpPr/>
              <p:nvPr/>
            </p:nvSpPr>
            <p:spPr>
              <a:xfrm>
                <a:off x="9625942" y="5117499"/>
                <a:ext cx="19744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11A33C-4D0B-4AD7-8251-6ABBC1DE7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942" y="5117499"/>
                <a:ext cx="197445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CA852-3172-4D4F-A5A8-9CCF94D416EE}"/>
                  </a:ext>
                </a:extLst>
              </p:cNvPr>
              <p:cNvSpPr txBox="1"/>
              <p:nvPr/>
            </p:nvSpPr>
            <p:spPr>
              <a:xfrm>
                <a:off x="9689410" y="5295700"/>
                <a:ext cx="2249014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CA852-3172-4D4F-A5A8-9CCF94D4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10" y="5295700"/>
                <a:ext cx="2249014" cy="12926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92202-5F43-45F8-A4BB-3D3F3BE72E0C}"/>
              </a:ext>
            </a:extLst>
          </p:cNvPr>
          <p:cNvSpPr/>
          <p:nvPr/>
        </p:nvSpPr>
        <p:spPr>
          <a:xfrm>
            <a:off x="3838650" y="4471445"/>
            <a:ext cx="870107" cy="393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AEA8E-A129-431E-A590-B6BC54E02758}"/>
              </a:ext>
            </a:extLst>
          </p:cNvPr>
          <p:cNvSpPr/>
          <p:nvPr/>
        </p:nvSpPr>
        <p:spPr>
          <a:xfrm>
            <a:off x="2426927" y="3318540"/>
            <a:ext cx="3567902" cy="1679129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01481D-B70F-421B-99DF-E8499DA488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1" y="1699216"/>
            <a:ext cx="4104230" cy="15776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931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59EC-B884-4B50-92B4-30332C5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so far?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C2275-BA77-49E5-9EF4-08FE96D66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6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8C44-43DB-4B33-A995-A9DF3A0F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81E3-B1FC-4451-85BB-5B945D0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r>
              <a:rPr lang="en-US" dirty="0"/>
              <a:t>Prior Work</a:t>
            </a:r>
          </a:p>
          <a:p>
            <a:r>
              <a:rPr lang="en-US" dirty="0"/>
              <a:t>Proposed Method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Approach</a:t>
            </a:r>
          </a:p>
          <a:p>
            <a:pPr lvl="2"/>
            <a:r>
              <a:rPr lang="en-US" dirty="0"/>
              <a:t>Gaussian Propagation</a:t>
            </a:r>
          </a:p>
          <a:p>
            <a:pPr lvl="2"/>
            <a:r>
              <a:rPr lang="en-US" dirty="0"/>
              <a:t>Gaussian Truncation</a:t>
            </a:r>
          </a:p>
          <a:p>
            <a:r>
              <a:rPr lang="en-US" dirty="0"/>
              <a:t>Method Evaluation and Results</a:t>
            </a:r>
          </a:p>
          <a:p>
            <a:pPr lvl="1"/>
            <a:r>
              <a:rPr lang="en-US" dirty="0"/>
              <a:t>Car-like robot with second order dynamics</a:t>
            </a:r>
          </a:p>
          <a:p>
            <a:pPr lvl="1"/>
            <a:r>
              <a:rPr lang="en-US" dirty="0"/>
              <a:t>Nonholonomic bevel-tip flexible needle</a:t>
            </a:r>
          </a:p>
        </p:txBody>
      </p:sp>
    </p:spTree>
    <p:extLst>
      <p:ext uri="{BB962C8B-B14F-4D97-AF65-F5344CB8AC3E}">
        <p14:creationId xmlns:p14="http://schemas.microsoft.com/office/powerpoint/2010/main" val="2476328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E28-1E5E-4986-8802-D110037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Truncation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44B2-FBC3-476F-ACB0-445BE278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99" y="1561309"/>
            <a:ext cx="7663002" cy="430567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1ECBD-F1C5-46C0-83ED-E8860AE17519}"/>
              </a:ext>
            </a:extLst>
          </p:cNvPr>
          <p:cNvCxnSpPr>
            <a:cxnSpLocks/>
          </p:cNvCxnSpPr>
          <p:nvPr/>
        </p:nvCxnSpPr>
        <p:spPr>
          <a:xfrm flipH="1" flipV="1">
            <a:off x="5092262" y="4414345"/>
            <a:ext cx="796193" cy="1624971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0AF614-8559-474A-A34E-A1F0020BCB50}"/>
              </a:ext>
            </a:extLst>
          </p:cNvPr>
          <p:cNvCxnSpPr>
            <a:cxnSpLocks/>
          </p:cNvCxnSpPr>
          <p:nvPr/>
        </p:nvCxnSpPr>
        <p:spPr>
          <a:xfrm flipV="1">
            <a:off x="2939142" y="4640731"/>
            <a:ext cx="427343" cy="134489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6C92-6FFC-44AE-B8C5-F707162A2BEC}"/>
              </a:ext>
            </a:extLst>
          </p:cNvPr>
          <p:cNvSpPr txBox="1"/>
          <p:nvPr/>
        </p:nvSpPr>
        <p:spPr>
          <a:xfrm>
            <a:off x="266058" y="6039315"/>
            <a:ext cx="966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Ellipses: Obstacle Truncated Gaussian Distributions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CF71DD-47F6-4B7B-84E6-EF0D3248782B}"/>
              </a:ext>
            </a:extLst>
          </p:cNvPr>
          <p:cNvCxnSpPr>
            <a:cxnSpLocks/>
          </p:cNvCxnSpPr>
          <p:nvPr/>
        </p:nvCxnSpPr>
        <p:spPr>
          <a:xfrm>
            <a:off x="4130566" y="1991107"/>
            <a:ext cx="1757889" cy="1302685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654FA-D47F-4A05-AE8B-74A9B3B618DF}"/>
              </a:ext>
            </a:extLst>
          </p:cNvPr>
          <p:cNvCxnSpPr>
            <a:cxnSpLocks/>
          </p:cNvCxnSpPr>
          <p:nvPr/>
        </p:nvCxnSpPr>
        <p:spPr>
          <a:xfrm flipH="1">
            <a:off x="8765628" y="2119191"/>
            <a:ext cx="1556012" cy="1136383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6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D38962F-DE61-4F64-964C-FEC90AA55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62" y="3970882"/>
            <a:ext cx="7190476" cy="27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EF1B1-94C3-46EC-A079-F482E8E1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Truncation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DF2C-60F7-4512-8530-A750E88F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4422" cy="1325563"/>
          </a:xfrm>
        </p:spPr>
        <p:txBody>
          <a:bodyPr>
            <a:normAutofit/>
          </a:bodyPr>
          <a:lstStyle/>
          <a:p>
            <a:r>
              <a:rPr lang="en-US" dirty="0"/>
              <a:t>Compute </a:t>
            </a:r>
            <a:r>
              <a:rPr lang="en-US" u="sng" dirty="0"/>
              <a:t>shift</a:t>
            </a:r>
            <a:r>
              <a:rPr lang="en-US" dirty="0"/>
              <a:t> in mean and variance </a:t>
            </a:r>
            <a:r>
              <a:rPr lang="en-US" u="sng" dirty="0"/>
              <a:t>for each constraint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87007-0B81-429A-9195-607AE7224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56" y="2466431"/>
            <a:ext cx="4211687" cy="16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6C56-DF51-4ECB-81A8-A8946AC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Truncation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5FBE-B9C9-4379-85FD-F38CB688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For each constraint, affine transform to 1D Gaussian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786DAC-1570-467D-9167-D97B95473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7" y="2909900"/>
            <a:ext cx="11413245" cy="3097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8FD1EB-94F6-4B55-907F-7584A9EF3F97}"/>
              </a:ext>
            </a:extLst>
          </p:cNvPr>
          <p:cNvSpPr/>
          <p:nvPr/>
        </p:nvSpPr>
        <p:spPr>
          <a:xfrm>
            <a:off x="389377" y="2676635"/>
            <a:ext cx="7823894" cy="3500328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4B98A-C7C2-4F68-8567-9DC302E3F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7" y="2676635"/>
            <a:ext cx="2410161" cy="58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42D71-F0FE-4008-B38E-4464641E49B2}"/>
              </a:ext>
            </a:extLst>
          </p:cNvPr>
          <p:cNvSpPr txBox="1"/>
          <p:nvPr/>
        </p:nvSpPr>
        <p:spPr>
          <a:xfrm>
            <a:off x="9309952" y="2214970"/>
            <a:ext cx="249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Constraint</a:t>
            </a:r>
          </a:p>
        </p:txBody>
      </p:sp>
    </p:spTree>
    <p:extLst>
      <p:ext uri="{BB962C8B-B14F-4D97-AF65-F5344CB8AC3E}">
        <p14:creationId xmlns:p14="http://schemas.microsoft.com/office/powerpoint/2010/main" val="2147958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6C56-DF51-4ECB-81A8-A8946AC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Truncation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5FBE-B9C9-4379-85FD-F38CB688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Truncate 1D Gaussian by constraint (well-known problem)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786DAC-1570-467D-9167-D97B95473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7" y="2909900"/>
            <a:ext cx="11413245" cy="3097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8FD1EB-94F6-4B55-907F-7584A9EF3F97}"/>
              </a:ext>
            </a:extLst>
          </p:cNvPr>
          <p:cNvSpPr/>
          <p:nvPr/>
        </p:nvSpPr>
        <p:spPr>
          <a:xfrm>
            <a:off x="4392385" y="2676635"/>
            <a:ext cx="3820885" cy="3500328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4B98A-C7C2-4F68-8567-9DC302E3F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7" y="2676635"/>
            <a:ext cx="2410161" cy="58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42D71-F0FE-4008-B38E-4464641E49B2}"/>
              </a:ext>
            </a:extLst>
          </p:cNvPr>
          <p:cNvSpPr txBox="1"/>
          <p:nvPr/>
        </p:nvSpPr>
        <p:spPr>
          <a:xfrm>
            <a:off x="9309952" y="2214970"/>
            <a:ext cx="249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Constraint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8CE6B4-9BBB-4285-BD73-62E30C0712B0}"/>
              </a:ext>
            </a:extLst>
          </p:cNvPr>
          <p:cNvCxnSpPr>
            <a:cxnSpLocks/>
          </p:cNvCxnSpPr>
          <p:nvPr/>
        </p:nvCxnSpPr>
        <p:spPr>
          <a:xfrm flipH="1" flipV="1">
            <a:off x="6776357" y="4784271"/>
            <a:ext cx="2533595" cy="162595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02FFC9-78FE-4C78-BAE4-E716A1EDBC61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3527647"/>
            <a:ext cx="3257182" cy="125662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DD26FD-4BEA-454B-8FB9-145562354650}"/>
              </a:ext>
            </a:extLst>
          </p:cNvPr>
          <p:cNvSpPr txBox="1"/>
          <p:nvPr/>
        </p:nvSpPr>
        <p:spPr>
          <a:xfrm>
            <a:off x="9337835" y="611647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9E3C4-34FF-41C1-AE07-00C0CCED95C4}"/>
              </a:ext>
            </a:extLst>
          </p:cNvPr>
          <p:cNvSpPr txBox="1"/>
          <p:nvPr/>
        </p:nvSpPr>
        <p:spPr>
          <a:xfrm>
            <a:off x="9536599" y="444426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3944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6C56-DF51-4ECB-81A8-A8946AC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Truncation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B5FBE-B9C9-4379-85FD-F38CB688B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Get shifts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original Gaussian,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B5FBE-B9C9-4379-85FD-F38CB688B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786DAC-1570-467D-9167-D97B95473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7" y="2909900"/>
            <a:ext cx="11413245" cy="309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4B98A-C7C2-4F68-8567-9DC302E3F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7" y="2676635"/>
            <a:ext cx="2410161" cy="5811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8FD1EB-94F6-4B55-907F-7584A9EF3F97}"/>
              </a:ext>
            </a:extLst>
          </p:cNvPr>
          <p:cNvSpPr/>
          <p:nvPr/>
        </p:nvSpPr>
        <p:spPr>
          <a:xfrm>
            <a:off x="8311243" y="3347673"/>
            <a:ext cx="3491379" cy="2882584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42D71-F0FE-4008-B38E-4464641E49B2}"/>
              </a:ext>
            </a:extLst>
          </p:cNvPr>
          <p:cNvSpPr txBox="1"/>
          <p:nvPr/>
        </p:nvSpPr>
        <p:spPr>
          <a:xfrm>
            <a:off x="9309952" y="2214970"/>
            <a:ext cx="249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Constraint</a:t>
            </a:r>
          </a:p>
        </p:txBody>
      </p:sp>
    </p:spTree>
    <p:extLst>
      <p:ext uri="{BB962C8B-B14F-4D97-AF65-F5344CB8AC3E}">
        <p14:creationId xmlns:p14="http://schemas.microsoft.com/office/powerpoint/2010/main" val="2212776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465B-D6C5-4689-B4DF-DB00CE98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Gaussian Truncation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AC7E8-F9DE-4EFC-8328-2F58EC384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283842" cy="30253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E8632-24AF-4100-9743-3631382B1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96" y="5349151"/>
            <a:ext cx="6377290" cy="1053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EE7BD-BADB-4367-864D-F4A5A1EC34E0}"/>
              </a:ext>
            </a:extLst>
          </p:cNvPr>
          <p:cNvSpPr txBox="1"/>
          <p:nvPr/>
        </p:nvSpPr>
        <p:spPr>
          <a:xfrm>
            <a:off x="1105736" y="2735089"/>
            <a:ext cx="363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Truncated 1D-Gaussian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EB544A-AAEE-40D1-B1BD-0EA4E1BA7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2" y="5349151"/>
            <a:ext cx="3877216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CE7535-CC59-4F84-B4D8-9F868EC4D429}"/>
              </a:ext>
            </a:extLst>
          </p:cNvPr>
          <p:cNvSpPr/>
          <p:nvPr/>
        </p:nvSpPr>
        <p:spPr>
          <a:xfrm>
            <a:off x="5830064" y="1361217"/>
            <a:ext cx="5741826" cy="3494562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7973F4-D61A-4FEB-A601-145FFE7A9DA4}"/>
              </a:ext>
            </a:extLst>
          </p:cNvPr>
          <p:cNvCxnSpPr>
            <a:cxnSpLocks/>
          </p:cNvCxnSpPr>
          <p:nvPr/>
        </p:nvCxnSpPr>
        <p:spPr>
          <a:xfrm>
            <a:off x="4351283" y="3258309"/>
            <a:ext cx="2474683" cy="170691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EDF93D-72B0-411B-BE47-6B96A3C62ED2}"/>
                  </a:ext>
                </a:extLst>
              </p:cNvPr>
              <p:cNvSpPr txBox="1"/>
              <p:nvPr/>
            </p:nvSpPr>
            <p:spPr>
              <a:xfrm>
                <a:off x="344630" y="4147893"/>
                <a:ext cx="47460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 – </a:t>
                </a:r>
                <a:r>
                  <a:rPr lang="en-US" sz="2000" dirty="0" err="1"/>
                  <a:t>cdf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):</a:t>
                </a:r>
              </a:p>
              <a:p>
                <a:r>
                  <a:rPr lang="en-US" sz="2000" dirty="0"/>
                  <a:t>Area under 1D Gaussian violating constraint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EDF93D-72B0-411B-BE47-6B96A3C62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0" y="4147893"/>
                <a:ext cx="4746043" cy="707886"/>
              </a:xfrm>
              <a:prstGeom prst="rect">
                <a:avLst/>
              </a:prstGeom>
              <a:blipFill>
                <a:blip r:embed="rId5"/>
                <a:stretch>
                  <a:fillRect l="-1414" t="-4274" r="-643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15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0B67-4AA0-4CAB-8CD9-FC0B05E8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Convexification Attempt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42322-59B7-4E36-BA0C-68057C1C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4" y="1857057"/>
            <a:ext cx="10700245" cy="340074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F908E-2621-447B-A133-A8815CA1AE49}"/>
                  </a:ext>
                </a:extLst>
              </p:cNvPr>
              <p:cNvSpPr txBox="1"/>
              <p:nvPr/>
            </p:nvSpPr>
            <p:spPr>
              <a:xfrm>
                <a:off x="3885183" y="5424169"/>
                <a:ext cx="4723665" cy="379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/>
                  <a:t> is Cholesky decomposition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F908E-2621-447B-A133-A8815CA1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83" y="5424169"/>
                <a:ext cx="4723665" cy="379399"/>
              </a:xfrm>
              <a:prstGeom prst="rect">
                <a:avLst/>
              </a:prstGeom>
              <a:blipFill>
                <a:blip r:embed="rId4"/>
                <a:stretch>
                  <a:fillRect l="-2194" t="-22581" r="-2839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8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59EC-B884-4B50-92B4-30332C5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C2275-BA77-49E5-9EF4-08FE96D66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Estimating Probability of Collision for Safe Planning under Gaussian Motion and Sensing Uncertainty (</a:t>
            </a:r>
            <a:r>
              <a:rPr lang="en-US" dirty="0" err="1"/>
              <a:t>Patil</a:t>
            </a:r>
            <a:r>
              <a:rPr lang="en-US" dirty="0"/>
              <a:t>, van den Berg, </a:t>
            </a:r>
            <a:r>
              <a:rPr lang="en-US" dirty="0" err="1"/>
              <a:t>Alterovitz</a:t>
            </a:r>
            <a:r>
              <a:rPr lang="en-US" dirty="0"/>
              <a:t> 2012)</a:t>
            </a:r>
          </a:p>
        </p:txBody>
      </p:sp>
    </p:spTree>
    <p:extLst>
      <p:ext uri="{BB962C8B-B14F-4D97-AF65-F5344CB8AC3E}">
        <p14:creationId xmlns:p14="http://schemas.microsoft.com/office/powerpoint/2010/main" val="27787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161B31-F424-4F4A-88B8-ACDDEEF0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72" y="3712352"/>
            <a:ext cx="6133565" cy="1029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3238D4-5E3C-4725-BBF5-977EACBE2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73" y="2617413"/>
            <a:ext cx="7396162" cy="913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28A83-E66F-4FCA-A530-47E5C6DD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Gaussian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802C-BB4F-4FA9-81C2-71E32380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operating in uncertain environment with obstacles</a:t>
            </a:r>
          </a:p>
          <a:p>
            <a:r>
              <a:rPr lang="en-US" dirty="0"/>
              <a:t>Motion Model</a:t>
            </a:r>
          </a:p>
          <a:p>
            <a:endParaRPr lang="en-US" dirty="0"/>
          </a:p>
          <a:p>
            <a:r>
              <a:rPr lang="en-US" dirty="0"/>
              <a:t>Sensor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3DC0-FB17-49F0-B9BB-6EAE7AD31D06}"/>
                  </a:ext>
                </a:extLst>
              </p:cNvPr>
              <p:cNvSpPr txBox="1"/>
              <p:nvPr/>
            </p:nvSpPr>
            <p:spPr>
              <a:xfrm>
                <a:off x="1263519" y="4965103"/>
                <a:ext cx="18846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 Robot State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3DC0-FB17-49F0-B9BB-6EAE7AD3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19" y="4965103"/>
                <a:ext cx="1884618" cy="369332"/>
              </a:xfrm>
              <a:prstGeom prst="rect">
                <a:avLst/>
              </a:prstGeom>
              <a:blipFill>
                <a:blip r:embed="rId4"/>
                <a:stretch>
                  <a:fillRect l="-3883" t="-24590" r="-906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AEB975-B4BE-4810-AB98-CCD152F06CC7}"/>
                  </a:ext>
                </a:extLst>
              </p:cNvPr>
              <p:cNvSpPr txBox="1"/>
              <p:nvPr/>
            </p:nvSpPr>
            <p:spPr>
              <a:xfrm>
                <a:off x="1263519" y="5396176"/>
                <a:ext cx="2094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Control input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AEB975-B4BE-4810-AB98-CCD152F0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19" y="5396176"/>
                <a:ext cx="2094869" cy="369332"/>
              </a:xfrm>
              <a:prstGeom prst="rect">
                <a:avLst/>
              </a:prstGeom>
              <a:blipFill>
                <a:blip r:embed="rId5"/>
                <a:stretch>
                  <a:fillRect l="-3488" t="-24590" r="-7558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305E05-C656-473B-9AE6-B45228FB9687}"/>
                  </a:ext>
                </a:extLst>
              </p:cNvPr>
              <p:cNvSpPr txBox="1"/>
              <p:nvPr/>
            </p:nvSpPr>
            <p:spPr>
              <a:xfrm>
                <a:off x="1263519" y="5759471"/>
                <a:ext cx="30725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Sensor measurement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305E05-C656-473B-9AE6-B45228FB9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19" y="5759471"/>
                <a:ext cx="3072508" cy="369332"/>
              </a:xfrm>
              <a:prstGeom prst="rect">
                <a:avLst/>
              </a:prstGeom>
              <a:blipFill>
                <a:blip r:embed="rId6"/>
                <a:stretch>
                  <a:fillRect l="-2381" t="-26667" r="-515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2B1626-3C2A-4BEE-B549-0FFBE894AF40}"/>
                  </a:ext>
                </a:extLst>
              </p:cNvPr>
              <p:cNvSpPr txBox="1"/>
              <p:nvPr/>
            </p:nvSpPr>
            <p:spPr>
              <a:xfrm>
                <a:off x="5018755" y="4923947"/>
                <a:ext cx="66759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Gaussian random noise variable with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2B1626-3C2A-4BEE-B549-0FFBE894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5" y="4923947"/>
                <a:ext cx="6675995" cy="369332"/>
              </a:xfrm>
              <a:prstGeom prst="rect">
                <a:avLst/>
              </a:prstGeom>
              <a:blipFill>
                <a:blip r:embed="rId7"/>
                <a:stretch>
                  <a:fillRect l="-1096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E201C-644E-4791-AEAF-4839F1FE48CA}"/>
                  </a:ext>
                </a:extLst>
              </p:cNvPr>
              <p:cNvSpPr txBox="1"/>
              <p:nvPr/>
            </p:nvSpPr>
            <p:spPr>
              <a:xfrm>
                <a:off x="5081017" y="5333625"/>
                <a:ext cx="65514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Gaussian random noise variable with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E201C-644E-4791-AEAF-4839F1FE4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17" y="5333625"/>
                <a:ext cx="6551473" cy="369332"/>
              </a:xfrm>
              <a:prstGeom prst="rect">
                <a:avLst/>
              </a:prstGeom>
              <a:blipFill>
                <a:blip r:embed="rId8"/>
                <a:stretch>
                  <a:fillRect l="-1210" t="-26230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0A358D-3485-4014-A7CB-9C6086517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20" y="1307206"/>
            <a:ext cx="7676129" cy="45902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1BAB3-071B-428B-8B62-F3AEE0A4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Nominal Motion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DE3FB-9671-429E-BFBB-4AB5CE7B861D}"/>
              </a:ext>
            </a:extLst>
          </p:cNvPr>
          <p:cNvSpPr txBox="1"/>
          <p:nvPr/>
        </p:nvSpPr>
        <p:spPr>
          <a:xfrm>
            <a:off x="168800" y="1648726"/>
            <a:ext cx="239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Green dots:</a:t>
            </a:r>
          </a:p>
          <a:p>
            <a:r>
              <a:rPr lang="en-US" dirty="0"/>
              <a:t>Beacons for localization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A8F11-7C7F-42C6-8160-2B066A0A2132}"/>
              </a:ext>
            </a:extLst>
          </p:cNvPr>
          <p:cNvCxnSpPr>
            <a:cxnSpLocks/>
          </p:cNvCxnSpPr>
          <p:nvPr/>
        </p:nvCxnSpPr>
        <p:spPr>
          <a:xfrm flipV="1">
            <a:off x="7909560" y="4038600"/>
            <a:ext cx="182880" cy="2139455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841887-95AA-48EB-A417-D43BAF3EE35F}"/>
              </a:ext>
            </a:extLst>
          </p:cNvPr>
          <p:cNvCxnSpPr>
            <a:cxnSpLocks/>
          </p:cNvCxnSpPr>
          <p:nvPr/>
        </p:nvCxnSpPr>
        <p:spPr>
          <a:xfrm flipH="1" flipV="1">
            <a:off x="5995751" y="4402908"/>
            <a:ext cx="847632" cy="1722801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43C254-8591-4671-B1CE-B62D9606B02F}"/>
              </a:ext>
            </a:extLst>
          </p:cNvPr>
          <p:cNvCxnSpPr>
            <a:cxnSpLocks/>
          </p:cNvCxnSpPr>
          <p:nvPr/>
        </p:nvCxnSpPr>
        <p:spPr>
          <a:xfrm>
            <a:off x="1782011" y="3428632"/>
            <a:ext cx="1638078" cy="1260119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35F12-4189-464E-81E2-9F991C918469}"/>
              </a:ext>
            </a:extLst>
          </p:cNvPr>
          <p:cNvCxnSpPr>
            <a:cxnSpLocks/>
          </p:cNvCxnSpPr>
          <p:nvPr/>
        </p:nvCxnSpPr>
        <p:spPr>
          <a:xfrm flipH="1">
            <a:off x="7909560" y="1436743"/>
            <a:ext cx="1565518" cy="168745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BA232-98B2-4128-84D2-A606715E04B0}"/>
              </a:ext>
            </a:extLst>
          </p:cNvPr>
          <p:cNvCxnSpPr>
            <a:cxnSpLocks/>
          </p:cNvCxnSpPr>
          <p:nvPr/>
        </p:nvCxnSpPr>
        <p:spPr>
          <a:xfrm flipV="1">
            <a:off x="3964901" y="4688751"/>
            <a:ext cx="427343" cy="134489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452A65-1564-4E37-90CD-34F5B3F30DE8}"/>
              </a:ext>
            </a:extLst>
          </p:cNvPr>
          <p:cNvCxnSpPr>
            <a:cxnSpLocks/>
          </p:cNvCxnSpPr>
          <p:nvPr/>
        </p:nvCxnSpPr>
        <p:spPr>
          <a:xfrm>
            <a:off x="3461151" y="1709902"/>
            <a:ext cx="1862187" cy="2978849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3C1D749-EAC2-4911-85D9-8EF5597E51B3}"/>
                  </a:ext>
                </a:extLst>
              </p:cNvPr>
              <p:cNvSpPr/>
              <p:nvPr/>
            </p:nvSpPr>
            <p:spPr>
              <a:xfrm>
                <a:off x="251260" y="5992466"/>
                <a:ext cx="11395411" cy="1438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nominal plan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3C1D749-EAC2-4911-85D9-8EF5597E5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0" y="5992466"/>
                <a:ext cx="11395411" cy="1438214"/>
              </a:xfrm>
              <a:prstGeom prst="rect">
                <a:avLst/>
              </a:prstGeom>
              <a:blipFill>
                <a:blip r:embed="rId3"/>
                <a:stretch>
                  <a:fillRect l="-1070" t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CF1B36-A4B5-49B9-BB79-B3CC86822580}"/>
              </a:ext>
            </a:extLst>
          </p:cNvPr>
          <p:cNvCxnSpPr>
            <a:cxnSpLocks/>
          </p:cNvCxnSpPr>
          <p:nvPr/>
        </p:nvCxnSpPr>
        <p:spPr>
          <a:xfrm>
            <a:off x="5636808" y="1563716"/>
            <a:ext cx="782759" cy="1693852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70A0-1408-4D9A-90F8-7C4DFB33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Accepted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94E5-8CE5-42C4-B1B5-96D8801C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Kalman Filter State Estimator</a:t>
            </a:r>
          </a:p>
          <a:p>
            <a:r>
              <a:rPr lang="en-US" dirty="0"/>
              <a:t>Linearization of Models about Nominal Motion Plan</a:t>
            </a:r>
          </a:p>
          <a:p>
            <a:r>
              <a:rPr lang="en-US" dirty="0"/>
              <a:t>Linear Feedback Controller to follow Nominal Motion Plan</a:t>
            </a:r>
          </a:p>
        </p:txBody>
      </p:sp>
    </p:spTree>
    <p:extLst>
      <p:ext uri="{BB962C8B-B14F-4D97-AF65-F5344CB8AC3E}">
        <p14:creationId xmlns:p14="http://schemas.microsoft.com/office/powerpoint/2010/main" val="79575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E50914-F24F-4B8C-BD87-34848F784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71" y="2934927"/>
            <a:ext cx="6697010" cy="376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0AA6A-96EE-47E6-BB75-C8013081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D368-FCA5-4EDA-91C0-A4B5ECD7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Cycle of propagation and truncation</a:t>
            </a:r>
          </a:p>
          <a:p>
            <a:pPr lvl="1"/>
            <a:r>
              <a:rPr lang="en-US" b="1" dirty="0"/>
              <a:t>Propagation</a:t>
            </a:r>
            <a:r>
              <a:rPr lang="en-US" dirty="0"/>
              <a:t> of estimated robot state distribution (Gaussian)</a:t>
            </a:r>
          </a:p>
          <a:p>
            <a:pPr lvl="1"/>
            <a:r>
              <a:rPr lang="en-US" b="1" dirty="0"/>
              <a:t>Truncation</a:t>
            </a:r>
            <a:r>
              <a:rPr lang="en-US" dirty="0"/>
              <a:t> of estimated robot state distribution based on obstacles</a:t>
            </a:r>
          </a:p>
        </p:txBody>
      </p:sp>
    </p:spTree>
    <p:extLst>
      <p:ext uri="{BB962C8B-B14F-4D97-AF65-F5344CB8AC3E}">
        <p14:creationId xmlns:p14="http://schemas.microsoft.com/office/powerpoint/2010/main" val="505135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1910</Words>
  <Application>Microsoft Office PowerPoint</Application>
  <PresentationFormat>Widescreen</PresentationFormat>
  <Paragraphs>311</Paragraphs>
  <Slides>47</Slides>
  <Notes>23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Final Project Workshop</vt:lpstr>
      <vt:lpstr>Research Motivation</vt:lpstr>
      <vt:lpstr>Goal</vt:lpstr>
      <vt:lpstr>Questions so far?</vt:lpstr>
      <vt:lpstr>Formulation</vt:lpstr>
      <vt:lpstr>Formulation: Gaussian Uncertainty</vt:lpstr>
      <vt:lpstr>Formulation: Nominal Motion Plan</vt:lpstr>
      <vt:lpstr>Formulation: Accepted Assumptions</vt:lpstr>
      <vt:lpstr>Overview of Approach</vt:lpstr>
      <vt:lpstr>Approach: Gaussian Propagation</vt:lpstr>
      <vt:lpstr>Approach: Gaussian Propagation (Cont.)</vt:lpstr>
      <vt:lpstr>Approach: Gaussian Truncation</vt:lpstr>
      <vt:lpstr>Questions so far?</vt:lpstr>
      <vt:lpstr>Formulation: Questionable Assumptions</vt:lpstr>
      <vt:lpstr>Assumption 1: Convex Feasible Region</vt:lpstr>
      <vt:lpstr>Proposed Local Convexification Attempt</vt:lpstr>
      <vt:lpstr>Question 1: Convexification</vt:lpstr>
      <vt:lpstr>Question 2: Non-Point Robot?</vt:lpstr>
      <vt:lpstr>End</vt:lpstr>
      <vt:lpstr>Approach: Gaussian Truncation (Cont.)</vt:lpstr>
      <vt:lpstr>Final Probability of No Collisions</vt:lpstr>
      <vt:lpstr>Appendix: Formulation Elements</vt:lpstr>
      <vt:lpstr>Appendix: Model Linearization</vt:lpstr>
      <vt:lpstr>Appendix: Nominal Motion Plan</vt:lpstr>
      <vt:lpstr>Appendix: Kalman Filter State Estimation</vt:lpstr>
      <vt:lpstr>Appendix: Linear Feedback Control</vt:lpstr>
      <vt:lpstr>Appendix: Obstacle Constraints</vt:lpstr>
      <vt:lpstr>Appendix: Gaussian Propagation</vt:lpstr>
      <vt:lpstr>Appendix: Gaussian Propagation</vt:lpstr>
      <vt:lpstr>Appendix: Gaussian Truncation</vt:lpstr>
      <vt:lpstr>Formulation: Nominal Motion Plan</vt:lpstr>
      <vt:lpstr>Formulation: Kalman Filter State Estimation</vt:lpstr>
      <vt:lpstr>Formulation: Linear Feedback Control</vt:lpstr>
      <vt:lpstr>Formulation: Obstacle Constraints</vt:lpstr>
      <vt:lpstr>Outline</vt:lpstr>
      <vt:lpstr>Approach: Gaussian Propagation</vt:lpstr>
      <vt:lpstr>Approach: Gaussian Propagation (Cont.)</vt:lpstr>
      <vt:lpstr>Approach: Gaussian Propagation (Cont.)</vt:lpstr>
      <vt:lpstr>Approach: Gaussian Propagation (Cont.)</vt:lpstr>
      <vt:lpstr>Outline</vt:lpstr>
      <vt:lpstr>Approach: Gaussian Truncation (Cont.)</vt:lpstr>
      <vt:lpstr>Approach: Gaussian Truncation (Cont.)</vt:lpstr>
      <vt:lpstr>Approach: Gaussian Truncation (Cont.)</vt:lpstr>
      <vt:lpstr>Approach: Gaussian Truncation (Cont.)</vt:lpstr>
      <vt:lpstr>Approach: Gaussian Truncation (Cont.)</vt:lpstr>
      <vt:lpstr>Approach: Gaussian Truncation (Cont.)</vt:lpstr>
      <vt:lpstr>Local Convexification Attempt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Probability of Collision for Safe Planning under Gaussian Motion and Sensing Uncertainty</dc:title>
  <dc:creator>Ajaay</dc:creator>
  <cp:lastModifiedBy>Ajaay</cp:lastModifiedBy>
  <cp:revision>491</cp:revision>
  <dcterms:created xsi:type="dcterms:W3CDTF">2018-03-19T04:08:14Z</dcterms:created>
  <dcterms:modified xsi:type="dcterms:W3CDTF">2018-04-04T21:25:53Z</dcterms:modified>
</cp:coreProperties>
</file>