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60" r:id="rId4"/>
    <p:sldId id="327" r:id="rId5"/>
    <p:sldId id="262" r:id="rId6"/>
    <p:sldId id="261" r:id="rId7"/>
    <p:sldId id="341" r:id="rId8"/>
    <p:sldId id="335" r:id="rId9"/>
    <p:sldId id="336" r:id="rId10"/>
    <p:sldId id="337" r:id="rId11"/>
    <p:sldId id="339" r:id="rId12"/>
    <p:sldId id="342" r:id="rId13"/>
    <p:sldId id="344" r:id="rId14"/>
    <p:sldId id="345" r:id="rId15"/>
    <p:sldId id="346" r:id="rId16"/>
    <p:sldId id="343" r:id="rId17"/>
    <p:sldId id="331" r:id="rId18"/>
    <p:sldId id="332" r:id="rId19"/>
    <p:sldId id="340" r:id="rId20"/>
    <p:sldId id="334" r:id="rId21"/>
    <p:sldId id="306" r:id="rId22"/>
    <p:sldId id="328" r:id="rId23"/>
    <p:sldId id="325" r:id="rId24"/>
    <p:sldId id="278" r:id="rId25"/>
    <p:sldId id="302" r:id="rId26"/>
    <p:sldId id="300" r:id="rId27"/>
    <p:sldId id="301" r:id="rId28"/>
    <p:sldId id="303" r:id="rId29"/>
    <p:sldId id="304" r:id="rId30"/>
    <p:sldId id="305" r:id="rId31"/>
    <p:sldId id="307" r:id="rId32"/>
    <p:sldId id="308" r:id="rId33"/>
    <p:sldId id="275" r:id="rId34"/>
    <p:sldId id="266" r:id="rId35"/>
    <p:sldId id="281" r:id="rId36"/>
    <p:sldId id="268" r:id="rId37"/>
    <p:sldId id="283" r:id="rId38"/>
    <p:sldId id="284" r:id="rId39"/>
    <p:sldId id="293" r:id="rId40"/>
    <p:sldId id="294" r:id="rId41"/>
    <p:sldId id="271" r:id="rId42"/>
    <p:sldId id="272" r:id="rId43"/>
    <p:sldId id="285" r:id="rId44"/>
    <p:sldId id="296" r:id="rId45"/>
    <p:sldId id="289" r:id="rId46"/>
    <p:sldId id="290" r:id="rId47"/>
    <p:sldId id="288" r:id="rId48"/>
    <p:sldId id="297" r:id="rId49"/>
    <p:sldId id="309" r:id="rId50"/>
    <p:sldId id="310" r:id="rId51"/>
    <p:sldId id="311" r:id="rId52"/>
    <p:sldId id="312" r:id="rId53"/>
    <p:sldId id="313" r:id="rId54"/>
    <p:sldId id="314" r:id="rId55"/>
    <p:sldId id="315" r:id="rId56"/>
    <p:sldId id="316" r:id="rId57"/>
    <p:sldId id="317" r:id="rId58"/>
    <p:sldId id="320" r:id="rId59"/>
    <p:sldId id="323" r:id="rId60"/>
    <p:sldId id="319" r:id="rId61"/>
    <p:sldId id="321" r:id="rId62"/>
    <p:sldId id="32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928" autoAdjust="0"/>
  </p:normalViewPr>
  <p:slideViewPr>
    <p:cSldViewPr snapToGrid="0">
      <p:cViewPr>
        <p:scale>
          <a:sx n="66" d="100"/>
          <a:sy n="66" d="100"/>
        </p:scale>
        <p:origin x="1578" y="672"/>
      </p:cViewPr>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226CE-9E47-4AB5-B00F-EA878C704588}"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4D270-EE27-4FF9-85E5-DE934FBAC1A2}" type="slidenum">
              <a:rPr lang="en-US" smtClean="0"/>
              <a:t>‹#›</a:t>
            </a:fld>
            <a:endParaRPr lang="en-US"/>
          </a:p>
        </p:txBody>
      </p:sp>
    </p:spTree>
    <p:extLst>
      <p:ext uri="{BB962C8B-B14F-4D97-AF65-F5344CB8AC3E}">
        <p14:creationId xmlns:p14="http://schemas.microsoft.com/office/powerpoint/2010/main" val="35750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Published in </a:t>
            </a:r>
            <a:r>
              <a:rPr lang="en-US" sz="1200" b="1" i="0" kern="1200" dirty="0">
                <a:solidFill>
                  <a:schemeClr val="tx1"/>
                </a:solidFill>
                <a:effectLst/>
                <a:latin typeface="+mn-lt"/>
                <a:ea typeface="+mn-ea"/>
                <a:cs typeface="+mn-cs"/>
              </a:rPr>
              <a:t>2012 IEEE International Conference on Robotics and Automation</a:t>
            </a:r>
          </a:p>
        </p:txBody>
      </p:sp>
      <p:sp>
        <p:nvSpPr>
          <p:cNvPr id="4" name="Slide Number Placeholder 3"/>
          <p:cNvSpPr>
            <a:spLocks noGrp="1"/>
          </p:cNvSpPr>
          <p:nvPr>
            <p:ph type="sldNum" sz="quarter" idx="10"/>
          </p:nvPr>
        </p:nvSpPr>
        <p:spPr/>
        <p:txBody>
          <a:bodyPr/>
          <a:lstStyle/>
          <a:p>
            <a:fld id="{CF24D270-EE27-4FF9-85E5-DE934FBAC1A2}" type="slidenum">
              <a:rPr lang="en-US" smtClean="0"/>
              <a:t>1</a:t>
            </a:fld>
            <a:endParaRPr lang="en-US"/>
          </a:p>
        </p:txBody>
      </p:sp>
    </p:spTree>
    <p:extLst>
      <p:ext uri="{BB962C8B-B14F-4D97-AF65-F5344CB8AC3E}">
        <p14:creationId xmlns:p14="http://schemas.microsoft.com/office/powerpoint/2010/main" val="3177058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Grey ellipses yield an appropriate estimate. See Fig 1 in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23</a:t>
            </a:fld>
            <a:endParaRPr lang="en-US"/>
          </a:p>
        </p:txBody>
      </p:sp>
    </p:spTree>
    <p:extLst>
      <p:ext uri="{BB962C8B-B14F-4D97-AF65-F5344CB8AC3E}">
        <p14:creationId xmlns:p14="http://schemas.microsoft.com/office/powerpoint/2010/main" val="299601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https://www.mathworks.com/help/slcontrol/ug/linearizing-nonlinear-models.html</a:t>
            </a:r>
          </a:p>
        </p:txBody>
      </p:sp>
      <p:sp>
        <p:nvSpPr>
          <p:cNvPr id="4" name="Slide Number Placeholder 3"/>
          <p:cNvSpPr>
            <a:spLocks noGrp="1"/>
          </p:cNvSpPr>
          <p:nvPr>
            <p:ph type="sldNum" sz="quarter" idx="10"/>
          </p:nvPr>
        </p:nvSpPr>
        <p:spPr/>
        <p:txBody>
          <a:bodyPr/>
          <a:lstStyle/>
          <a:p>
            <a:fld id="{CF24D270-EE27-4FF9-85E5-DE934FBAC1A2}" type="slidenum">
              <a:rPr lang="en-US" smtClean="0"/>
              <a:t>25</a:t>
            </a:fld>
            <a:endParaRPr lang="en-US"/>
          </a:p>
        </p:txBody>
      </p:sp>
    </p:spTree>
    <p:extLst>
      <p:ext uri="{BB962C8B-B14F-4D97-AF65-F5344CB8AC3E}">
        <p14:creationId xmlns:p14="http://schemas.microsoft.com/office/powerpoint/2010/main" val="357636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Opporunity</a:t>
            </a:r>
            <a:r>
              <a:rPr lang="en-US" dirty="0"/>
              <a:t> for an image. Draw out a sequence of states. Don’t bore people with too much text.</a:t>
            </a:r>
          </a:p>
          <a:p>
            <a:endParaRPr lang="en-US" dirty="0"/>
          </a:p>
          <a:p>
            <a:r>
              <a:rPr lang="en-US" dirty="0"/>
              <a:t>Clarify the 0 for Gaussian noise.</a:t>
            </a:r>
          </a:p>
          <a:p>
            <a:endParaRPr lang="en-US" dirty="0"/>
          </a:p>
          <a:p>
            <a:r>
              <a:rPr lang="en-US" dirty="0"/>
              <a:t>Skeptical, arbitrary robots. F function could be messy. Expect a question. Look into paper</a:t>
            </a:r>
          </a:p>
        </p:txBody>
      </p:sp>
      <p:sp>
        <p:nvSpPr>
          <p:cNvPr id="4" name="Slide Number Placeholder 3"/>
          <p:cNvSpPr>
            <a:spLocks noGrp="1"/>
          </p:cNvSpPr>
          <p:nvPr>
            <p:ph type="sldNum" sz="quarter" idx="10"/>
          </p:nvPr>
        </p:nvSpPr>
        <p:spPr/>
        <p:txBody>
          <a:bodyPr/>
          <a:lstStyle/>
          <a:p>
            <a:fld id="{CF24D270-EE27-4FF9-85E5-DE934FBAC1A2}" type="slidenum">
              <a:rPr lang="en-US" smtClean="0"/>
              <a:t>26</a:t>
            </a:fld>
            <a:endParaRPr lang="en-US"/>
          </a:p>
        </p:txBody>
      </p:sp>
    </p:spTree>
    <p:extLst>
      <p:ext uri="{BB962C8B-B14F-4D97-AF65-F5344CB8AC3E}">
        <p14:creationId xmlns:p14="http://schemas.microsoft.com/office/powerpoint/2010/main" val="2873049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27</a:t>
            </a:fld>
            <a:endParaRPr lang="en-US"/>
          </a:p>
        </p:txBody>
      </p:sp>
    </p:spTree>
    <p:extLst>
      <p:ext uri="{BB962C8B-B14F-4D97-AF65-F5344CB8AC3E}">
        <p14:creationId xmlns:p14="http://schemas.microsoft.com/office/powerpoint/2010/main" val="1595683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the expected deviation of true control input from the nominal control input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oMath>
                </a14:m>
                <a:endParaRPr lang="en-US" dirty="0"/>
              </a:p>
              <a:p>
                <a:endParaRPr lang="en-US" b="1" dirty="0"/>
              </a:p>
            </p:txBody>
          </p:sp>
        </mc:Choice>
        <mc:Fallback xmlns="">
          <p:sp>
            <p:nvSpPr>
              <p:cNvPr id="3" name="Notes Placeholder 2"/>
              <p:cNvSpPr>
                <a:spLocks noGrp="1"/>
              </p:cNvSpPr>
              <p:nvPr>
                <p:ph type="body" idx="1"/>
              </p:nvPr>
            </p:nvSpPr>
            <p:spPr/>
            <p:txBody>
              <a:bodyPr/>
              <a:lstStyle/>
              <a:p>
                <a:r>
                  <a:rPr lang="en-US" b="1" dirty="0"/>
                  <a:t>Put in the picture from the first page and keep referring back to it</a:t>
                </a:r>
                <a:endParaRPr lang="en-US" b="0" dirty="0"/>
              </a:p>
              <a:p>
                <a:r>
                  <a:rPr lang="en-US" b="0" dirty="0"/>
                  <a:t>Assumption: Linear feedback controller. Possible question. </a:t>
                </a:r>
              </a:p>
              <a:p>
                <a:endParaRPr lang="en-US" b="0" dirty="0"/>
              </a:p>
              <a:p>
                <a:r>
                  <a:rPr lang="en-US" b="0" dirty="0"/>
                  <a:t>Fails with nonlinear control laws. Optimization-based control, nonlinear functions. Fails in that case. Avoid huge claims. See arbitrary robot claim.</a:t>
                </a:r>
              </a:p>
              <a:p>
                <a:endParaRPr lang="en-US" b="0" dirty="0"/>
              </a:p>
              <a:p>
                <a:pPr lvl="1"/>
                <a:r>
                  <a:rPr lang="en-US" u="sng" dirty="0"/>
                  <a:t>Feedback input</a:t>
                </a:r>
                <a:r>
                  <a:rPr lang="en-US" dirty="0"/>
                  <a:t> is the estimate, </a:t>
                </a:r>
                <a:r>
                  <a:rPr lang="en-US" b="0" i="0">
                    <a:latin typeface="Cambria Math" panose="02040503050406030204" pitchFamily="18" charset="0"/>
                  </a:rPr>
                  <a:t>(𝑥_𝑡 ) ̂</a:t>
                </a:r>
                <a:r>
                  <a:rPr lang="en-US" b="0" i="0" dirty="0">
                    <a:latin typeface="Cambria Math" panose="02040503050406030204" pitchFamily="18" charset="0"/>
                  </a:rPr>
                  <a:t>=𝐸[(𝑥_𝑡 ) ̅ ]</a:t>
                </a:r>
                <a:endParaRPr lang="en-US" b="0" dirty="0"/>
              </a:p>
              <a:p>
                <a:pPr lvl="1"/>
                <a:r>
                  <a:rPr lang="en-US" u="sng" dirty="0"/>
                  <a:t>Feedback output</a:t>
                </a:r>
                <a:r>
                  <a:rPr lang="en-US" dirty="0"/>
                  <a:t> is </a:t>
                </a:r>
                <a:r>
                  <a:rPr lang="en-US" b="0" i="0">
                    <a:latin typeface="Cambria Math" panose="02040503050406030204" pitchFamily="18" charset="0"/>
                  </a:rPr>
                  <a:t>(𝑢_𝑡 ) ̅</a:t>
                </a:r>
                <a:r>
                  <a:rPr lang="en-US" b="0" i="0" dirty="0">
                    <a:latin typeface="Cambria Math" panose="02040503050406030204" pitchFamily="18" charset="0"/>
                  </a:rPr>
                  <a:t>,</a:t>
                </a:r>
                <a:r>
                  <a:rPr lang="en-US" dirty="0"/>
                  <a:t> the expected deviation of true control input from the nominal control input (</a:t>
                </a:r>
                <a:r>
                  <a:rPr lang="en-US" b="0" i="0">
                    <a:latin typeface="Cambria Math" panose="02040503050406030204" pitchFamily="18" charset="0"/>
                  </a:rPr>
                  <a:t>(𝑢_𝑡 ) ̅</a:t>
                </a:r>
                <a:r>
                  <a:rPr lang="en-US" b="0" i="0" dirty="0">
                    <a:latin typeface="Cambria Math" panose="02040503050406030204" pitchFamily="18" charset="0"/>
                  </a:rPr>
                  <a:t>=𝑢_𝑡−𝑢_𝑡^∗)</a:t>
                </a:r>
                <a:endParaRPr lang="en-US" dirty="0"/>
              </a:p>
              <a:p>
                <a:endParaRPr lang="en-US" b="1"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28</a:t>
            </a:fld>
            <a:endParaRPr lang="en-US"/>
          </a:p>
        </p:txBody>
      </p:sp>
    </p:spTree>
    <p:extLst>
      <p:ext uri="{BB962C8B-B14F-4D97-AF65-F5344CB8AC3E}">
        <p14:creationId xmlns:p14="http://schemas.microsoft.com/office/powerpoint/2010/main" val="203985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https://ibmdecisionoptimization.github.io/tutorials/html/Beyond_Linear_Programming.html</a:t>
            </a:r>
          </a:p>
        </p:txBody>
      </p:sp>
      <p:sp>
        <p:nvSpPr>
          <p:cNvPr id="4" name="Slide Number Placeholder 3"/>
          <p:cNvSpPr>
            <a:spLocks noGrp="1"/>
          </p:cNvSpPr>
          <p:nvPr>
            <p:ph type="sldNum" sz="quarter" idx="10"/>
          </p:nvPr>
        </p:nvSpPr>
        <p:spPr/>
        <p:txBody>
          <a:bodyPr/>
          <a:lstStyle/>
          <a:p>
            <a:fld id="{CF24D270-EE27-4FF9-85E5-DE934FBAC1A2}" type="slidenum">
              <a:rPr lang="en-US" smtClean="0"/>
              <a:t>29</a:t>
            </a:fld>
            <a:endParaRPr lang="en-US"/>
          </a:p>
        </p:txBody>
      </p:sp>
    </p:spTree>
    <p:extLst>
      <p:ext uri="{BB962C8B-B14F-4D97-AF65-F5344CB8AC3E}">
        <p14:creationId xmlns:p14="http://schemas.microsoft.com/office/powerpoint/2010/main" val="1422927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33</a:t>
            </a:fld>
            <a:endParaRPr lang="en-US"/>
          </a:p>
        </p:txBody>
      </p:sp>
    </p:spTree>
    <p:extLst>
      <p:ext uri="{BB962C8B-B14F-4D97-AF65-F5344CB8AC3E}">
        <p14:creationId xmlns:p14="http://schemas.microsoft.com/office/powerpoint/2010/main" val="208761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r>
              <a:rPr lang="en-US" b="1" dirty="0"/>
              <a:t>Emphasize Deviations!!!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Does an arbitrary f work? Will the linearization always work? States could be far apart. Terrible</a:t>
            </a:r>
          </a:p>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36</a:t>
            </a:fld>
            <a:endParaRPr lang="en-US"/>
          </a:p>
        </p:txBody>
      </p:sp>
    </p:spTree>
    <p:extLst>
      <p:ext uri="{BB962C8B-B14F-4D97-AF65-F5344CB8AC3E}">
        <p14:creationId xmlns:p14="http://schemas.microsoft.com/office/powerpoint/2010/main" val="2707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40</a:t>
            </a:fld>
            <a:endParaRPr lang="en-US"/>
          </a:p>
        </p:txBody>
      </p:sp>
    </p:spTree>
    <p:extLst>
      <p:ext uri="{BB962C8B-B14F-4D97-AF65-F5344CB8AC3E}">
        <p14:creationId xmlns:p14="http://schemas.microsoft.com/office/powerpoint/2010/main" val="2444659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t</m:t>
                        </m:r>
                      </m:sub>
                    </m:sSub>
                    <m:r>
                      <a:rPr lang="en-US" b="0"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𝒕</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oMath>
                </a14:m>
                <a:endParaRPr lang="en-US" dirty="0"/>
              </a:p>
            </p:txBody>
          </p:sp>
        </mc:Choice>
        <mc:Fallback xmlns="">
          <p:sp>
            <p:nvSpPr>
              <p:cNvPr id="3" name="Notes Placeholder 2"/>
              <p:cNvSpPr>
                <a:spLocks noGrp="1"/>
              </p:cNvSpPr>
              <p:nvPr>
                <p:ph type="body" idx="1"/>
              </p:nvPr>
            </p:nvSpPr>
            <p:spPr/>
            <p:txBody>
              <a:bodyPr/>
              <a:lstStyle/>
              <a:p>
                <a:r>
                  <a:rPr lang="en-US" b="0" dirty="0"/>
                  <a:t>2</a:t>
                </a:r>
                <a:r>
                  <a:rPr lang="en-US" b="0" baseline="30000" dirty="0"/>
                  <a:t>nd</a:t>
                </a:r>
                <a:r>
                  <a:rPr lang="en-US" b="0" dirty="0"/>
                  <a:t> element is KF and state uncertainty</a:t>
                </a:r>
              </a:p>
              <a:p>
                <a:r>
                  <a:rPr lang="en-US" b="0" dirty="0"/>
                  <a:t>Don’t use word true, assumes nonlinear. It’s actually the linear approximation of true state </a:t>
                </a:r>
                <a:r>
                  <a:rPr lang="en-US" b="0" dirty="0" err="1"/>
                  <a:t>deviaton</a:t>
                </a:r>
                <a:r>
                  <a:rPr lang="en-US" b="0" dirty="0"/>
                  <a:t>.</a:t>
                </a:r>
              </a:p>
              <a:p>
                <a:endParaRPr lang="en-US" b="0" dirty="0"/>
              </a:p>
              <a:p>
                <a:r>
                  <a:rPr lang="en-US" dirty="0"/>
                  <a:t>Appropriate definitions provided for </a:t>
                </a:r>
                <a:r>
                  <a:rPr lang="en-US" b="0" i="0">
                    <a:latin typeface="Cambria Math" panose="02040503050406030204" pitchFamily="18" charset="0"/>
                  </a:rPr>
                  <a:t>y_t, </a:t>
                </a:r>
                <a:r>
                  <a:rPr lang="en-US" b="1" i="0">
                    <a:latin typeface="Cambria Math" panose="02040503050406030204" pitchFamily="18" charset="0"/>
                  </a:rPr>
                  <a:t>𝒒_𝒕</a:t>
                </a:r>
                <a:r>
                  <a:rPr lang="en-US" b="0" i="0">
                    <a:latin typeface="Cambria Math" panose="02040503050406030204" pitchFamily="18" charset="0"/>
                  </a:rPr>
                  <a:t>, 𝐹_𝑡, 𝐺_𝑡, 𝑄_𝑡</a:t>
                </a:r>
                <a:endParaRPr lang="en-US" dirty="0"/>
              </a:p>
            </p:txBody>
          </p:sp>
        </mc:Fallback>
      </mc:AlternateContent>
      <p:sp>
        <p:nvSpPr>
          <p:cNvPr id="4" name="Slide Number Placeholder 3"/>
          <p:cNvSpPr>
            <a:spLocks noGrp="1"/>
          </p:cNvSpPr>
          <p:nvPr>
            <p:ph type="sldNum" sz="quarter" idx="10"/>
          </p:nvPr>
        </p:nvSpPr>
        <p:spPr/>
        <p:txBody>
          <a:bodyPr/>
          <a:lstStyle/>
          <a:p>
            <a:fld id="{CF24D270-EE27-4FF9-85E5-DE934FBAC1A2}" type="slidenum">
              <a:rPr lang="en-US" smtClean="0"/>
              <a:t>41</a:t>
            </a:fld>
            <a:endParaRPr lang="en-US"/>
          </a:p>
        </p:txBody>
      </p:sp>
    </p:spTree>
    <p:extLst>
      <p:ext uri="{BB962C8B-B14F-4D97-AF65-F5344CB8AC3E}">
        <p14:creationId xmlns:p14="http://schemas.microsoft.com/office/powerpoint/2010/main" val="128467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used inside a planner as a metric.</a:t>
            </a:r>
          </a:p>
          <a:p>
            <a:r>
              <a:rPr lang="en-US" dirty="0"/>
              <a:t>Emphasize safety in the </a:t>
            </a:r>
            <a:r>
              <a:rPr lang="en-US" b="1" dirty="0"/>
              <a:t>context of obstacles</a:t>
            </a:r>
          </a:p>
          <a:p>
            <a:r>
              <a:rPr lang="en-US" b="0" dirty="0"/>
              <a:t>Safety is difficult to guarantee due to real world noise</a:t>
            </a:r>
          </a:p>
          <a:p>
            <a:endParaRPr lang="en-US" b="1" dirty="0"/>
          </a:p>
          <a:p>
            <a:r>
              <a:rPr lang="en-US" b="1" dirty="0" smtClean="0"/>
              <a:t>The </a:t>
            </a:r>
            <a:r>
              <a:rPr lang="en-US" b="1" dirty="0" err="1" smtClean="0"/>
              <a:t>Astar</a:t>
            </a:r>
            <a:r>
              <a:rPr lang="en-US" b="1" dirty="0" smtClean="0"/>
              <a:t> path algorithm</a:t>
            </a:r>
            <a:r>
              <a:rPr lang="en-US" b="1" baseline="0" dirty="0" smtClean="0"/>
              <a:t> returns a shortest path, but not necessarily a safest path!</a:t>
            </a:r>
          </a:p>
          <a:p>
            <a:endParaRPr lang="en-US" b="1" baseline="0" dirty="0" smtClean="0"/>
          </a:p>
          <a:p>
            <a:r>
              <a:rPr lang="en-US" b="1" baseline="0" dirty="0" smtClean="0"/>
              <a:t>Why is this hard?</a:t>
            </a:r>
          </a:p>
          <a:p>
            <a:endParaRPr lang="en-US" b="0" dirty="0"/>
          </a:p>
        </p:txBody>
      </p:sp>
      <p:sp>
        <p:nvSpPr>
          <p:cNvPr id="4" name="Slide Number Placeholder 3"/>
          <p:cNvSpPr>
            <a:spLocks noGrp="1"/>
          </p:cNvSpPr>
          <p:nvPr>
            <p:ph type="sldNum" sz="quarter" idx="10"/>
          </p:nvPr>
        </p:nvSpPr>
        <p:spPr/>
        <p:txBody>
          <a:bodyPr/>
          <a:lstStyle/>
          <a:p>
            <a:fld id="{CF24D270-EE27-4FF9-85E5-DE934FBAC1A2}" type="slidenum">
              <a:rPr lang="en-US" smtClean="0"/>
              <a:t>2</a:t>
            </a:fld>
            <a:endParaRPr lang="en-US"/>
          </a:p>
        </p:txBody>
      </p:sp>
    </p:spTree>
    <p:extLst>
      <p:ext uri="{BB962C8B-B14F-4D97-AF65-F5344CB8AC3E}">
        <p14:creationId xmlns:p14="http://schemas.microsoft.com/office/powerpoint/2010/main" val="24892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x </a:t>
            </a:r>
            <a:r>
              <a:rPr lang="en-US" dirty="0" err="1"/>
              <a:t>hat_t</a:t>
            </a:r>
            <a:r>
              <a:rPr lang="en-US" dirty="0"/>
              <a:t> is a Kalman filter estimator that uses both the motion and sensor models</a:t>
            </a:r>
          </a:p>
        </p:txBody>
      </p:sp>
      <p:sp>
        <p:nvSpPr>
          <p:cNvPr id="4" name="Slide Number Placeholder 3"/>
          <p:cNvSpPr>
            <a:spLocks noGrp="1"/>
          </p:cNvSpPr>
          <p:nvPr>
            <p:ph type="sldNum" sz="quarter" idx="10"/>
          </p:nvPr>
        </p:nvSpPr>
        <p:spPr/>
        <p:txBody>
          <a:bodyPr/>
          <a:lstStyle/>
          <a:p>
            <a:fld id="{CF24D270-EE27-4FF9-85E5-DE934FBAC1A2}" type="slidenum">
              <a:rPr lang="en-US" smtClean="0"/>
              <a:t>42</a:t>
            </a:fld>
            <a:endParaRPr lang="en-US"/>
          </a:p>
        </p:txBody>
      </p:sp>
    </p:spTree>
    <p:extLst>
      <p:ext uri="{BB962C8B-B14F-4D97-AF65-F5344CB8AC3E}">
        <p14:creationId xmlns:p14="http://schemas.microsoft.com/office/powerpoint/2010/main" val="2131541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define </a:t>
            </a:r>
            <a:r>
              <a:rPr lang="en-US" dirty="0" err="1"/>
              <a:t>x_t</a:t>
            </a:r>
            <a:r>
              <a:rPr lang="en-US" dirty="0"/>
              <a:t> distribution at any point on the plan by </a:t>
            </a:r>
            <a:r>
              <a:rPr lang="en-US" dirty="0" err="1"/>
              <a:t>propogating</a:t>
            </a:r>
            <a:r>
              <a:rPr lang="en-US" dirty="0"/>
              <a:t> </a:t>
            </a:r>
            <a:r>
              <a:rPr lang="en-US" dirty="0" err="1"/>
              <a:t>R_t</a:t>
            </a:r>
            <a:r>
              <a:rPr lang="en-US" dirty="0"/>
              <a:t> and </a:t>
            </a:r>
            <a:r>
              <a:rPr lang="en-US" dirty="0" err="1"/>
              <a:t>yhat_t</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43</a:t>
            </a:fld>
            <a:endParaRPr lang="en-US"/>
          </a:p>
        </p:txBody>
      </p:sp>
    </p:spTree>
    <p:extLst>
      <p:ext uri="{BB962C8B-B14F-4D97-AF65-F5344CB8AC3E}">
        <p14:creationId xmlns:p14="http://schemas.microsoft.com/office/powerpoint/2010/main" val="1568349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45</a:t>
            </a:fld>
            <a:endParaRPr lang="en-US"/>
          </a:p>
        </p:txBody>
      </p:sp>
    </p:spTree>
    <p:extLst>
      <p:ext uri="{BB962C8B-B14F-4D97-AF65-F5344CB8AC3E}">
        <p14:creationId xmlns:p14="http://schemas.microsoft.com/office/powerpoint/2010/main" val="2859562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47</a:t>
            </a:fld>
            <a:endParaRPr lang="en-US"/>
          </a:p>
        </p:txBody>
      </p:sp>
    </p:spTree>
    <p:extLst>
      <p:ext uri="{BB962C8B-B14F-4D97-AF65-F5344CB8AC3E}">
        <p14:creationId xmlns:p14="http://schemas.microsoft.com/office/powerpoint/2010/main" val="170983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Affine transformation to 1D Gaussian along axis normal to the constraint</a:t>
            </a:r>
          </a:p>
          <a:p>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48</a:t>
            </a:fld>
            <a:endParaRPr lang="en-US"/>
          </a:p>
        </p:txBody>
      </p:sp>
    </p:spTree>
    <p:extLst>
      <p:ext uri="{BB962C8B-B14F-4D97-AF65-F5344CB8AC3E}">
        <p14:creationId xmlns:p14="http://schemas.microsoft.com/office/powerpoint/2010/main" val="1824090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49</a:t>
            </a:fld>
            <a:endParaRPr lang="en-US"/>
          </a:p>
        </p:txBody>
      </p:sp>
    </p:spTree>
    <p:extLst>
      <p:ext uri="{BB962C8B-B14F-4D97-AF65-F5344CB8AC3E}">
        <p14:creationId xmlns:p14="http://schemas.microsoft.com/office/powerpoint/2010/main" val="307183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 1D Gaussian at specified </a:t>
            </a:r>
            <a:r>
              <a:rPr lang="en-US" dirty="0" err="1"/>
              <a:t>ub</a:t>
            </a:r>
            <a:r>
              <a:rPr lang="en-US" dirty="0"/>
              <a:t> given by constraint</a:t>
            </a:r>
          </a:p>
        </p:txBody>
      </p:sp>
      <p:sp>
        <p:nvSpPr>
          <p:cNvPr id="4" name="Slide Number Placeholder 3"/>
          <p:cNvSpPr>
            <a:spLocks noGrp="1"/>
          </p:cNvSpPr>
          <p:nvPr>
            <p:ph type="sldNum" sz="quarter" idx="10"/>
          </p:nvPr>
        </p:nvSpPr>
        <p:spPr/>
        <p:txBody>
          <a:bodyPr/>
          <a:lstStyle/>
          <a:p>
            <a:fld id="{CF24D270-EE27-4FF9-85E5-DE934FBAC1A2}" type="slidenum">
              <a:rPr lang="en-US" smtClean="0"/>
              <a:t>50</a:t>
            </a:fld>
            <a:endParaRPr lang="en-US"/>
          </a:p>
        </p:txBody>
      </p:sp>
    </p:spTree>
    <p:extLst>
      <p:ext uri="{BB962C8B-B14F-4D97-AF65-F5344CB8AC3E}">
        <p14:creationId xmlns:p14="http://schemas.microsoft.com/office/powerpoint/2010/main" val="18481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 distribution of robot position to a unit sphere via Cholesky Decomposition. Sphere simplifies task of finding a conservative convex region of free space </a:t>
            </a:r>
            <a:r>
              <a:rPr lang="en-US"/>
              <a:t>around robot. Assumes </a:t>
            </a:r>
            <a:r>
              <a:rPr lang="en-US" dirty="0"/>
              <a:t>only robot position relevant for collision detection.</a:t>
            </a:r>
          </a:p>
          <a:p>
            <a:r>
              <a:rPr lang="en-US" dirty="0"/>
              <a:t>Greedy algorithm. Part of distribution beyond the convex region is minimal</a:t>
            </a:r>
          </a:p>
        </p:txBody>
      </p:sp>
      <p:sp>
        <p:nvSpPr>
          <p:cNvPr id="4" name="Slide Number Placeholder 3"/>
          <p:cNvSpPr>
            <a:spLocks noGrp="1"/>
          </p:cNvSpPr>
          <p:nvPr>
            <p:ph type="sldNum" sz="quarter" idx="10"/>
          </p:nvPr>
        </p:nvSpPr>
        <p:spPr/>
        <p:txBody>
          <a:bodyPr/>
          <a:lstStyle/>
          <a:p>
            <a:fld id="{CF24D270-EE27-4FF9-85E5-DE934FBAC1A2}" type="slidenum">
              <a:rPr lang="en-US" smtClean="0"/>
              <a:t>54</a:t>
            </a:fld>
            <a:endParaRPr lang="en-US"/>
          </a:p>
        </p:txBody>
      </p:sp>
    </p:spTree>
    <p:extLst>
      <p:ext uri="{BB962C8B-B14F-4D97-AF65-F5344CB8AC3E}">
        <p14:creationId xmlns:p14="http://schemas.microsoft.com/office/powerpoint/2010/main" val="1022140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F24D270-EE27-4FF9-85E5-DE934FBAC1A2}" type="slidenum">
              <a:rPr lang="en-US" smtClean="0"/>
              <a:t>55</a:t>
            </a:fld>
            <a:endParaRPr lang="en-US"/>
          </a:p>
        </p:txBody>
      </p:sp>
    </p:spTree>
    <p:extLst>
      <p:ext uri="{BB962C8B-B14F-4D97-AF65-F5344CB8AC3E}">
        <p14:creationId xmlns:p14="http://schemas.microsoft.com/office/powerpoint/2010/main" val="465179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beacons</a:t>
            </a:r>
          </a:p>
        </p:txBody>
      </p:sp>
      <p:sp>
        <p:nvSpPr>
          <p:cNvPr id="4" name="Slide Number Placeholder 3"/>
          <p:cNvSpPr>
            <a:spLocks noGrp="1"/>
          </p:cNvSpPr>
          <p:nvPr>
            <p:ph type="sldNum" sz="quarter" idx="10"/>
          </p:nvPr>
        </p:nvSpPr>
        <p:spPr/>
        <p:txBody>
          <a:bodyPr/>
          <a:lstStyle/>
          <a:p>
            <a:fld id="{CF24D270-EE27-4FF9-85E5-DE934FBAC1A2}" type="slidenum">
              <a:rPr lang="en-US" smtClean="0"/>
              <a:t>56</a:t>
            </a:fld>
            <a:endParaRPr lang="en-US"/>
          </a:p>
        </p:txBody>
      </p:sp>
    </p:spTree>
    <p:extLst>
      <p:ext uri="{BB962C8B-B14F-4D97-AF65-F5344CB8AC3E}">
        <p14:creationId xmlns:p14="http://schemas.microsoft.com/office/powerpoint/2010/main" val="3472528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Conservative</a:t>
            </a:r>
            <a:r>
              <a:rPr lang="en-US" dirty="0"/>
              <a:t>: If we are too conservative, planner will fail. If not conservative, then we expect more safety than there is.</a:t>
            </a:r>
          </a:p>
          <a:p>
            <a:r>
              <a:rPr lang="en-US" b="1" dirty="0"/>
              <a:t>Quickly</a:t>
            </a:r>
            <a:r>
              <a:rPr lang="en-US" dirty="0"/>
              <a:t>: Must be efficient so that planner can run real time.</a:t>
            </a:r>
          </a:p>
        </p:txBody>
      </p:sp>
      <p:sp>
        <p:nvSpPr>
          <p:cNvPr id="4" name="Slide Number Placeholder 3"/>
          <p:cNvSpPr>
            <a:spLocks noGrp="1"/>
          </p:cNvSpPr>
          <p:nvPr>
            <p:ph type="sldNum" sz="quarter" idx="10"/>
          </p:nvPr>
        </p:nvSpPr>
        <p:spPr/>
        <p:txBody>
          <a:bodyPr/>
          <a:lstStyle/>
          <a:p>
            <a:fld id="{CF24D270-EE27-4FF9-85E5-DE934FBAC1A2}" type="slidenum">
              <a:rPr lang="en-US" smtClean="0"/>
              <a:t>3</a:t>
            </a:fld>
            <a:endParaRPr lang="en-US"/>
          </a:p>
        </p:txBody>
      </p:sp>
    </p:spTree>
    <p:extLst>
      <p:ext uri="{BB962C8B-B14F-4D97-AF65-F5344CB8AC3E}">
        <p14:creationId xmlns:p14="http://schemas.microsoft.com/office/powerpoint/2010/main" val="1439850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beacons</a:t>
            </a:r>
          </a:p>
        </p:txBody>
      </p:sp>
      <p:sp>
        <p:nvSpPr>
          <p:cNvPr id="4" name="Slide Number Placeholder 3"/>
          <p:cNvSpPr>
            <a:spLocks noGrp="1"/>
          </p:cNvSpPr>
          <p:nvPr>
            <p:ph type="sldNum" sz="quarter" idx="10"/>
          </p:nvPr>
        </p:nvSpPr>
        <p:spPr/>
        <p:txBody>
          <a:bodyPr/>
          <a:lstStyle/>
          <a:p>
            <a:fld id="{CF24D270-EE27-4FF9-85E5-DE934FBAC1A2}" type="slidenum">
              <a:rPr lang="en-US" smtClean="0"/>
              <a:t>57</a:t>
            </a:fld>
            <a:endParaRPr lang="en-US"/>
          </a:p>
        </p:txBody>
      </p:sp>
    </p:spTree>
    <p:extLst>
      <p:ext uri="{BB962C8B-B14F-4D97-AF65-F5344CB8AC3E}">
        <p14:creationId xmlns:p14="http://schemas.microsoft.com/office/powerpoint/2010/main" val="2446005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is applicable to wide variety of m planning under uncertainty methods</a:t>
            </a:r>
          </a:p>
        </p:txBody>
      </p:sp>
      <p:sp>
        <p:nvSpPr>
          <p:cNvPr id="4" name="Slide Number Placeholder 3"/>
          <p:cNvSpPr>
            <a:spLocks noGrp="1"/>
          </p:cNvSpPr>
          <p:nvPr>
            <p:ph type="sldNum" sz="quarter" idx="10"/>
          </p:nvPr>
        </p:nvSpPr>
        <p:spPr/>
        <p:txBody>
          <a:bodyPr/>
          <a:lstStyle/>
          <a:p>
            <a:fld id="{CF24D270-EE27-4FF9-85E5-DE934FBAC1A2}" type="slidenum">
              <a:rPr lang="en-US" smtClean="0"/>
              <a:t>62</a:t>
            </a:fld>
            <a:endParaRPr lang="en-US"/>
          </a:p>
        </p:txBody>
      </p:sp>
    </p:spTree>
    <p:extLst>
      <p:ext uri="{BB962C8B-B14F-4D97-AF65-F5344CB8AC3E}">
        <p14:creationId xmlns:p14="http://schemas.microsoft.com/office/powerpoint/2010/main" val="180969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a:t>
            </a:r>
            <a:r>
              <a:rPr lang="en-US" dirty="0" err="1"/>
              <a:t>carlo</a:t>
            </a:r>
            <a:r>
              <a:rPr lang="en-US" dirty="0"/>
              <a:t> simulation: millions is too high</a:t>
            </a:r>
          </a:p>
          <a:p>
            <a:r>
              <a:rPr lang="en-US" dirty="0"/>
              <a:t>Execute a controller that simulates individual particles. Too expensive. One simulation = generate a million particles, then you have to simulate the million particles with noise. See what proportion of particles had a collision = p of collision for that simulation. Then, average all of the p’s of collision</a:t>
            </a:r>
          </a:p>
          <a:p>
            <a:endParaRPr lang="en-US" dirty="0"/>
          </a:p>
          <a:p>
            <a:r>
              <a:rPr lang="en-US" b="1" dirty="0"/>
              <a:t>Conservative</a:t>
            </a:r>
            <a:r>
              <a:rPr lang="en-US" dirty="0"/>
              <a:t>: Underestimate of the probability</a:t>
            </a:r>
          </a:p>
          <a:p>
            <a:endParaRPr lang="en-US" dirty="0"/>
          </a:p>
          <a:p>
            <a:r>
              <a:rPr lang="en-US" dirty="0"/>
              <a:t>Can’t tree collision probabilities as independent events, otherwise you’ll highly overestimate the probability of collision with general analytical approaches that try to multiply proportions of particles colliding in individual particle distributions. Monte-Carlo would be more accurate in this case</a:t>
            </a:r>
          </a:p>
        </p:txBody>
      </p:sp>
      <p:sp>
        <p:nvSpPr>
          <p:cNvPr id="4" name="Slide Number Placeholder 3"/>
          <p:cNvSpPr>
            <a:spLocks noGrp="1"/>
          </p:cNvSpPr>
          <p:nvPr>
            <p:ph type="sldNum" sz="quarter" idx="10"/>
          </p:nvPr>
        </p:nvSpPr>
        <p:spPr/>
        <p:txBody>
          <a:bodyPr/>
          <a:lstStyle/>
          <a:p>
            <a:fld id="{CF24D270-EE27-4FF9-85E5-DE934FBAC1A2}" type="slidenum">
              <a:rPr lang="en-US" smtClean="0"/>
              <a:t>4</a:t>
            </a:fld>
            <a:endParaRPr lang="en-US"/>
          </a:p>
        </p:txBody>
      </p:sp>
    </p:spTree>
    <p:extLst>
      <p:ext uri="{BB962C8B-B14F-4D97-AF65-F5344CB8AC3E}">
        <p14:creationId xmlns:p14="http://schemas.microsoft.com/office/powerpoint/2010/main" val="367536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a:t>
            </a:r>
            <a:r>
              <a:rPr lang="en-US" dirty="0"/>
              <a:t>: Assumes independence!</a:t>
            </a:r>
          </a:p>
          <a:p>
            <a:endParaRPr lang="en-US" dirty="0"/>
          </a:p>
          <a:p>
            <a:r>
              <a:rPr lang="en-US" dirty="0"/>
              <a:t>Emphasize that this approach accounts for </a:t>
            </a:r>
            <a:r>
              <a:rPr lang="en-US" dirty="0" smtClean="0"/>
              <a:t>independence</a:t>
            </a:r>
          </a:p>
          <a:p>
            <a:endParaRPr lang="en-US" dirty="0" smtClean="0"/>
          </a:p>
          <a:p>
            <a:r>
              <a:rPr lang="en-US" dirty="0" err="1" smtClean="0"/>
              <a:t>Vanden</a:t>
            </a:r>
            <a:r>
              <a:rPr lang="en-US" dirty="0" smtClean="0"/>
              <a:t> berg’s approach uses distance to obstacle checker to compute probability of collision</a:t>
            </a:r>
          </a:p>
          <a:p>
            <a:endParaRPr lang="en-US" dirty="0" smtClean="0"/>
          </a:p>
          <a:p>
            <a:r>
              <a:rPr lang="en-US" dirty="0" smtClean="0"/>
              <a:t>Du </a:t>
            </a:r>
            <a:r>
              <a:rPr lang="en-US" dirty="0" err="1" smtClean="0"/>
              <a:t>Toit’s</a:t>
            </a:r>
            <a:r>
              <a:rPr lang="en-US" dirty="0" smtClean="0"/>
              <a:t> approach looks at probability of violating constraints.</a:t>
            </a:r>
            <a:r>
              <a:rPr lang="en-US" baseline="0" dirty="0" smtClean="0"/>
              <a:t> Do you know constraints?</a:t>
            </a:r>
          </a:p>
          <a:p>
            <a:endParaRPr lang="en-US" baseline="0" dirty="0" smtClean="0"/>
          </a:p>
          <a:p>
            <a:r>
              <a:rPr lang="en-US" baseline="0" dirty="0" smtClean="0"/>
              <a:t>My work attempts to solve both problems. Consider dependence of collisions and also handle fact that we have a C-Space</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6</a:t>
            </a:fld>
            <a:endParaRPr lang="en-US"/>
          </a:p>
        </p:txBody>
      </p:sp>
    </p:spTree>
    <p:extLst>
      <p:ext uri="{BB962C8B-B14F-4D97-AF65-F5344CB8AC3E}">
        <p14:creationId xmlns:p14="http://schemas.microsoft.com/office/powerpoint/2010/main" val="270541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We want to truncate distribution to better capture non-Gaussian distributions!</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13</a:t>
            </a:fld>
            <a:endParaRPr lang="en-US"/>
          </a:p>
        </p:txBody>
      </p:sp>
    </p:spTree>
    <p:extLst>
      <p:ext uri="{BB962C8B-B14F-4D97-AF65-F5344CB8AC3E}">
        <p14:creationId xmlns:p14="http://schemas.microsoft.com/office/powerpoint/2010/main" val="417546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Odometry</a:t>
            </a:r>
            <a:r>
              <a:rPr lang="en-US" dirty="0" smtClean="0"/>
              <a:t> Motion Model as</a:t>
            </a:r>
            <a:r>
              <a:rPr lang="en-US" baseline="0" dirty="0" smtClean="0"/>
              <a:t> described by </a:t>
            </a:r>
            <a:r>
              <a:rPr lang="en-US" baseline="0" dirty="0" err="1" smtClean="0"/>
              <a:t>Thrun</a:t>
            </a:r>
            <a:endParaRPr lang="en-US" dirty="0"/>
          </a:p>
        </p:txBody>
      </p:sp>
      <p:sp>
        <p:nvSpPr>
          <p:cNvPr id="4" name="Slide Number Placeholder 3"/>
          <p:cNvSpPr>
            <a:spLocks noGrp="1"/>
          </p:cNvSpPr>
          <p:nvPr>
            <p:ph type="sldNum" sz="quarter" idx="10"/>
          </p:nvPr>
        </p:nvSpPr>
        <p:spPr/>
        <p:txBody>
          <a:bodyPr/>
          <a:lstStyle/>
          <a:p>
            <a:fld id="{CF24D270-EE27-4FF9-85E5-DE934FBAC1A2}" type="slidenum">
              <a:rPr lang="en-US" smtClean="0"/>
              <a:t>17</a:t>
            </a:fld>
            <a:endParaRPr lang="en-US"/>
          </a:p>
        </p:txBody>
      </p:sp>
    </p:spTree>
    <p:extLst>
      <p:ext uri="{BB962C8B-B14F-4D97-AF65-F5344CB8AC3E}">
        <p14:creationId xmlns:p14="http://schemas.microsoft.com/office/powerpoint/2010/main" val="39871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is applicable to wide variety of m planning under uncertainty methods</a:t>
            </a:r>
          </a:p>
        </p:txBody>
      </p:sp>
      <p:sp>
        <p:nvSpPr>
          <p:cNvPr id="4" name="Slide Number Placeholder 3"/>
          <p:cNvSpPr>
            <a:spLocks noGrp="1"/>
          </p:cNvSpPr>
          <p:nvPr>
            <p:ph type="sldNum" sz="quarter" idx="10"/>
          </p:nvPr>
        </p:nvSpPr>
        <p:spPr/>
        <p:txBody>
          <a:bodyPr/>
          <a:lstStyle/>
          <a:p>
            <a:fld id="{CF24D270-EE27-4FF9-85E5-DE934FBAC1A2}" type="slidenum">
              <a:rPr lang="en-US" smtClean="0"/>
              <a:t>20</a:t>
            </a:fld>
            <a:endParaRPr lang="en-US"/>
          </a:p>
        </p:txBody>
      </p:sp>
    </p:spTree>
    <p:extLst>
      <p:ext uri="{BB962C8B-B14F-4D97-AF65-F5344CB8AC3E}">
        <p14:creationId xmlns:p14="http://schemas.microsoft.com/office/powerpoint/2010/main" val="368873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presents a method to truncate Gaussians </a:t>
            </a:r>
            <a:r>
              <a:rPr lang="en-US" b="1" dirty="0"/>
              <a:t>without caring about order of constraints</a:t>
            </a:r>
            <a:r>
              <a:rPr lang="en-US" dirty="0"/>
              <a:t>. Also considers both motion and sensing uncertainty</a:t>
            </a:r>
          </a:p>
        </p:txBody>
      </p:sp>
      <p:sp>
        <p:nvSpPr>
          <p:cNvPr id="4" name="Slide Number Placeholder 3"/>
          <p:cNvSpPr>
            <a:spLocks noGrp="1"/>
          </p:cNvSpPr>
          <p:nvPr>
            <p:ph type="sldNum" sz="quarter" idx="10"/>
          </p:nvPr>
        </p:nvSpPr>
        <p:spPr/>
        <p:txBody>
          <a:bodyPr/>
          <a:lstStyle/>
          <a:p>
            <a:fld id="{CF24D270-EE27-4FF9-85E5-DE934FBAC1A2}" type="slidenum">
              <a:rPr lang="en-US" smtClean="0"/>
              <a:t>22</a:t>
            </a:fld>
            <a:endParaRPr lang="en-US"/>
          </a:p>
        </p:txBody>
      </p:sp>
    </p:spTree>
    <p:extLst>
      <p:ext uri="{BB962C8B-B14F-4D97-AF65-F5344CB8AC3E}">
        <p14:creationId xmlns:p14="http://schemas.microsoft.com/office/powerpoint/2010/main" val="278377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65F6-E195-4D2B-9A6A-B6CF48EEA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B770F-3A3D-49CA-9FFC-8EA65754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C1AB8E-158D-4ACF-84E1-DF71F9828E31}"/>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23C6DED9-679F-4C5B-9AD8-8F3C622A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BD03C-8CDE-4A42-95DA-A08DDEE3C88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7712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FA27-D544-48D7-8B24-9E3F035D2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186B74-8F3E-4762-9C38-97E3D6DEF3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60F3C-5511-49BD-9A28-72579555421A}"/>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E2B46061-FC0D-4085-AEAE-BF1FBE04D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8C90-81CB-4DCC-B7E6-A580CCA93A56}"/>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5454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D700E-E956-4D41-800B-1075A3872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89AD22-0331-4932-A285-2F5FF3256D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4C26B-0AAB-409A-83BD-3D34B30C51DA}"/>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7EE25519-46D1-4464-83B4-2D28D13E9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21F1A-694A-43C6-AF98-D5F04293D19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346490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D29E-A699-4766-A9E5-C381F833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6896A-772E-46FC-A085-BC6013F2C4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9AA-0D0D-48D9-9A61-3D02AEAE4722}"/>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5277E8F6-D0FF-4202-8FC6-03E05AC63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E88F5-5682-42C3-AB70-BFF2C548CAC7}"/>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5799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D884-0A41-4671-9666-DE39C3DF9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654C3-448F-4088-960F-BC59A2EA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DEA909-5565-4EE8-8949-CD4BD560F838}"/>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AF2BDCB8-ED15-45BC-ADFD-B8C6E5079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E6B43-90F6-404B-B9D1-65B0E6129745}"/>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1841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CE7E-00EC-4663-9D06-25C66B4F1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5D1AD-A5E8-4A50-B856-7B0C31DD9F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0A49B-ABA9-4F1C-8152-C8C85CC91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425935-257A-4E49-855C-52DCDF82AEEE}"/>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6" name="Footer Placeholder 5">
            <a:extLst>
              <a:ext uri="{FF2B5EF4-FFF2-40B4-BE49-F238E27FC236}">
                <a16:creationId xmlns:a16="http://schemas.microsoft.com/office/drawing/2014/main" id="{CB9339F6-466F-4CA4-9567-27D6F5E51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B86A6-FFF0-4408-93A3-858BB831255D}"/>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5452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0514-0C00-4119-891B-FD2B41917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21A71-D79E-43A3-A58F-8852A7FD6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04F411-3B8B-4095-8AB4-06B4AD8DE3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D90966-3C9C-4DB5-A8C7-4FDBDD8C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CD2121-5666-4478-9937-B9BFC671C0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5E601-131C-4DB2-9B70-46EA3B4FA1D5}"/>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8" name="Footer Placeholder 7">
            <a:extLst>
              <a:ext uri="{FF2B5EF4-FFF2-40B4-BE49-F238E27FC236}">
                <a16:creationId xmlns:a16="http://schemas.microsoft.com/office/drawing/2014/main" id="{F9F9092C-9949-405B-BC6F-B20B941E0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86FC2-E3EA-4ABC-84F7-6287A783E40C}"/>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20593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A598-20D3-4B8A-A3BA-075124E88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0755F-3170-40DA-9EED-60805C5A9047}"/>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4" name="Footer Placeholder 3">
            <a:extLst>
              <a:ext uri="{FF2B5EF4-FFF2-40B4-BE49-F238E27FC236}">
                <a16:creationId xmlns:a16="http://schemas.microsoft.com/office/drawing/2014/main" id="{5E4F7FF0-4EF5-4757-AE66-0DA7E6714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5D937-42E9-4BCD-B364-A3DFFDF0FCD1}"/>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15351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209D1-9BDE-455C-A1C7-37241B664E7C}"/>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3" name="Footer Placeholder 2">
            <a:extLst>
              <a:ext uri="{FF2B5EF4-FFF2-40B4-BE49-F238E27FC236}">
                <a16:creationId xmlns:a16="http://schemas.microsoft.com/office/drawing/2014/main" id="{2F7293EA-8A8A-4CBE-9A8B-69B63E044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A69571-2145-4AB1-A66C-262C9CC2DCC9}"/>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7861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C634-454B-4BD2-9E3D-1C52D5FFB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96C98-9531-4FC7-A1C0-5A276CBC9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50CF9-399E-4A96-897C-B757C00EA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71D87-0404-4A3F-B02F-5260F1ACC276}"/>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6" name="Footer Placeholder 5">
            <a:extLst>
              <a:ext uri="{FF2B5EF4-FFF2-40B4-BE49-F238E27FC236}">
                <a16:creationId xmlns:a16="http://schemas.microsoft.com/office/drawing/2014/main" id="{205021AD-7597-40FA-8097-75F71FB5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ABC7D-2611-4521-8FBF-762C889FDEBA}"/>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42842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3F4C-DA32-4945-AB5F-9D1340EF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9176-2611-4B3A-AEED-0937CDFC1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80B3-6150-458E-882D-0D14B80E9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0D1E23-4C77-4D67-A760-5EABF28D52F2}"/>
              </a:ext>
            </a:extLst>
          </p:cNvPr>
          <p:cNvSpPr>
            <a:spLocks noGrp="1"/>
          </p:cNvSpPr>
          <p:nvPr>
            <p:ph type="dt" sz="half" idx="10"/>
          </p:nvPr>
        </p:nvSpPr>
        <p:spPr/>
        <p:txBody>
          <a:bodyPr/>
          <a:lstStyle/>
          <a:p>
            <a:fld id="{86F58412-67B7-454F-B0DF-826105107A69}" type="datetimeFigureOut">
              <a:rPr lang="en-US" smtClean="0"/>
              <a:t>4/15/2018</a:t>
            </a:fld>
            <a:endParaRPr lang="en-US"/>
          </a:p>
        </p:txBody>
      </p:sp>
      <p:sp>
        <p:nvSpPr>
          <p:cNvPr id="6" name="Footer Placeholder 5">
            <a:extLst>
              <a:ext uri="{FF2B5EF4-FFF2-40B4-BE49-F238E27FC236}">
                <a16:creationId xmlns:a16="http://schemas.microsoft.com/office/drawing/2014/main" id="{3C3A60DD-6332-4F66-9778-A2CE884B6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31E1-9145-4E1F-91AC-F5FF46BA6952}"/>
              </a:ext>
            </a:extLst>
          </p:cNvPr>
          <p:cNvSpPr>
            <a:spLocks noGrp="1"/>
          </p:cNvSpPr>
          <p:nvPr>
            <p:ph type="sldNum" sz="quarter" idx="12"/>
          </p:nvPr>
        </p:nvSpPr>
        <p:spPr/>
        <p:txBody>
          <a:bodyPr/>
          <a:lstStyle/>
          <a:p>
            <a:fld id="{1C3D395C-C3BC-4CCE-9134-92195C64F15B}" type="slidenum">
              <a:rPr lang="en-US" smtClean="0"/>
              <a:t>‹#›</a:t>
            </a:fld>
            <a:endParaRPr lang="en-US"/>
          </a:p>
        </p:txBody>
      </p:sp>
    </p:spTree>
    <p:extLst>
      <p:ext uri="{BB962C8B-B14F-4D97-AF65-F5344CB8AC3E}">
        <p14:creationId xmlns:p14="http://schemas.microsoft.com/office/powerpoint/2010/main" val="23921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B0AA7-E8A7-4197-9245-90E41E5A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448A7-FF42-48FE-A60B-322900410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9B7B-61B5-4330-9353-9573CB774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58412-67B7-454F-B0DF-826105107A69}" type="datetimeFigureOut">
              <a:rPr lang="en-US" smtClean="0"/>
              <a:t>4/15/2018</a:t>
            </a:fld>
            <a:endParaRPr lang="en-US"/>
          </a:p>
        </p:txBody>
      </p:sp>
      <p:sp>
        <p:nvSpPr>
          <p:cNvPr id="5" name="Footer Placeholder 4">
            <a:extLst>
              <a:ext uri="{FF2B5EF4-FFF2-40B4-BE49-F238E27FC236}">
                <a16:creationId xmlns:a16="http://schemas.microsoft.com/office/drawing/2014/main" id="{D055406D-8DC6-4FC2-8AF0-37FAA9F2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E3361-C414-4AFA-9882-7ED46AEB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D395C-C3BC-4CCE-9134-92195C64F15B}" type="slidenum">
              <a:rPr lang="en-US" smtClean="0"/>
              <a:t>‹#›</a:t>
            </a:fld>
            <a:endParaRPr lang="en-US"/>
          </a:p>
        </p:txBody>
      </p:sp>
    </p:spTree>
    <p:extLst>
      <p:ext uri="{BB962C8B-B14F-4D97-AF65-F5344CB8AC3E}">
        <p14:creationId xmlns:p14="http://schemas.microsoft.com/office/powerpoint/2010/main" val="208026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8.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00.png"/></Relationships>
</file>

<file path=ppt/slides/_rels/slide26.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220.png"/></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44.PNG"/><Relationship Id="rId4" Type="http://schemas.openxmlformats.org/officeDocument/2006/relationships/image" Target="../media/image650.png"/></Relationships>
</file>

<file path=ppt/slides/_rels/slide28.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700.png"/><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420.png"/></Relationships>
</file>

<file path=ppt/slides/_rels/slide31.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80.PNG"/><Relationship Id="rId4" Type="http://schemas.openxmlformats.org/officeDocument/2006/relationships/image" Target="../media/image570.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6.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0.png"/><Relationship Id="rId7" Type="http://schemas.openxmlformats.org/officeDocument/2006/relationships/image" Target="../media/image29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s>
</file>

<file path=ppt/slides/_rels/slide38.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0.png"/><Relationship Id="rId7"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60.png"/><Relationship Id="rId4" Type="http://schemas.openxmlformats.org/officeDocument/2006/relationships/image" Target="../media/image47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1.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46.png"/><Relationship Id="rId3" Type="http://schemas.openxmlformats.org/officeDocument/2006/relationships/image" Target="../media/image8.PNG"/><Relationship Id="rId7" Type="http://schemas.openxmlformats.org/officeDocument/2006/relationships/image" Target="../media/image500.PNG"/><Relationship Id="rId12"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90.PNG"/><Relationship Id="rId11" Type="http://schemas.openxmlformats.org/officeDocument/2006/relationships/image" Target="../media/image54.png"/><Relationship Id="rId5" Type="http://schemas.openxmlformats.org/officeDocument/2006/relationships/image" Target="../media/image450.PNG"/><Relationship Id="rId10" Type="http://schemas.openxmlformats.org/officeDocument/2006/relationships/image" Target="../media/image53.png"/><Relationship Id="rId4" Type="http://schemas.openxmlformats.org/officeDocument/2006/relationships/image" Target="../media/image440.PNG"/><Relationship Id="rId9" Type="http://schemas.openxmlformats.org/officeDocument/2006/relationships/image" Target="../media/image520.PNG"/></Relationships>
</file>

<file path=ppt/slides/_rels/slide44.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56.png"/><Relationship Id="rId3" Type="http://schemas.openxmlformats.org/officeDocument/2006/relationships/image" Target="../media/image8.PNG"/><Relationship Id="rId7" Type="http://schemas.openxmlformats.org/officeDocument/2006/relationships/image" Target="../media/image50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90.PNG"/><Relationship Id="rId11" Type="http://schemas.openxmlformats.org/officeDocument/2006/relationships/image" Target="../media/image54.png"/><Relationship Id="rId10" Type="http://schemas.openxmlformats.org/officeDocument/2006/relationships/image" Target="../media/image53.png"/><Relationship Id="rId4" Type="http://schemas.openxmlformats.org/officeDocument/2006/relationships/image" Target="../media/image440.PNG"/><Relationship Id="rId9" Type="http://schemas.openxmlformats.org/officeDocument/2006/relationships/image" Target="../media/image5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F6C-AD3F-4518-BAE5-F13051FB7B81}"/>
              </a:ext>
            </a:extLst>
          </p:cNvPr>
          <p:cNvSpPr>
            <a:spLocks noGrp="1"/>
          </p:cNvSpPr>
          <p:nvPr>
            <p:ph type="ctrTitle"/>
          </p:nvPr>
        </p:nvSpPr>
        <p:spPr>
          <a:xfrm>
            <a:off x="1524000" y="1224555"/>
            <a:ext cx="9144000" cy="2387600"/>
          </a:xfrm>
        </p:spPr>
        <p:txBody>
          <a:bodyPr>
            <a:noAutofit/>
          </a:bodyPr>
          <a:lstStyle/>
          <a:p>
            <a:r>
              <a:rPr lang="en-US" sz="4400" dirty="0" smtClean="0"/>
              <a:t>Sampling-Based Gaussian Estimation of the Probability </a:t>
            </a:r>
            <a:r>
              <a:rPr lang="en-US" sz="4400" dirty="0"/>
              <a:t>of Collision </a:t>
            </a:r>
            <a:r>
              <a:rPr lang="en-US" sz="4400" dirty="0" smtClean="0"/>
              <a:t>for Safe Planning </a:t>
            </a:r>
            <a:endParaRPr lang="en-US" sz="4400" dirty="0"/>
          </a:p>
        </p:txBody>
      </p:sp>
      <p:sp>
        <p:nvSpPr>
          <p:cNvPr id="3" name="Subtitle 2">
            <a:extLst>
              <a:ext uri="{FF2B5EF4-FFF2-40B4-BE49-F238E27FC236}">
                <a16:creationId xmlns:a16="http://schemas.microsoft.com/office/drawing/2014/main" id="{66ECFE3C-750D-42B8-9E25-4CE7413975EB}"/>
              </a:ext>
            </a:extLst>
          </p:cNvPr>
          <p:cNvSpPr>
            <a:spLocks noGrp="1"/>
          </p:cNvSpPr>
          <p:nvPr>
            <p:ph type="subTitle" idx="1"/>
          </p:nvPr>
        </p:nvSpPr>
        <p:spPr>
          <a:xfrm>
            <a:off x="1524000" y="3704230"/>
            <a:ext cx="9144000" cy="2177586"/>
          </a:xfrm>
        </p:spPr>
        <p:txBody>
          <a:bodyPr>
            <a:normAutofit lnSpcReduction="10000"/>
          </a:bodyPr>
          <a:lstStyle/>
          <a:p>
            <a:endParaRPr lang="en-US" sz="2600" dirty="0"/>
          </a:p>
          <a:p>
            <a:r>
              <a:rPr lang="en-US" sz="3100" dirty="0" smtClean="0"/>
              <a:t>Ajaay </a:t>
            </a:r>
            <a:r>
              <a:rPr lang="en-US" sz="3100" dirty="0"/>
              <a:t>Chandrasekaran</a:t>
            </a:r>
          </a:p>
          <a:p>
            <a:endParaRPr lang="en-US" dirty="0"/>
          </a:p>
          <a:p>
            <a:endParaRPr lang="en-US" dirty="0"/>
          </a:p>
          <a:p>
            <a:r>
              <a:rPr lang="en-US" dirty="0" smtClean="0"/>
              <a:t>April 16, </a:t>
            </a:r>
            <a:r>
              <a:rPr lang="en-US" dirty="0"/>
              <a:t>2018</a:t>
            </a:r>
          </a:p>
        </p:txBody>
      </p:sp>
      <p:pic>
        <p:nvPicPr>
          <p:cNvPr id="5" name="Picture 4">
            <a:extLst>
              <a:ext uri="{FF2B5EF4-FFF2-40B4-BE49-F238E27FC236}">
                <a16:creationId xmlns:a16="http://schemas.microsoft.com/office/drawing/2014/main" id="{2227A0D4-006C-4A7E-9647-9E11A2BA60A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982995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EKF </a:t>
            </a:r>
            <a:r>
              <a:rPr lang="en-US" dirty="0" smtClean="0"/>
              <a:t>State </a:t>
            </a:r>
            <a:r>
              <a:rPr lang="en-US" dirty="0"/>
              <a:t>Estimation</a:t>
            </a:r>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3806422" cy="830997"/>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a:t>
                </a:r>
                <a:r>
                  <a:rPr lang="en-US" sz="2400" dirty="0" smtClean="0"/>
                  <a:t>r</a:t>
                </a:r>
                <a:r>
                  <a:rPr lang="en-US" sz="2400" dirty="0" smtClean="0"/>
                  <a:t>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endParaRPr lang="en-US" sz="2400" dirty="0"/>
              </a:p>
            </p:txBody>
          </p:sp>
        </mc:Choice>
        <mc:Fallback>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3806422" cy="830997"/>
              </a:xfrm>
              <a:prstGeom prst="rect">
                <a:avLst/>
              </a:prstGeom>
              <a:blipFill>
                <a:blip r:embed="rId2"/>
                <a:stretch>
                  <a:fillRect t="-5882"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226B639-E986-4067-81CF-BBB671B0C005}"/>
                  </a:ext>
                </a:extLst>
              </p:cNvPr>
              <p:cNvSpPr/>
              <p:nvPr/>
            </p:nvSpPr>
            <p:spPr>
              <a:xfrm>
                <a:off x="5625255" y="5785310"/>
                <a:ext cx="4059637" cy="461665"/>
              </a:xfrm>
              <a:prstGeom prst="rect">
                <a:avLst/>
              </a:prstGeom>
            </p:spPr>
            <p:txBody>
              <a:bodyPr wrap="none">
                <a:spAutoFit/>
              </a:bodyPr>
              <a:lstStyle/>
              <a:p>
                <a:pP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b="0" i="0" smtClean="0">
                        <a:latin typeface="Cambria Math" panose="02040503050406030204" pitchFamily="18" charset="0"/>
                      </a:rPr>
                      <m:t>:</m:t>
                    </m:r>
                  </m:oMath>
                </a14:m>
                <a:r>
                  <a:rPr lang="en-US" sz="2400" dirty="0" smtClean="0"/>
                  <a:t> Estimate of true robot state</a:t>
                </a:r>
                <a:endParaRPr lang="en-US" sz="2400" dirty="0"/>
              </a:p>
            </p:txBody>
          </p:sp>
        </mc:Choice>
        <mc:Fallback>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5625255" y="5785310"/>
                <a:ext cx="4059637" cy="461665"/>
              </a:xfrm>
              <a:prstGeom prst="rect">
                <a:avLst/>
              </a:prstGeom>
              <a:blipFill>
                <a:blip r:embed="rId3"/>
                <a:stretch>
                  <a:fillRect t="-10526" r="-1351" b="-28947"/>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5"/>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6"/>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75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a:t>
            </a:r>
            <a:r>
              <a:rPr lang="en-US" dirty="0" smtClean="0"/>
              <a:t>Linear Feedback Control</a:t>
            </a:r>
            <a:endParaRPr lang="en-US" dirty="0"/>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C76E31D1-1419-464A-A427-0B6B3D9A3556}"/>
                  </a:ext>
                </a:extLst>
              </p:cNvPr>
              <p:cNvSpPr/>
              <p:nvPr/>
            </p:nvSpPr>
            <p:spPr>
              <a:xfrm>
                <a:off x="9336449" y="2279286"/>
                <a:ext cx="2745960" cy="1938992"/>
              </a:xfrm>
              <a:prstGeom prst="rect">
                <a:avLst/>
              </a:prstGeom>
            </p:spPr>
            <p:txBody>
              <a:bodyPr wrap="square">
                <a:spAutoFit/>
              </a:bodyPr>
              <a:lstStyle/>
              <a:p>
                <a:pPr lvl="1"/>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𝑥</m:t>
                        </m:r>
                      </m:e>
                      <m:sub>
                        <m:r>
                          <a:rPr lang="en-US" sz="2400" i="1" dirty="0">
                            <a:latin typeface="Cambria Math" panose="02040503050406030204" pitchFamily="18" charset="0"/>
                          </a:rPr>
                          <m:t>𝑡</m:t>
                        </m:r>
                      </m:sub>
                      <m:sup>
                        <m:r>
                          <a:rPr lang="en-US" sz="2400" b="0" i="1" dirty="0" smtClean="0">
                            <a:latin typeface="Cambria Math" panose="02040503050406030204" pitchFamily="18" charset="0"/>
                          </a:rPr>
                          <m:t>∗</m:t>
                        </m:r>
                      </m:sup>
                    </m:sSubSup>
                    <m:r>
                      <a:rPr lang="en-US" sz="2400" b="0" i="0" dirty="0" smtClean="0">
                        <a:latin typeface="Cambria Math" panose="02040503050406030204" pitchFamily="18" charset="0"/>
                      </a:rPr>
                      <m:t>:</m:t>
                    </m:r>
                  </m:oMath>
                </a14:m>
                <a:r>
                  <a:rPr lang="en-US" sz="2400" i="1" dirty="0"/>
                  <a:t> </a:t>
                </a:r>
                <a:r>
                  <a:rPr lang="en-US" sz="2400" dirty="0" smtClean="0"/>
                  <a:t>Nominal </a:t>
                </a:r>
                <a:r>
                  <a:rPr lang="en-US" sz="2400" dirty="0" smtClean="0"/>
                  <a:t>r</a:t>
                </a:r>
                <a:r>
                  <a:rPr lang="en-US" sz="2400" dirty="0" smtClean="0"/>
                  <a:t>obot state</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a:t>
                </a:r>
                <a:r>
                  <a:rPr lang="en-US" sz="2400" dirty="0" smtClean="0"/>
                  <a:t>True robot state</a:t>
                </a:r>
              </a:p>
              <a:p>
                <a:pPr lvl="1"/>
                <a:endParaRPr lang="en-US" sz="2400" dirty="0"/>
              </a:p>
            </p:txBody>
          </p:sp>
        </mc:Choice>
        <mc:Fallback>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9336449" y="2279286"/>
                <a:ext cx="2745960" cy="1938992"/>
              </a:xfrm>
              <a:prstGeom prst="rect">
                <a:avLst/>
              </a:prstGeom>
              <a:blipFill>
                <a:blip r:embed="rId2"/>
                <a:stretch>
                  <a:fillRect t="-2516"/>
                </a:stretch>
              </a:blipFill>
            </p:spPr>
            <p:txBody>
              <a:bodyPr/>
              <a:lstStyle/>
              <a:p>
                <a:r>
                  <a:rPr lang="en-US">
                    <a:noFill/>
                  </a:rPr>
                  <a:t> </a:t>
                </a:r>
              </a:p>
            </p:txBody>
          </p:sp>
        </mc:Fallback>
      </mc:AlternateContent>
      <p:pic>
        <p:nvPicPr>
          <p:cNvPr id="1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391" y="1587947"/>
            <a:ext cx="6791218" cy="4081956"/>
          </a:xfrm>
        </p:spPr>
      </p:pic>
      <p:sp>
        <p:nvSpPr>
          <p:cNvPr id="22" name="Oval 21">
            <a:extLst>
              <a:ext uri="{FF2B5EF4-FFF2-40B4-BE49-F238E27FC236}">
                <a16:creationId xmlns:a16="http://schemas.microsoft.com/office/drawing/2014/main" id="{D82F9249-80FE-4C81-A3F1-D8E3B72D7B0B}"/>
              </a:ext>
            </a:extLst>
          </p:cNvPr>
          <p:cNvSpPr/>
          <p:nvPr/>
        </p:nvSpPr>
        <p:spPr>
          <a:xfrm>
            <a:off x="4779974" y="327852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3859DF16-59AE-42C6-BEA8-C3D78C82F4E7}"/>
                  </a:ext>
                </a:extLst>
              </p:cNvPr>
              <p:cNvSpPr/>
              <p:nvPr/>
            </p:nvSpPr>
            <p:spPr>
              <a:xfrm>
                <a:off x="593977" y="1994703"/>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p:sp>
            <p:nvSpPr>
              <p:cNvPr id="24" name="Rectangle 23">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593977" y="1994703"/>
                <a:ext cx="618374" cy="523220"/>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1CFF2A27-EE5E-4217-AA88-235E749EECDA}"/>
              </a:ext>
            </a:extLst>
          </p:cNvPr>
          <p:cNvCxnSpPr>
            <a:cxnSpLocks/>
          </p:cNvCxnSpPr>
          <p:nvPr/>
        </p:nvCxnSpPr>
        <p:spPr>
          <a:xfrm>
            <a:off x="1212351" y="2434975"/>
            <a:ext cx="3532928" cy="9905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BB39BEE1-7BE8-4B60-AE4B-EB4543A0153B}"/>
                  </a:ext>
                </a:extLst>
              </p:cNvPr>
              <p:cNvSpPr/>
              <p:nvPr/>
            </p:nvSpPr>
            <p:spPr>
              <a:xfrm>
                <a:off x="1857509" y="142907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p:sp>
            <p:nvSpPr>
              <p:cNvPr id="31" name="Rectangle 30">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1857509" y="1429078"/>
                <a:ext cx="590995" cy="523220"/>
              </a:xfrm>
              <a:prstGeom prst="rect">
                <a:avLst/>
              </a:prstGeom>
              <a:blipFill>
                <a:blip r:embed="rId5"/>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C01B5AC2-EAAC-46BC-8155-D787C7334575}"/>
              </a:ext>
            </a:extLst>
          </p:cNvPr>
          <p:cNvSpPr/>
          <p:nvPr/>
        </p:nvSpPr>
        <p:spPr>
          <a:xfrm>
            <a:off x="4931373" y="293994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534512" y="2332712"/>
            <a:ext cx="1094962" cy="1535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CFF2A27-EE5E-4217-AA88-235E749EECDA}"/>
              </a:ext>
            </a:extLst>
          </p:cNvPr>
          <p:cNvCxnSpPr>
            <a:cxnSpLocks/>
          </p:cNvCxnSpPr>
          <p:nvPr/>
        </p:nvCxnSpPr>
        <p:spPr>
          <a:xfrm>
            <a:off x="2448504" y="1774810"/>
            <a:ext cx="2482869" cy="113870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endParaRPr lang="en-US" sz="2800" b="1" dirty="0"/>
              </a:p>
            </p:txBody>
          </p:sp>
        </mc:Choice>
        <mc:Fallback>
          <p:sp>
            <p:nvSpPr>
              <p:cNvPr id="16" name="TextBox 15">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6"/>
                <a:stretch>
                  <a:fillRect l="-1100"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59533" y="3136765"/>
                <a:ext cx="2418547" cy="391004"/>
              </a:xfrm>
              <a:prstGeom prst="rect">
                <a:avLst/>
              </a:prstGeom>
              <a:noFill/>
            </p:spPr>
            <p:txBody>
              <a:bodyPr wrap="none" lIns="0" tIns="0" rIns="0" bIns="0" rtlCol="0">
                <a:spAutoFit/>
              </a:bodyPr>
              <a:lstStyle/>
              <a:p>
                <a14:m>
                  <m:oMath xmlns:m="http://schemas.openxmlformats.org/officeDocument/2006/math">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e>
                    </m:acc>
                    <m:r>
                      <a:rPr lang="en-US" sz="2400" b="0"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𝑳</m:t>
                        </m:r>
                      </m:e>
                      <m:sub>
                        <m:r>
                          <a:rPr lang="en-US" sz="2400" b="1" i="1" smtClean="0">
                            <a:latin typeface="Cambria Math" panose="02040503050406030204" pitchFamily="18" charset="0"/>
                          </a:rPr>
                          <m:t>𝒕</m:t>
                        </m:r>
                        <m:r>
                          <a:rPr lang="en-US" sz="2400" b="1" i="1" smtClean="0">
                            <a:latin typeface="Cambria Math" panose="02040503050406030204" pitchFamily="18" charset="0"/>
                          </a:rPr>
                          <m:t>+</m:t>
                        </m:r>
                        <m:r>
                          <a:rPr lang="en-US" sz="2400" b="1" i="1" smtClean="0">
                            <a:latin typeface="Cambria Math" panose="02040503050406030204" pitchFamily="18" charset="0"/>
                          </a:rPr>
                          <m:t>𝟏</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acc>
                    <m:r>
                      <a:rPr lang="en-US" sz="2400" b="0" i="0" smtClean="0">
                        <a:latin typeface="Cambria Math" panose="02040503050406030204" pitchFamily="18" charset="0"/>
                      </a:rPr>
                      <m:t>−</m:t>
                    </m:r>
                    <m:sSubSup>
                      <m:sSubSupPr>
                        <m:ctrlPr>
                          <a:rPr lang="en-US" sz="2400" b="0" i="0" smtClean="0">
                            <a:latin typeface="Cambria Math" panose="02040503050406030204" pitchFamily="18" charset="0"/>
                          </a:rPr>
                        </m:ctrlPr>
                      </m:sSubSupPr>
                      <m:e>
                        <m:r>
                          <m:rPr>
                            <m:sty m:val="p"/>
                          </m:rPr>
                          <a:rPr lang="en-US" sz="2400" b="0" i="0" smtClean="0">
                            <a:latin typeface="Cambria Math" panose="02040503050406030204" pitchFamily="18" charset="0"/>
                          </a:rPr>
                          <m:t>x</m:t>
                        </m:r>
                      </m:e>
                      <m:sub>
                        <m:r>
                          <m:rPr>
                            <m:sty m:val="p"/>
                          </m:rPr>
                          <a:rPr lang="en-US" sz="2400" b="0" i="0" smtClean="0">
                            <a:latin typeface="Cambria Math" panose="02040503050406030204" pitchFamily="18" charset="0"/>
                          </a:rPr>
                          <m:t>t</m:t>
                        </m:r>
                      </m:sub>
                      <m:sup>
                        <m:r>
                          <a:rPr lang="en-US" sz="2400" b="0" i="0" smtClean="0">
                            <a:latin typeface="Cambria Math" panose="02040503050406030204" pitchFamily="18" charset="0"/>
                          </a:rPr>
                          <m:t>∗</m:t>
                        </m:r>
                      </m:sup>
                    </m:sSubSup>
                  </m:oMath>
                </a14:m>
                <a:r>
                  <a:rPr lang="en-US" sz="2400" dirty="0" smtClean="0"/>
                  <a:t>)</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59533" y="3136765"/>
                <a:ext cx="2418547" cy="391004"/>
              </a:xfrm>
              <a:prstGeom prst="rect">
                <a:avLst/>
              </a:prstGeom>
              <a:blipFill>
                <a:blip r:embed="rId7"/>
                <a:stretch>
                  <a:fillRect l="-252" t="-18750" r="-6801" b="-46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95204" y="3905499"/>
                <a:ext cx="2895595" cy="461665"/>
              </a:xfrm>
              <a:prstGeom prst="rect">
                <a:avLst/>
              </a:prstGeom>
            </p:spPr>
            <p:txBody>
              <a:bodyPr wrap="square">
                <a:spAutoFit/>
              </a:bodyPr>
              <a:lstStyle/>
              <a:p>
                <a:pPr lvl="1"/>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𝑳</m:t>
                        </m:r>
                      </m:e>
                      <m:sub>
                        <m:r>
                          <a:rPr lang="en-US" sz="2400" b="1" i="1">
                            <a:latin typeface="Cambria Math" panose="02040503050406030204" pitchFamily="18" charset="0"/>
                          </a:rPr>
                          <m:t>𝒕</m:t>
                        </m:r>
                        <m:r>
                          <a:rPr lang="en-US" sz="2400" b="1" i="1">
                            <a:latin typeface="Cambria Math" panose="02040503050406030204" pitchFamily="18" charset="0"/>
                          </a:rPr>
                          <m:t>+</m:t>
                        </m:r>
                        <m:r>
                          <a:rPr lang="en-US" sz="2400" b="1" i="1">
                            <a:latin typeface="Cambria Math" panose="02040503050406030204" pitchFamily="18" charset="0"/>
                          </a:rPr>
                          <m:t>𝟏</m:t>
                        </m:r>
                      </m:sub>
                    </m:sSub>
                  </m:oMath>
                </a14:m>
                <a:r>
                  <a:rPr lang="en-US" sz="2400" dirty="0"/>
                  <a:t>: </a:t>
                </a:r>
                <a:r>
                  <a:rPr lang="en-US" sz="2400" dirty="0" smtClean="0"/>
                  <a:t>Control gain</a:t>
                </a:r>
                <a:endParaRPr lang="en-US" sz="2400" dirty="0"/>
              </a:p>
            </p:txBody>
          </p:sp>
        </mc:Choice>
        <mc:Fallback>
          <p:sp>
            <p:nvSpPr>
              <p:cNvPr id="6" name="Rectangle 5"/>
              <p:cNvSpPr>
                <a:spLocks noRot="1" noChangeAspect="1" noMove="1" noResize="1" noEditPoints="1" noAdjustHandles="1" noChangeArrowheads="1" noChangeShapeType="1" noTextEdit="1"/>
              </p:cNvSpPr>
              <p:nvPr/>
            </p:nvSpPr>
            <p:spPr>
              <a:xfrm>
                <a:off x="-195204" y="3905499"/>
                <a:ext cx="2895595" cy="461665"/>
              </a:xfrm>
              <a:prstGeom prst="rect">
                <a:avLst/>
              </a:prstGeom>
              <a:blipFill>
                <a:blip r:embed="rId8"/>
                <a:stretch>
                  <a:fillRect t="-10667" r="-1684" b="-30667"/>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5146496" y="3225332"/>
            <a:ext cx="131188" cy="26786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FF9EED-EED1-4CE1-83DC-C8CD1E2DE8DA}"/>
              </a:ext>
            </a:extLst>
          </p:cNvPr>
          <p:cNvCxnSpPr>
            <a:cxnSpLocks/>
          </p:cNvCxnSpPr>
          <p:nvPr/>
        </p:nvCxnSpPr>
        <p:spPr>
          <a:xfrm>
            <a:off x="5097361" y="3442239"/>
            <a:ext cx="144493" cy="7000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E5A8D-2E36-4289-8A88-431BA023AC25}"/>
              </a:ext>
            </a:extLst>
          </p:cNvPr>
          <p:cNvCxnSpPr>
            <a:cxnSpLocks/>
          </p:cNvCxnSpPr>
          <p:nvPr/>
        </p:nvCxnSpPr>
        <p:spPr>
          <a:xfrm>
            <a:off x="5187579" y="3189957"/>
            <a:ext cx="176074" cy="88567"/>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6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b="1"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a:t>Method Evaluation and Results</a:t>
            </a:r>
          </a:p>
          <a:p>
            <a:pPr lvl="1"/>
            <a:r>
              <a:rPr lang="en-US" dirty="0" smtClean="0"/>
              <a:t>PR2-Robot</a:t>
            </a:r>
            <a:endParaRPr lang="en-US" dirty="0"/>
          </a:p>
        </p:txBody>
      </p:sp>
    </p:spTree>
    <p:extLst>
      <p:ext uri="{BB962C8B-B14F-4D97-AF65-F5344CB8AC3E}">
        <p14:creationId xmlns:p14="http://schemas.microsoft.com/office/powerpoint/2010/main" val="2141051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Approach</a:t>
            </a:r>
            <a:endParaRPr 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BB39BEE1-7BE8-4B60-AE4B-EB4543A0153B}"/>
                  </a:ext>
                </a:extLst>
              </p:cNvPr>
              <p:cNvSpPr/>
              <p:nvPr/>
            </p:nvSpPr>
            <p:spPr>
              <a:xfrm>
                <a:off x="-8518391" y="1690688"/>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a:rPr lang="en-US" sz="2800" b="0" i="1" smtClean="0">
                              <a:latin typeface="Cambria Math" panose="02040503050406030204" pitchFamily="18" charset="0"/>
                            </a:rPr>
                            <m:t>𝑡</m:t>
                          </m:r>
                        </m:sub>
                      </m:sSub>
                    </m:oMath>
                  </m:oMathPara>
                </a14:m>
                <a:endParaRPr lang="en-US" sz="2800" dirty="0"/>
              </a:p>
            </p:txBody>
          </p:sp>
        </mc:Choice>
        <mc:Fallback>
          <p:sp>
            <p:nvSpPr>
              <p:cNvPr id="5" name="Rectangle 4">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8518391" y="1690688"/>
                <a:ext cx="590995" cy="523220"/>
              </a:xfrm>
              <a:prstGeom prst="rect">
                <a:avLst/>
              </a:prstGeom>
              <a:blipFill>
                <a:blip r:embed="rId3"/>
                <a:stretch>
                  <a:fillRect/>
                </a:stretch>
              </a:blipFill>
            </p:spPr>
            <p:txBody>
              <a:bodyPr/>
              <a:lstStyle/>
              <a:p>
                <a:r>
                  <a:rPr lang="en-US">
                    <a:noFill/>
                  </a:rPr>
                  <a:t> </a:t>
                </a:r>
              </a:p>
            </p:txBody>
          </p:sp>
        </mc:Fallback>
      </mc:AlternateContent>
      <p:sp>
        <p:nvSpPr>
          <p:cNvPr id="10" name="Content Placeholder 2"/>
          <p:cNvSpPr>
            <a:spLocks noGrp="1"/>
          </p:cNvSpPr>
          <p:nvPr>
            <p:ph idx="1"/>
          </p:nvPr>
        </p:nvSpPr>
        <p:spPr>
          <a:xfrm>
            <a:off x="838200" y="1825625"/>
            <a:ext cx="10515600" cy="4351338"/>
          </a:xfrm>
        </p:spPr>
        <p:txBody>
          <a:bodyPr/>
          <a:lstStyle/>
          <a:p>
            <a:r>
              <a:rPr lang="en-US" dirty="0"/>
              <a:t>Cycle of propagation and truncation</a:t>
            </a:r>
          </a:p>
          <a:p>
            <a:pPr lvl="1"/>
            <a:r>
              <a:rPr lang="en-US" b="1" dirty="0"/>
              <a:t>Propagation</a:t>
            </a:r>
            <a:r>
              <a:rPr lang="en-US" dirty="0"/>
              <a:t> of </a:t>
            </a:r>
            <a:r>
              <a:rPr lang="en-US" dirty="0" smtClean="0"/>
              <a:t>a Gaussian mixture estimate of robot </a:t>
            </a:r>
            <a:r>
              <a:rPr lang="en-US" dirty="0"/>
              <a:t>state distribution </a:t>
            </a:r>
            <a:endParaRPr lang="en-US" dirty="0" smtClean="0"/>
          </a:p>
          <a:p>
            <a:pPr lvl="1"/>
            <a:r>
              <a:rPr lang="en-US" b="1" dirty="0" smtClean="0"/>
              <a:t>Sampling-Based Truncation</a:t>
            </a:r>
            <a:r>
              <a:rPr lang="en-US" dirty="0" smtClean="0"/>
              <a:t> </a:t>
            </a:r>
            <a:r>
              <a:rPr lang="en-US" dirty="0"/>
              <a:t>of estimated robot state </a:t>
            </a:r>
            <a:r>
              <a:rPr lang="en-US" dirty="0" smtClean="0"/>
              <a:t>distribution</a:t>
            </a:r>
            <a:endParaRPr lang="en-US" dirty="0"/>
          </a:p>
        </p:txBody>
      </p:sp>
      <p:pic>
        <p:nvPicPr>
          <p:cNvPr id="11" name="Picture 10">
            <a:extLst>
              <a:ext uri="{FF2B5EF4-FFF2-40B4-BE49-F238E27FC236}">
                <a16:creationId xmlns:a16="http://schemas.microsoft.com/office/drawing/2014/main" id="{C9E50914-F24F-4B8C-BD87-34848F784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66" y="3201558"/>
            <a:ext cx="5736134" cy="3223006"/>
          </a:xfrm>
          <a:prstGeom prst="rect">
            <a:avLst/>
          </a:prstGeom>
        </p:spPr>
      </p:pic>
      <p:sp>
        <p:nvSpPr>
          <p:cNvPr id="16" name="TextBox 15"/>
          <p:cNvSpPr txBox="1"/>
          <p:nvPr/>
        </p:nvSpPr>
        <p:spPr>
          <a:xfrm>
            <a:off x="756107" y="4976634"/>
            <a:ext cx="3003093" cy="1200329"/>
          </a:xfrm>
          <a:prstGeom prst="rect">
            <a:avLst/>
          </a:prstGeom>
          <a:noFill/>
        </p:spPr>
        <p:txBody>
          <a:bodyPr wrap="square" rtlCol="0">
            <a:spAutoFit/>
          </a:bodyPr>
          <a:lstStyle/>
          <a:p>
            <a:r>
              <a:rPr lang="en-US" dirty="0" smtClean="0"/>
              <a:t>Generalize from propagation of one Gaussian to multiple Gaussians to better capture truncated distributions</a:t>
            </a:r>
            <a:endParaRPr lang="en-US" dirty="0"/>
          </a:p>
        </p:txBody>
      </p:sp>
    </p:spTree>
    <p:extLst>
      <p:ext uri="{BB962C8B-B14F-4D97-AF65-F5344CB8AC3E}">
        <p14:creationId xmlns:p14="http://schemas.microsoft.com/office/powerpoint/2010/main" val="153863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Maintain mixture of </a:t>
                </a:r>
                <a14:m>
                  <m:oMath xmlns:m="http://schemas.openxmlformats.org/officeDocument/2006/math">
                    <m:r>
                      <a:rPr lang="en-US" b="0" i="1" smtClean="0">
                        <a:latin typeface="Cambria Math" panose="02040503050406030204" pitchFamily="18" charset="0"/>
                      </a:rPr>
                      <m:t>𝑁</m:t>
                    </m:r>
                  </m:oMath>
                </a14:m>
                <a:r>
                  <a:rPr lang="en-US" dirty="0" smtClean="0"/>
                  <a:t> Gaussians</a:t>
                </a:r>
              </a:p>
              <a:p>
                <a:pPr lvl="1"/>
                <a:r>
                  <a:rPr lang="en-US" b="0" dirty="0" smtClean="0"/>
                  <a:t>Weights: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𝑁</m:t>
                            </m:r>
                          </m:sub>
                        </m:sSub>
                      </m:e>
                    </m:d>
                  </m:oMath>
                </a14:m>
                <a:r>
                  <a:rPr lang="en-US" b="0" dirty="0" smtClean="0"/>
                  <a: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b="0" dirty="0" smtClean="0"/>
              </a:p>
              <a:p>
                <a:pPr lvl="1"/>
                <a:r>
                  <a:rPr lang="en-US" b="0" dirty="0" smtClean="0"/>
                  <a:t>Mixture: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 </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𝑁</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smtClean="0"/>
              </a:p>
              <a:p>
                <a:r>
                  <a:rPr lang="en-US" dirty="0" smtClean="0"/>
                  <a:t>Step 1: Initialize Gaussians with equal weight and same initial covariance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11943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E50914-F24F-4B8C-BD87-34848F784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309" y="2694591"/>
            <a:ext cx="5106577" cy="2869272"/>
          </a:xfrm>
          <a:prstGeom prst="rect">
            <a:avLst/>
          </a:prstGeom>
        </p:spPr>
      </p:pic>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a:xfrm>
            <a:off x="838200" y="1825625"/>
            <a:ext cx="6230257" cy="4351338"/>
          </a:xfrm>
        </p:spPr>
        <p:txBody>
          <a:bodyPr>
            <a:noAutofit/>
          </a:bodyPr>
          <a:lstStyle/>
          <a:p>
            <a:r>
              <a:rPr lang="en-US" dirty="0" smtClean="0"/>
              <a:t>Pros</a:t>
            </a:r>
          </a:p>
          <a:p>
            <a:pPr lvl="1"/>
            <a:r>
              <a:rPr lang="en-US" dirty="0" smtClean="0"/>
              <a:t>Sampling in C-Space with collision-checking permits non-point robots</a:t>
            </a:r>
          </a:p>
          <a:p>
            <a:pPr lvl="1"/>
            <a:r>
              <a:rPr lang="en-US" dirty="0" smtClean="0"/>
              <a:t>No requirement for already-known obstacle constraints</a:t>
            </a:r>
          </a:p>
          <a:p>
            <a:pPr lvl="1"/>
            <a:r>
              <a:rPr lang="en-US" dirty="0" smtClean="0"/>
              <a:t>Faster than large number of MC Simulations</a:t>
            </a:r>
          </a:p>
          <a:p>
            <a:r>
              <a:rPr lang="en-US" dirty="0" smtClean="0"/>
              <a:t>Cons</a:t>
            </a:r>
          </a:p>
          <a:p>
            <a:pPr lvl="1"/>
            <a:r>
              <a:rPr lang="en-US" dirty="0" smtClean="0"/>
              <a:t>Computationally expensive sampling of large number of points</a:t>
            </a:r>
          </a:p>
          <a:p>
            <a:pPr lvl="1"/>
            <a:r>
              <a:rPr lang="en-US" dirty="0" smtClean="0"/>
              <a:t>No guarantee of conservative estimate of collision probability</a:t>
            </a:r>
            <a:endParaRPr lang="en-US" dirty="0"/>
          </a:p>
        </p:txBody>
      </p:sp>
    </p:spTree>
    <p:extLst>
      <p:ext uri="{BB962C8B-B14F-4D97-AF65-F5344CB8AC3E}">
        <p14:creationId xmlns:p14="http://schemas.microsoft.com/office/powerpoint/2010/main" val="1863846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b="1" dirty="0"/>
              <a:t>Method Evaluation and Results</a:t>
            </a:r>
          </a:p>
          <a:p>
            <a:pPr lvl="1"/>
            <a:r>
              <a:rPr lang="en-US" dirty="0" smtClean="0"/>
              <a:t>PR2-Robot</a:t>
            </a:r>
            <a:endParaRPr lang="en-US" dirty="0"/>
          </a:p>
        </p:txBody>
      </p:sp>
    </p:spTree>
    <p:extLst>
      <p:ext uri="{BB962C8B-B14F-4D97-AF65-F5344CB8AC3E}">
        <p14:creationId xmlns:p14="http://schemas.microsoft.com/office/powerpoint/2010/main" val="2468525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3B-65E6-4D34-87DF-EA8CC5013F95}"/>
              </a:ext>
            </a:extLst>
          </p:cNvPr>
          <p:cNvSpPr>
            <a:spLocks noGrp="1"/>
          </p:cNvSpPr>
          <p:nvPr>
            <p:ph type="title"/>
          </p:nvPr>
        </p:nvSpPr>
        <p:spPr/>
        <p:txBody>
          <a:bodyPr/>
          <a:lstStyle/>
          <a:p>
            <a:r>
              <a:rPr lang="en-US" dirty="0"/>
              <a:t>Evaluation: </a:t>
            </a:r>
            <a:r>
              <a:rPr lang="en-US" dirty="0" smtClean="0"/>
              <a:t>PR2 Robot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C56C6C-7092-4D7F-BB6C-5673AC277A37}"/>
                  </a:ext>
                </a:extLst>
              </p:cNvPr>
              <p:cNvSpPr>
                <a:spLocks noGrp="1"/>
              </p:cNvSpPr>
              <p:nvPr>
                <p:ph idx="1"/>
              </p:nvPr>
            </p:nvSpPr>
            <p:spPr>
              <a:xfrm>
                <a:off x="838200" y="1840865"/>
                <a:ext cx="10515600" cy="4351338"/>
              </a:xfrm>
            </p:spPr>
            <p:txBody>
              <a:bodyPr/>
              <a:lstStyle/>
              <a:p>
                <a:r>
                  <a:rPr lang="en-US" dirty="0" smtClean="0"/>
                  <a:t>State and Control</a:t>
                </a:r>
              </a:p>
              <a:p>
                <a:pPr marL="0" indent="0">
                  <a:buNone/>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𝜃</m:t>
                            </m:r>
                          </m:e>
                        </m:d>
                      </m:e>
                      <m:sup>
                        <m:r>
                          <a:rPr lang="en-US" i="1">
                            <a:latin typeface="Cambria Math" panose="02040503050406030204" pitchFamily="18" charset="0"/>
                          </a:rPr>
                          <m:t>𝑇</m:t>
                        </m:r>
                      </m:sup>
                    </m:sSup>
                  </m:oMath>
                </a14:m>
                <a:r>
                  <a:rPr lang="en-US" dirty="0"/>
                  <a:t> </a:t>
                </a:r>
                <a:r>
                  <a:rPr lang="en-US" dirty="0" smtClean="0"/>
                  <a:t>  </a:t>
                </a:r>
                <a:r>
                  <a:rPr lang="en-US" dirty="0"/>
                  <a:t>		</a:t>
                </a:r>
                <a:r>
                  <a:rPr lang="en-US" b="1" dirty="0" smtClean="0"/>
                  <a:t>u </a:t>
                </a:r>
                <a:r>
                  <a:rPr lang="en-US" dirty="0"/>
                  <a: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e>
                        </m:d>
                      </m:e>
                      <m:sup>
                        <m:r>
                          <a:rPr lang="en-US" b="0" i="1" smtClean="0">
                            <a:latin typeface="Cambria Math" panose="02040503050406030204" pitchFamily="18" charset="0"/>
                          </a:rPr>
                          <m:t>𝑇</m:t>
                        </m:r>
                      </m:sup>
                    </m:sSup>
                  </m:oMath>
                </a14:m>
                <a:endParaRPr lang="en-US" dirty="0"/>
              </a:p>
              <a:p>
                <a:r>
                  <a:rPr lang="en-US" dirty="0" err="1" smtClean="0"/>
                  <a:t>Odometry</a:t>
                </a:r>
                <a:r>
                  <a:rPr lang="en-US" dirty="0" smtClean="0"/>
                  <a:t> Motion </a:t>
                </a:r>
                <a:r>
                  <a:rPr lang="en-US" dirty="0"/>
                  <a:t>Model</a:t>
                </a:r>
              </a:p>
              <a:p>
                <a:endParaRPr lang="en-US" dirty="0"/>
              </a:p>
              <a:p>
                <a:endParaRPr lang="en-US" dirty="0"/>
              </a:p>
              <a:p>
                <a:pPr marL="0" indent="0">
                  <a:buNone/>
                </a:pPr>
                <a:endParaRPr lang="en-US" dirty="0"/>
              </a:p>
              <a:p>
                <a:r>
                  <a:rPr lang="en-US" dirty="0"/>
                  <a:t>Sensor Model</a:t>
                </a:r>
              </a:p>
              <a:p>
                <a:endParaRPr lang="en-US" dirty="0"/>
              </a:p>
            </p:txBody>
          </p:sp>
        </mc:Choice>
        <mc:Fallback>
          <p:sp>
            <p:nvSpPr>
              <p:cNvPr id="3" name="Content Placeholder 2">
                <a:extLst>
                  <a:ext uri="{FF2B5EF4-FFF2-40B4-BE49-F238E27FC236}">
                    <a16:creationId xmlns:a16="http://schemas.microsoft.com/office/drawing/2014/main" id="{85C56C6C-7092-4D7F-BB6C-5673AC277A37}"/>
                  </a:ext>
                </a:extLst>
              </p:cNvPr>
              <p:cNvSpPr>
                <a:spLocks noGrp="1" noRot="1" noChangeAspect="1" noMove="1" noResize="1" noEditPoints="1" noAdjustHandles="1" noChangeArrowheads="1" noChangeShapeType="1" noTextEdit="1"/>
              </p:cNvSpPr>
              <p:nvPr>
                <p:ph idx="1"/>
              </p:nvPr>
            </p:nvSpPr>
            <p:spPr>
              <a:xfrm>
                <a:off x="838200" y="1840865"/>
                <a:ext cx="10515600" cy="4351338"/>
              </a:xfrm>
              <a:blipFill>
                <a:blip r:embed="rId3"/>
                <a:stretch>
                  <a:fillRect l="-1043" t="-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E6ED0E6-077C-4199-91F6-FCB15FDEF239}"/>
                  </a:ext>
                </a:extLst>
              </p:cNvPr>
              <p:cNvSpPr txBox="1"/>
              <p:nvPr/>
            </p:nvSpPr>
            <p:spPr>
              <a:xfrm>
                <a:off x="8154196" y="3096785"/>
                <a:ext cx="2832243" cy="288425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smtClean="0"/>
                  <a:t> Robot </a:t>
                </a:r>
                <a:r>
                  <a:rPr lang="en-US" b="0" dirty="0"/>
                  <a:t>x position</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b="0" dirty="0"/>
                  <a:t> </a:t>
                </a:r>
                <a:r>
                  <a:rPr lang="en-US" b="0" dirty="0" smtClean="0"/>
                  <a:t>Robot y </a:t>
                </a:r>
                <a:r>
                  <a:rPr lang="en-US" b="0" dirty="0"/>
                  <a:t>position</a:t>
                </a:r>
              </a:p>
              <a:p>
                <a14:m>
                  <m:oMath xmlns:m="http://schemas.openxmlformats.org/officeDocument/2006/math">
                    <m:r>
                      <a:rPr lang="en-US" b="0" i="1" smtClean="0">
                        <a:latin typeface="Cambria Math" panose="02040503050406030204" pitchFamily="18" charset="0"/>
                      </a:rPr>
                      <m:t>𝜃</m:t>
                    </m:r>
                  </m:oMath>
                </a14:m>
                <a:r>
                  <a:rPr lang="en-US" b="0" dirty="0"/>
                  <a:t>: </a:t>
                </a:r>
                <a:r>
                  <a:rPr lang="en-US" b="0" dirty="0" smtClean="0"/>
                  <a:t>Robot orientation</a:t>
                </a:r>
              </a:p>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b="0" dirty="0" smtClean="0"/>
                  <a:t> Distance to landmark</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oMath>
                </a14:m>
                <a:r>
                  <a:rPr lang="en-US" b="0" dirty="0" smtClean="0"/>
                  <a:t>: Landmark x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oMath>
                </a14:m>
                <a:r>
                  <a:rPr lang="en-US" b="0" dirty="0" smtClean="0"/>
                  <a:t>: Landmark y 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oMath>
                </a14:m>
                <a:r>
                  <a:rPr lang="en-US" b="0" dirty="0" smtClean="0"/>
                  <a:t>: Rotation 1</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𝑡𝑟𝑎𝑛𝑠</m:t>
                        </m:r>
                      </m:sub>
                    </m:sSub>
                  </m:oMath>
                </a14:m>
                <a:r>
                  <a:rPr lang="en-US" dirty="0"/>
                  <a:t>: </a:t>
                </a:r>
                <a:r>
                  <a:rPr lang="en-US" dirty="0" smtClean="0"/>
                  <a:t>Translation</a:t>
                </a: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𝑟𝑜𝑡</m:t>
                        </m:r>
                        <m:r>
                          <a:rPr lang="en-US" b="0" i="1" smtClean="0">
                            <a:latin typeface="Cambria Math" panose="02040503050406030204" pitchFamily="18" charset="0"/>
                          </a:rPr>
                          <m:t>2</m:t>
                        </m:r>
                      </m:sub>
                    </m:sSub>
                  </m:oMath>
                </a14:m>
                <a:r>
                  <a:rPr lang="en-US" dirty="0"/>
                  <a:t>: </a:t>
                </a:r>
                <a:r>
                  <a:rPr lang="en-US" dirty="0" smtClean="0"/>
                  <a:t>Rotation 2</a:t>
                </a:r>
                <a:endParaRPr lang="en-US" dirty="0"/>
              </a:p>
              <a:p>
                <a14:m>
                  <m:oMath xmlns:m="http://schemas.openxmlformats.org/officeDocument/2006/math">
                    <m:r>
                      <a:rPr lang="en-US" b="0" i="1" smtClean="0">
                        <a:latin typeface="Cambria Math" panose="02040503050406030204" pitchFamily="18" charset="0"/>
                      </a:rPr>
                      <m:t>𝜖</m:t>
                    </m:r>
                  </m:oMath>
                </a14:m>
                <a:r>
                  <a:rPr lang="en-US" dirty="0" smtClean="0"/>
                  <a:t>: Gaussian Noise Variables</a:t>
                </a:r>
              </a:p>
            </p:txBody>
          </p:sp>
        </mc:Choice>
        <mc:Fallback>
          <p:sp>
            <p:nvSpPr>
              <p:cNvPr id="11" name="TextBox 10">
                <a:extLst>
                  <a:ext uri="{FF2B5EF4-FFF2-40B4-BE49-F238E27FC236}">
                    <a16:creationId xmlns:a16="http://schemas.microsoft.com/office/drawing/2014/main" id="{9E6ED0E6-077C-4199-91F6-FCB15FDEF239}"/>
                  </a:ext>
                </a:extLst>
              </p:cNvPr>
              <p:cNvSpPr txBox="1">
                <a:spLocks noRot="1" noChangeAspect="1" noMove="1" noResize="1" noEditPoints="1" noAdjustHandles="1" noChangeArrowheads="1" noChangeShapeType="1" noTextEdit="1"/>
              </p:cNvSpPr>
              <p:nvPr/>
            </p:nvSpPr>
            <p:spPr>
              <a:xfrm>
                <a:off x="8154196" y="3096785"/>
                <a:ext cx="2832243" cy="2884251"/>
              </a:xfrm>
              <a:prstGeom prst="rect">
                <a:avLst/>
              </a:prstGeom>
              <a:blipFill>
                <a:blip r:embed="rId4"/>
                <a:stretch>
                  <a:fillRect t="-1057" b="-25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741594" y="5617003"/>
                <a:ext cx="3606628" cy="56368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𝑦</m:t>
                                </m:r>
                              </m:e>
                            </m:d>
                          </m:e>
                          <m:sup>
                            <m:r>
                              <a:rPr lang="en-US" b="0" i="1" smtClean="0">
                                <a:latin typeface="Cambria Math" panose="02040503050406030204" pitchFamily="18" charset="0"/>
                              </a:rPr>
                              <m:t>2</m:t>
                            </m:r>
                          </m:sup>
                        </m:sSup>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𝑄</m:t>
                        </m:r>
                      </m:sub>
                    </m:sSub>
                  </m:oMath>
                </a14:m>
                <a:r>
                  <a:rPr lang="en-US"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741594" y="5617003"/>
                <a:ext cx="3606628" cy="563680"/>
              </a:xfrm>
              <a:prstGeom prst="rect">
                <a:avLst/>
              </a:prstGeom>
              <a:blipFill>
                <a:blip r:embed="rId5"/>
                <a:stretch>
                  <a:fillRect b="-1075"/>
                </a:stretch>
              </a:blipFill>
            </p:spPr>
            <p:txBody>
              <a:bodyPr/>
              <a:lstStyle/>
              <a:p>
                <a:r>
                  <a:rPr lang="en-US">
                    <a:noFill/>
                  </a:rPr>
                  <a:t> </a:t>
                </a:r>
              </a:p>
            </p:txBody>
          </p:sp>
        </mc:Fallback>
      </mc:AlternateContent>
      <p:sp>
        <p:nvSpPr>
          <p:cNvPr id="7" name="TextBox 6"/>
          <p:cNvSpPr txBox="1"/>
          <p:nvPr/>
        </p:nvSpPr>
        <p:spPr>
          <a:xfrm>
            <a:off x="7289500" y="6054701"/>
            <a:ext cx="4561633" cy="369332"/>
          </a:xfrm>
          <a:prstGeom prst="rect">
            <a:avLst/>
          </a:prstGeom>
          <a:noFill/>
        </p:spPr>
        <p:txBody>
          <a:bodyPr wrap="none" rtlCol="0">
            <a:spAutoFit/>
          </a:bodyPr>
          <a:lstStyle/>
          <a:p>
            <a:r>
              <a:rPr lang="en-US" dirty="0" err="1" smtClean="0"/>
              <a:t>Thrun</a:t>
            </a:r>
            <a:r>
              <a:rPr lang="en-US" dirty="0" smtClean="0"/>
              <a:t> et al., </a:t>
            </a:r>
            <a:r>
              <a:rPr lang="en-US" i="1" dirty="0" smtClean="0"/>
              <a:t>Probabilistic Robotics</a:t>
            </a:r>
            <a:r>
              <a:rPr lang="en-US" dirty="0" smtClean="0"/>
              <a:t>, Chapter 5,6</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70214" y="3576349"/>
                <a:ext cx="4621201" cy="8803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𝑥</m:t>
                              </m:r>
                              <m:r>
                                <a:rPr lang="en-US" b="0" i="1" smtClean="0">
                                  <a:latin typeface="Cambria Math" panose="02040503050406030204" pitchFamily="18" charset="0"/>
                                </a:rPr>
                                <m:t>′</m:t>
                              </m:r>
                            </m:e>
                            <m:e>
                              <m:r>
                                <a:rPr lang="en-US" b="0" i="1" smtClean="0">
                                  <a:latin typeface="Cambria Math" panose="02040503050406030204" pitchFamily="18" charset="0"/>
                                </a:rPr>
                                <m:t>𝑦</m:t>
                              </m:r>
                              <m:r>
                                <a:rPr lang="en-US" b="0"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m:t>
                                  </m:r>
                                </m:sup>
                              </m:sSup>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𝑥</m:t>
                              </m:r>
                            </m:e>
                            <m:e>
                              <m:r>
                                <a:rPr lang="en-US" i="1">
                                  <a:latin typeface="Cambria Math" panose="02040503050406030204" pitchFamily="18" charset="0"/>
                                </a:rPr>
                                <m:t>𝑦</m:t>
                              </m:r>
                            </m:e>
                            <m:e>
                              <m:r>
                                <a:rPr lang="en-US" b="0" i="1" smtClean="0">
                                  <a:latin typeface="Cambria Math" panose="02040503050406030204" pitchFamily="18" charset="0"/>
                                </a:rPr>
                                <m:t>𝜃</m:t>
                              </m:r>
                            </m:e>
                          </m:eqAr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𝑡𝑟𝑎𝑛𝑠</m:t>
                                  </m:r>
                                </m:sub>
                              </m:sSub>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𝑟𝑜𝑡</m:t>
                                  </m:r>
                                  <m:r>
                                    <a:rPr lang="en-US" b="0" i="1" smtClean="0">
                                      <a:latin typeface="Cambria Math" panose="02040503050406030204" pitchFamily="18" charset="0"/>
                                    </a:rPr>
                                    <m:t>2</m:t>
                                  </m:r>
                                </m:sub>
                              </m:sSub>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𝑚</m:t>
                                  </m:r>
                                  <m:r>
                                    <a:rPr lang="en-US" b="0" i="1" smtClean="0">
                                      <a:latin typeface="Cambria Math" panose="02040503050406030204" pitchFamily="18" charset="0"/>
                                    </a:rPr>
                                    <m:t>3</m:t>
                                  </m:r>
                                </m:sub>
                              </m:sSub>
                            </m:e>
                          </m:eqArr>
                        </m:e>
                      </m:d>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70214" y="3576349"/>
                <a:ext cx="4621201" cy="8803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4556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E7EE-9C5E-456C-94CE-F4EF5ED4AE35}"/>
              </a:ext>
            </a:extLst>
          </p:cNvPr>
          <p:cNvSpPr>
            <a:spLocks noGrp="1"/>
          </p:cNvSpPr>
          <p:nvPr>
            <p:ph type="title"/>
          </p:nvPr>
        </p:nvSpPr>
        <p:spPr/>
        <p:txBody>
          <a:bodyPr/>
          <a:lstStyle/>
          <a:p>
            <a:r>
              <a:rPr lang="en-US" dirty="0" smtClean="0"/>
              <a:t>Experiment Setup</a:t>
            </a:r>
            <a:endParaRPr lang="en-US" dirty="0"/>
          </a:p>
        </p:txBody>
      </p:sp>
      <p:sp>
        <p:nvSpPr>
          <p:cNvPr id="3" name="Content Placeholder 2">
            <a:extLst>
              <a:ext uri="{FF2B5EF4-FFF2-40B4-BE49-F238E27FC236}">
                <a16:creationId xmlns:a16="http://schemas.microsoft.com/office/drawing/2014/main" id="{BFE4E1AF-8BF9-47C1-AA7A-CECA59C38FD4}"/>
              </a:ext>
            </a:extLst>
          </p:cNvPr>
          <p:cNvSpPr>
            <a:spLocks noGrp="1"/>
          </p:cNvSpPr>
          <p:nvPr>
            <p:ph idx="1"/>
          </p:nvPr>
        </p:nvSpPr>
        <p:spPr>
          <a:xfrm>
            <a:off x="838200" y="1825625"/>
            <a:ext cx="3857090" cy="4351338"/>
          </a:xfrm>
        </p:spPr>
        <p:txBody>
          <a:bodyPr>
            <a:noAutofit/>
          </a:bodyPr>
          <a:lstStyle/>
          <a:p>
            <a:r>
              <a:rPr lang="en-US" dirty="0"/>
              <a:t>Implementation Details</a:t>
            </a:r>
          </a:p>
          <a:p>
            <a:pPr lvl="1"/>
            <a:r>
              <a:rPr lang="en-US" dirty="0"/>
              <a:t>Nominal plan computed using </a:t>
            </a:r>
            <a:r>
              <a:rPr lang="en-US" dirty="0" smtClean="0"/>
              <a:t>A* Algorithm in </a:t>
            </a:r>
            <a:r>
              <a:rPr lang="en-US" dirty="0" err="1" smtClean="0"/>
              <a:t>OpenRave</a:t>
            </a:r>
            <a:endParaRPr lang="en-US" dirty="0"/>
          </a:p>
          <a:p>
            <a:pPr lvl="1"/>
            <a:r>
              <a:rPr lang="en-US" dirty="0"/>
              <a:t>C++ implementation on </a:t>
            </a:r>
            <a:r>
              <a:rPr lang="en-US" dirty="0" smtClean="0"/>
              <a:t>4-core Intel 2.20GHz i5 PC</a:t>
            </a:r>
          </a:p>
          <a:p>
            <a:pPr lvl="1"/>
            <a:endParaRPr lang="en-US" dirty="0"/>
          </a:p>
          <a:p>
            <a:endParaRPr lang="en-US" dirty="0"/>
          </a:p>
          <a:p>
            <a:endParaRPr lang="en-US" dirty="0"/>
          </a:p>
          <a:p>
            <a:endParaRPr lang="en-US" dirty="0"/>
          </a:p>
          <a:p>
            <a:endParaRPr lang="en-US" dirty="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128" y="1304743"/>
            <a:ext cx="7050051" cy="4247862"/>
          </a:xfrm>
          <a:prstGeom prst="rect">
            <a:avLst/>
          </a:prstGeom>
        </p:spPr>
      </p:pic>
      <p:sp>
        <p:nvSpPr>
          <p:cNvPr id="6" name="TextBox 5"/>
          <p:cNvSpPr txBox="1"/>
          <p:nvPr/>
        </p:nvSpPr>
        <p:spPr>
          <a:xfrm>
            <a:off x="6760396" y="5530632"/>
            <a:ext cx="3570145" cy="646331"/>
          </a:xfrm>
          <a:prstGeom prst="rect">
            <a:avLst/>
          </a:prstGeom>
          <a:noFill/>
        </p:spPr>
        <p:txBody>
          <a:bodyPr wrap="none" rtlCol="0">
            <a:spAutoFit/>
          </a:bodyPr>
          <a:lstStyle/>
          <a:p>
            <a:r>
              <a:rPr lang="en-US" dirty="0" smtClean="0"/>
              <a:t>Green Dots: Beacons for localization</a:t>
            </a:r>
          </a:p>
          <a:p>
            <a:r>
              <a:rPr lang="en-US" dirty="0" smtClean="0"/>
              <a:t>Black Dots: Nominal motion plan</a:t>
            </a:r>
            <a:endParaRPr lang="en-US" dirty="0"/>
          </a:p>
        </p:txBody>
      </p:sp>
    </p:spTree>
    <p:extLst>
      <p:ext uri="{BB962C8B-B14F-4D97-AF65-F5344CB8AC3E}">
        <p14:creationId xmlns:p14="http://schemas.microsoft.com/office/powerpoint/2010/main" val="257506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Content Placeholder 2"/>
          <p:cNvSpPr>
            <a:spLocks noGrp="1"/>
          </p:cNvSpPr>
          <p:nvPr>
            <p:ph idx="1"/>
          </p:nvPr>
        </p:nvSpPr>
        <p:spPr/>
        <p:txBody>
          <a:bodyPr/>
          <a:lstStyle/>
          <a:p>
            <a:r>
              <a:rPr lang="en-US" dirty="0" smtClean="0"/>
              <a:t>Monte Carlo Simulation to </a:t>
            </a:r>
            <a:endParaRPr lang="en-US" dirty="0"/>
          </a:p>
        </p:txBody>
      </p:sp>
      <p:pic>
        <p:nvPicPr>
          <p:cNvPr id="4" name="Content Placeholder 4">
            <a:extLst>
              <a:ext uri="{FF2B5EF4-FFF2-40B4-BE49-F238E27FC236}">
                <a16:creationId xmlns:a16="http://schemas.microsoft.com/office/drawing/2014/main" id="{31948A8B-A0C4-4205-A35F-6F856A19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71" y="3813684"/>
            <a:ext cx="9719258" cy="1851912"/>
          </a:xfrm>
          <a:prstGeom prst="rect">
            <a:avLst/>
          </a:prstGeom>
        </p:spPr>
      </p:pic>
      <p:sp>
        <p:nvSpPr>
          <p:cNvPr id="5" name="Rectangle 4"/>
          <p:cNvSpPr/>
          <p:nvPr/>
        </p:nvSpPr>
        <p:spPr>
          <a:xfrm>
            <a:off x="1073240" y="6127234"/>
            <a:ext cx="5627631" cy="369332"/>
          </a:xfrm>
          <a:prstGeom prst="rect">
            <a:avLst/>
          </a:prstGeom>
        </p:spPr>
        <p:txBody>
          <a:bodyPr wrap="none">
            <a:spAutoFit/>
          </a:bodyPr>
          <a:lstStyle/>
          <a:p>
            <a:r>
              <a:rPr lang="en-US" dirty="0"/>
              <a:t>One million Monte Carlo simulations used as ground truth</a:t>
            </a:r>
            <a:endParaRPr lang="en-US" dirty="0"/>
          </a:p>
        </p:txBody>
      </p:sp>
    </p:spTree>
    <p:extLst>
      <p:ext uri="{BB962C8B-B14F-4D97-AF65-F5344CB8AC3E}">
        <p14:creationId xmlns:p14="http://schemas.microsoft.com/office/powerpoint/2010/main" val="387811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F0A28-9FDF-4835-9A28-D7FE096892ED}"/>
              </a:ext>
            </a:extLst>
          </p:cNvPr>
          <p:cNvSpPr>
            <a:spLocks noGrp="1"/>
          </p:cNvSpPr>
          <p:nvPr>
            <p:ph idx="1"/>
          </p:nvPr>
        </p:nvSpPr>
        <p:spPr>
          <a:xfrm>
            <a:off x="838200" y="1825625"/>
            <a:ext cx="10777538" cy="4351338"/>
          </a:xfrm>
        </p:spPr>
        <p:txBody>
          <a:bodyPr>
            <a:noAutofit/>
          </a:bodyPr>
          <a:lstStyle/>
          <a:p>
            <a:r>
              <a:rPr lang="en-US" dirty="0"/>
              <a:t>Wish to quantify the safety of a motion plan </a:t>
            </a:r>
            <a:r>
              <a:rPr lang="en-US" u="sng" dirty="0"/>
              <a:t>before</a:t>
            </a:r>
            <a:r>
              <a:rPr lang="en-US" dirty="0"/>
              <a:t> execution</a:t>
            </a:r>
          </a:p>
          <a:p>
            <a:pPr lvl="1"/>
            <a:r>
              <a:rPr lang="en-US" dirty="0"/>
              <a:t>Applications range from autonomous vehicles to </a:t>
            </a:r>
            <a:r>
              <a:rPr lang="en-US" dirty="0" smtClean="0"/>
              <a:t>the </a:t>
            </a:r>
            <a:r>
              <a:rPr lang="en-US" b="1" dirty="0" smtClean="0"/>
              <a:t>PR2 robot</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Many planners compensate for the possibility of a collision</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694" y="2708276"/>
            <a:ext cx="5064919" cy="3028794"/>
          </a:xfrm>
          <a:prstGeom prst="rect">
            <a:avLst/>
          </a:prstGeom>
        </p:spPr>
      </p:pic>
      <p:sp>
        <p:nvSpPr>
          <p:cNvPr id="2" name="Title 1">
            <a:extLst>
              <a:ext uri="{FF2B5EF4-FFF2-40B4-BE49-F238E27FC236}">
                <a16:creationId xmlns:a16="http://schemas.microsoft.com/office/drawing/2014/main" id="{3CA35417-A8AA-4AA3-8085-03D69EBCD2DA}"/>
              </a:ext>
            </a:extLst>
          </p:cNvPr>
          <p:cNvSpPr>
            <a:spLocks noGrp="1"/>
          </p:cNvSpPr>
          <p:nvPr>
            <p:ph type="title"/>
          </p:nvPr>
        </p:nvSpPr>
        <p:spPr/>
        <p:txBody>
          <a:bodyPr/>
          <a:lstStyle/>
          <a:p>
            <a:r>
              <a:rPr lang="en-US" dirty="0"/>
              <a:t>Research Motivation</a:t>
            </a:r>
          </a:p>
        </p:txBody>
      </p:sp>
    </p:spTree>
    <p:extLst>
      <p:ext uri="{BB962C8B-B14F-4D97-AF65-F5344CB8AC3E}">
        <p14:creationId xmlns:p14="http://schemas.microsoft.com/office/powerpoint/2010/main" val="3189108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63F-3513-4CAA-A96D-812E5819173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D2E7EF18-61DC-4C5F-BB9B-E4C2A64AA6F6}"/>
              </a:ext>
            </a:extLst>
          </p:cNvPr>
          <p:cNvSpPr>
            <a:spLocks noGrp="1"/>
          </p:cNvSpPr>
          <p:nvPr>
            <p:ph idx="1"/>
          </p:nvPr>
        </p:nvSpPr>
        <p:spPr>
          <a:xfrm>
            <a:off x="838200" y="1825625"/>
            <a:ext cx="10515600" cy="4647094"/>
          </a:xfrm>
        </p:spPr>
        <p:txBody>
          <a:bodyPr>
            <a:normAutofit/>
          </a:bodyPr>
          <a:lstStyle/>
          <a:p>
            <a:r>
              <a:rPr lang="en-US" dirty="0"/>
              <a:t>Presented a method to compute probability of collision, which</a:t>
            </a:r>
          </a:p>
          <a:p>
            <a:pPr lvl="1"/>
            <a:r>
              <a:rPr lang="en-US" dirty="0"/>
              <a:t>considers conditional </a:t>
            </a:r>
            <a:r>
              <a:rPr lang="en-US" dirty="0" smtClean="0"/>
              <a:t>dependence </a:t>
            </a:r>
            <a:r>
              <a:rPr lang="en-US" dirty="0" smtClean="0"/>
              <a:t>of collisions</a:t>
            </a:r>
          </a:p>
          <a:p>
            <a:pPr lvl="1"/>
            <a:r>
              <a:rPr lang="en-US" dirty="0"/>
              <a:t>d</a:t>
            </a:r>
            <a:r>
              <a:rPr lang="en-US" dirty="0" smtClean="0"/>
              <a:t>oes not require linear constraints to represents obstacles</a:t>
            </a:r>
          </a:p>
          <a:p>
            <a:pPr lvl="1"/>
            <a:r>
              <a:rPr lang="en-US" dirty="0"/>
              <a:t>h</a:t>
            </a:r>
            <a:r>
              <a:rPr lang="en-US" dirty="0" smtClean="0"/>
              <a:t>andles non-point robots given collision-checker</a:t>
            </a:r>
            <a:endParaRPr lang="en-US" dirty="0"/>
          </a:p>
          <a:p>
            <a:r>
              <a:rPr lang="en-US" b="1" dirty="0" smtClean="0"/>
              <a:t>Next Steps</a:t>
            </a:r>
          </a:p>
          <a:p>
            <a:pPr lvl="1"/>
            <a:r>
              <a:rPr lang="en-US" dirty="0" smtClean="0"/>
              <a:t>Mixture of Gaussians</a:t>
            </a:r>
          </a:p>
          <a:p>
            <a:pPr lvl="1"/>
            <a:r>
              <a:rPr lang="en-US" dirty="0" smtClean="0"/>
              <a:t>Test Other environments</a:t>
            </a:r>
          </a:p>
          <a:p>
            <a:pPr lvl="1"/>
            <a:r>
              <a:rPr lang="en-US" dirty="0" smtClean="0"/>
              <a:t>Test different </a:t>
            </a:r>
            <a:r>
              <a:rPr lang="en-US" dirty="0" smtClean="0"/>
              <a:t>motion </a:t>
            </a:r>
            <a:r>
              <a:rPr lang="en-US" dirty="0" smtClean="0"/>
              <a:t>plans</a:t>
            </a:r>
          </a:p>
          <a:p>
            <a:r>
              <a:rPr lang="en-US" dirty="0" smtClean="0"/>
              <a:t>Potential Future </a:t>
            </a:r>
            <a:r>
              <a:rPr lang="en-US" dirty="0"/>
              <a:t>Work</a:t>
            </a:r>
          </a:p>
          <a:p>
            <a:pPr lvl="1"/>
            <a:r>
              <a:rPr lang="en-US" dirty="0" smtClean="0"/>
              <a:t>Incorporate distance to obstacles as a metric to weigh Gaussians</a:t>
            </a:r>
            <a:endParaRPr lang="en-US" dirty="0"/>
          </a:p>
          <a:p>
            <a:pPr lvl="1"/>
            <a:r>
              <a:rPr lang="en-US" dirty="0" smtClean="0"/>
              <a:t>More deterministic sampling via scaled unscented transform</a:t>
            </a:r>
            <a:endParaRPr lang="en-US" dirty="0" smtClean="0"/>
          </a:p>
        </p:txBody>
      </p:sp>
    </p:spTree>
    <p:extLst>
      <p:ext uri="{BB962C8B-B14F-4D97-AF65-F5344CB8AC3E}">
        <p14:creationId xmlns:p14="http://schemas.microsoft.com/office/powerpoint/2010/main" val="450434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60B6F-1CF9-48B5-A937-F3BD29B97E8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7F22DD93-EF0E-41EE-B172-960E1972C095}"/>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E465D933-0150-492F-B66C-54DAD72BB02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4441" y="5237042"/>
            <a:ext cx="1209706" cy="1289547"/>
          </a:xfrm>
          <a:prstGeom prst="rect">
            <a:avLst/>
          </a:prstGeom>
        </p:spPr>
      </p:pic>
    </p:spTree>
    <p:extLst>
      <p:ext uri="{BB962C8B-B14F-4D97-AF65-F5344CB8AC3E}">
        <p14:creationId xmlns:p14="http://schemas.microsoft.com/office/powerpoint/2010/main" val="1927259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7F2A-5112-4C29-B827-4B09093F4B55}"/>
              </a:ext>
            </a:extLst>
          </p:cNvPr>
          <p:cNvSpPr>
            <a:spLocks noGrp="1"/>
          </p:cNvSpPr>
          <p:nvPr>
            <p:ph type="title"/>
          </p:nvPr>
        </p:nvSpPr>
        <p:spPr/>
        <p:txBody>
          <a:bodyPr/>
          <a:lstStyle/>
          <a:p>
            <a:r>
              <a:rPr lang="en-US" dirty="0"/>
              <a:t>Prior Work: Gaussian Distribution Truncation</a:t>
            </a:r>
          </a:p>
        </p:txBody>
      </p:sp>
      <p:sp>
        <p:nvSpPr>
          <p:cNvPr id="3" name="Content Placeholder 2">
            <a:extLst>
              <a:ext uri="{FF2B5EF4-FFF2-40B4-BE49-F238E27FC236}">
                <a16:creationId xmlns:a16="http://schemas.microsoft.com/office/drawing/2014/main" id="{4BDA59D8-47DD-4F79-89CF-F5F074491655}"/>
              </a:ext>
            </a:extLst>
          </p:cNvPr>
          <p:cNvSpPr>
            <a:spLocks noGrp="1"/>
          </p:cNvSpPr>
          <p:nvPr>
            <p:ph idx="1"/>
          </p:nvPr>
        </p:nvSpPr>
        <p:spPr>
          <a:xfrm>
            <a:off x="838200" y="1825625"/>
            <a:ext cx="7864366" cy="4351338"/>
          </a:xfrm>
        </p:spPr>
        <p:txBody>
          <a:bodyPr>
            <a:noAutofit/>
          </a:bodyPr>
          <a:lstStyle/>
          <a:p>
            <a:r>
              <a:rPr lang="en-US" dirty="0"/>
              <a:t>Optimal state estimation with state constraints (Johnson et al., ‘94)</a:t>
            </a:r>
          </a:p>
          <a:p>
            <a:pPr lvl="1"/>
            <a:r>
              <a:rPr lang="en-US" dirty="0"/>
              <a:t>Does not consider motion uncertainty</a:t>
            </a:r>
          </a:p>
          <a:p>
            <a:r>
              <a:rPr lang="en-US" dirty="0"/>
              <a:t>Analytical method to compute probability of collision without sensing uncertainty (</a:t>
            </a:r>
            <a:r>
              <a:rPr lang="en-US" dirty="0" err="1"/>
              <a:t>Greytak</a:t>
            </a:r>
            <a:r>
              <a:rPr lang="en-US" dirty="0"/>
              <a:t>, ’09)</a:t>
            </a:r>
          </a:p>
          <a:p>
            <a:r>
              <a:rPr lang="en-US" dirty="0"/>
              <a:t>Expectation-propagation framework for Bayesian inference (Toussaint, NIPS ‘09)</a:t>
            </a:r>
          </a:p>
          <a:p>
            <a:pPr lvl="1"/>
            <a:r>
              <a:rPr lang="en-US" b="1" dirty="0"/>
              <a:t>Problem:</a:t>
            </a:r>
            <a:r>
              <a:rPr lang="en-US" dirty="0"/>
              <a:t> Truncation result depends on </a:t>
            </a:r>
            <a:r>
              <a:rPr lang="en-US" u="sng" dirty="0"/>
              <a:t>processing order</a:t>
            </a:r>
            <a:r>
              <a:rPr lang="en-US" dirty="0"/>
              <a:t> of constraints, leading to no convergence guarantee</a:t>
            </a:r>
            <a:endParaRPr lang="en-US" b="1" dirty="0"/>
          </a:p>
        </p:txBody>
      </p:sp>
      <p:pic>
        <p:nvPicPr>
          <p:cNvPr id="5" name="Picture 4">
            <a:extLst>
              <a:ext uri="{FF2B5EF4-FFF2-40B4-BE49-F238E27FC236}">
                <a16:creationId xmlns:a16="http://schemas.microsoft.com/office/drawing/2014/main" id="{212F9DC0-BA01-47FC-BB3E-2DB3E2B6F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566" y="2023027"/>
            <a:ext cx="3298032" cy="3001801"/>
          </a:xfrm>
          <a:prstGeom prst="rect">
            <a:avLst/>
          </a:prstGeom>
        </p:spPr>
      </p:pic>
      <p:sp>
        <p:nvSpPr>
          <p:cNvPr id="6" name="Rectangle 5">
            <a:extLst>
              <a:ext uri="{FF2B5EF4-FFF2-40B4-BE49-F238E27FC236}">
                <a16:creationId xmlns:a16="http://schemas.microsoft.com/office/drawing/2014/main" id="{9A1735CF-0E20-45FB-BC77-5FFC161DDE76}"/>
              </a:ext>
            </a:extLst>
          </p:cNvPr>
          <p:cNvSpPr/>
          <p:nvPr/>
        </p:nvSpPr>
        <p:spPr>
          <a:xfrm>
            <a:off x="9307963" y="5063913"/>
            <a:ext cx="2087238" cy="369332"/>
          </a:xfrm>
          <a:prstGeom prst="rect">
            <a:avLst/>
          </a:prstGeom>
        </p:spPr>
        <p:txBody>
          <a:bodyPr wrap="square">
            <a:spAutoFit/>
          </a:bodyPr>
          <a:lstStyle/>
          <a:p>
            <a:r>
              <a:rPr lang="en-US" dirty="0"/>
              <a:t>(Toussaint, NIPS ‘09)</a:t>
            </a:r>
          </a:p>
        </p:txBody>
      </p:sp>
    </p:spTree>
    <p:extLst>
      <p:ext uri="{BB962C8B-B14F-4D97-AF65-F5344CB8AC3E}">
        <p14:creationId xmlns:p14="http://schemas.microsoft.com/office/powerpoint/2010/main" val="1861408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E50914-F24F-4B8C-BD87-34848F784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371" y="2934927"/>
            <a:ext cx="6697010" cy="3762900"/>
          </a:xfrm>
          <a:prstGeom prst="rect">
            <a:avLst/>
          </a:prstGeom>
        </p:spPr>
      </p:pic>
      <p:sp>
        <p:nvSpPr>
          <p:cNvPr id="2" name="Title 1">
            <a:extLst>
              <a:ext uri="{FF2B5EF4-FFF2-40B4-BE49-F238E27FC236}">
                <a16:creationId xmlns:a16="http://schemas.microsoft.com/office/drawing/2014/main" id="{A3F0AA6A-96EE-47E6-BB75-C801308161F4}"/>
              </a:ext>
            </a:extLst>
          </p:cNvPr>
          <p:cNvSpPr>
            <a:spLocks noGrp="1"/>
          </p:cNvSpPr>
          <p:nvPr>
            <p:ph type="title"/>
          </p:nvPr>
        </p:nvSpPr>
        <p:spPr/>
        <p:txBody>
          <a:bodyPr/>
          <a:lstStyle/>
          <a:p>
            <a:r>
              <a:rPr lang="en-US" dirty="0"/>
              <a:t>Overview of Approach</a:t>
            </a:r>
          </a:p>
        </p:txBody>
      </p:sp>
      <p:sp>
        <p:nvSpPr>
          <p:cNvPr id="3" name="Content Placeholder 2">
            <a:extLst>
              <a:ext uri="{FF2B5EF4-FFF2-40B4-BE49-F238E27FC236}">
                <a16:creationId xmlns:a16="http://schemas.microsoft.com/office/drawing/2014/main" id="{5742D368-FCA5-4EDA-91C0-A4B5ECD7C620}"/>
              </a:ext>
            </a:extLst>
          </p:cNvPr>
          <p:cNvSpPr>
            <a:spLocks noGrp="1"/>
          </p:cNvSpPr>
          <p:nvPr>
            <p:ph idx="1"/>
          </p:nvPr>
        </p:nvSpPr>
        <p:spPr/>
        <p:txBody>
          <a:bodyPr>
            <a:normAutofit/>
          </a:bodyPr>
          <a:lstStyle/>
          <a:p>
            <a:r>
              <a:rPr lang="en-US" dirty="0"/>
              <a:t>Cycle of propagation and truncation</a:t>
            </a:r>
          </a:p>
          <a:p>
            <a:pPr lvl="1"/>
            <a:r>
              <a:rPr lang="en-US" b="1" dirty="0"/>
              <a:t>Propagation</a:t>
            </a:r>
            <a:r>
              <a:rPr lang="en-US" dirty="0"/>
              <a:t> of estimated robot state distribution (Gaussian)</a:t>
            </a:r>
          </a:p>
          <a:p>
            <a:pPr lvl="1"/>
            <a:r>
              <a:rPr lang="en-US" b="1" dirty="0"/>
              <a:t>Truncation</a:t>
            </a:r>
            <a:r>
              <a:rPr lang="en-US" dirty="0"/>
              <a:t> of estimated robot state distribution based on obstacles</a:t>
            </a:r>
          </a:p>
        </p:txBody>
      </p:sp>
    </p:spTree>
    <p:extLst>
      <p:ext uri="{BB962C8B-B14F-4D97-AF65-F5344CB8AC3E}">
        <p14:creationId xmlns:p14="http://schemas.microsoft.com/office/powerpoint/2010/main" val="2761230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BBD2-99AF-406E-837B-26B82E51984F}"/>
              </a:ext>
            </a:extLst>
          </p:cNvPr>
          <p:cNvSpPr>
            <a:spLocks noGrp="1"/>
          </p:cNvSpPr>
          <p:nvPr>
            <p:ph type="title"/>
          </p:nvPr>
        </p:nvSpPr>
        <p:spPr/>
        <p:txBody>
          <a:bodyPr/>
          <a:lstStyle/>
          <a:p>
            <a:r>
              <a:rPr lang="en-US" dirty="0"/>
              <a:t>Appendix: Formulation Elements</a:t>
            </a:r>
          </a:p>
        </p:txBody>
      </p:sp>
      <p:sp>
        <p:nvSpPr>
          <p:cNvPr id="3" name="Content Placeholder 2">
            <a:extLst>
              <a:ext uri="{FF2B5EF4-FFF2-40B4-BE49-F238E27FC236}">
                <a16:creationId xmlns:a16="http://schemas.microsoft.com/office/drawing/2014/main" id="{82953721-347A-498E-808F-2BDD96EA918F}"/>
              </a:ext>
            </a:extLst>
          </p:cNvPr>
          <p:cNvSpPr>
            <a:spLocks noGrp="1"/>
          </p:cNvSpPr>
          <p:nvPr>
            <p:ph idx="1"/>
          </p:nvPr>
        </p:nvSpPr>
        <p:spPr/>
        <p:txBody>
          <a:bodyPr/>
          <a:lstStyle/>
          <a:p>
            <a:r>
              <a:rPr lang="en-US" dirty="0"/>
              <a:t>Gaussian Motion and Sensor Uncertainty</a:t>
            </a:r>
          </a:p>
          <a:p>
            <a:r>
              <a:rPr lang="en-US" dirty="0"/>
              <a:t>Linearization about Nominal Motion Plan</a:t>
            </a:r>
          </a:p>
          <a:p>
            <a:r>
              <a:rPr lang="en-US" dirty="0"/>
              <a:t>Kalman Filter State Estimator</a:t>
            </a:r>
          </a:p>
          <a:p>
            <a:r>
              <a:rPr lang="en-US" dirty="0"/>
              <a:t>Linear Feedback Controller to follow Nominal Motion Plan</a:t>
            </a:r>
          </a:p>
          <a:p>
            <a:r>
              <a:rPr lang="en-US" dirty="0"/>
              <a:t>Convex Feasible Region containing Robot State</a:t>
            </a:r>
          </a:p>
        </p:txBody>
      </p:sp>
    </p:spTree>
    <p:extLst>
      <p:ext uri="{BB962C8B-B14F-4D97-AF65-F5344CB8AC3E}">
        <p14:creationId xmlns:p14="http://schemas.microsoft.com/office/powerpoint/2010/main" val="2342283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D5F45-33DA-492F-89E0-FC0A227F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614" y="2615598"/>
            <a:ext cx="5142186" cy="4141761"/>
          </a:xfrm>
          <a:prstGeom prst="rect">
            <a:avLst/>
          </a:prstGeom>
        </p:spPr>
      </p:pic>
      <p:sp>
        <p:nvSpPr>
          <p:cNvPr id="2" name="Title 1">
            <a:extLst>
              <a:ext uri="{FF2B5EF4-FFF2-40B4-BE49-F238E27FC236}">
                <a16:creationId xmlns:a16="http://schemas.microsoft.com/office/drawing/2014/main" id="{E4EF9B13-E58F-4596-BE78-6410D452783F}"/>
              </a:ext>
            </a:extLst>
          </p:cNvPr>
          <p:cNvSpPr>
            <a:spLocks noGrp="1"/>
          </p:cNvSpPr>
          <p:nvPr>
            <p:ph type="title"/>
          </p:nvPr>
        </p:nvSpPr>
        <p:spPr/>
        <p:txBody>
          <a:bodyPr/>
          <a:lstStyle/>
          <a:p>
            <a:r>
              <a:rPr lang="en-US" dirty="0"/>
              <a:t>Appendix: Model Linearization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C307CE-0973-494D-AAAA-46E6F51199E8}"/>
                  </a:ext>
                </a:extLst>
              </p:cNvPr>
              <p:cNvSpPr>
                <a:spLocks noGrp="1"/>
              </p:cNvSpPr>
              <p:nvPr>
                <p:ph idx="1"/>
              </p:nvPr>
            </p:nvSpPr>
            <p:spPr/>
            <p:txBody>
              <a:bodyPr/>
              <a:lstStyle/>
              <a:p>
                <a:r>
                  <a:rPr lang="en-US" dirty="0"/>
                  <a:t>Linearize motion and sensor models about nominal plan</a:t>
                </a:r>
              </a:p>
              <a:p>
                <a:r>
                  <a:rPr lang="en-US" dirty="0"/>
                  <a:t>Express models in terms of </a:t>
                </a:r>
                <a:r>
                  <a:rPr lang="en-US" i="1" dirty="0"/>
                  <a:t>deviations</a:t>
                </a:r>
                <a:r>
                  <a:rPr lang="en-US" dirty="0"/>
                  <a:t> from</a:t>
                </a:r>
              </a:p>
              <a:p>
                <a:pPr lvl="1"/>
                <a:r>
                  <a:rPr lang="en-US" dirty="0"/>
                  <a:t>Nominal state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i="1" dirty="0"/>
                  <a:t> </a:t>
                </a:r>
              </a:p>
              <a:p>
                <a:pPr lvl="1"/>
                <a:r>
                  <a:rPr lang="en-US" dirty="0"/>
                  <a:t>Nominal control input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endParaRPr lang="en-US" dirty="0"/>
              </a:p>
              <a:p>
                <a:pPr lvl="1"/>
                <a:r>
                  <a:rPr lang="en-US" dirty="0"/>
                  <a:t>Actual sensor measurement,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a:t>
                </a:r>
              </a:p>
            </p:txBody>
          </p:sp>
        </mc:Choice>
        <mc:Fallback xmlns="">
          <p:sp>
            <p:nvSpPr>
              <p:cNvPr id="3" name="Content Placeholder 2">
                <a:extLst>
                  <a:ext uri="{FF2B5EF4-FFF2-40B4-BE49-F238E27FC236}">
                    <a16:creationId xmlns:a16="http://schemas.microsoft.com/office/drawing/2014/main" id="{ECC307CE-0973-494D-AAAA-46E6F51199E8}"/>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63702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0F2-C0F1-43E5-B424-D63D55E1013E}"/>
              </a:ext>
            </a:extLst>
          </p:cNvPr>
          <p:cNvSpPr>
            <a:spLocks noGrp="1"/>
          </p:cNvSpPr>
          <p:nvPr>
            <p:ph type="title"/>
          </p:nvPr>
        </p:nvSpPr>
        <p:spPr/>
        <p:txBody>
          <a:bodyPr/>
          <a:lstStyle/>
          <a:p>
            <a:r>
              <a:rPr lang="en-US" dirty="0"/>
              <a:t>Appendix: Nominal Motion Plan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0A670-C2DA-4B24-ADF2-7816738240FE}"/>
                  </a:ext>
                </a:extLst>
              </p:cNvPr>
              <p:cNvSpPr>
                <a:spLocks noGrp="1"/>
              </p:cNvSpPr>
              <p:nvPr>
                <p:ph idx="1"/>
              </p:nvPr>
            </p:nvSpPr>
            <p:spPr/>
            <p:txBody>
              <a:bodyPr/>
              <a:lstStyle/>
              <a:p>
                <a:r>
                  <a:rPr lang="en-US" dirty="0"/>
                  <a:t>Given a nominal plan computed by a motion planning method</a:t>
                </a:r>
              </a:p>
              <a:p>
                <a:pPr lvl="1"/>
                <a:r>
                  <a:rPr lang="en-US" dirty="0"/>
                  <a:t>e.g. rapidly-exploring random tree, A* planner, or model predictive control</a:t>
                </a:r>
              </a:p>
              <a:p>
                <a:pPr lvl="1"/>
                <a:endParaRPr lang="en-US" dirty="0"/>
              </a:p>
              <a:p>
                <a:pPr lvl="1"/>
                <a:endParaRPr lang="en-US" dirty="0"/>
              </a:p>
              <a:p>
                <a:endParaRPr lang="en-US" b="0" dirty="0"/>
              </a:p>
              <a:p>
                <a:r>
                  <a:rPr lang="en-US" b="0" dirty="0"/>
                  <a:t>Wher</a:t>
                </a:r>
                <a:r>
                  <a:rPr lang="en-US" dirty="0"/>
                  <a: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,0]</m:t>
                    </m:r>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obtained by propagating motion model with 0 Gaussian noise from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up>
                        <m:r>
                          <a:rPr lang="en-US" b="0" i="1" smtClean="0">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D60A670-C2DA-4B24-ADF2-7816738240FE}"/>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384577-CD27-4C3C-8881-B4184C554B81}"/>
                  </a:ext>
                </a:extLst>
              </p:cNvPr>
              <p:cNvSpPr txBox="1"/>
              <p:nvPr/>
            </p:nvSpPr>
            <p:spPr>
              <a:xfrm>
                <a:off x="4311869" y="2936557"/>
                <a:ext cx="30120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𝑥</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𝑢</m:t>
                          </m:r>
                        </m:e>
                        <m:sub>
                          <m:r>
                            <a:rPr lang="en-US" sz="3200" b="0" i="1" smtClean="0">
                              <a:latin typeface="Cambria Math" panose="02040503050406030204" pitchFamily="18" charset="0"/>
                            </a:rPr>
                            <m:t>𝑙</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FE384577-CD27-4C3C-8881-B4184C554B81}"/>
                  </a:ext>
                </a:extLst>
              </p:cNvPr>
              <p:cNvSpPr txBox="1">
                <a:spLocks noRot="1" noChangeAspect="1" noMove="1" noResize="1" noEditPoints="1" noAdjustHandles="1" noChangeArrowheads="1" noChangeShapeType="1" noTextEdit="1"/>
              </p:cNvSpPr>
              <p:nvPr/>
            </p:nvSpPr>
            <p:spPr>
              <a:xfrm>
                <a:off x="4311869" y="2936557"/>
                <a:ext cx="3012043"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12BDE7E-B685-45E3-BDE4-F79D79C06534}"/>
                  </a:ext>
                </a:extLst>
              </p:cNvPr>
              <p:cNvSpPr/>
              <p:nvPr/>
            </p:nvSpPr>
            <p:spPr>
              <a:xfrm>
                <a:off x="162910" y="5850235"/>
                <a:ext cx="6096000" cy="461665"/>
              </a:xfrm>
              <a:prstGeom prst="rect">
                <a:avLst/>
              </a:prstGeom>
            </p:spPr>
            <p:txBody>
              <a:bodyPr>
                <a:spAutoFit/>
              </a:bodyPr>
              <a:lstStyle/>
              <a:p>
                <a:pPr lvl="1"/>
                <a14:m>
                  <m:oMath xmlns:m="http://schemas.openxmlformats.org/officeDocument/2006/math">
                    <m:r>
                      <a:rPr lang="en-US" sz="2400" i="1" smtClean="0">
                        <a:latin typeface="Cambria Math" panose="02040503050406030204" pitchFamily="18" charset="0"/>
                      </a:rPr>
                      <m:t>𝑙</m:t>
                    </m:r>
                    <m:r>
                      <a:rPr lang="en-US" sz="2400" b="0" i="0" smtClean="0">
                        <a:latin typeface="Cambria Math" panose="02040503050406030204" pitchFamily="18" charset="0"/>
                      </a:rPr>
                      <m:t>:</m:t>
                    </m:r>
                  </m:oMath>
                </a14:m>
                <a:r>
                  <a:rPr lang="en-US" sz="2400" dirty="0"/>
                  <a:t> the number of discrete stages in the plan</a:t>
                </a:r>
              </a:p>
            </p:txBody>
          </p:sp>
        </mc:Choice>
        <mc:Fallback xmlns="">
          <p:sp>
            <p:nvSpPr>
              <p:cNvPr id="5" name="Rectangle 4">
                <a:extLst>
                  <a:ext uri="{FF2B5EF4-FFF2-40B4-BE49-F238E27FC236}">
                    <a16:creationId xmlns:a16="http://schemas.microsoft.com/office/drawing/2014/main" id="{612BDE7E-B685-45E3-BDE4-F79D79C06534}"/>
                  </a:ext>
                </a:extLst>
              </p:cNvPr>
              <p:cNvSpPr>
                <a:spLocks noRot="1" noChangeAspect="1" noMove="1" noResize="1" noEditPoints="1" noAdjustHandles="1" noChangeArrowheads="1" noChangeShapeType="1" noTextEdit="1"/>
              </p:cNvSpPr>
              <p:nvPr/>
            </p:nvSpPr>
            <p:spPr>
              <a:xfrm>
                <a:off x="162910" y="5850235"/>
                <a:ext cx="6096000" cy="461665"/>
              </a:xfrm>
              <a:prstGeom prst="rect">
                <a:avLst/>
              </a:prstGeom>
              <a:blipFill>
                <a:blip r:embed="rId5"/>
                <a:stretch>
                  <a:fillRect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3999791-DAB9-4E0D-9ABA-C236F8921E64}"/>
                  </a:ext>
                </a:extLst>
              </p:cNvPr>
              <p:cNvSpPr/>
              <p:nvPr/>
            </p:nvSpPr>
            <p:spPr>
              <a:xfrm>
                <a:off x="2106225" y="6216004"/>
                <a:ext cx="1925592" cy="461665"/>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0≤</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𝑙</m:t>
                      </m:r>
                    </m:oMath>
                  </m:oMathPara>
                </a14:m>
                <a:endParaRPr lang="en-US" sz="2400" dirty="0"/>
              </a:p>
            </p:txBody>
          </p:sp>
        </mc:Choice>
        <mc:Fallback xmlns="">
          <p:sp>
            <p:nvSpPr>
              <p:cNvPr id="6" name="Rectangle 5">
                <a:extLst>
                  <a:ext uri="{FF2B5EF4-FFF2-40B4-BE49-F238E27FC236}">
                    <a16:creationId xmlns:a16="http://schemas.microsoft.com/office/drawing/2014/main" id="{43999791-DAB9-4E0D-9ABA-C236F8921E64}"/>
                  </a:ext>
                </a:extLst>
              </p:cNvPr>
              <p:cNvSpPr>
                <a:spLocks noRot="1" noChangeAspect="1" noMove="1" noResize="1" noEditPoints="1" noAdjustHandles="1" noChangeArrowheads="1" noChangeShapeType="1" noTextEdit="1"/>
              </p:cNvSpPr>
              <p:nvPr/>
            </p:nvSpPr>
            <p:spPr>
              <a:xfrm>
                <a:off x="2106225" y="6216004"/>
                <a:ext cx="1925592"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0203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E74F51-4BFF-4277-90FF-49B876980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921" y="3577873"/>
            <a:ext cx="4386879" cy="2248275"/>
          </a:xfrm>
          <a:prstGeom prst="rect">
            <a:avLst/>
          </a:prstGeom>
        </p:spPr>
      </p:pic>
      <p:sp>
        <p:nvSpPr>
          <p:cNvPr id="2" name="Title 1">
            <a:extLst>
              <a:ext uri="{FF2B5EF4-FFF2-40B4-BE49-F238E27FC236}">
                <a16:creationId xmlns:a16="http://schemas.microsoft.com/office/drawing/2014/main" id="{A19EFAF9-44FD-4B46-9500-88778DD9829B}"/>
              </a:ext>
            </a:extLst>
          </p:cNvPr>
          <p:cNvSpPr>
            <a:spLocks noGrp="1"/>
          </p:cNvSpPr>
          <p:nvPr>
            <p:ph type="title"/>
          </p:nvPr>
        </p:nvSpPr>
        <p:spPr/>
        <p:txBody>
          <a:bodyPr/>
          <a:lstStyle/>
          <a:p>
            <a:r>
              <a:rPr lang="en-US" dirty="0"/>
              <a:t>Appendix: Kalman Filter State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0297E-A53C-481A-A7DE-495819A52297}"/>
                  </a:ext>
                </a:extLst>
              </p:cNvPr>
              <p:cNvSpPr>
                <a:spLocks noGrp="1"/>
              </p:cNvSpPr>
              <p:nvPr>
                <p:ph idx="1"/>
              </p:nvPr>
            </p:nvSpPr>
            <p:spPr/>
            <p:txBody>
              <a:bodyPr/>
              <a:lstStyle/>
              <a:p>
                <a:r>
                  <a:rPr lang="en-US" dirty="0"/>
                  <a:t>Use Kalman Filter to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r>
                      <a:rPr lang="en-US" b="0" i="1" dirty="0" smtClean="0">
                        <a:latin typeface="Cambria Math" panose="02040503050406030204" pitchFamily="18" charset="0"/>
                      </a:rPr>
                      <m:t>]</m:t>
                    </m:r>
                  </m:oMath>
                </a14:m>
                <a:endParaRPr lang="en-US" dirty="0"/>
              </a:p>
              <a:p>
                <a:r>
                  <a:rPr lang="en-US" dirty="0"/>
                  <a:t>State Deviation Evolution</a:t>
                </a:r>
              </a:p>
              <a:p>
                <a:pPr lvl="1"/>
                <a:endParaRPr lang="en-US" dirty="0"/>
              </a:p>
              <a:p>
                <a:pPr lvl="1"/>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is the Kalman Gain matrix</a:t>
                </a:r>
              </a:p>
            </p:txBody>
          </p:sp>
        </mc:Choice>
        <mc:Fallback xmlns="">
          <p:sp>
            <p:nvSpPr>
              <p:cNvPr id="3" name="Content Placeholder 2">
                <a:extLst>
                  <a:ext uri="{FF2B5EF4-FFF2-40B4-BE49-F238E27FC236}">
                    <a16:creationId xmlns:a16="http://schemas.microsoft.com/office/drawing/2014/main" id="{6050297E-A53C-481A-A7DE-495819A52297}"/>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7C05B57-1A2C-45F8-8862-9E7375532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6806" y="2847068"/>
            <a:ext cx="6778388" cy="62112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D9BCA0C-C9FF-4F6D-AD2B-188D45CEF59C}"/>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7D9BCA0C-C9FF-4F6D-AD2B-188D45CEF59C}"/>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6"/>
                <a:stretch>
                  <a:fillRect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2536836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E150-EAB1-4C9C-A47D-1B7588A48D3A}"/>
              </a:ext>
            </a:extLst>
          </p:cNvPr>
          <p:cNvSpPr>
            <a:spLocks noGrp="1"/>
          </p:cNvSpPr>
          <p:nvPr>
            <p:ph type="title"/>
          </p:nvPr>
        </p:nvSpPr>
        <p:spPr/>
        <p:txBody>
          <a:bodyPr/>
          <a:lstStyle/>
          <a:p>
            <a:r>
              <a:rPr lang="en-US" dirty="0"/>
              <a:t>Appendix: Linear Feedback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6141-75D1-4AB6-B14B-15F5C0322F53}"/>
                  </a:ext>
                </a:extLst>
              </p:cNvPr>
              <p:cNvSpPr>
                <a:spLocks noGrp="1"/>
              </p:cNvSpPr>
              <p:nvPr>
                <p:ph idx="1"/>
              </p:nvPr>
            </p:nvSpPr>
            <p:spPr/>
            <p:txBody>
              <a:bodyPr/>
              <a:lstStyle/>
              <a:p>
                <a:r>
                  <a:rPr lang="en-US" dirty="0"/>
                  <a:t>Assume that the robot is controlled via a linear feedback policy</a:t>
                </a:r>
              </a:p>
              <a:p>
                <a:pPr lvl="1"/>
                <a:r>
                  <a:rPr lang="en-US" u="sng" dirty="0"/>
                  <a:t>Feedback input</a:t>
                </a:r>
                <a:r>
                  <a:rPr lang="en-US" dirty="0"/>
                  <a:t> is the estimate,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acc>
                      </m:e>
                    </m:d>
                  </m:oMath>
                </a14:m>
                <a:endParaRPr lang="en-US" b="0" dirty="0"/>
              </a:p>
              <a:p>
                <a:pPr lvl="1"/>
                <a:r>
                  <a:rPr lang="en-US" u="sng" dirty="0"/>
                  <a:t>Feedback output</a:t>
                </a:r>
                <a:r>
                  <a:rPr lang="en-US" dirty="0"/>
                  <a:t> is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oMath>
                </a14:m>
                <a:endParaRPr lang="en-US" dirty="0"/>
              </a:p>
              <a:p>
                <a:pPr lvl="1"/>
                <a:endParaRPr lang="en-US" dirty="0"/>
              </a:p>
              <a:p>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r>
                  <a:rPr lang="en-US" dirty="0"/>
                  <a:t> is the control gain matrix</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0EF16141-75D1-4AB6-B14B-15F5C0322F5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4A8BE92-4C10-4866-8179-3DD89CE00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4704" y="3180628"/>
            <a:ext cx="2677962" cy="820666"/>
          </a:xfrm>
          <a:prstGeom prst="rect">
            <a:avLst/>
          </a:prstGeom>
        </p:spPr>
      </p:pic>
      <p:pic>
        <p:nvPicPr>
          <p:cNvPr id="10" name="Picture 9">
            <a:extLst>
              <a:ext uri="{FF2B5EF4-FFF2-40B4-BE49-F238E27FC236}">
                <a16:creationId xmlns:a16="http://schemas.microsoft.com/office/drawing/2014/main" id="{E8189A15-BEFB-41DF-86B4-89C762DBA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2496" y="4557295"/>
            <a:ext cx="5646683" cy="1868539"/>
          </a:xfrm>
          <a:prstGeom prst="rect">
            <a:avLst/>
          </a:prstGeom>
        </p:spPr>
      </p:pic>
    </p:spTree>
    <p:extLst>
      <p:ext uri="{BB962C8B-B14F-4D97-AF65-F5344CB8AC3E}">
        <p14:creationId xmlns:p14="http://schemas.microsoft.com/office/powerpoint/2010/main" val="34957493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939FAF-B2C0-4196-86FE-9DCCA15C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600" y="3404466"/>
            <a:ext cx="6762365" cy="3453534"/>
          </a:xfrm>
          <a:prstGeom prst="rect">
            <a:avLst/>
          </a:prstGeom>
        </p:spPr>
      </p:pic>
      <p:sp>
        <p:nvSpPr>
          <p:cNvPr id="2" name="Title 1">
            <a:extLst>
              <a:ext uri="{FF2B5EF4-FFF2-40B4-BE49-F238E27FC236}">
                <a16:creationId xmlns:a16="http://schemas.microsoft.com/office/drawing/2014/main" id="{0FE11C4F-21B5-4E47-A12E-B2167BCA346B}"/>
              </a:ext>
            </a:extLst>
          </p:cNvPr>
          <p:cNvSpPr>
            <a:spLocks noGrp="1"/>
          </p:cNvSpPr>
          <p:nvPr>
            <p:ph type="title"/>
          </p:nvPr>
        </p:nvSpPr>
        <p:spPr/>
        <p:txBody>
          <a:bodyPr/>
          <a:lstStyle/>
          <a:p>
            <a:r>
              <a:rPr lang="en-US" dirty="0"/>
              <a:t>Appendix: Obstacle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3E30C-32C9-4C30-8D33-EF7E8AC576D8}"/>
                  </a:ext>
                </a:extLst>
              </p:cNvPr>
              <p:cNvSpPr>
                <a:spLocks noGrp="1"/>
              </p:cNvSpPr>
              <p:nvPr>
                <p:ph idx="1"/>
              </p:nvPr>
            </p:nvSpPr>
            <p:spPr/>
            <p:txBody>
              <a:bodyPr>
                <a:norm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a:latin typeface="Cambria Math" panose="02040503050406030204" pitchFamily="18" charset="0"/>
                  </a:rPr>
                  <a:t> the feasible region containing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latin typeface="Cambria Math" panose="02040503050406030204" pitchFamily="18" charset="0"/>
                  </a:rPr>
                  <a:t> is assumed convex</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𝑡</m:t>
                              </m:r>
                            </m:e>
                          </m:d>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Χ</m:t>
                          </m:r>
                        </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nary>
                        </m:e>
                      </m:d>
                    </m:oMath>
                  </m:oMathPara>
                </a14:m>
                <a:endParaRPr lang="en-US" dirty="0"/>
              </a:p>
            </p:txBody>
          </p:sp>
        </mc:Choice>
        <mc:Fallback xmlns="">
          <p:sp>
            <p:nvSpPr>
              <p:cNvPr id="3" name="Content Placeholder 2">
                <a:extLst>
                  <a:ext uri="{FF2B5EF4-FFF2-40B4-BE49-F238E27FC236}">
                    <a16:creationId xmlns:a16="http://schemas.microsoft.com/office/drawing/2014/main" id="{5733E30C-32C9-4C30-8D33-EF7E8AC576D8}"/>
                  </a:ext>
                </a:extLst>
              </p:cNvPr>
              <p:cNvSpPr>
                <a:spLocks noGrp="1" noRot="1" noChangeAspect="1" noMove="1" noResize="1" noEditPoints="1" noAdjustHandles="1" noChangeArrowheads="1" noChangeShapeType="1" noTextEdit="1"/>
              </p:cNvSpPr>
              <p:nvPr>
                <p:ph idx="1"/>
              </p:nvPr>
            </p:nvSpPr>
            <p:spPr>
              <a:blipFill>
                <a:blip r:embed="rId4"/>
                <a:stretch>
                  <a:fillRect t="-2381"/>
                </a:stretch>
              </a:blipFill>
            </p:spPr>
            <p:txBody>
              <a:bodyPr/>
              <a:lstStyle/>
              <a:p>
                <a:r>
                  <a:rPr lang="en-US">
                    <a:noFill/>
                  </a:rPr>
                  <a:t> </a:t>
                </a:r>
              </a:p>
            </p:txBody>
          </p:sp>
        </mc:Fallback>
      </mc:AlternateContent>
    </p:spTree>
    <p:extLst>
      <p:ext uri="{BB962C8B-B14F-4D97-AF65-F5344CB8AC3E}">
        <p14:creationId xmlns:p14="http://schemas.microsoft.com/office/powerpoint/2010/main" val="814684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14EE-60F0-4069-9F50-349B6DE0D2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8A45D281-380D-40A1-A301-8574E5527968}"/>
              </a:ext>
            </a:extLst>
          </p:cNvPr>
          <p:cNvSpPr>
            <a:spLocks noGrp="1"/>
          </p:cNvSpPr>
          <p:nvPr>
            <p:ph idx="1"/>
          </p:nvPr>
        </p:nvSpPr>
        <p:spPr>
          <a:xfrm>
            <a:off x="838200" y="1682692"/>
            <a:ext cx="10515600" cy="2919796"/>
          </a:xfrm>
        </p:spPr>
        <p:txBody>
          <a:bodyPr/>
          <a:lstStyle/>
          <a:p>
            <a:pPr marL="0" indent="0" algn="ctr">
              <a:buNone/>
            </a:pPr>
            <a:r>
              <a:rPr lang="en-US" u="sng" dirty="0"/>
              <a:t>Quantify safety of a motion plan</a:t>
            </a:r>
            <a:r>
              <a:rPr lang="en-US" dirty="0"/>
              <a:t> </a:t>
            </a:r>
            <a:r>
              <a:rPr lang="en-US" dirty="0" smtClean="0"/>
              <a:t>by estimating</a:t>
            </a:r>
            <a:r>
              <a:rPr lang="en-US" i="1" dirty="0" smtClean="0"/>
              <a:t> </a:t>
            </a:r>
            <a:r>
              <a:rPr lang="en-US" dirty="0"/>
              <a:t>the probability of no collisions in presence of uncertainty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96C326-C806-4B43-969E-38257225A7B9}"/>
                  </a:ext>
                </a:extLst>
              </p:cNvPr>
              <p:cNvSpPr txBox="1"/>
              <p:nvPr/>
            </p:nvSpPr>
            <p:spPr>
              <a:xfrm>
                <a:off x="4424855" y="2770832"/>
                <a:ext cx="3342289" cy="15854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𝑝</m:t>
                      </m:r>
                      <m:d>
                        <m:dPr>
                          <m:ctrlPr>
                            <a:rPr lang="en-US" sz="3200" b="0" i="1" smtClean="0">
                              <a:solidFill>
                                <a:schemeClr val="tx1">
                                  <a:alpha val="27000"/>
                                </a:schemeClr>
                              </a:solidFill>
                              <a:latin typeface="Cambria Math" panose="02040503050406030204" pitchFamily="18" charset="0"/>
                            </a:rPr>
                          </m:ctrlPr>
                        </m:dPr>
                        <m:e>
                          <m:nary>
                            <m:naryPr>
                              <m:chr m:val="⋀"/>
                              <m:ctrlPr>
                                <a:rPr lang="en-US" sz="3200" i="1">
                                  <a:solidFill>
                                    <a:schemeClr val="tx1">
                                      <a:alpha val="27000"/>
                                    </a:schemeClr>
                                  </a:solidFill>
                                  <a:latin typeface="Cambria Math" panose="02040503050406030204" pitchFamily="18" charset="0"/>
                                </a:rPr>
                              </m:ctrlPr>
                            </m:naryPr>
                            <m:sub>
                              <m:r>
                                <m:rPr>
                                  <m:brk m:alnAt="23"/>
                                </m:rPr>
                                <a:rPr lang="en-US" sz="3200" i="1">
                                  <a:solidFill>
                                    <a:schemeClr val="tx1">
                                      <a:alpha val="27000"/>
                                    </a:schemeClr>
                                  </a:solidFill>
                                  <a:latin typeface="Cambria Math" panose="02040503050406030204" pitchFamily="18" charset="0"/>
                                </a:rPr>
                                <m:t>𝑡</m:t>
                              </m:r>
                              <m:r>
                                <a:rPr lang="en-US" sz="3200" i="1">
                                  <a:solidFill>
                                    <a:schemeClr val="tx1">
                                      <a:alpha val="27000"/>
                                    </a:schemeClr>
                                  </a:solidFill>
                                  <a:latin typeface="Cambria Math" panose="02040503050406030204" pitchFamily="18" charset="0"/>
                                </a:rPr>
                                <m:t>=0</m:t>
                              </m:r>
                            </m:sub>
                            <m:sup>
                              <m:r>
                                <a:rPr lang="en-US" sz="3200" i="1">
                                  <a:solidFill>
                                    <a:schemeClr val="tx1">
                                      <a:alpha val="27000"/>
                                    </a:schemeClr>
                                  </a:solidFill>
                                  <a:latin typeface="Cambria Math" panose="02040503050406030204" pitchFamily="18" charset="0"/>
                                </a:rPr>
                                <m:t>𝑙</m:t>
                              </m:r>
                            </m:sup>
                            <m:e>
                              <m:sSub>
                                <m:sSubPr>
                                  <m:ctrlPr>
                                    <a:rPr lang="en-US" sz="3200" i="1">
                                      <a:solidFill>
                                        <a:schemeClr val="tx1">
                                          <a:alpha val="27000"/>
                                        </a:schemeClr>
                                      </a:solidFill>
                                      <a:latin typeface="Cambria Math" panose="02040503050406030204" pitchFamily="18" charset="0"/>
                                    </a:rPr>
                                  </m:ctrlPr>
                                </m:sSubPr>
                                <m:e>
                                  <m:r>
                                    <a:rPr lang="en-US" sz="3200" i="1">
                                      <a:solidFill>
                                        <a:schemeClr val="tx1">
                                          <a:alpha val="27000"/>
                                        </a:schemeClr>
                                      </a:solidFill>
                                      <a:latin typeface="Cambria Math" panose="02040503050406030204" pitchFamily="18" charset="0"/>
                                    </a:rPr>
                                    <m:t>𝑥</m:t>
                                  </m:r>
                                </m:e>
                                <m:sub>
                                  <m:r>
                                    <a:rPr lang="en-US" sz="3200" i="1">
                                      <a:solidFill>
                                        <a:schemeClr val="tx1">
                                          <a:alpha val="27000"/>
                                        </a:schemeClr>
                                      </a:solidFill>
                                      <a:latin typeface="Cambria Math" panose="02040503050406030204" pitchFamily="18" charset="0"/>
                                    </a:rPr>
                                    <m:t>𝑡</m:t>
                                  </m:r>
                                </m:sub>
                              </m:sSub>
                              <m:r>
                                <a:rPr lang="en-US" sz="3200" i="1">
                                  <a:solidFill>
                                    <a:schemeClr val="tx1">
                                      <a:alpha val="27000"/>
                                    </a:schemeClr>
                                  </a:solidFill>
                                  <a:latin typeface="Cambria Math" panose="02040503050406030204" pitchFamily="18" charset="0"/>
                                  <a:ea typeface="Cambria Math" panose="02040503050406030204" pitchFamily="18" charset="0"/>
                                </a:rPr>
                                <m:t>∈</m:t>
                              </m:r>
                              <m:sSub>
                                <m:sSubPr>
                                  <m:ctrlPr>
                                    <a:rPr lang="en-US" sz="3200" i="1">
                                      <a:solidFill>
                                        <a:schemeClr val="tx1">
                                          <a:alpha val="27000"/>
                                        </a:schemeClr>
                                      </a:solidFill>
                                      <a:latin typeface="Cambria Math" panose="02040503050406030204" pitchFamily="18" charset="0"/>
                                      <a:ea typeface="Cambria Math" panose="02040503050406030204" pitchFamily="18" charset="0"/>
                                    </a:rPr>
                                  </m:ctrlPr>
                                </m:sSubPr>
                                <m:e>
                                  <m:r>
                                    <m:rPr>
                                      <m:sty m:val="p"/>
                                    </m:rPr>
                                    <a:rPr lang="en-US" sz="3200">
                                      <a:solidFill>
                                        <a:schemeClr val="tx1">
                                          <a:alpha val="27000"/>
                                        </a:schemeClr>
                                      </a:solidFill>
                                      <a:latin typeface="Cambria Math" panose="02040503050406030204" pitchFamily="18" charset="0"/>
                                      <a:ea typeface="Cambria Math" panose="02040503050406030204" pitchFamily="18" charset="0"/>
                                    </a:rPr>
                                    <m:t>Χ</m:t>
                                  </m:r>
                                </m:e>
                                <m:sub>
                                  <m:r>
                                    <a:rPr lang="en-US" sz="3200" i="1">
                                      <a:solidFill>
                                        <a:schemeClr val="tx1">
                                          <a:alpha val="27000"/>
                                        </a:schemeClr>
                                      </a:solidFill>
                                      <a:latin typeface="Cambria Math" panose="02040503050406030204" pitchFamily="18" charset="0"/>
                                      <a:ea typeface="Cambria Math" panose="02040503050406030204" pitchFamily="18" charset="0"/>
                                    </a:rPr>
                                    <m:t>𝐹</m:t>
                                  </m:r>
                                </m:sub>
                              </m:sSub>
                            </m:e>
                          </m:nary>
                        </m:e>
                      </m:d>
                    </m:oMath>
                  </m:oMathPara>
                </a14:m>
                <a:endParaRPr lang="en-US" sz="3200" dirty="0">
                  <a:solidFill>
                    <a:schemeClr val="tx1">
                      <a:alpha val="27000"/>
                    </a:schemeClr>
                  </a:solidFill>
                </a:endParaRPr>
              </a:p>
            </p:txBody>
          </p:sp>
        </mc:Choice>
        <mc:Fallback xmlns="">
          <p:sp>
            <p:nvSpPr>
              <p:cNvPr id="4" name="TextBox 3">
                <a:extLst>
                  <a:ext uri="{FF2B5EF4-FFF2-40B4-BE49-F238E27FC236}">
                    <a16:creationId xmlns:a16="http://schemas.microsoft.com/office/drawing/2014/main" id="{5296C326-C806-4B43-969E-38257225A7B9}"/>
                  </a:ext>
                </a:extLst>
              </p:cNvPr>
              <p:cNvSpPr txBox="1">
                <a:spLocks noRot="1" noChangeAspect="1" noMove="1" noResize="1" noEditPoints="1" noAdjustHandles="1" noChangeArrowheads="1" noChangeShapeType="1" noTextEdit="1"/>
              </p:cNvSpPr>
              <p:nvPr/>
            </p:nvSpPr>
            <p:spPr>
              <a:xfrm>
                <a:off x="4424855" y="2770832"/>
                <a:ext cx="3342289" cy="15854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BA27D-B39F-4B6A-81CA-3B76EF9E1157}"/>
                  </a:ext>
                </a:extLst>
              </p:cNvPr>
              <p:cNvSpPr txBox="1"/>
              <p:nvPr/>
            </p:nvSpPr>
            <p:spPr>
              <a:xfrm>
                <a:off x="4479214" y="4540932"/>
                <a:ext cx="33422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alpha val="27000"/>
                            </a:schemeClr>
                          </a:solidFill>
                          <a:latin typeface="Cambria Math" panose="02040503050406030204" pitchFamily="18" charset="0"/>
                        </a:rPr>
                        <m:t>∀</m:t>
                      </m:r>
                      <m:r>
                        <a:rPr lang="en-US" sz="3200" b="0" i="1" smtClean="0">
                          <a:solidFill>
                            <a:schemeClr val="tx1">
                              <a:alpha val="27000"/>
                            </a:schemeClr>
                          </a:solidFill>
                          <a:latin typeface="Cambria Math" panose="02040503050406030204" pitchFamily="18" charset="0"/>
                        </a:rPr>
                        <m:t>𝑡</m:t>
                      </m:r>
                      <m:r>
                        <a:rPr lang="en-US" sz="3200" b="0" i="1" smtClean="0">
                          <a:solidFill>
                            <a:schemeClr val="tx1">
                              <a:alpha val="27000"/>
                            </a:schemeClr>
                          </a:solidFill>
                          <a:latin typeface="Cambria Math" panose="02040503050406030204" pitchFamily="18" charset="0"/>
                        </a:rPr>
                        <m:t>∈[0,</m:t>
                      </m:r>
                      <m:r>
                        <a:rPr lang="en-US" sz="3200" b="0" i="1" smtClean="0">
                          <a:solidFill>
                            <a:schemeClr val="tx1">
                              <a:alpha val="27000"/>
                            </a:schemeClr>
                          </a:solidFill>
                          <a:latin typeface="Cambria Math" panose="02040503050406030204" pitchFamily="18" charset="0"/>
                        </a:rPr>
                        <m:t>𝑙</m:t>
                      </m:r>
                      <m:r>
                        <a:rPr lang="en-US" sz="3200" b="0" i="1" smtClean="0">
                          <a:solidFill>
                            <a:schemeClr val="tx1">
                              <a:alpha val="27000"/>
                            </a:schemeClr>
                          </a:solidFill>
                          <a:latin typeface="Cambria Math" panose="02040503050406030204" pitchFamily="18" charset="0"/>
                        </a:rPr>
                        <m:t>],</m:t>
                      </m:r>
                      <m:sSub>
                        <m:sSubPr>
                          <m:ctrlPr>
                            <a:rPr lang="en-US" sz="3200" b="0" i="1" smtClean="0">
                              <a:solidFill>
                                <a:schemeClr val="tx1">
                                  <a:alpha val="27000"/>
                                </a:schemeClr>
                              </a:solidFill>
                              <a:latin typeface="Cambria Math" panose="02040503050406030204" pitchFamily="18" charset="0"/>
                            </a:rPr>
                          </m:ctrlPr>
                        </m:sSubPr>
                        <m:e>
                          <m:r>
                            <a:rPr lang="en-US" sz="3200" b="0" i="1" smtClean="0">
                              <a:solidFill>
                                <a:schemeClr val="tx1">
                                  <a:alpha val="27000"/>
                                </a:schemeClr>
                              </a:solidFill>
                              <a:latin typeface="Cambria Math" panose="02040503050406030204" pitchFamily="18" charset="0"/>
                            </a:rPr>
                            <m:t>𝑥</m:t>
                          </m:r>
                        </m:e>
                        <m:sub>
                          <m:r>
                            <a:rPr lang="en-US" sz="3200" b="0" i="1" smtClean="0">
                              <a:solidFill>
                                <a:schemeClr val="tx1">
                                  <a:alpha val="27000"/>
                                </a:schemeClr>
                              </a:solidFill>
                              <a:latin typeface="Cambria Math" panose="02040503050406030204" pitchFamily="18" charset="0"/>
                            </a:rPr>
                            <m:t>𝑡</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5" name="TextBox 4">
                <a:extLst>
                  <a:ext uri="{FF2B5EF4-FFF2-40B4-BE49-F238E27FC236}">
                    <a16:creationId xmlns:a16="http://schemas.microsoft.com/office/drawing/2014/main" id="{F32BA27D-B39F-4B6A-81CA-3B76EF9E1157}"/>
                  </a:ext>
                </a:extLst>
              </p:cNvPr>
              <p:cNvSpPr txBox="1">
                <a:spLocks noRot="1" noChangeAspect="1" noMove="1" noResize="1" noEditPoints="1" noAdjustHandles="1" noChangeArrowheads="1" noChangeShapeType="1" noTextEdit="1"/>
              </p:cNvSpPr>
              <p:nvPr/>
            </p:nvSpPr>
            <p:spPr>
              <a:xfrm>
                <a:off x="4479214" y="4540932"/>
                <a:ext cx="3342289"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E5725-C085-41D1-93B7-3D67FEE650EB}"/>
                  </a:ext>
                </a:extLst>
              </p:cNvPr>
              <p:cNvSpPr txBox="1"/>
              <p:nvPr/>
            </p:nvSpPr>
            <p:spPr>
              <a:xfrm>
                <a:off x="8145511" y="5324202"/>
                <a:ext cx="1645900"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𝑡</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Time index</a:t>
                </a:r>
              </a:p>
            </p:txBody>
          </p:sp>
        </mc:Choice>
        <mc:Fallback xmlns="">
          <p:sp>
            <p:nvSpPr>
              <p:cNvPr id="6" name="TextBox 5">
                <a:extLst>
                  <a:ext uri="{FF2B5EF4-FFF2-40B4-BE49-F238E27FC236}">
                    <a16:creationId xmlns:a16="http://schemas.microsoft.com/office/drawing/2014/main" id="{3E3E5725-C085-41D1-93B7-3D67FEE650EB}"/>
                  </a:ext>
                </a:extLst>
              </p:cNvPr>
              <p:cNvSpPr txBox="1">
                <a:spLocks noRot="1" noChangeAspect="1" noMove="1" noResize="1" noEditPoints="1" noAdjustHandles="1" noChangeArrowheads="1" noChangeShapeType="1" noTextEdit="1"/>
              </p:cNvSpPr>
              <p:nvPr/>
            </p:nvSpPr>
            <p:spPr>
              <a:xfrm>
                <a:off x="8145511" y="5324202"/>
                <a:ext cx="1645900" cy="369332"/>
              </a:xfrm>
              <a:prstGeom prst="rect">
                <a:avLst/>
              </a:prstGeom>
              <a:blipFill>
                <a:blip r:embed="rId6"/>
                <a:stretch>
                  <a:fillRect l="-5556" t="-24590" r="-10000" b="-491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F7F7BF-BF52-430F-989D-96DB9529E13C}"/>
                  </a:ext>
                </a:extLst>
              </p:cNvPr>
              <p:cNvSpPr txBox="1"/>
              <p:nvPr/>
            </p:nvSpPr>
            <p:spPr>
              <a:xfrm>
                <a:off x="8145511" y="6159774"/>
                <a:ext cx="2955233" cy="369332"/>
              </a:xfrm>
              <a:prstGeom prst="rect">
                <a:avLst/>
              </a:prstGeom>
              <a:noFill/>
            </p:spPr>
            <p:txBody>
              <a:bodyPr wrap="none" lIns="0" tIns="0" rIns="0" bIns="0" rtlCol="0">
                <a:spAutoFit/>
              </a:bodyPr>
              <a:lstStyle/>
              <a:p>
                <a14:m>
                  <m:oMath xmlns:m="http://schemas.openxmlformats.org/officeDocument/2006/math">
                    <m:r>
                      <a:rPr lang="en-US" sz="2400" b="0" i="1" smtClean="0">
                        <a:solidFill>
                          <a:schemeClr val="tx1">
                            <a:alpha val="27000"/>
                          </a:schemeClr>
                        </a:solidFill>
                        <a:latin typeface="Cambria Math" panose="02040503050406030204" pitchFamily="18" charset="0"/>
                      </a:rPr>
                      <m:t>𝑙</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Number of </a:t>
                </a:r>
                <a:r>
                  <a:rPr lang="en-US" sz="2400" dirty="0" smtClean="0">
                    <a:solidFill>
                      <a:schemeClr val="tx1">
                        <a:alpha val="27000"/>
                      </a:schemeClr>
                    </a:solidFill>
                  </a:rPr>
                  <a:t>waypoints</a:t>
                </a:r>
                <a:endParaRPr lang="en-US" sz="2400" dirty="0">
                  <a:solidFill>
                    <a:schemeClr val="tx1">
                      <a:alpha val="27000"/>
                    </a:schemeClr>
                  </a:solidFill>
                </a:endParaRPr>
              </a:p>
            </p:txBody>
          </p:sp>
        </mc:Choice>
        <mc:Fallback>
          <p:sp>
            <p:nvSpPr>
              <p:cNvPr id="7" name="TextBox 6">
                <a:extLst>
                  <a:ext uri="{FF2B5EF4-FFF2-40B4-BE49-F238E27FC236}">
                    <a16:creationId xmlns:a16="http://schemas.microsoft.com/office/drawing/2014/main" id="{BEF7F7BF-BF52-430F-989D-96DB9529E13C}"/>
                  </a:ext>
                </a:extLst>
              </p:cNvPr>
              <p:cNvSpPr txBox="1">
                <a:spLocks noRot="1" noChangeAspect="1" noMove="1" noResize="1" noEditPoints="1" noAdjustHandles="1" noChangeArrowheads="1" noChangeShapeType="1" noTextEdit="1"/>
              </p:cNvSpPr>
              <p:nvPr/>
            </p:nvSpPr>
            <p:spPr>
              <a:xfrm>
                <a:off x="8145511" y="6159774"/>
                <a:ext cx="2955233" cy="369332"/>
              </a:xfrm>
              <a:prstGeom prst="rect">
                <a:avLst/>
              </a:prstGeom>
              <a:blipFill>
                <a:blip r:embed="rId7"/>
                <a:stretch>
                  <a:fillRect l="-3711" t="-24590" r="-53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344B3-DD97-4DA8-BA8C-D6B774F3BF0A}"/>
                  </a:ext>
                </a:extLst>
              </p:cNvPr>
              <p:cNvSpPr txBox="1"/>
              <p:nvPr/>
            </p:nvSpPr>
            <p:spPr>
              <a:xfrm>
                <a:off x="7966833" y="5728887"/>
                <a:ext cx="3018262"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a:rPr lang="en-US" sz="2400" b="0" i="1" smtClean="0">
                            <a:solidFill>
                              <a:schemeClr val="tx1">
                                <a:alpha val="27000"/>
                              </a:schemeClr>
                            </a:solidFill>
                            <a:latin typeface="Cambria Math" panose="02040503050406030204" pitchFamily="18" charset="0"/>
                          </a:rPr>
                          <m:t>𝑥</m:t>
                        </m:r>
                      </m:e>
                      <m:sub>
                        <m:r>
                          <a:rPr lang="en-US" sz="2400" b="0" i="1" smtClean="0">
                            <a:solidFill>
                              <a:schemeClr val="tx1">
                                <a:alpha val="27000"/>
                              </a:schemeClr>
                            </a:solidFill>
                            <a:latin typeface="Cambria Math" panose="02040503050406030204" pitchFamily="18" charset="0"/>
                          </a:rPr>
                          <m:t>𝑡</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at time index, t</a:t>
                </a:r>
              </a:p>
            </p:txBody>
          </p:sp>
        </mc:Choice>
        <mc:Fallback xmlns="">
          <p:sp>
            <p:nvSpPr>
              <p:cNvPr id="8" name="TextBox 7">
                <a:extLst>
                  <a:ext uri="{FF2B5EF4-FFF2-40B4-BE49-F238E27FC236}">
                    <a16:creationId xmlns:a16="http://schemas.microsoft.com/office/drawing/2014/main" id="{AAC344B3-DD97-4DA8-BA8C-D6B774F3BF0A}"/>
                  </a:ext>
                </a:extLst>
              </p:cNvPr>
              <p:cNvSpPr txBox="1">
                <a:spLocks noRot="1" noChangeAspect="1" noMove="1" noResize="1" noEditPoints="1" noAdjustHandles="1" noChangeArrowheads="1" noChangeShapeType="1" noTextEdit="1"/>
              </p:cNvSpPr>
              <p:nvPr/>
            </p:nvSpPr>
            <p:spPr>
              <a:xfrm>
                <a:off x="7966833" y="5728887"/>
                <a:ext cx="3018262" cy="369332"/>
              </a:xfrm>
              <a:prstGeom prst="rect">
                <a:avLst/>
              </a:prstGeom>
              <a:blipFill>
                <a:blip r:embed="rId8"/>
                <a:stretch>
                  <a:fillRect l="-2626" t="-26667" r="-525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385143-FCEF-4CDB-9A06-5EE07E0E101B}"/>
                  </a:ext>
                </a:extLst>
              </p:cNvPr>
              <p:cNvSpPr txBox="1"/>
              <p:nvPr/>
            </p:nvSpPr>
            <p:spPr>
              <a:xfrm>
                <a:off x="8145511" y="4417822"/>
                <a:ext cx="1746888" cy="369332"/>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chemeClr val="tx1">
                            <a:alpha val="27000"/>
                          </a:schemeClr>
                        </a:solidFill>
                        <a:latin typeface="Cambria Math" panose="02040503050406030204" pitchFamily="18" charset="0"/>
                      </a:rPr>
                      <m:t>Χ</m:t>
                    </m:r>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State space</a:t>
                </a:r>
              </a:p>
            </p:txBody>
          </p:sp>
        </mc:Choice>
        <mc:Fallback xmlns="">
          <p:sp>
            <p:nvSpPr>
              <p:cNvPr id="9" name="TextBox 8">
                <a:extLst>
                  <a:ext uri="{FF2B5EF4-FFF2-40B4-BE49-F238E27FC236}">
                    <a16:creationId xmlns:a16="http://schemas.microsoft.com/office/drawing/2014/main" id="{FA385143-FCEF-4CDB-9A06-5EE07E0E101B}"/>
                  </a:ext>
                </a:extLst>
              </p:cNvPr>
              <p:cNvSpPr txBox="1">
                <a:spLocks noRot="1" noChangeAspect="1" noMove="1" noResize="1" noEditPoints="1" noAdjustHandles="1" noChangeArrowheads="1" noChangeShapeType="1" noTextEdit="1"/>
              </p:cNvSpPr>
              <p:nvPr/>
            </p:nvSpPr>
            <p:spPr>
              <a:xfrm>
                <a:off x="8145511" y="4417822"/>
                <a:ext cx="1746888" cy="369332"/>
              </a:xfrm>
              <a:prstGeom prst="rect">
                <a:avLst/>
              </a:prstGeom>
              <a:blipFill>
                <a:blip r:embed="rId9"/>
                <a:stretch>
                  <a:fillRect l="-5923" t="-26667" r="-97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594C9-A709-4BD1-8713-D08A8B7E17AC}"/>
                  </a:ext>
                </a:extLst>
              </p:cNvPr>
              <p:cNvSpPr txBox="1"/>
              <p:nvPr/>
            </p:nvSpPr>
            <p:spPr>
              <a:xfrm>
                <a:off x="7945456" y="4863578"/>
                <a:ext cx="1816331"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solidFill>
                              <a:schemeClr val="tx1">
                                <a:alpha val="27000"/>
                              </a:schemeClr>
                            </a:solidFill>
                            <a:latin typeface="Cambria Math" panose="02040503050406030204" pitchFamily="18" charset="0"/>
                          </a:rPr>
                        </m:ctrlPr>
                      </m:sSubPr>
                      <m:e>
                        <m:r>
                          <m:rPr>
                            <m:sty m:val="p"/>
                          </m:rPr>
                          <a:rPr lang="en-US" sz="2400" b="0" i="0" smtClean="0">
                            <a:solidFill>
                              <a:schemeClr val="tx1">
                                <a:alpha val="27000"/>
                              </a:schemeClr>
                            </a:solidFill>
                            <a:latin typeface="Cambria Math" panose="02040503050406030204" pitchFamily="18" charset="0"/>
                          </a:rPr>
                          <m:t>Χ</m:t>
                        </m:r>
                      </m:e>
                      <m:sub>
                        <m:r>
                          <m:rPr>
                            <m:sty m:val="p"/>
                          </m:rPr>
                          <a:rPr lang="en-US" sz="2400" b="0" i="0" smtClean="0">
                            <a:solidFill>
                              <a:schemeClr val="tx1">
                                <a:alpha val="27000"/>
                              </a:schemeClr>
                            </a:solidFill>
                            <a:latin typeface="Cambria Math" panose="02040503050406030204" pitchFamily="18" charset="0"/>
                          </a:rPr>
                          <m:t>F</m:t>
                        </m:r>
                      </m:sub>
                    </m:sSub>
                    <m:r>
                      <a:rPr lang="en-US" sz="2400" b="0" i="1" smtClean="0">
                        <a:solidFill>
                          <a:schemeClr val="tx1">
                            <a:alpha val="27000"/>
                          </a:schemeClr>
                        </a:solidFill>
                        <a:latin typeface="Cambria Math" panose="02040503050406030204" pitchFamily="18" charset="0"/>
                      </a:rPr>
                      <m:t>:</m:t>
                    </m:r>
                  </m:oMath>
                </a14:m>
                <a:r>
                  <a:rPr lang="en-US" sz="2400" dirty="0">
                    <a:solidFill>
                      <a:schemeClr val="tx1">
                        <a:alpha val="27000"/>
                      </a:schemeClr>
                    </a:solidFill>
                  </a:rPr>
                  <a:t> Free space</a:t>
                </a:r>
              </a:p>
            </p:txBody>
          </p:sp>
        </mc:Choice>
        <mc:Fallback xmlns="">
          <p:sp>
            <p:nvSpPr>
              <p:cNvPr id="10" name="TextBox 9">
                <a:extLst>
                  <a:ext uri="{FF2B5EF4-FFF2-40B4-BE49-F238E27FC236}">
                    <a16:creationId xmlns:a16="http://schemas.microsoft.com/office/drawing/2014/main" id="{7B8594C9-A709-4BD1-8713-D08A8B7E17AC}"/>
                  </a:ext>
                </a:extLst>
              </p:cNvPr>
              <p:cNvSpPr txBox="1">
                <a:spLocks noRot="1" noChangeAspect="1" noMove="1" noResize="1" noEditPoints="1" noAdjustHandles="1" noChangeArrowheads="1" noChangeShapeType="1" noTextEdit="1"/>
              </p:cNvSpPr>
              <p:nvPr/>
            </p:nvSpPr>
            <p:spPr>
              <a:xfrm>
                <a:off x="7945456" y="4863578"/>
                <a:ext cx="1816331" cy="369332"/>
              </a:xfrm>
              <a:prstGeom prst="rect">
                <a:avLst/>
              </a:prstGeom>
              <a:blipFill>
                <a:blip r:embed="rId10"/>
                <a:stretch>
                  <a:fillRect l="-5705" t="-26667" r="-939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3CBD30-1BCC-4837-A892-155302DA555B}"/>
                  </a:ext>
                </a:extLst>
              </p:cNvPr>
              <p:cNvSpPr txBox="1"/>
              <p:nvPr/>
            </p:nvSpPr>
            <p:spPr>
              <a:xfrm>
                <a:off x="5489279" y="5134909"/>
                <a:ext cx="13221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chemeClr val="tx1">
                                  <a:alpha val="27000"/>
                                </a:schemeClr>
                              </a:solidFill>
                              <a:latin typeface="Cambria Math" panose="02040503050406030204" pitchFamily="18" charset="0"/>
                            </a:rPr>
                          </m:ctrlPr>
                        </m:sSubPr>
                        <m:e>
                          <m:r>
                            <m:rPr>
                              <m:sty m:val="p"/>
                            </m:rPr>
                            <a:rPr lang="en-US" sz="3200" b="0" i="0" smtClean="0">
                              <a:solidFill>
                                <a:schemeClr val="tx1">
                                  <a:alpha val="27000"/>
                                </a:schemeClr>
                              </a:solidFill>
                              <a:latin typeface="Cambria Math" panose="02040503050406030204" pitchFamily="18" charset="0"/>
                            </a:rPr>
                            <m:t>Χ</m:t>
                          </m:r>
                        </m:e>
                        <m:sub>
                          <m:r>
                            <a:rPr lang="en-US" sz="3200" b="0" i="1" smtClean="0">
                              <a:solidFill>
                                <a:schemeClr val="tx1">
                                  <a:alpha val="27000"/>
                                </a:schemeClr>
                              </a:solidFill>
                              <a:latin typeface="Cambria Math" panose="02040503050406030204" pitchFamily="18" charset="0"/>
                            </a:rPr>
                            <m:t>𝐹</m:t>
                          </m:r>
                        </m:sub>
                      </m:sSub>
                      <m:r>
                        <a:rPr lang="en-US" sz="3200" b="0" i="1" smtClean="0">
                          <a:solidFill>
                            <a:schemeClr val="tx1">
                              <a:alpha val="27000"/>
                            </a:schemeClr>
                          </a:solidFill>
                          <a:latin typeface="Cambria Math" panose="02040503050406030204" pitchFamily="18" charset="0"/>
                        </a:rPr>
                        <m:t>⊂</m:t>
                      </m:r>
                      <m:r>
                        <m:rPr>
                          <m:sty m:val="p"/>
                        </m:rPr>
                        <a:rPr lang="en-US" sz="3200" b="0" i="0" smtClean="0">
                          <a:solidFill>
                            <a:schemeClr val="tx1">
                              <a:alpha val="27000"/>
                            </a:schemeClr>
                          </a:solidFill>
                          <a:latin typeface="Cambria Math" panose="02040503050406030204" pitchFamily="18" charset="0"/>
                        </a:rPr>
                        <m:t>Χ</m:t>
                      </m:r>
                    </m:oMath>
                  </m:oMathPara>
                </a14:m>
                <a:endParaRPr lang="en-US" sz="3200" dirty="0">
                  <a:solidFill>
                    <a:schemeClr val="tx1">
                      <a:alpha val="27000"/>
                    </a:schemeClr>
                  </a:solidFill>
                </a:endParaRPr>
              </a:p>
            </p:txBody>
          </p:sp>
        </mc:Choice>
        <mc:Fallback xmlns="">
          <p:sp>
            <p:nvSpPr>
              <p:cNvPr id="11" name="TextBox 10">
                <a:extLst>
                  <a:ext uri="{FF2B5EF4-FFF2-40B4-BE49-F238E27FC236}">
                    <a16:creationId xmlns:a16="http://schemas.microsoft.com/office/drawing/2014/main" id="{803CBD30-1BCC-4837-A892-155302DA555B}"/>
                  </a:ext>
                </a:extLst>
              </p:cNvPr>
              <p:cNvSpPr txBox="1">
                <a:spLocks noRot="1" noChangeAspect="1" noMove="1" noResize="1" noEditPoints="1" noAdjustHandles="1" noChangeArrowheads="1" noChangeShapeType="1" noTextEdit="1"/>
              </p:cNvSpPr>
              <p:nvPr/>
            </p:nvSpPr>
            <p:spPr>
              <a:xfrm>
                <a:off x="5489279" y="5134909"/>
                <a:ext cx="1322157" cy="49244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3301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tgtEl>
                                        <p:attrNameLst>
                                          <p:attrName>style.color</p:attrName>
                                        </p:attrNameLst>
                                      </p:cBhvr>
                                      <p:by>
                                        <p:hsl h="0" s="-12549" l="-25098"/>
                                      </p:by>
                                    </p:animClr>
                                    <p:animClr clrSpc="hsl" dir="cw">
                                      <p:cBhvr>
                                        <p:cTn id="12" dur="500" fill="hold"/>
                                        <p:tgtEl>
                                          <p:spTgt spid="5"/>
                                        </p:tgtEl>
                                        <p:attrNameLst>
                                          <p:attrName>fillcolor</p:attrName>
                                        </p:attrNameLst>
                                      </p:cBhvr>
                                      <p:by>
                                        <p:hsl h="0" s="-12549" l="-25098"/>
                                      </p:by>
                                    </p:animClr>
                                    <p:animClr clrSpc="hsl" dir="cw">
                                      <p:cBhvr>
                                        <p:cTn id="13" dur="500" fill="hold"/>
                                        <p:tgtEl>
                                          <p:spTgt spid="5"/>
                                        </p:tgtEl>
                                        <p:attrNameLst>
                                          <p:attrName>stroke.color</p:attrName>
                                        </p:attrNameLst>
                                      </p:cBhvr>
                                      <p:by>
                                        <p:hsl h="0" s="-12549" l="-25098"/>
                                      </p:by>
                                    </p:animClr>
                                    <p:set>
                                      <p:cBhvr>
                                        <p:cTn id="14" dur="500" fill="hold"/>
                                        <p:tgtEl>
                                          <p:spTgt spid="5"/>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6"/>
                                        </p:tgtEl>
                                        <p:attrNameLst>
                                          <p:attrName>style.color</p:attrName>
                                        </p:attrNameLst>
                                      </p:cBhvr>
                                      <p:by>
                                        <p:hsl h="0" s="-12549" l="-25098"/>
                                      </p:by>
                                    </p:animClr>
                                    <p:animClr clrSpc="hsl" dir="cw">
                                      <p:cBhvr>
                                        <p:cTn id="17" dur="500" fill="hold"/>
                                        <p:tgtEl>
                                          <p:spTgt spid="6"/>
                                        </p:tgtEl>
                                        <p:attrNameLst>
                                          <p:attrName>fillcolor</p:attrName>
                                        </p:attrNameLst>
                                      </p:cBhvr>
                                      <p:by>
                                        <p:hsl h="0" s="-12549" l="-25098"/>
                                      </p:by>
                                    </p:animClr>
                                    <p:animClr clrSpc="hsl" dir="cw">
                                      <p:cBhvr>
                                        <p:cTn id="18" dur="500" fill="hold"/>
                                        <p:tgtEl>
                                          <p:spTgt spid="6"/>
                                        </p:tgtEl>
                                        <p:attrNameLst>
                                          <p:attrName>stroke.color</p:attrName>
                                        </p:attrNameLst>
                                      </p:cBhvr>
                                      <p:by>
                                        <p:hsl h="0" s="-12549" l="-25098"/>
                                      </p:by>
                                    </p:animClr>
                                    <p:set>
                                      <p:cBhvr>
                                        <p:cTn id="19" dur="500" fill="hold"/>
                                        <p:tgtEl>
                                          <p:spTgt spid="6"/>
                                        </p:tgtEl>
                                        <p:attrNameLst>
                                          <p:attrName>fill.type</p:attrName>
                                        </p:attrNameLst>
                                      </p:cBhvr>
                                      <p:to>
                                        <p:strVal val="solid"/>
                                      </p:to>
                                    </p:set>
                                  </p:childTnLst>
                                </p:cTn>
                              </p:par>
                              <p:par>
                                <p:cTn id="20" presetID="24" presetClass="emph" presetSubtype="0" fill="hold" grpId="0" nodeType="withEffect">
                                  <p:stCondLst>
                                    <p:cond delay="0"/>
                                  </p:stCondLst>
                                  <p:childTnLst>
                                    <p:animClr clrSpc="hsl" dir="cw">
                                      <p:cBhvr override="childStyle">
                                        <p:cTn id="21" dur="500" fill="hold"/>
                                        <p:tgtEl>
                                          <p:spTgt spid="7"/>
                                        </p:tgtEl>
                                        <p:attrNameLst>
                                          <p:attrName>style.color</p:attrName>
                                        </p:attrNameLst>
                                      </p:cBhvr>
                                      <p:by>
                                        <p:hsl h="0" s="-12549" l="-25098"/>
                                      </p:by>
                                    </p:animClr>
                                    <p:animClr clrSpc="hsl" dir="cw">
                                      <p:cBhvr>
                                        <p:cTn id="22" dur="500" fill="hold"/>
                                        <p:tgtEl>
                                          <p:spTgt spid="7"/>
                                        </p:tgtEl>
                                        <p:attrNameLst>
                                          <p:attrName>fillcolor</p:attrName>
                                        </p:attrNameLst>
                                      </p:cBhvr>
                                      <p:by>
                                        <p:hsl h="0" s="-12549" l="-25098"/>
                                      </p:by>
                                    </p:animClr>
                                    <p:animClr clrSpc="hsl" dir="cw">
                                      <p:cBhvr>
                                        <p:cTn id="23" dur="500" fill="hold"/>
                                        <p:tgtEl>
                                          <p:spTgt spid="7"/>
                                        </p:tgtEl>
                                        <p:attrNameLst>
                                          <p:attrName>stroke.color</p:attrName>
                                        </p:attrNameLst>
                                      </p:cBhvr>
                                      <p:by>
                                        <p:hsl h="0" s="-12549" l="-25098"/>
                                      </p:by>
                                    </p:animClr>
                                    <p:set>
                                      <p:cBhvr>
                                        <p:cTn id="24" dur="500" fill="hold"/>
                                        <p:tgtEl>
                                          <p:spTgt spid="7"/>
                                        </p:tgtEl>
                                        <p:attrNameLst>
                                          <p:attrName>fill.type</p:attrName>
                                        </p:attrNameLst>
                                      </p:cBhvr>
                                      <p:to>
                                        <p:strVal val="solid"/>
                                      </p:to>
                                    </p:set>
                                  </p:childTnLst>
                                </p:cTn>
                              </p:par>
                              <p:par>
                                <p:cTn id="25" presetID="24" presetClass="emph" presetSubtype="0" fill="hold" grpId="0" nodeType="withEffect">
                                  <p:stCondLst>
                                    <p:cond delay="0"/>
                                  </p:stCondLst>
                                  <p:childTnLst>
                                    <p:animClr clrSpc="hsl" dir="cw">
                                      <p:cBhvr override="childStyle">
                                        <p:cTn id="26" dur="500" fill="hold"/>
                                        <p:tgtEl>
                                          <p:spTgt spid="8"/>
                                        </p:tgtEl>
                                        <p:attrNameLst>
                                          <p:attrName>style.color</p:attrName>
                                        </p:attrNameLst>
                                      </p:cBhvr>
                                      <p:by>
                                        <p:hsl h="0" s="-12549" l="-25098"/>
                                      </p:by>
                                    </p:animClr>
                                    <p:animClr clrSpc="hsl" dir="cw">
                                      <p:cBhvr>
                                        <p:cTn id="27" dur="500" fill="hold"/>
                                        <p:tgtEl>
                                          <p:spTgt spid="8"/>
                                        </p:tgtEl>
                                        <p:attrNameLst>
                                          <p:attrName>fillcolor</p:attrName>
                                        </p:attrNameLst>
                                      </p:cBhvr>
                                      <p:by>
                                        <p:hsl h="0" s="-12549" l="-25098"/>
                                      </p:by>
                                    </p:animClr>
                                    <p:animClr clrSpc="hsl" dir="cw">
                                      <p:cBhvr>
                                        <p:cTn id="28" dur="500" fill="hold"/>
                                        <p:tgtEl>
                                          <p:spTgt spid="8"/>
                                        </p:tgtEl>
                                        <p:attrNameLst>
                                          <p:attrName>stroke.color</p:attrName>
                                        </p:attrNameLst>
                                      </p:cBhvr>
                                      <p:by>
                                        <p:hsl h="0" s="-12549" l="-25098"/>
                                      </p:by>
                                    </p:animClr>
                                    <p:set>
                                      <p:cBhvr>
                                        <p:cTn id="29" dur="500" fill="hold"/>
                                        <p:tgtEl>
                                          <p:spTgt spid="8"/>
                                        </p:tgtEl>
                                        <p:attrNameLst>
                                          <p:attrName>fill.type</p:attrName>
                                        </p:attrNameLst>
                                      </p:cBhvr>
                                      <p:to>
                                        <p:strVal val="solid"/>
                                      </p:to>
                                    </p:set>
                                  </p:childTnLst>
                                </p:cTn>
                              </p:par>
                              <p:par>
                                <p:cTn id="30" presetID="24" presetClass="emph" presetSubtype="0" fill="hold" grpId="0" nodeType="withEffect">
                                  <p:stCondLst>
                                    <p:cond delay="0"/>
                                  </p:stCondLst>
                                  <p:childTnLst>
                                    <p:animClr clrSpc="hsl" dir="cw">
                                      <p:cBhvr override="childStyle">
                                        <p:cTn id="31" dur="500" fill="hold"/>
                                        <p:tgtEl>
                                          <p:spTgt spid="9"/>
                                        </p:tgtEl>
                                        <p:attrNameLst>
                                          <p:attrName>style.color</p:attrName>
                                        </p:attrNameLst>
                                      </p:cBhvr>
                                      <p:by>
                                        <p:hsl h="0" s="-12549" l="-25098"/>
                                      </p:by>
                                    </p:animClr>
                                    <p:animClr clrSpc="hsl" dir="cw">
                                      <p:cBhvr>
                                        <p:cTn id="32" dur="500" fill="hold"/>
                                        <p:tgtEl>
                                          <p:spTgt spid="9"/>
                                        </p:tgtEl>
                                        <p:attrNameLst>
                                          <p:attrName>fillcolor</p:attrName>
                                        </p:attrNameLst>
                                      </p:cBhvr>
                                      <p:by>
                                        <p:hsl h="0" s="-12549" l="-25098"/>
                                      </p:by>
                                    </p:animClr>
                                    <p:animClr clrSpc="hsl" dir="cw">
                                      <p:cBhvr>
                                        <p:cTn id="33" dur="500" fill="hold"/>
                                        <p:tgtEl>
                                          <p:spTgt spid="9"/>
                                        </p:tgtEl>
                                        <p:attrNameLst>
                                          <p:attrName>stroke.color</p:attrName>
                                        </p:attrNameLst>
                                      </p:cBhvr>
                                      <p:by>
                                        <p:hsl h="0" s="-12549" l="-25098"/>
                                      </p:by>
                                    </p:animClr>
                                    <p:set>
                                      <p:cBhvr>
                                        <p:cTn id="34" dur="500" fill="hold"/>
                                        <p:tgtEl>
                                          <p:spTgt spid="9"/>
                                        </p:tgtEl>
                                        <p:attrNameLst>
                                          <p:attrName>fill.type</p:attrName>
                                        </p:attrNameLst>
                                      </p:cBhvr>
                                      <p:to>
                                        <p:strVal val="solid"/>
                                      </p:to>
                                    </p:set>
                                  </p:childTnLst>
                                </p:cTn>
                              </p:par>
                              <p:par>
                                <p:cTn id="35" presetID="24" presetClass="emph" presetSubtype="0" fill="hold" grpId="0" nodeType="withEffect">
                                  <p:stCondLst>
                                    <p:cond delay="0"/>
                                  </p:stCondLst>
                                  <p:childTnLst>
                                    <p:animClr clrSpc="hsl" dir="cw">
                                      <p:cBhvr override="childStyle">
                                        <p:cTn id="36" dur="500" fill="hold"/>
                                        <p:tgtEl>
                                          <p:spTgt spid="10"/>
                                        </p:tgtEl>
                                        <p:attrNameLst>
                                          <p:attrName>style.color</p:attrName>
                                        </p:attrNameLst>
                                      </p:cBhvr>
                                      <p:by>
                                        <p:hsl h="0" s="-12549" l="-25098"/>
                                      </p:by>
                                    </p:animClr>
                                    <p:animClr clrSpc="hsl" dir="cw">
                                      <p:cBhvr>
                                        <p:cTn id="37" dur="500" fill="hold"/>
                                        <p:tgtEl>
                                          <p:spTgt spid="10"/>
                                        </p:tgtEl>
                                        <p:attrNameLst>
                                          <p:attrName>fillcolor</p:attrName>
                                        </p:attrNameLst>
                                      </p:cBhvr>
                                      <p:by>
                                        <p:hsl h="0" s="-12549" l="-25098"/>
                                      </p:by>
                                    </p:animClr>
                                    <p:animClr clrSpc="hsl" dir="cw">
                                      <p:cBhvr>
                                        <p:cTn id="38" dur="500" fill="hold"/>
                                        <p:tgtEl>
                                          <p:spTgt spid="10"/>
                                        </p:tgtEl>
                                        <p:attrNameLst>
                                          <p:attrName>stroke.color</p:attrName>
                                        </p:attrNameLst>
                                      </p:cBhvr>
                                      <p:by>
                                        <p:hsl h="0" s="-12549" l="-25098"/>
                                      </p:by>
                                    </p:animClr>
                                    <p:set>
                                      <p:cBhvr>
                                        <p:cTn id="39" dur="500" fill="hold"/>
                                        <p:tgtEl>
                                          <p:spTgt spid="10"/>
                                        </p:tgtEl>
                                        <p:attrNameLst>
                                          <p:attrName>fill.type</p:attrName>
                                        </p:attrNameLst>
                                      </p:cBhvr>
                                      <p:to>
                                        <p:strVal val="solid"/>
                                      </p:to>
                                    </p:set>
                                  </p:childTnLst>
                                </p:cTn>
                              </p:par>
                              <p:par>
                                <p:cTn id="40" presetID="24" presetClass="emph" presetSubtype="0" fill="hold" grpId="0" nodeType="withEffect">
                                  <p:stCondLst>
                                    <p:cond delay="0"/>
                                  </p:stCondLst>
                                  <p:childTnLst>
                                    <p:animClr clrSpc="hsl" dir="cw">
                                      <p:cBhvr override="childStyle">
                                        <p:cTn id="41" dur="500" fill="hold"/>
                                        <p:tgtEl>
                                          <p:spTgt spid="11"/>
                                        </p:tgtEl>
                                        <p:attrNameLst>
                                          <p:attrName>style.color</p:attrName>
                                        </p:attrNameLst>
                                      </p:cBhvr>
                                      <p:by>
                                        <p:hsl h="0" s="-12549" l="-25098"/>
                                      </p:by>
                                    </p:animClr>
                                    <p:animClr clrSpc="hsl" dir="cw">
                                      <p:cBhvr>
                                        <p:cTn id="42" dur="500" fill="hold"/>
                                        <p:tgtEl>
                                          <p:spTgt spid="11"/>
                                        </p:tgtEl>
                                        <p:attrNameLst>
                                          <p:attrName>fillcolor</p:attrName>
                                        </p:attrNameLst>
                                      </p:cBhvr>
                                      <p:by>
                                        <p:hsl h="0" s="-12549" l="-25098"/>
                                      </p:by>
                                    </p:animClr>
                                    <p:animClr clrSpc="hsl" dir="cw">
                                      <p:cBhvr>
                                        <p:cTn id="43" dur="500" fill="hold"/>
                                        <p:tgtEl>
                                          <p:spTgt spid="11"/>
                                        </p:tgtEl>
                                        <p:attrNameLst>
                                          <p:attrName>stroke.color</p:attrName>
                                        </p:attrNameLst>
                                      </p:cBhvr>
                                      <p:by>
                                        <p:hsl h="0" s="-12549" l="-25098"/>
                                      </p:by>
                                    </p:animClr>
                                    <p:set>
                                      <p:cBhvr>
                                        <p:cTn id="4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5C9-2E90-4284-A372-1AE79C54AAAA}"/>
              </a:ext>
            </a:extLst>
          </p:cNvPr>
          <p:cNvSpPr>
            <a:spLocks noGrp="1"/>
          </p:cNvSpPr>
          <p:nvPr>
            <p:ph type="title"/>
          </p:nvPr>
        </p:nvSpPr>
        <p:spPr/>
        <p:txBody>
          <a:bodyPr/>
          <a:lstStyle/>
          <a:p>
            <a:r>
              <a:rPr lang="en-US" dirty="0"/>
              <a:t>Appendix: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CB6041-A4D1-4293-83EB-E00C454A4D9D}"/>
                  </a:ext>
                </a:extLst>
              </p:cNvPr>
              <p:cNvSpPr>
                <a:spLocks noGrp="1"/>
              </p:cNvSpPr>
              <p:nvPr>
                <p:ph idx="1"/>
              </p:nvPr>
            </p:nvSpPr>
            <p:spPr>
              <a:xfrm>
                <a:off x="838200" y="1825625"/>
                <a:ext cx="10515600" cy="4351338"/>
              </a:xfrm>
            </p:spPr>
            <p:txBody>
              <a:bodyPr>
                <a:noAutofit/>
              </a:bodyPr>
              <a:lstStyle/>
              <a:p>
                <a:r>
                  <a:rPr lang="en-US" dirty="0"/>
                  <a:t>Given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𝑡</m:t>
                        </m:r>
                      </m:sub>
                    </m:sSub>
                    <m:r>
                      <a:rPr lang="en-US" dirty="0">
                        <a:latin typeface="Cambria Math" panose="02040503050406030204" pitchFamily="18" charset="0"/>
                      </a:rPr>
                      <m:t>=</m:t>
                    </m:r>
                    <m:r>
                      <m:rPr>
                        <m:sty m:val="p"/>
                      </m:rPr>
                      <a:rPr lang="en-US" dirty="0">
                        <a:latin typeface="Cambria Math" panose="02040503050406030204" pitchFamily="18" charset="0"/>
                      </a:rPr>
                      <m:t>E</m:t>
                    </m:r>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 </m:t>
                        </m:r>
                        <m:r>
                          <m:rPr>
                            <m:sty m:val="p"/>
                          </m:rPr>
                          <a:rPr lang="en-US" dirty="0">
                            <a:latin typeface="Cambria Math" panose="02040503050406030204" pitchFamily="18" charset="0"/>
                          </a:rPr>
                          <m:t>y</m:t>
                        </m:r>
                      </m:e>
                      <m:sub>
                        <m:r>
                          <m:rPr>
                            <m:sty m:val="p"/>
                          </m:rPr>
                          <a:rPr lang="en-US" dirty="0">
                            <a:latin typeface="Cambria Math" panose="02040503050406030204" pitchFamily="18" charset="0"/>
                          </a:rPr>
                          <m:t>t</m:t>
                        </m:r>
                      </m:sub>
                    </m:sSub>
                    <m:r>
                      <a:rPr lang="en-US" dirty="0">
                        <a:latin typeface="Cambria Math" panose="02040503050406030204" pitchFamily="18" charset="0"/>
                      </a:rPr>
                      <m:t> ]</m:t>
                    </m:r>
                  </m:oMath>
                </a14:m>
                <a:r>
                  <a:rPr lang="en-US" dirty="0"/>
                  <a:t>, and variance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𝑉𝑎𝑟</m:t>
                    </m:r>
                    <m:d>
                      <m:dPr>
                        <m:begChr m:val="["/>
                        <m:endChr m:val="]"/>
                        <m:ctrlPr>
                          <a:rPr lang="en-US" i="1">
                            <a:latin typeface="Cambria Math" panose="02040503050406030204" pitchFamily="18" charset="0"/>
                          </a:rPr>
                        </m:ctrlPr>
                      </m:d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 </m:t>
                        </m:r>
                      </m:e>
                    </m:d>
                  </m:oMath>
                </a14:m>
                <a:r>
                  <a:rPr lang="en-US" dirty="0"/>
                  <a:t>, we can specify the </a:t>
                </a:r>
                <a:r>
                  <a:rPr lang="en-US" u="sng" dirty="0"/>
                  <a:t>unconditional</a:t>
                </a:r>
                <a:r>
                  <a:rPr lang="en-US" dirty="0"/>
                  <a:t> a priori state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dirty="0"/>
                  <a:t> following the propagation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e>
                      </m:acc>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Λ</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Sub>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Λ</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rPr>
                        <m:t>]</m:t>
                      </m:r>
                    </m:oMath>
                  </m:oMathPara>
                </a14:m>
                <a:endParaRPr lang="en-US" dirty="0"/>
              </a:p>
              <a:p>
                <a:pPr marL="0" indent="0" algn="ctr">
                  <a:buNone/>
                </a:pPr>
                <a:r>
                  <a:rPr lang="en-US" dirty="0"/>
                  <a:t>Where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0]</m:t>
                    </m:r>
                  </m:oMath>
                </a14:m>
                <a:endParaRPr lang="en-US" dirty="0"/>
              </a:p>
              <a:p>
                <a:endParaRPr lang="en-US" dirty="0"/>
              </a:p>
              <a:p>
                <a:pPr marL="0" indent="0" algn="ctr">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8CB6041-A4D1-4293-83EB-E00C454A4D9D}"/>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3FCBB8-913A-4C03-88BA-88A1A9D60112}"/>
                  </a:ext>
                </a:extLst>
              </p:cNvPr>
              <p:cNvSpPr/>
              <p:nvPr/>
            </p:nvSpPr>
            <p:spPr>
              <a:xfrm>
                <a:off x="4725385" y="4686817"/>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4" name="Rectangle 3">
                <a:extLst>
                  <a:ext uri="{FF2B5EF4-FFF2-40B4-BE49-F238E27FC236}">
                    <a16:creationId xmlns:a16="http://schemas.microsoft.com/office/drawing/2014/main" id="{C93FCBB8-913A-4C03-88BA-88A1A9D60112}"/>
                  </a:ext>
                </a:extLst>
              </p:cNvPr>
              <p:cNvSpPr>
                <a:spLocks noRot="1" noChangeAspect="1" noMove="1" noResize="1" noEditPoints="1" noAdjustHandles="1" noChangeArrowheads="1" noChangeShapeType="1" noTextEdit="1"/>
              </p:cNvSpPr>
              <p:nvPr/>
            </p:nvSpPr>
            <p:spPr>
              <a:xfrm>
                <a:off x="4725385" y="4686817"/>
                <a:ext cx="1580754" cy="7775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645EFF-3D22-47FC-988C-D80D091DEBA2}"/>
                  </a:ext>
                </a:extLst>
              </p:cNvPr>
              <p:cNvSpPr txBox="1"/>
              <p:nvPr/>
            </p:nvSpPr>
            <p:spPr>
              <a:xfrm>
                <a:off x="4836283" y="4274881"/>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5" name="TextBox 4">
                <a:extLst>
                  <a:ext uri="{FF2B5EF4-FFF2-40B4-BE49-F238E27FC236}">
                    <a16:creationId xmlns:a16="http://schemas.microsoft.com/office/drawing/2014/main" id="{82645EFF-3D22-47FC-988C-D80D091DEBA2}"/>
                  </a:ext>
                </a:extLst>
              </p:cNvPr>
              <p:cNvSpPr txBox="1">
                <a:spLocks noRot="1" noChangeAspect="1" noMove="1" noResize="1" noEditPoints="1" noAdjustHandles="1" noChangeArrowheads="1" noChangeShapeType="1" noTextEdit="1"/>
              </p:cNvSpPr>
              <p:nvPr/>
            </p:nvSpPr>
            <p:spPr>
              <a:xfrm>
                <a:off x="4836283" y="4274881"/>
                <a:ext cx="3344505" cy="369332"/>
              </a:xfrm>
              <a:prstGeom prst="rect">
                <a:avLst/>
              </a:prstGeom>
              <a:blipFill>
                <a:blip r:embed="rId4"/>
                <a:stretch>
                  <a:fillRect l="-2186" t="-24590" r="-4554"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C40AA6-F914-4A6D-A05D-E0BA4B91949F}"/>
                  </a:ext>
                </a:extLst>
              </p:cNvPr>
              <p:cNvSpPr/>
              <p:nvPr/>
            </p:nvSpPr>
            <p:spPr>
              <a:xfrm>
                <a:off x="1414419" y="556313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6" name="Rectangle 5">
                <a:extLst>
                  <a:ext uri="{FF2B5EF4-FFF2-40B4-BE49-F238E27FC236}">
                    <a16:creationId xmlns:a16="http://schemas.microsoft.com/office/drawing/2014/main" id="{EDC40AA6-F914-4A6D-A05D-E0BA4B91949F}"/>
                  </a:ext>
                </a:extLst>
              </p:cNvPr>
              <p:cNvSpPr>
                <a:spLocks noRot="1" noChangeAspect="1" noMove="1" noResize="1" noEditPoints="1" noAdjustHandles="1" noChangeArrowheads="1" noChangeShapeType="1" noTextEdit="1"/>
              </p:cNvSpPr>
              <p:nvPr/>
            </p:nvSpPr>
            <p:spPr>
              <a:xfrm>
                <a:off x="1414419" y="5563131"/>
                <a:ext cx="10188232" cy="830997"/>
              </a:xfrm>
              <a:prstGeom prst="rect">
                <a:avLst/>
              </a:prstGeom>
              <a:blipFill>
                <a:blip r:embed="rId5"/>
                <a:stretch>
                  <a:fillRect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356722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2C0A-5348-4E41-9E92-F03EBB03B7D9}"/>
              </a:ext>
            </a:extLst>
          </p:cNvPr>
          <p:cNvSpPr>
            <a:spLocks noGrp="1"/>
          </p:cNvSpPr>
          <p:nvPr>
            <p:ph type="title"/>
          </p:nvPr>
        </p:nvSpPr>
        <p:spPr/>
        <p:txBody>
          <a:bodyPr/>
          <a:lstStyle/>
          <a:p>
            <a:r>
              <a:rPr lang="en-US" dirty="0"/>
              <a:t>Appendix: Gaussian Propagation</a:t>
            </a:r>
          </a:p>
        </p:txBody>
      </p:sp>
      <p:pic>
        <p:nvPicPr>
          <p:cNvPr id="4" name="Picture 3">
            <a:extLst>
              <a:ext uri="{FF2B5EF4-FFF2-40B4-BE49-F238E27FC236}">
                <a16:creationId xmlns:a16="http://schemas.microsoft.com/office/drawing/2014/main" id="{639FEF9F-7CB5-40C4-AB97-E74129D76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98" y="2380627"/>
            <a:ext cx="9392408" cy="2336342"/>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DCC594-658A-4B6D-A22F-635CC0735604}"/>
                  </a:ext>
                </a:extLst>
              </p:cNvPr>
              <p:cNvSpPr/>
              <p:nvPr/>
            </p:nvSpPr>
            <p:spPr>
              <a:xfrm>
                <a:off x="3626913" y="5315006"/>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5" name="Rectangle 4">
                <a:extLst>
                  <a:ext uri="{FF2B5EF4-FFF2-40B4-BE49-F238E27FC236}">
                    <a16:creationId xmlns:a16="http://schemas.microsoft.com/office/drawing/2014/main" id="{37DCC594-658A-4B6D-A22F-635CC0735604}"/>
                  </a:ext>
                </a:extLst>
              </p:cNvPr>
              <p:cNvSpPr>
                <a:spLocks noRot="1" noChangeAspect="1" noMove="1" noResize="1" noEditPoints="1" noAdjustHandles="1" noChangeArrowheads="1" noChangeShapeType="1" noTextEdit="1"/>
              </p:cNvSpPr>
              <p:nvPr/>
            </p:nvSpPr>
            <p:spPr>
              <a:xfrm>
                <a:off x="3626913" y="5315006"/>
                <a:ext cx="1814279" cy="8918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B69B5D-3D5E-40F3-A9E8-9E53F034E300}"/>
                  </a:ext>
                </a:extLst>
              </p:cNvPr>
              <p:cNvSpPr/>
              <p:nvPr/>
            </p:nvSpPr>
            <p:spPr>
              <a:xfrm>
                <a:off x="5926602" y="5145298"/>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7" name="Rectangle 6">
                <a:extLst>
                  <a:ext uri="{FF2B5EF4-FFF2-40B4-BE49-F238E27FC236}">
                    <a16:creationId xmlns:a16="http://schemas.microsoft.com/office/drawing/2014/main" id="{16B69B5D-3D5E-40F3-A9E8-9E53F034E300}"/>
                  </a:ext>
                </a:extLst>
              </p:cNvPr>
              <p:cNvSpPr>
                <a:spLocks noRot="1" noChangeAspect="1" noMove="1" noResize="1" noEditPoints="1" noAdjustHandles="1" noChangeArrowheads="1" noChangeShapeType="1" noTextEdit="1"/>
              </p:cNvSpPr>
              <p:nvPr/>
            </p:nvSpPr>
            <p:spPr>
              <a:xfrm>
                <a:off x="5926602" y="5145298"/>
                <a:ext cx="19744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2EB88E-28AA-4C0B-A2A4-1EA0C22B66B3}"/>
                  </a:ext>
                </a:extLst>
              </p:cNvPr>
              <p:cNvSpPr txBox="1"/>
              <p:nvPr/>
            </p:nvSpPr>
            <p:spPr>
              <a:xfrm>
                <a:off x="6001326" y="5331335"/>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8" name="TextBox 7">
                <a:extLst>
                  <a:ext uri="{FF2B5EF4-FFF2-40B4-BE49-F238E27FC236}">
                    <a16:creationId xmlns:a16="http://schemas.microsoft.com/office/drawing/2014/main" id="{102EB88E-28AA-4C0B-A2A4-1EA0C22B66B3}"/>
                  </a:ext>
                </a:extLst>
              </p:cNvPr>
              <p:cNvSpPr txBox="1">
                <a:spLocks noRot="1" noChangeAspect="1" noMove="1" noResize="1" noEditPoints="1" noAdjustHandles="1" noChangeArrowheads="1" noChangeShapeType="1" noTextEdit="1"/>
              </p:cNvSpPr>
              <p:nvPr/>
            </p:nvSpPr>
            <p:spPr>
              <a:xfrm>
                <a:off x="6001326" y="5331335"/>
                <a:ext cx="2249014" cy="1292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9593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7B2A-E588-4F87-AA22-19DCAC3DDF15}"/>
              </a:ext>
            </a:extLst>
          </p:cNvPr>
          <p:cNvSpPr>
            <a:spLocks noGrp="1"/>
          </p:cNvSpPr>
          <p:nvPr>
            <p:ph type="title"/>
          </p:nvPr>
        </p:nvSpPr>
        <p:spPr/>
        <p:txBody>
          <a:bodyPr/>
          <a:lstStyle/>
          <a:p>
            <a:r>
              <a:rPr lang="en-US" dirty="0"/>
              <a:t>Appendix: Gaussian Truncation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8F478F-14B6-436C-94DC-E5113D506C4B}"/>
                  </a:ext>
                </a:extLst>
              </p:cNvPr>
              <p:cNvSpPr>
                <a:spLocks noGrp="1"/>
              </p:cNvSpPr>
              <p:nvPr>
                <p:ph idx="1"/>
              </p:nvPr>
            </p:nvSpPr>
            <p:spPr/>
            <p:txBody>
              <a:bodyPr/>
              <a:lstStyle/>
              <a:p>
                <a:r>
                  <a:rPr lang="en-US" dirty="0"/>
                  <a:t>Our goal is to propagate a priori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r>
                  <a:rPr lang="en-US" b="0" dirty="0"/>
                  <a:t>, conditioned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a14:m>
                <a:r>
                  <a:rPr lang="en-US" b="0" dirty="0"/>
                  <a:t> being collision free, not unconditiona</a:t>
                </a:r>
                <a:r>
                  <a:rPr lang="en-US" dirty="0"/>
                  <a:t>l distribution</a:t>
                </a:r>
                <a:endParaRPr lang="en-US" b="0" dirty="0"/>
              </a:p>
              <a:p>
                <a:endParaRPr lang="en-US" sz="3600" u="sng" dirty="0"/>
              </a:p>
              <a:p>
                <a:endParaRPr lang="en-US" dirty="0"/>
              </a:p>
              <a:p>
                <a:endParaRPr lang="en-US" dirty="0"/>
              </a:p>
              <a:p>
                <a:r>
                  <a:rPr lang="en-US" dirty="0"/>
                  <a:t>Approach: Gaussian Truncation of unconditional distribution by Obstacle Constraints</a:t>
                </a:r>
              </a:p>
            </p:txBody>
          </p:sp>
        </mc:Choice>
        <mc:Fallback xmlns="">
          <p:sp>
            <p:nvSpPr>
              <p:cNvPr id="3" name="Content Placeholder 2">
                <a:extLst>
                  <a:ext uri="{FF2B5EF4-FFF2-40B4-BE49-F238E27FC236}">
                    <a16:creationId xmlns:a16="http://schemas.microsoft.com/office/drawing/2014/main" id="{728F478F-14B6-436C-94DC-E5113D506C4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B3ABD9D-3346-4C50-B0FD-87D0CA384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124" y="3064518"/>
            <a:ext cx="3923751" cy="1192172"/>
          </a:xfrm>
          <a:prstGeom prst="rect">
            <a:avLst/>
          </a:prstGeom>
        </p:spPr>
      </p:pic>
    </p:spTree>
    <p:extLst>
      <p:ext uri="{BB962C8B-B14F-4D97-AF65-F5344CB8AC3E}">
        <p14:creationId xmlns:p14="http://schemas.microsoft.com/office/powerpoint/2010/main" val="812763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3551461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182367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Nominal Motion Plan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7" name="Straight Arrow Connector 6">
            <a:extLst>
              <a:ext uri="{FF2B5EF4-FFF2-40B4-BE49-F238E27FC236}">
                <a16:creationId xmlns:a16="http://schemas.microsoft.com/office/drawing/2014/main" id="{B69C6611-C397-4D1F-92BE-D60428F9EE18}"/>
              </a:ext>
            </a:extLst>
          </p:cNvPr>
          <p:cNvCxnSpPr/>
          <p:nvPr/>
        </p:nvCxnSpPr>
        <p:spPr>
          <a:xfrm flipH="1" flipV="1">
            <a:off x="9144001" y="3714144"/>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911ECBD-F1C5-46C0-83ED-E8860AE17519}"/>
              </a:ext>
            </a:extLst>
          </p:cNvPr>
          <p:cNvCxnSpPr/>
          <p:nvPr/>
        </p:nvCxnSpPr>
        <p:spPr>
          <a:xfrm flipH="1" flipV="1">
            <a:off x="5538712" y="4033759"/>
            <a:ext cx="662152" cy="121394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01A31-DB45-40DA-B3D2-AF99BEC41636}"/>
              </a:ext>
            </a:extLst>
          </p:cNvPr>
          <p:cNvCxnSpPr>
            <a:cxnSpLocks/>
          </p:cNvCxnSpPr>
          <p:nvPr/>
        </p:nvCxnSpPr>
        <p:spPr>
          <a:xfrm>
            <a:off x="2598119" y="2285769"/>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EDAB80-2F38-454F-B84D-B734FDA5457D}"/>
              </a:ext>
            </a:extLst>
          </p:cNvPr>
          <p:cNvCxnSpPr>
            <a:cxnSpLocks/>
          </p:cNvCxnSpPr>
          <p:nvPr/>
        </p:nvCxnSpPr>
        <p:spPr>
          <a:xfrm>
            <a:off x="7665419" y="1751505"/>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3736068" y="4321117"/>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BF4DAF-47B2-4AAF-8119-3148B58DE3B2}"/>
              </a:ext>
            </a:extLst>
          </p:cNvPr>
          <p:cNvCxnSpPr>
            <a:cxnSpLocks/>
          </p:cNvCxnSpPr>
          <p:nvPr/>
        </p:nvCxnSpPr>
        <p:spPr>
          <a:xfrm>
            <a:off x="5634980" y="2498037"/>
            <a:ext cx="1133829" cy="100946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FEEF338-C921-4265-8B8C-FE7A2C4FB285}"/>
                  </a:ext>
                </a:extLst>
              </p:cNvPr>
              <p:cNvSpPr/>
              <p:nvPr/>
            </p:nvSpPr>
            <p:spPr>
              <a:xfrm>
                <a:off x="507554" y="6058825"/>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xmlns="">
          <p:sp>
            <p:nvSpPr>
              <p:cNvPr id="3" name="Rectangle 2">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6058825"/>
                <a:ext cx="11395411" cy="1438214"/>
              </a:xfrm>
              <a:prstGeom prst="rect">
                <a:avLst/>
              </a:prstGeom>
              <a:blipFill>
                <a:blip r:embed="rId3"/>
                <a:stretch>
                  <a:fillRect l="-1070" t="-4237"/>
                </a:stretch>
              </a:blipFill>
            </p:spPr>
            <p:txBody>
              <a:bodyPr/>
              <a:lstStyle/>
              <a:p>
                <a:r>
                  <a:rPr lang="en-US">
                    <a:noFill/>
                  </a:rPr>
                  <a:t> </a:t>
                </a:r>
              </a:p>
            </p:txBody>
          </p:sp>
        </mc:Fallback>
      </mc:AlternateContent>
    </p:spTree>
    <p:extLst>
      <p:ext uri="{BB962C8B-B14F-4D97-AF65-F5344CB8AC3E}">
        <p14:creationId xmlns:p14="http://schemas.microsoft.com/office/powerpoint/2010/main" val="3496211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CAAA-2B43-4458-B00B-BFA0E8E878CF}"/>
              </a:ext>
            </a:extLst>
          </p:cNvPr>
          <p:cNvSpPr>
            <a:spLocks noGrp="1"/>
          </p:cNvSpPr>
          <p:nvPr>
            <p:ph type="title"/>
          </p:nvPr>
        </p:nvSpPr>
        <p:spPr/>
        <p:txBody>
          <a:bodyPr/>
          <a:lstStyle/>
          <a:p>
            <a:r>
              <a:rPr lang="en-US" dirty="0"/>
              <a:t>Formulation: Model Linearization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888097-A5DA-499F-A9AA-D8276D9BE84D}"/>
                  </a:ext>
                </a:extLst>
              </p:cNvPr>
              <p:cNvSpPr>
                <a:spLocks noGrp="1"/>
              </p:cNvSpPr>
              <p:nvPr>
                <p:ph idx="1"/>
              </p:nvPr>
            </p:nvSpPr>
            <p:spPr>
              <a:xfrm>
                <a:off x="838200" y="1825624"/>
                <a:ext cx="10515600" cy="503237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Where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oMath>
                </a14:m>
                <a:r>
                  <a:rPr lang="en-US" dirty="0"/>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𝑢</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m:t>
                        </m:r>
                      </m:sup>
                    </m:sSubSup>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6888097-A5DA-499F-A9AA-D8276D9BE84D}"/>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DD033AE-E002-443B-B673-63857EEEF9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8733" y="1415038"/>
            <a:ext cx="7396162" cy="913291"/>
          </a:xfrm>
          <a:prstGeom prst="rect">
            <a:avLst/>
          </a:prstGeom>
        </p:spPr>
      </p:pic>
      <p:pic>
        <p:nvPicPr>
          <p:cNvPr id="7" name="Picture 6">
            <a:extLst>
              <a:ext uri="{FF2B5EF4-FFF2-40B4-BE49-F238E27FC236}">
                <a16:creationId xmlns:a16="http://schemas.microsoft.com/office/drawing/2014/main" id="{60647436-76CE-43E2-93CB-EF431E3150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0031" y="2225627"/>
            <a:ext cx="6133565" cy="1029947"/>
          </a:xfrm>
          <a:prstGeom prst="rect">
            <a:avLst/>
          </a:prstGeom>
        </p:spPr>
      </p:pic>
      <p:sp>
        <p:nvSpPr>
          <p:cNvPr id="8" name="Arrow: Down 7">
            <a:extLst>
              <a:ext uri="{FF2B5EF4-FFF2-40B4-BE49-F238E27FC236}">
                <a16:creationId xmlns:a16="http://schemas.microsoft.com/office/drawing/2014/main" id="{E71484F3-6F94-461D-A397-D8AB9A233163}"/>
              </a:ext>
            </a:extLst>
          </p:cNvPr>
          <p:cNvSpPr/>
          <p:nvPr/>
        </p:nvSpPr>
        <p:spPr>
          <a:xfrm>
            <a:off x="5502166" y="3255574"/>
            <a:ext cx="593834" cy="7330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C3AC41C-EA16-4CF2-B921-7A85F9A20A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9354" y="4243835"/>
            <a:ext cx="8213291" cy="1435600"/>
          </a:xfrm>
          <a:prstGeom prst="rect">
            <a:avLst/>
          </a:prstGeom>
        </p:spPr>
      </p:pic>
      <p:sp>
        <p:nvSpPr>
          <p:cNvPr id="11" name="TextBox 10">
            <a:extLst>
              <a:ext uri="{FF2B5EF4-FFF2-40B4-BE49-F238E27FC236}">
                <a16:creationId xmlns:a16="http://schemas.microsoft.com/office/drawing/2014/main" id="{F0DF6E74-42EC-47F3-97E4-52678EF97B97}"/>
              </a:ext>
            </a:extLst>
          </p:cNvPr>
          <p:cNvSpPr txBox="1"/>
          <p:nvPr/>
        </p:nvSpPr>
        <p:spPr>
          <a:xfrm>
            <a:off x="6258911" y="3136211"/>
            <a:ext cx="5507533" cy="954107"/>
          </a:xfrm>
          <a:prstGeom prst="rect">
            <a:avLst/>
          </a:prstGeom>
          <a:noFill/>
        </p:spPr>
        <p:txBody>
          <a:bodyPr wrap="none" rtlCol="0">
            <a:spAutoFit/>
          </a:bodyPr>
          <a:lstStyle/>
          <a:p>
            <a:r>
              <a:rPr lang="en-US" sz="2800" b="1" i="1" dirty="0">
                <a:solidFill>
                  <a:schemeClr val="accent1"/>
                </a:solidFill>
              </a:rPr>
              <a:t>Linearization via</a:t>
            </a:r>
          </a:p>
          <a:p>
            <a:r>
              <a:rPr lang="en-US" sz="2800" b="1" i="1" dirty="0">
                <a:solidFill>
                  <a:schemeClr val="accent1"/>
                </a:solidFill>
              </a:rPr>
              <a:t>appropriate Jacobians, A, B, V, H, W</a:t>
            </a:r>
            <a:endParaRPr lang="en-US" b="1" i="1" dirty="0">
              <a:solidFill>
                <a:schemeClr val="accent1"/>
              </a:solidFill>
            </a:endParaRPr>
          </a:p>
        </p:txBody>
      </p:sp>
    </p:spTree>
    <p:extLst>
      <p:ext uri="{BB962C8B-B14F-4D97-AF65-F5344CB8AC3E}">
        <p14:creationId xmlns:p14="http://schemas.microsoft.com/office/powerpoint/2010/main" val="3238129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765222" cy="1325563"/>
          </a:xfrm>
        </p:spPr>
        <p:txBody>
          <a:bodyPr/>
          <a:lstStyle/>
          <a:p>
            <a:r>
              <a:rPr lang="en-US" dirty="0"/>
              <a:t>Formulation: Kalman Filter State Estimation</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76E31D1-1419-464A-A427-0B6B3D9A3556}"/>
                  </a:ext>
                </a:extLst>
              </p:cNvPr>
              <p:cNvSpPr/>
              <p:nvPr/>
            </p:nvSpPr>
            <p:spPr>
              <a:xfrm>
                <a:off x="1001884" y="5785310"/>
                <a:ext cx="1076522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estimate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linearized sensor and motion models</a:t>
                </a:r>
              </a:p>
            </p:txBody>
          </p:sp>
        </mc:Choice>
        <mc:Fallback xmlns="">
          <p:sp>
            <p:nvSpPr>
              <p:cNvPr id="14" name="Rectangle 13">
                <a:extLst>
                  <a:ext uri="{FF2B5EF4-FFF2-40B4-BE49-F238E27FC236}">
                    <a16:creationId xmlns:a16="http://schemas.microsoft.com/office/drawing/2014/main" id="{C76E31D1-1419-464A-A427-0B6B3D9A3556}"/>
                  </a:ext>
                </a:extLst>
              </p:cNvPr>
              <p:cNvSpPr>
                <a:spLocks noRot="1" noChangeAspect="1" noMove="1" noResize="1" noEditPoints="1" noAdjustHandles="1" noChangeArrowheads="1" noChangeShapeType="1" noTextEdit="1"/>
              </p:cNvSpPr>
              <p:nvPr/>
            </p:nvSpPr>
            <p:spPr>
              <a:xfrm>
                <a:off x="1001884" y="5785310"/>
                <a:ext cx="10765222" cy="830997"/>
              </a:xfrm>
              <a:prstGeom prst="rect">
                <a:avLst/>
              </a:prstGeom>
              <a:blipFill>
                <a:blip r:embed="rId7"/>
                <a:stretch>
                  <a:fillRect t="-5882" b="-16176"/>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8CD71B48-7B10-497B-9CEC-C6662E141D4D}"/>
              </a:ext>
            </a:extLst>
          </p:cNvPr>
          <p:cNvSpPr/>
          <p:nvPr/>
        </p:nvSpPr>
        <p:spPr>
          <a:xfrm>
            <a:off x="9732828" y="3326416"/>
            <a:ext cx="547578" cy="500263"/>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226B639-E986-4067-81CF-BBB671B0C005}"/>
                  </a:ext>
                </a:extLst>
              </p:cNvPr>
              <p:cNvSpPr/>
              <p:nvPr/>
            </p:nvSpPr>
            <p:spPr>
              <a:xfrm>
                <a:off x="1001884" y="1847052"/>
                <a:ext cx="16303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r>
                        <a:rPr lang="en-US" sz="2400" i="1" dirty="0">
                          <a:latin typeface="Cambria Math" panose="02040503050406030204" pitchFamily="18" charset="0"/>
                        </a:rPr>
                        <m:t>=</m:t>
                      </m:r>
                      <m:r>
                        <a:rPr lang="en-US" sz="2400" i="1" dirty="0">
                          <a:latin typeface="Cambria Math" panose="02040503050406030204" pitchFamily="18" charset="0"/>
                        </a:rPr>
                        <m:t>𝐸</m:t>
                      </m:r>
                      <m:r>
                        <a:rPr lang="en-US" sz="2400" i="1" dirty="0">
                          <a:latin typeface="Cambria Math" panose="02040503050406030204" pitchFamily="18" charset="0"/>
                        </a:rPr>
                        <m:t>[</m:t>
                      </m:r>
                      <m:acc>
                        <m:accPr>
                          <m:chr m:val="̅"/>
                          <m:ctrlPr>
                            <a:rPr lang="en-US" sz="2400" i="1" dirty="0">
                              <a:latin typeface="Cambria Math" panose="02040503050406030204" pitchFamily="18" charset="0"/>
                            </a:rPr>
                          </m:ctrlPr>
                        </m:acc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𝑡</m:t>
                              </m:r>
                            </m:sub>
                          </m:sSub>
                        </m:e>
                      </m:acc>
                      <m:r>
                        <a:rPr lang="en-US" sz="2400" i="1" dirty="0">
                          <a:latin typeface="Cambria Math" panose="02040503050406030204" pitchFamily="18" charset="0"/>
                        </a:rPr>
                        <m:t>]</m:t>
                      </m:r>
                    </m:oMath>
                  </m:oMathPara>
                </a14:m>
                <a:endParaRPr lang="en-US" sz="2400" dirty="0"/>
              </a:p>
            </p:txBody>
          </p:sp>
        </mc:Choice>
        <mc:Fallback xmlns="">
          <p:sp>
            <p:nvSpPr>
              <p:cNvPr id="4" name="Rectangle 3">
                <a:extLst>
                  <a:ext uri="{FF2B5EF4-FFF2-40B4-BE49-F238E27FC236}">
                    <a16:creationId xmlns:a16="http://schemas.microsoft.com/office/drawing/2014/main" id="{B226B639-E986-4067-81CF-BBB671B0C005}"/>
                  </a:ext>
                </a:extLst>
              </p:cNvPr>
              <p:cNvSpPr>
                <a:spLocks noRot="1" noChangeAspect="1" noMove="1" noResize="1" noEditPoints="1" noAdjustHandles="1" noChangeArrowheads="1" noChangeShapeType="1" noTextEdit="1"/>
              </p:cNvSpPr>
              <p:nvPr/>
            </p:nvSpPr>
            <p:spPr>
              <a:xfrm>
                <a:off x="1001884" y="1847052"/>
                <a:ext cx="1630318" cy="461665"/>
              </a:xfrm>
              <a:prstGeom prst="rect">
                <a:avLst/>
              </a:prstGeom>
              <a:blipFill>
                <a:blip r:embed="rId8"/>
                <a:stretch>
                  <a:fillRect t="-3947" r="-1753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CFF2A27-EE5E-4217-AA88-235E749EECDA}"/>
              </a:ext>
            </a:extLst>
          </p:cNvPr>
          <p:cNvCxnSpPr>
            <a:cxnSpLocks/>
          </p:cNvCxnSpPr>
          <p:nvPr/>
        </p:nvCxnSpPr>
        <p:spPr>
          <a:xfrm>
            <a:off x="2632202" y="2360330"/>
            <a:ext cx="6385620" cy="91836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2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a:xfrm>
            <a:off x="838200" y="365125"/>
            <a:ext cx="10842214" cy="1325563"/>
          </a:xfrm>
        </p:spPr>
        <p:txBody>
          <a:bodyPr/>
          <a:lstStyle/>
          <a:p>
            <a:r>
              <a:rPr lang="en-US" dirty="0"/>
              <a:t>Formulation: Linear Feedback Control</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a:off x="3690798" y="2026229"/>
            <a:ext cx="5327024" cy="126823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627C9-D449-4FAC-BF5B-779B24014570}"/>
                  </a:ext>
                </a:extLst>
              </p:cNvPr>
              <p:cNvSpPr txBox="1"/>
              <p:nvPr/>
            </p:nvSpPr>
            <p:spPr>
              <a:xfrm>
                <a:off x="416647" y="6078029"/>
                <a:ext cx="11087742" cy="523220"/>
              </a:xfrm>
              <a:prstGeom prst="rect">
                <a:avLst/>
              </a:prstGeom>
              <a:noFill/>
            </p:spPr>
            <p:txBody>
              <a:bodyPr wrap="square" rtlCol="0">
                <a:spAutoFit/>
              </a:bodyPr>
              <a:lstStyle/>
              <a:p>
                <a:r>
                  <a:rPr lang="en-US" sz="2800" dirty="0"/>
                  <a:t>Compute </a:t>
                </a:r>
                <a14:m>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𝑢</m:t>
                            </m:r>
                          </m:e>
                        </m:acc>
                      </m:e>
                      <m:sub>
                        <m:r>
                          <a:rPr lang="en-US" sz="2800" b="0" i="1" dirty="0" smtClean="0">
                            <a:latin typeface="Cambria Math" panose="02040503050406030204" pitchFamily="18" charset="0"/>
                          </a:rPr>
                          <m:t>𝑡</m:t>
                        </m:r>
                      </m:sub>
                    </m:sSub>
                  </m:oMath>
                </a14:m>
                <a:r>
                  <a:rPr lang="en-US" sz="2800" dirty="0"/>
                  <a:t>, deviation from nominal control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𝑢</m:t>
                        </m:r>
                      </m:e>
                      <m:sub>
                        <m:r>
                          <a:rPr lang="en-US" sz="2800" b="0" i="1" smtClean="0">
                            <a:latin typeface="Cambria Math" panose="02040503050406030204" pitchFamily="18" charset="0"/>
                          </a:rPr>
                          <m:t>𝑡</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oMath>
                </a14:m>
                <a:r>
                  <a:rPr lang="en-US" sz="2800" dirty="0"/>
                  <a:t> </a:t>
                </a:r>
                <a14:m>
                  <m:oMath xmlns:m="http://schemas.openxmlformats.org/officeDocument/2006/math">
                    <m:acc>
                      <m:accPr>
                        <m:chr m:val="̅"/>
                        <m:ctrlPr>
                          <a:rPr lang="en-US" sz="2800" b="1" i="1" dirty="0" smtClean="0">
                            <a:latin typeface="Cambria Math" panose="02040503050406030204" pitchFamily="18" charset="0"/>
                          </a:rPr>
                        </m:ctrlPr>
                      </m:acc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Sub>
                      </m:e>
                    </m:acc>
                    <m:r>
                      <a:rPr lang="en-US" sz="2800" b="1" i="1" dirty="0" smtClean="0">
                        <a:latin typeface="Cambria Math" panose="02040503050406030204" pitchFamily="18" charset="0"/>
                      </a:rPr>
                      <m:t>+</m:t>
                    </m:r>
                    <m:sSubSup>
                      <m:sSubSupPr>
                        <m:ctrlPr>
                          <a:rPr lang="en-US" sz="2800" b="1" i="1" dirty="0" smtClean="0">
                            <a:latin typeface="Cambria Math" panose="02040503050406030204" pitchFamily="18" charset="0"/>
                          </a:rPr>
                        </m:ctrlPr>
                      </m:sSubSupPr>
                      <m:e>
                        <m:r>
                          <a:rPr lang="en-US" sz="2800" b="1" i="1" dirty="0" smtClean="0">
                            <a:latin typeface="Cambria Math" panose="02040503050406030204" pitchFamily="18" charset="0"/>
                          </a:rPr>
                          <m:t>𝒖</m:t>
                        </m:r>
                      </m:e>
                      <m:sub>
                        <m:r>
                          <a:rPr lang="en-US" sz="2800" b="1" i="1" dirty="0" smtClean="0">
                            <a:latin typeface="Cambria Math" panose="02040503050406030204" pitchFamily="18" charset="0"/>
                          </a:rPr>
                          <m:t>𝒕</m:t>
                        </m:r>
                      </m:sub>
                      <m:sup>
                        <m:r>
                          <a:rPr lang="en-US" sz="2800" b="1" i="1" dirty="0" smtClean="0">
                            <a:latin typeface="Cambria Math" panose="02040503050406030204" pitchFamily="18" charset="0"/>
                          </a:rPr>
                          <m:t>∗</m:t>
                        </m:r>
                      </m:sup>
                    </m:sSubSup>
                  </m:oMath>
                </a14:m>
                <a:r>
                  <a:rPr lang="en-US" sz="2800" b="1" dirty="0"/>
                  <a:t> is new control</a:t>
                </a:r>
              </a:p>
            </p:txBody>
          </p:sp>
        </mc:Choice>
        <mc:Fallback xmlns="">
          <p:sp>
            <p:nvSpPr>
              <p:cNvPr id="3" name="TextBox 2">
                <a:extLst>
                  <a:ext uri="{FF2B5EF4-FFF2-40B4-BE49-F238E27FC236}">
                    <a16:creationId xmlns:a16="http://schemas.microsoft.com/office/drawing/2014/main" id="{FF4627C9-D449-4FAC-BF5B-779B24014570}"/>
                  </a:ext>
                </a:extLst>
              </p:cNvPr>
              <p:cNvSpPr txBox="1">
                <a:spLocks noRot="1" noChangeAspect="1" noMove="1" noResize="1" noEditPoints="1" noAdjustHandles="1" noChangeArrowheads="1" noChangeShapeType="1" noTextEdit="1"/>
              </p:cNvSpPr>
              <p:nvPr/>
            </p:nvSpPr>
            <p:spPr>
              <a:xfrm>
                <a:off x="416647" y="6078029"/>
                <a:ext cx="11087742" cy="523220"/>
              </a:xfrm>
              <a:prstGeom prst="rect">
                <a:avLst/>
              </a:prstGeom>
              <a:blipFill>
                <a:blip r:embed="rId3"/>
                <a:stretch>
                  <a:fillRect l="-1100" t="-10465" b="-32558"/>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D82F9249-80FE-4C81-A3F1-D8E3B72D7B0B}"/>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5C4ADFA-076A-4DA7-9B78-360B782654FE}"/>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FF9EED-EED1-4CE1-83DC-C8CD1E2DE8DA}"/>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E5A8D-2E36-4289-8A88-431BA023AC25}"/>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D81E4F-D6A1-487A-8691-7B1BEC337E49}"/>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25" name="Rectangle 24">
                <a:extLst>
                  <a:ext uri="{FF2B5EF4-FFF2-40B4-BE49-F238E27FC236}">
                    <a16:creationId xmlns:a16="http://schemas.microsoft.com/office/drawing/2014/main" id="{22D81E4F-D6A1-487A-8691-7B1BEC337E49}"/>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B39BEE1-7BE8-4B60-AE4B-EB4543A0153B}"/>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27" name="Rectangle 26">
                <a:extLst>
                  <a:ext uri="{FF2B5EF4-FFF2-40B4-BE49-F238E27FC236}">
                    <a16:creationId xmlns:a16="http://schemas.microsoft.com/office/drawing/2014/main" id="{BB39BEE1-7BE8-4B60-AE4B-EB4543A0153B}"/>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859DF16-59AE-42C6-BEA8-C3D78C82F4E7}"/>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8" name="Rectangle 27">
                <a:extLst>
                  <a:ext uri="{FF2B5EF4-FFF2-40B4-BE49-F238E27FC236}">
                    <a16:creationId xmlns:a16="http://schemas.microsoft.com/office/drawing/2014/main" id="{3859DF16-59AE-42C6-BEA8-C3D78C82F4E7}"/>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6"/>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C01B5AC2-EAAC-46BC-8155-D787C7334575}"/>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DA00DA4-253B-49E7-9C44-8762E13FFD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518" y="1448419"/>
            <a:ext cx="2677962" cy="820666"/>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75E9DB4-115E-45E8-AD8C-80DB0C3432E5}"/>
                  </a:ext>
                </a:extLst>
              </p:cNvPr>
              <p:cNvSpPr/>
              <p:nvPr/>
            </p:nvSpPr>
            <p:spPr>
              <a:xfrm>
                <a:off x="416647" y="2248500"/>
                <a:ext cx="3466077" cy="488147"/>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+1</m:t>
                            </m:r>
                          </m:e>
                        </m:d>
                      </m:sub>
                    </m:sSub>
                  </m:oMath>
                </a14:m>
                <a:r>
                  <a:rPr lang="en-US" sz="2400" dirty="0"/>
                  <a:t>: Control gain matrix</a:t>
                </a:r>
              </a:p>
            </p:txBody>
          </p:sp>
        </mc:Choice>
        <mc:Fallback xmlns="">
          <p:sp>
            <p:nvSpPr>
              <p:cNvPr id="4" name="Rectangle 3">
                <a:extLst>
                  <a:ext uri="{FF2B5EF4-FFF2-40B4-BE49-F238E27FC236}">
                    <a16:creationId xmlns:a16="http://schemas.microsoft.com/office/drawing/2014/main" id="{A75E9DB4-115E-45E8-AD8C-80DB0C3432E5}"/>
                  </a:ext>
                </a:extLst>
              </p:cNvPr>
              <p:cNvSpPr>
                <a:spLocks noRot="1" noChangeAspect="1" noMove="1" noResize="1" noEditPoints="1" noAdjustHandles="1" noChangeArrowheads="1" noChangeShapeType="1" noTextEdit="1"/>
              </p:cNvSpPr>
              <p:nvPr/>
            </p:nvSpPr>
            <p:spPr>
              <a:xfrm>
                <a:off x="416647" y="2248500"/>
                <a:ext cx="3466077" cy="488147"/>
              </a:xfrm>
              <a:prstGeom prst="rect">
                <a:avLst/>
              </a:prstGeom>
              <a:blipFill>
                <a:blip r:embed="rId8"/>
                <a:stretch>
                  <a:fillRect l="-351" t="-8750" r="-1933" b="-23750"/>
                </a:stretch>
              </a:blipFill>
            </p:spPr>
            <p:txBody>
              <a:bodyPr/>
              <a:lstStyle/>
              <a:p>
                <a:r>
                  <a:rPr lang="en-US">
                    <a:noFill/>
                  </a:rPr>
                  <a:t> </a:t>
                </a:r>
              </a:p>
            </p:txBody>
          </p:sp>
        </mc:Fallback>
      </mc:AlternateContent>
    </p:spTree>
    <p:extLst>
      <p:ext uri="{BB962C8B-B14F-4D97-AF65-F5344CB8AC3E}">
        <p14:creationId xmlns:p14="http://schemas.microsoft.com/office/powerpoint/2010/main" val="3065557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Formulation: Obstacle Constraints</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E5230DC-33D6-4357-A015-1963A48AB98A}"/>
                  </a:ext>
                </a:extLst>
              </p:cNvPr>
              <p:cNvSpPr/>
              <p:nvPr/>
            </p:nvSpPr>
            <p:spPr>
              <a:xfrm>
                <a:off x="5138792" y="3341781"/>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1" name="Rectangle 10">
                <a:extLst>
                  <a:ext uri="{FF2B5EF4-FFF2-40B4-BE49-F238E27FC236}">
                    <a16:creationId xmlns:a16="http://schemas.microsoft.com/office/drawing/2014/main" id="{8E5230DC-33D6-4357-A015-1963A48AB98A}"/>
                  </a:ext>
                </a:extLst>
              </p:cNvPr>
              <p:cNvSpPr>
                <a:spLocks noRot="1" noChangeAspect="1" noMove="1" noResize="1" noEditPoints="1" noAdjustHandles="1" noChangeArrowheads="1" noChangeShapeType="1" noTextEdit="1"/>
              </p:cNvSpPr>
              <p:nvPr/>
            </p:nvSpPr>
            <p:spPr>
              <a:xfrm>
                <a:off x="5138792" y="3341781"/>
                <a:ext cx="590995" cy="5232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8A7367D0-166D-435D-8D0D-AB05BFDEA0BF}"/>
              </a:ext>
            </a:extLst>
          </p:cNvPr>
          <p:cNvSpPr/>
          <p:nvPr/>
        </p:nvSpPr>
        <p:spPr>
          <a:xfrm>
            <a:off x="5308166" y="3916399"/>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AE643CC-05CC-4D39-82DD-EEA0E48290B8}"/>
              </a:ext>
            </a:extLst>
          </p:cNvPr>
          <p:cNvSpPr/>
          <p:nvPr/>
        </p:nvSpPr>
        <p:spPr>
          <a:xfrm rot="21362655">
            <a:off x="4036413" y="3312571"/>
            <a:ext cx="30480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V="1">
            <a:off x="3221455" y="3865001"/>
            <a:ext cx="2086711" cy="217431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551C402-0425-4B30-84BC-E5F9C7C158EA}"/>
                  </a:ext>
                </a:extLst>
              </p:cNvPr>
              <p:cNvSpPr/>
              <p:nvPr/>
            </p:nvSpPr>
            <p:spPr>
              <a:xfrm>
                <a:off x="1259819" y="6039314"/>
                <a:ext cx="10093981" cy="523220"/>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∈[0,</m:t>
                    </m:r>
                    <m:r>
                      <a:rPr lang="en-US" sz="2800" i="1">
                        <a:latin typeface="Cambria Math" panose="02040503050406030204" pitchFamily="18" charset="0"/>
                      </a:rPr>
                      <m:t>𝑙</m:t>
                    </m:r>
                    <m:r>
                      <a:rPr lang="en-US" sz="2800" i="1">
                        <a:latin typeface="Cambria Math" panose="02040503050406030204" pitchFamily="18" charset="0"/>
                      </a:rPr>
                      <m:t>]</m:t>
                    </m:r>
                  </m:oMath>
                </a14:m>
                <a:r>
                  <a:rPr lang="en-US" sz="2800" dirty="0">
                    <a:latin typeface="Cambria Math" panose="02040503050406030204" pitchFamily="18" charset="0"/>
                  </a:rPr>
                  <a:t> the feasible region containing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latin typeface="Cambria Math" panose="02040503050406030204" pitchFamily="18" charset="0"/>
                  </a:rPr>
                  <a:t> is assumed convex</a:t>
                </a:r>
              </a:p>
            </p:txBody>
          </p:sp>
        </mc:Choice>
        <mc:Fallback xmlns="">
          <p:sp>
            <p:nvSpPr>
              <p:cNvPr id="4" name="Rectangle 3">
                <a:extLst>
                  <a:ext uri="{FF2B5EF4-FFF2-40B4-BE49-F238E27FC236}">
                    <a16:creationId xmlns:a16="http://schemas.microsoft.com/office/drawing/2014/main" id="{1551C402-0425-4B30-84BC-E5F9C7C158EA}"/>
                  </a:ext>
                </a:extLst>
              </p:cNvPr>
              <p:cNvSpPr>
                <a:spLocks noRot="1" noChangeAspect="1" noMove="1" noResize="1" noEditPoints="1" noAdjustHandles="1" noChangeArrowheads="1" noChangeShapeType="1" noTextEdit="1"/>
              </p:cNvSpPr>
              <p:nvPr/>
            </p:nvSpPr>
            <p:spPr>
              <a:xfrm>
                <a:off x="1259819" y="6039314"/>
                <a:ext cx="10093981" cy="523220"/>
              </a:xfrm>
              <a:prstGeom prst="rect">
                <a:avLst/>
              </a:prstGeom>
              <a:blipFill>
                <a:blip r:embed="rId5"/>
                <a:stretch>
                  <a:fillRect t="-12791" b="-3139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8302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81777C-D570-4492-88F6-6D7CA45A58CF}"/>
                  </a:ext>
                </a:extLst>
              </p:cNvPr>
              <p:cNvSpPr>
                <a:spLocks noGrp="1"/>
              </p:cNvSpPr>
              <p:nvPr>
                <p:ph idx="1"/>
              </p:nvPr>
            </p:nvSpPr>
            <p:spPr>
              <a:xfrm>
                <a:off x="838199" y="1825625"/>
                <a:ext cx="6434139" cy="4351338"/>
              </a:xfrm>
            </p:spPr>
            <p:txBody>
              <a:bodyPr>
                <a:noAutofit/>
              </a:bodyPr>
              <a:lstStyle/>
              <a:p>
                <a:r>
                  <a:rPr lang="en-US" dirty="0">
                    <a:solidFill>
                      <a:schemeClr val="tx1">
                        <a:alpha val="24000"/>
                      </a:schemeClr>
                    </a:solidFill>
                  </a:rPr>
                  <a:t>Real world uncertainty in</a:t>
                </a:r>
              </a:p>
              <a:p>
                <a:pPr lvl="1"/>
                <a:r>
                  <a:rPr lang="en-US" dirty="0">
                    <a:solidFill>
                      <a:schemeClr val="tx1">
                        <a:alpha val="24000"/>
                      </a:schemeClr>
                    </a:solidFill>
                  </a:rPr>
                  <a:t>Robot motion</a:t>
                </a:r>
              </a:p>
              <a:p>
                <a:pPr lvl="1"/>
                <a:r>
                  <a:rPr lang="en-US" dirty="0">
                    <a:solidFill>
                      <a:schemeClr val="tx1">
                        <a:alpha val="24000"/>
                      </a:schemeClr>
                    </a:solidFill>
                  </a:rPr>
                  <a:t>Sensor information</a:t>
                </a:r>
              </a:p>
              <a:p>
                <a:r>
                  <a:rPr lang="en-US" dirty="0" smtClean="0">
                    <a:solidFill>
                      <a:schemeClr val="tx1">
                        <a:alpha val="24000"/>
                      </a:schemeClr>
                    </a:solidFill>
                  </a:rPr>
                  <a:t>Monte-Carlo </a:t>
                </a:r>
                <a:r>
                  <a:rPr lang="en-US" dirty="0">
                    <a:solidFill>
                      <a:schemeClr val="tx1">
                        <a:alpha val="24000"/>
                      </a:schemeClr>
                    </a:solidFill>
                  </a:rPr>
                  <a:t>simulation </a:t>
                </a:r>
                <a:r>
                  <a:rPr lang="en-US" dirty="0" smtClean="0">
                    <a:solidFill>
                      <a:schemeClr val="tx1">
                        <a:alpha val="24000"/>
                      </a:schemeClr>
                    </a:solidFill>
                  </a:rPr>
                  <a:t>takes too long</a:t>
                </a:r>
                <a:endParaRPr lang="en-US" dirty="0">
                  <a:solidFill>
                    <a:schemeClr val="tx1">
                      <a:alpha val="24000"/>
                    </a:schemeClr>
                  </a:solidFill>
                </a:endParaRPr>
              </a:p>
              <a:p>
                <a:pPr lvl="1"/>
                <a:r>
                  <a:rPr lang="en-US" dirty="0">
                    <a:solidFill>
                      <a:schemeClr val="tx1">
                        <a:alpha val="24000"/>
                      </a:schemeClr>
                    </a:solidFill>
                  </a:rPr>
                  <a:t>Requires many simulations of many </a:t>
                </a:r>
                <a:r>
                  <a:rPr lang="en-US" dirty="0" smtClean="0">
                    <a:solidFill>
                      <a:schemeClr val="tx1">
                        <a:alpha val="24000"/>
                      </a:schemeClr>
                    </a:solidFill>
                  </a:rPr>
                  <a:t>particles</a:t>
                </a:r>
              </a:p>
              <a:p>
                <a:r>
                  <a:rPr lang="en-US" dirty="0">
                    <a:solidFill>
                      <a:schemeClr val="tx1">
                        <a:alpha val="24000"/>
                      </a:schemeClr>
                    </a:solidFill>
                  </a:rPr>
                  <a:t>Collisions are dependent events</a:t>
                </a:r>
              </a:p>
              <a:p>
                <a:pPr lvl="1"/>
                <a14:m>
                  <m:oMath xmlns:m="http://schemas.openxmlformats.org/officeDocument/2006/math">
                    <m:r>
                      <a:rPr lang="en-US" i="1">
                        <a:solidFill>
                          <a:schemeClr val="tx1">
                            <a:alpha val="24000"/>
                          </a:schemeClr>
                        </a:solidFill>
                        <a:latin typeface="Cambria Math" panose="02040503050406030204" pitchFamily="18" charset="0"/>
                      </a:rPr>
                      <m:t>𝑝</m:t>
                    </m:r>
                    <m:d>
                      <m:dPr>
                        <m:ctrlPr>
                          <a:rPr lang="en-US" i="1">
                            <a:solidFill>
                              <a:schemeClr val="tx1">
                                <a:alpha val="24000"/>
                              </a:schemeClr>
                            </a:solidFill>
                            <a:latin typeface="Cambria Math" panose="02040503050406030204" pitchFamily="18" charset="0"/>
                          </a:rPr>
                        </m:ctrlPr>
                      </m:dPr>
                      <m:e>
                        <m:nary>
                          <m:naryPr>
                            <m:chr m:val="⋀"/>
                            <m:ctrlPr>
                              <a:rPr lang="en-US" i="1">
                                <a:solidFill>
                                  <a:schemeClr val="tx1">
                                    <a:alpha val="24000"/>
                                  </a:schemeClr>
                                </a:solidFill>
                                <a:latin typeface="Cambria Math" panose="02040503050406030204" pitchFamily="18" charset="0"/>
                              </a:rPr>
                            </m:ctrlPr>
                          </m:naryPr>
                          <m:sub>
                            <m:r>
                              <m:rPr>
                                <m:brk m:alnAt="23"/>
                              </m:rPr>
                              <a:rPr lang="en-US" i="1">
                                <a:solidFill>
                                  <a:schemeClr val="tx1">
                                    <a:alpha val="24000"/>
                                  </a:schemeClr>
                                </a:solidFill>
                                <a:latin typeface="Cambria Math" panose="02040503050406030204" pitchFamily="18" charset="0"/>
                              </a:rPr>
                              <m:t>𝑡</m:t>
                            </m:r>
                            <m:r>
                              <a:rPr lang="en-US" i="1">
                                <a:solidFill>
                                  <a:schemeClr val="tx1">
                                    <a:alpha val="24000"/>
                                  </a:schemeClr>
                                </a:solidFill>
                                <a:latin typeface="Cambria Math" panose="02040503050406030204" pitchFamily="18" charset="0"/>
                              </a:rPr>
                              <m:t>=0</m:t>
                            </m:r>
                          </m:sub>
                          <m:sup>
                            <m:r>
                              <a:rPr lang="en-US" i="1">
                                <a:solidFill>
                                  <a:schemeClr val="tx1">
                                    <a:alpha val="24000"/>
                                  </a:schemeClr>
                                </a:solidFill>
                                <a:latin typeface="Cambria Math" panose="02040503050406030204" pitchFamily="18" charset="0"/>
                              </a:rPr>
                              <m:t>𝑙</m:t>
                            </m:r>
                          </m:sup>
                          <m:e>
                            <m:sSub>
                              <m:sSubPr>
                                <m:ctrlPr>
                                  <a:rPr lang="en-US" i="1">
                                    <a:solidFill>
                                      <a:schemeClr val="tx1">
                                        <a:alpha val="24000"/>
                                      </a:schemeClr>
                                    </a:solidFill>
                                    <a:latin typeface="Cambria Math" panose="02040503050406030204" pitchFamily="18" charset="0"/>
                                  </a:rPr>
                                </m:ctrlPr>
                              </m:sSubPr>
                              <m:e>
                                <m:r>
                                  <a:rPr lang="en-US" i="1">
                                    <a:solidFill>
                                      <a:schemeClr val="tx1">
                                        <a:alpha val="24000"/>
                                      </a:schemeClr>
                                    </a:solidFill>
                                    <a:latin typeface="Cambria Math" panose="02040503050406030204" pitchFamily="18" charset="0"/>
                                  </a:rPr>
                                  <m:t>𝑥</m:t>
                                </m:r>
                              </m:e>
                              <m:sub>
                                <m:r>
                                  <a:rPr lang="en-US" i="1">
                                    <a:solidFill>
                                      <a:schemeClr val="tx1">
                                        <a:alpha val="24000"/>
                                      </a:schemeClr>
                                    </a:solidFill>
                                    <a:latin typeface="Cambria Math" panose="02040503050406030204" pitchFamily="18" charset="0"/>
                                  </a:rPr>
                                  <m:t>𝑡</m:t>
                                </m:r>
                              </m:sub>
                            </m:sSub>
                            <m:r>
                              <a:rPr lang="en-US" i="1">
                                <a:solidFill>
                                  <a:schemeClr val="tx1">
                                    <a:alpha val="24000"/>
                                  </a:schemeClr>
                                </a:solidFill>
                                <a:latin typeface="Cambria Math" panose="02040503050406030204" pitchFamily="18" charset="0"/>
                                <a:ea typeface="Cambria Math" panose="02040503050406030204" pitchFamily="18" charset="0"/>
                              </a:rPr>
                              <m:t>∈</m:t>
                            </m:r>
                            <m:sSub>
                              <m:sSubPr>
                                <m:ctrlPr>
                                  <a:rPr lang="en-US" i="1">
                                    <a:solidFill>
                                      <a:schemeClr val="tx1">
                                        <a:alpha val="24000"/>
                                      </a:schemeClr>
                                    </a:solidFill>
                                    <a:latin typeface="Cambria Math" panose="02040503050406030204" pitchFamily="18" charset="0"/>
                                    <a:ea typeface="Cambria Math" panose="02040503050406030204" pitchFamily="18" charset="0"/>
                                  </a:rPr>
                                </m:ctrlPr>
                              </m:sSubPr>
                              <m:e>
                                <m:r>
                                  <m:rPr>
                                    <m:sty m:val="p"/>
                                  </m:rPr>
                                  <a:rPr lang="en-US">
                                    <a:solidFill>
                                      <a:schemeClr val="tx1">
                                        <a:alpha val="24000"/>
                                      </a:schemeClr>
                                    </a:solidFill>
                                    <a:latin typeface="Cambria Math" panose="02040503050406030204" pitchFamily="18" charset="0"/>
                                    <a:ea typeface="Cambria Math" panose="02040503050406030204" pitchFamily="18" charset="0"/>
                                  </a:rPr>
                                  <m:t>Χ</m:t>
                                </m:r>
                              </m:e>
                              <m:sub>
                                <m:r>
                                  <a:rPr lang="en-US" i="1">
                                    <a:solidFill>
                                      <a:schemeClr val="tx1">
                                        <a:alpha val="24000"/>
                                      </a:schemeClr>
                                    </a:solidFill>
                                    <a:latin typeface="Cambria Math" panose="02040503050406030204" pitchFamily="18" charset="0"/>
                                    <a:ea typeface="Cambria Math" panose="02040503050406030204" pitchFamily="18" charset="0"/>
                                  </a:rPr>
                                  <m:t>𝐹</m:t>
                                </m:r>
                              </m:sub>
                            </m:sSub>
                          </m:e>
                        </m:nary>
                      </m:e>
                    </m:d>
                    <m:r>
                      <a:rPr lang="en-US" b="0" i="1" smtClean="0">
                        <a:solidFill>
                          <a:schemeClr val="tx1">
                            <a:alpha val="24000"/>
                          </a:schemeClr>
                        </a:solidFill>
                        <a:latin typeface="Cambria Math" panose="02040503050406030204" pitchFamily="18" charset="0"/>
                        <a:ea typeface="Cambria Math" panose="02040503050406030204" pitchFamily="18" charset="0"/>
                      </a:rPr>
                      <m:t>≠ </m:t>
                    </m:r>
                    <m:nary>
                      <m:naryPr>
                        <m:chr m:val="∏"/>
                        <m:ctrlPr>
                          <a:rPr lang="en-US" b="0" i="1" smtClean="0">
                            <a:solidFill>
                              <a:schemeClr val="tx1">
                                <a:alpha val="24000"/>
                              </a:schemeClr>
                            </a:solidFill>
                            <a:latin typeface="Cambria Math" panose="02040503050406030204" pitchFamily="18" charset="0"/>
                            <a:ea typeface="Cambria Math" panose="02040503050406030204" pitchFamily="18" charset="0"/>
                          </a:rPr>
                        </m:ctrlPr>
                      </m:naryPr>
                      <m:sub>
                        <m:r>
                          <m:rPr>
                            <m:brk m:alnAt="23"/>
                          </m:rPr>
                          <a:rPr lang="en-US" b="0" i="1" smtClean="0">
                            <a:solidFill>
                              <a:schemeClr val="tx1">
                                <a:alpha val="24000"/>
                              </a:schemeClr>
                            </a:solidFill>
                            <a:latin typeface="Cambria Math" panose="02040503050406030204" pitchFamily="18" charset="0"/>
                            <a:ea typeface="Cambria Math" panose="02040503050406030204" pitchFamily="18" charset="0"/>
                          </a:rPr>
                          <m:t>𝑡</m:t>
                        </m:r>
                        <m:r>
                          <a:rPr lang="en-US" b="0" i="1" smtClean="0">
                            <a:solidFill>
                              <a:schemeClr val="tx1">
                                <a:alpha val="24000"/>
                              </a:schemeClr>
                            </a:solidFill>
                            <a:latin typeface="Cambria Math" panose="02040503050406030204" pitchFamily="18" charset="0"/>
                            <a:ea typeface="Cambria Math" panose="02040503050406030204" pitchFamily="18" charset="0"/>
                          </a:rPr>
                          <m:t>=0</m:t>
                        </m:r>
                      </m:sub>
                      <m:sup>
                        <m:r>
                          <a:rPr lang="en-US" b="0" i="1" smtClean="0">
                            <a:solidFill>
                              <a:schemeClr val="tx1">
                                <a:alpha val="24000"/>
                              </a:schemeClr>
                            </a:solidFill>
                            <a:latin typeface="Cambria Math" panose="02040503050406030204" pitchFamily="18" charset="0"/>
                            <a:ea typeface="Cambria Math" panose="02040503050406030204" pitchFamily="18" charset="0"/>
                          </a:rPr>
                          <m:t>𝑙</m:t>
                        </m:r>
                      </m:sup>
                      <m:e>
                        <m:r>
                          <a:rPr lang="en-US" b="0" i="1" smtClean="0">
                            <a:solidFill>
                              <a:schemeClr val="tx1">
                                <a:alpha val="24000"/>
                              </a:schemeClr>
                            </a:solidFill>
                            <a:latin typeface="Cambria Math" panose="02040503050406030204" pitchFamily="18" charset="0"/>
                            <a:ea typeface="Cambria Math" panose="02040503050406030204" pitchFamily="18" charset="0"/>
                          </a:rPr>
                          <m:t>𝑝</m:t>
                        </m:r>
                        <m:r>
                          <a:rPr lang="en-US" b="0" i="1" smtClean="0">
                            <a:solidFill>
                              <a:schemeClr val="tx1">
                                <a:alpha val="24000"/>
                              </a:schemeClr>
                            </a:solidFill>
                            <a:latin typeface="Cambria Math" panose="02040503050406030204" pitchFamily="18" charset="0"/>
                            <a:ea typeface="Cambria Math" panose="02040503050406030204" pitchFamily="18" charset="0"/>
                          </a:rPr>
                          <m:t>(</m:t>
                        </m:r>
                        <m:sSub>
                          <m:sSubPr>
                            <m:ctrlPr>
                              <a:rPr lang="en-US" b="0" i="1" smtClean="0">
                                <a:solidFill>
                                  <a:schemeClr val="tx1">
                                    <a:alpha val="24000"/>
                                  </a:schemeClr>
                                </a:solidFill>
                                <a:latin typeface="Cambria Math" panose="02040503050406030204" pitchFamily="18" charset="0"/>
                                <a:ea typeface="Cambria Math" panose="02040503050406030204" pitchFamily="18" charset="0"/>
                              </a:rPr>
                            </m:ctrlPr>
                          </m:sSubPr>
                          <m:e>
                            <m:r>
                              <a:rPr lang="en-US" b="0" i="1" smtClean="0">
                                <a:solidFill>
                                  <a:schemeClr val="tx1">
                                    <a:alpha val="24000"/>
                                  </a:schemeClr>
                                </a:solidFill>
                                <a:latin typeface="Cambria Math" panose="02040503050406030204" pitchFamily="18" charset="0"/>
                                <a:ea typeface="Cambria Math" panose="02040503050406030204" pitchFamily="18" charset="0"/>
                              </a:rPr>
                              <m:t>𝑥</m:t>
                            </m:r>
                          </m:e>
                          <m:sub>
                            <m:r>
                              <a:rPr lang="en-US" b="0" i="1" smtClean="0">
                                <a:solidFill>
                                  <a:schemeClr val="tx1">
                                    <a:alpha val="24000"/>
                                  </a:schemeClr>
                                </a:solidFill>
                                <a:latin typeface="Cambria Math" panose="02040503050406030204" pitchFamily="18" charset="0"/>
                                <a:ea typeface="Cambria Math" panose="02040503050406030204" pitchFamily="18" charset="0"/>
                              </a:rPr>
                              <m:t>𝑡</m:t>
                            </m:r>
                          </m:sub>
                        </m:sSub>
                        <m:r>
                          <a:rPr lang="en-US" b="0" i="1" smtClean="0">
                            <a:solidFill>
                              <a:schemeClr val="tx1">
                                <a:alpha val="24000"/>
                              </a:schemeClr>
                            </a:solidFill>
                            <a:latin typeface="Cambria Math" panose="02040503050406030204" pitchFamily="18" charset="0"/>
                            <a:ea typeface="Cambria Math" panose="02040503050406030204" pitchFamily="18" charset="0"/>
                          </a:rPr>
                          <m:t>∈</m:t>
                        </m:r>
                        <m:sSub>
                          <m:sSubPr>
                            <m:ctrlPr>
                              <a:rPr lang="en-US" b="0" i="1" smtClean="0">
                                <a:solidFill>
                                  <a:schemeClr val="tx1">
                                    <a:alpha val="24000"/>
                                  </a:schemeClr>
                                </a:solidFill>
                                <a:latin typeface="Cambria Math" panose="02040503050406030204" pitchFamily="18" charset="0"/>
                                <a:ea typeface="Cambria Math" panose="02040503050406030204" pitchFamily="18" charset="0"/>
                              </a:rPr>
                            </m:ctrlPr>
                          </m:sSubPr>
                          <m:e>
                            <m:r>
                              <m:rPr>
                                <m:sty m:val="p"/>
                              </m:rPr>
                              <a:rPr lang="en-US" b="0" i="0" smtClean="0">
                                <a:solidFill>
                                  <a:schemeClr val="tx1">
                                    <a:alpha val="24000"/>
                                  </a:schemeClr>
                                </a:solidFill>
                                <a:latin typeface="Cambria Math" panose="02040503050406030204" pitchFamily="18" charset="0"/>
                                <a:ea typeface="Cambria Math" panose="02040503050406030204" pitchFamily="18" charset="0"/>
                              </a:rPr>
                              <m:t>Χ</m:t>
                            </m:r>
                          </m:e>
                          <m:sub>
                            <m:r>
                              <a:rPr lang="en-US" b="0" i="1" smtClean="0">
                                <a:solidFill>
                                  <a:schemeClr val="tx1">
                                    <a:alpha val="24000"/>
                                  </a:schemeClr>
                                </a:solidFill>
                                <a:latin typeface="Cambria Math" panose="02040503050406030204" pitchFamily="18" charset="0"/>
                                <a:ea typeface="Cambria Math" panose="02040503050406030204" pitchFamily="18" charset="0"/>
                              </a:rPr>
                              <m:t>𝐹</m:t>
                            </m:r>
                          </m:sub>
                        </m:sSub>
                        <m:r>
                          <a:rPr lang="en-US" b="0" i="1" smtClean="0">
                            <a:solidFill>
                              <a:schemeClr val="tx1">
                                <a:alpha val="24000"/>
                              </a:schemeClr>
                            </a:solidFill>
                            <a:latin typeface="Cambria Math" panose="02040503050406030204" pitchFamily="18" charset="0"/>
                            <a:ea typeface="Cambria Math" panose="02040503050406030204" pitchFamily="18" charset="0"/>
                          </a:rPr>
                          <m:t>)</m:t>
                        </m:r>
                      </m:e>
                    </m:nary>
                  </m:oMath>
                </a14:m>
                <a:endParaRPr lang="en-US" dirty="0">
                  <a:solidFill>
                    <a:schemeClr val="tx1">
                      <a:alpha val="24000"/>
                    </a:schemeClr>
                  </a:solidFill>
                </a:endParaRPr>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B681777C-D570-4492-88F6-6D7CA45A58CF}"/>
                  </a:ext>
                </a:extLst>
              </p:cNvPr>
              <p:cNvSpPr>
                <a:spLocks noGrp="1" noRot="1" noChangeAspect="1" noMove="1" noResize="1" noEditPoints="1" noAdjustHandles="1" noChangeArrowheads="1" noChangeShapeType="1" noTextEdit="1"/>
              </p:cNvSpPr>
              <p:nvPr>
                <p:ph idx="1"/>
              </p:nvPr>
            </p:nvSpPr>
            <p:spPr>
              <a:xfrm>
                <a:off x="838199" y="1825625"/>
                <a:ext cx="6434139" cy="4351338"/>
              </a:xfrm>
              <a:blipFill>
                <a:blip r:embed="rId4"/>
                <a:stretch>
                  <a:fillRect l="-1610" t="-2241" r="-47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FD3078A-D520-46B3-9CE8-BE7D0EE38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2326" y="3663202"/>
            <a:ext cx="4383566" cy="2463028"/>
          </a:xfrm>
          <a:prstGeom prst="rect">
            <a:avLst/>
          </a:prstGeom>
        </p:spPr>
      </p:pic>
      <p:sp>
        <p:nvSpPr>
          <p:cNvPr id="2" name="Title 1">
            <a:extLst>
              <a:ext uri="{FF2B5EF4-FFF2-40B4-BE49-F238E27FC236}">
                <a16:creationId xmlns:a16="http://schemas.microsoft.com/office/drawing/2014/main" id="{E6C6C7B7-1145-4ADC-821C-3AB0E0C51908}"/>
              </a:ext>
            </a:extLst>
          </p:cNvPr>
          <p:cNvSpPr>
            <a:spLocks noGrp="1"/>
          </p:cNvSpPr>
          <p:nvPr>
            <p:ph type="title"/>
          </p:nvPr>
        </p:nvSpPr>
        <p:spPr/>
        <p:txBody>
          <a:bodyPr/>
          <a:lstStyle/>
          <a:p>
            <a:r>
              <a:rPr lang="en-US" dirty="0"/>
              <a:t>Problems</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0340" y="1227934"/>
            <a:ext cx="2647549" cy="2046548"/>
          </a:xfrm>
          <a:prstGeom prst="rect">
            <a:avLst/>
          </a:prstGeom>
        </p:spPr>
      </p:pic>
      <p:sp>
        <p:nvSpPr>
          <p:cNvPr id="6" name="TextBox 5"/>
          <p:cNvSpPr txBox="1"/>
          <p:nvPr/>
        </p:nvSpPr>
        <p:spPr>
          <a:xfrm>
            <a:off x="8684588" y="3089816"/>
            <a:ext cx="1459054" cy="369332"/>
          </a:xfrm>
          <a:prstGeom prst="rect">
            <a:avLst/>
          </a:prstGeom>
          <a:noFill/>
        </p:spPr>
        <p:txBody>
          <a:bodyPr wrap="none" rtlCol="0">
            <a:spAutoFit/>
          </a:bodyPr>
          <a:lstStyle/>
          <a:p>
            <a:r>
              <a:rPr lang="en-US" dirty="0" smtClean="0"/>
              <a:t>Motion Noise</a:t>
            </a:r>
            <a:endParaRPr lang="en-US" dirty="0"/>
          </a:p>
        </p:txBody>
      </p:sp>
      <p:sp>
        <p:nvSpPr>
          <p:cNvPr id="7" name="TextBox 6"/>
          <p:cNvSpPr txBox="1"/>
          <p:nvPr/>
        </p:nvSpPr>
        <p:spPr>
          <a:xfrm>
            <a:off x="8772694" y="6062665"/>
            <a:ext cx="1557927" cy="369332"/>
          </a:xfrm>
          <a:prstGeom prst="rect">
            <a:avLst/>
          </a:prstGeom>
          <a:noFill/>
        </p:spPr>
        <p:txBody>
          <a:bodyPr wrap="none" rtlCol="0">
            <a:spAutoFit/>
          </a:bodyPr>
          <a:lstStyle/>
          <a:p>
            <a:r>
              <a:rPr lang="en-US" dirty="0" smtClean="0"/>
              <a:t>MC Simulation</a:t>
            </a:r>
            <a:endParaRPr lang="en-US" dirty="0"/>
          </a:p>
        </p:txBody>
      </p:sp>
    </p:spTree>
    <p:custDataLst>
      <p:tags r:id="rId1"/>
    </p:custDataLst>
    <p:extLst>
      <p:ext uri="{BB962C8B-B14F-4D97-AF65-F5344CB8AC3E}">
        <p14:creationId xmlns:p14="http://schemas.microsoft.com/office/powerpoint/2010/main" val="111747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0" s="-12549" l="-25098"/>
                                      </p:by>
                                    </p:animClr>
                                    <p:animClr clrSpc="hsl" dir="cw">
                                      <p:cBhvr>
                                        <p:cTn id="7" dur="500" fill="hold"/>
                                        <p:tgtEl>
                                          <p:spTgt spid="3">
                                            <p:txEl>
                                              <p:pRg st="0" end="0"/>
                                            </p:txEl>
                                          </p:spTgt>
                                        </p:tgtEl>
                                        <p:attrNameLst>
                                          <p:attrName>fillcolor</p:attrName>
                                        </p:attrNameLst>
                                      </p:cBhvr>
                                      <p:by>
                                        <p:hsl h="0" s="-12549" l="-25098"/>
                                      </p:by>
                                    </p:animClr>
                                    <p:animClr clrSpc="hsl" dir="cw">
                                      <p:cBhvr>
                                        <p:cTn id="8" dur="500" fill="hold"/>
                                        <p:tgtEl>
                                          <p:spTgt spid="3">
                                            <p:txEl>
                                              <p:pRg st="0" end="0"/>
                                            </p:txEl>
                                          </p:spTgt>
                                        </p:tgtEl>
                                        <p:attrNameLst>
                                          <p:attrName>stroke.color</p:attrName>
                                        </p:attrNameLst>
                                      </p:cBhvr>
                                      <p:by>
                                        <p:hsl h="0" s="-12549" l="-25098"/>
                                      </p:by>
                                    </p:animClr>
                                    <p:set>
                                      <p:cBhvr>
                                        <p:cTn id="9" dur="500" fill="hold"/>
                                        <p:tgtEl>
                                          <p:spTgt spid="3">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0" s="-12549" l="-25098"/>
                                      </p:by>
                                    </p:animClr>
                                    <p:animClr clrSpc="hsl" dir="cw">
                                      <p:cBhvr>
                                        <p:cTn id="12" dur="500" fill="hold"/>
                                        <p:tgtEl>
                                          <p:spTgt spid="3">
                                            <p:txEl>
                                              <p:pRg st="1" end="1"/>
                                            </p:txEl>
                                          </p:spTgt>
                                        </p:tgtEl>
                                        <p:attrNameLst>
                                          <p:attrName>fillcolor</p:attrName>
                                        </p:attrNameLst>
                                      </p:cBhvr>
                                      <p:by>
                                        <p:hsl h="0" s="-12549" l="-25098"/>
                                      </p:by>
                                    </p:animClr>
                                    <p:animClr clrSpc="hsl" dir="cw">
                                      <p:cBhvr>
                                        <p:cTn id="13" dur="500" fill="hold"/>
                                        <p:tgtEl>
                                          <p:spTgt spid="3">
                                            <p:txEl>
                                              <p:pRg st="1" end="1"/>
                                            </p:txEl>
                                          </p:spTgt>
                                        </p:tgtEl>
                                        <p:attrNameLst>
                                          <p:attrName>stroke.color</p:attrName>
                                        </p:attrNameLst>
                                      </p:cBhvr>
                                      <p:by>
                                        <p:hsl h="0" s="-12549" l="-25098"/>
                                      </p:by>
                                    </p:animClr>
                                    <p:set>
                                      <p:cBhvr>
                                        <p:cTn id="14" dur="500" fill="hold"/>
                                        <p:tgtEl>
                                          <p:spTgt spid="3">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0" s="-12549" l="-25098"/>
                                      </p:by>
                                    </p:animClr>
                                    <p:animClr clrSpc="hsl" dir="cw">
                                      <p:cBhvr>
                                        <p:cTn id="17" dur="500" fill="hold"/>
                                        <p:tgtEl>
                                          <p:spTgt spid="3">
                                            <p:txEl>
                                              <p:pRg st="2" end="2"/>
                                            </p:txEl>
                                          </p:spTgt>
                                        </p:tgtEl>
                                        <p:attrNameLst>
                                          <p:attrName>fillcolor</p:attrName>
                                        </p:attrNameLst>
                                      </p:cBhvr>
                                      <p:by>
                                        <p:hsl h="0" s="-12549" l="-25098"/>
                                      </p:by>
                                    </p:animClr>
                                    <p:animClr clrSpc="hsl" dir="cw">
                                      <p:cBhvr>
                                        <p:cTn id="18" dur="500" fill="hold"/>
                                        <p:tgtEl>
                                          <p:spTgt spid="3">
                                            <p:txEl>
                                              <p:pRg st="2" end="2"/>
                                            </p:txEl>
                                          </p:spTgt>
                                        </p:tgtEl>
                                        <p:attrNameLst>
                                          <p:attrName>stroke.color</p:attrName>
                                        </p:attrNameLst>
                                      </p:cBhvr>
                                      <p:by>
                                        <p:hsl h="0" s="-12549" l="-25098"/>
                                      </p:by>
                                    </p:animClr>
                                    <p:set>
                                      <p:cBhvr>
                                        <p:cTn id="19" dur="500" fill="hold"/>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3">
                                            <p:txEl>
                                              <p:pRg st="3" end="3"/>
                                            </p:txEl>
                                          </p:spTgt>
                                        </p:tgtEl>
                                        <p:attrNameLst>
                                          <p:attrName>style.color</p:attrName>
                                        </p:attrNameLst>
                                      </p:cBhvr>
                                      <p:by>
                                        <p:hsl h="0" s="-12549" l="-25098"/>
                                      </p:by>
                                    </p:animClr>
                                    <p:animClr clrSpc="hsl" dir="cw">
                                      <p:cBhvr>
                                        <p:cTn id="24" dur="500" fill="hold"/>
                                        <p:tgtEl>
                                          <p:spTgt spid="3">
                                            <p:txEl>
                                              <p:pRg st="3" end="3"/>
                                            </p:txEl>
                                          </p:spTgt>
                                        </p:tgtEl>
                                        <p:attrNameLst>
                                          <p:attrName>fillcolor</p:attrName>
                                        </p:attrNameLst>
                                      </p:cBhvr>
                                      <p:by>
                                        <p:hsl h="0" s="-12549" l="-25098"/>
                                      </p:by>
                                    </p:animClr>
                                    <p:animClr clrSpc="hsl" dir="cw">
                                      <p:cBhvr>
                                        <p:cTn id="25" dur="500" fill="hold"/>
                                        <p:tgtEl>
                                          <p:spTgt spid="3">
                                            <p:txEl>
                                              <p:pRg st="3" end="3"/>
                                            </p:txEl>
                                          </p:spTgt>
                                        </p:tgtEl>
                                        <p:attrNameLst>
                                          <p:attrName>stroke.color</p:attrName>
                                        </p:attrNameLst>
                                      </p:cBhvr>
                                      <p:by>
                                        <p:hsl h="0" s="-12549" l="-25098"/>
                                      </p:by>
                                    </p:animClr>
                                    <p:set>
                                      <p:cBhvr>
                                        <p:cTn id="26" dur="500" fill="hold"/>
                                        <p:tgtEl>
                                          <p:spTgt spid="3">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3">
                                            <p:txEl>
                                              <p:pRg st="4" end="4"/>
                                            </p:txEl>
                                          </p:spTgt>
                                        </p:tgtEl>
                                        <p:attrNameLst>
                                          <p:attrName>style.color</p:attrName>
                                        </p:attrNameLst>
                                      </p:cBhvr>
                                      <p:by>
                                        <p:hsl h="0" s="-12549" l="-25098"/>
                                      </p:by>
                                    </p:animClr>
                                    <p:animClr clrSpc="hsl" dir="cw">
                                      <p:cBhvr>
                                        <p:cTn id="29" dur="500" fill="hold"/>
                                        <p:tgtEl>
                                          <p:spTgt spid="3">
                                            <p:txEl>
                                              <p:pRg st="4" end="4"/>
                                            </p:txEl>
                                          </p:spTgt>
                                        </p:tgtEl>
                                        <p:attrNameLst>
                                          <p:attrName>fillcolor</p:attrName>
                                        </p:attrNameLst>
                                      </p:cBhvr>
                                      <p:by>
                                        <p:hsl h="0" s="-12549" l="-25098"/>
                                      </p:by>
                                    </p:animClr>
                                    <p:animClr clrSpc="hsl" dir="cw">
                                      <p:cBhvr>
                                        <p:cTn id="30" dur="500" fill="hold"/>
                                        <p:tgtEl>
                                          <p:spTgt spid="3">
                                            <p:txEl>
                                              <p:pRg st="4" end="4"/>
                                            </p:txEl>
                                          </p:spTgt>
                                        </p:tgtEl>
                                        <p:attrNameLst>
                                          <p:attrName>stroke.color</p:attrName>
                                        </p:attrNameLst>
                                      </p:cBhvr>
                                      <p:by>
                                        <p:hsl h="0" s="-12549" l="-25098"/>
                                      </p:by>
                                    </p:animClr>
                                    <p:set>
                                      <p:cBhvr>
                                        <p:cTn id="31" dur="500" fill="hold"/>
                                        <p:tgtEl>
                                          <p:spTgt spid="3">
                                            <p:txEl>
                                              <p:pRg st="4" end="4"/>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nodeType="clickEffect">
                                  <p:stCondLst>
                                    <p:cond delay="0"/>
                                  </p:stCondLst>
                                  <p:childTnLst>
                                    <p:animClr clrSpc="hsl" dir="cw">
                                      <p:cBhvr override="childStyle">
                                        <p:cTn id="35" dur="500" fill="hold"/>
                                        <p:tgtEl>
                                          <p:spTgt spid="3">
                                            <p:txEl>
                                              <p:pRg st="5" end="5"/>
                                            </p:txEl>
                                          </p:spTgt>
                                        </p:tgtEl>
                                        <p:attrNameLst>
                                          <p:attrName>style.color</p:attrName>
                                        </p:attrNameLst>
                                      </p:cBhvr>
                                      <p:by>
                                        <p:hsl h="0" s="-12549" l="-25098"/>
                                      </p:by>
                                    </p:animClr>
                                    <p:animClr clrSpc="hsl" dir="cw">
                                      <p:cBhvr>
                                        <p:cTn id="36" dur="500" fill="hold"/>
                                        <p:tgtEl>
                                          <p:spTgt spid="3">
                                            <p:txEl>
                                              <p:pRg st="5" end="5"/>
                                            </p:txEl>
                                          </p:spTgt>
                                        </p:tgtEl>
                                        <p:attrNameLst>
                                          <p:attrName>fillcolor</p:attrName>
                                        </p:attrNameLst>
                                      </p:cBhvr>
                                      <p:by>
                                        <p:hsl h="0" s="-12549" l="-25098"/>
                                      </p:by>
                                    </p:animClr>
                                    <p:animClr clrSpc="hsl" dir="cw">
                                      <p:cBhvr>
                                        <p:cTn id="37" dur="500" fill="hold"/>
                                        <p:tgtEl>
                                          <p:spTgt spid="3">
                                            <p:txEl>
                                              <p:pRg st="5" end="5"/>
                                            </p:txEl>
                                          </p:spTgt>
                                        </p:tgtEl>
                                        <p:attrNameLst>
                                          <p:attrName>stroke.color</p:attrName>
                                        </p:attrNameLst>
                                      </p:cBhvr>
                                      <p:by>
                                        <p:hsl h="0" s="-12549" l="-25098"/>
                                      </p:by>
                                    </p:animClr>
                                    <p:set>
                                      <p:cBhvr>
                                        <p:cTn id="38" dur="500" fill="hold"/>
                                        <p:tgtEl>
                                          <p:spTgt spid="3">
                                            <p:txEl>
                                              <p:pRg st="5" end="5"/>
                                            </p:txEl>
                                          </p:spTgt>
                                        </p:tgtEl>
                                        <p:attrNameLst>
                                          <p:attrName>fill.type</p:attrName>
                                        </p:attrNameLst>
                                      </p:cBhvr>
                                      <p:to>
                                        <p:strVal val="solid"/>
                                      </p:to>
                                    </p:set>
                                  </p:childTnLst>
                                </p:cTn>
                              </p:par>
                              <p:par>
                                <p:cTn id="39" presetID="24" presetClass="emph" presetSubtype="0" fill="hold" nodeType="withEffect">
                                  <p:stCondLst>
                                    <p:cond delay="0"/>
                                  </p:stCondLst>
                                  <p:childTnLst>
                                    <p:animClr clrSpc="hsl" dir="cw">
                                      <p:cBhvr override="childStyle">
                                        <p:cTn id="40" dur="500" fill="hold"/>
                                        <p:tgtEl>
                                          <p:spTgt spid="3">
                                            <p:txEl>
                                              <p:pRg st="6" end="6"/>
                                            </p:txEl>
                                          </p:spTgt>
                                        </p:tgtEl>
                                        <p:attrNameLst>
                                          <p:attrName>style.color</p:attrName>
                                        </p:attrNameLst>
                                      </p:cBhvr>
                                      <p:by>
                                        <p:hsl h="0" s="-12549" l="-25098"/>
                                      </p:by>
                                    </p:animClr>
                                    <p:animClr clrSpc="hsl" dir="cw">
                                      <p:cBhvr>
                                        <p:cTn id="41" dur="500" fill="hold"/>
                                        <p:tgtEl>
                                          <p:spTgt spid="3">
                                            <p:txEl>
                                              <p:pRg st="6" end="6"/>
                                            </p:txEl>
                                          </p:spTgt>
                                        </p:tgtEl>
                                        <p:attrNameLst>
                                          <p:attrName>fillcolor</p:attrName>
                                        </p:attrNameLst>
                                      </p:cBhvr>
                                      <p:by>
                                        <p:hsl h="0" s="-12549" l="-25098"/>
                                      </p:by>
                                    </p:animClr>
                                    <p:animClr clrSpc="hsl" dir="cw">
                                      <p:cBhvr>
                                        <p:cTn id="42" dur="500" fill="hold"/>
                                        <p:tgtEl>
                                          <p:spTgt spid="3">
                                            <p:txEl>
                                              <p:pRg st="6" end="6"/>
                                            </p:txEl>
                                          </p:spTgt>
                                        </p:tgtEl>
                                        <p:attrNameLst>
                                          <p:attrName>stroke.color</p:attrName>
                                        </p:attrNameLst>
                                      </p:cBhvr>
                                      <p:by>
                                        <p:hsl h="0" s="-12549" l="-25098"/>
                                      </p:by>
                                    </p:animClr>
                                    <p:set>
                                      <p:cBhvr>
                                        <p:cTn id="43"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7612685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114F-C133-45E1-A1AF-1C87F224AFEA}"/>
              </a:ext>
            </a:extLst>
          </p:cNvPr>
          <p:cNvSpPr>
            <a:spLocks noGrp="1"/>
          </p:cNvSpPr>
          <p:nvPr>
            <p:ph type="title"/>
          </p:nvPr>
        </p:nvSpPr>
        <p:spPr/>
        <p:txBody>
          <a:bodyPr/>
          <a:lstStyle/>
          <a:p>
            <a:r>
              <a:rPr lang="en-US" dirty="0"/>
              <a:t>Approach: Gaussian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DDBCA0-59C3-4B43-A7BD-3CD3918E500C}"/>
                  </a:ext>
                </a:extLst>
              </p:cNvPr>
              <p:cNvSpPr>
                <a:spLocks noGrp="1"/>
              </p:cNvSpPr>
              <p:nvPr>
                <p:ph idx="1"/>
              </p:nvPr>
            </p:nvSpPr>
            <p:spPr>
              <a:xfrm>
                <a:off x="838200" y="1825624"/>
                <a:ext cx="10515600" cy="5032375"/>
              </a:xfrm>
            </p:spPr>
            <p:txBody>
              <a:bodyPr>
                <a:normAutofit/>
              </a:bodyPr>
              <a:lstStyle/>
              <a:p>
                <a:r>
                  <a:rPr lang="en-US" dirty="0"/>
                  <a:t>The true (linearized) state deviation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𝑡</m:t>
                        </m:r>
                      </m:sub>
                    </m:sSub>
                  </m:oMath>
                </a14:m>
                <a:r>
                  <a:rPr lang="en-US" dirty="0"/>
                  <a:t>, and its estimator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𝑡</m:t>
                        </m:r>
                      </m:sub>
                    </m:sSub>
                  </m:oMath>
                </a14:m>
                <a:r>
                  <a:rPr lang="en-US" dirty="0"/>
                  <a:t> evolve as</a:t>
                </a:r>
              </a:p>
              <a:p>
                <a:endParaRPr lang="en-US" dirty="0"/>
              </a:p>
              <a:p>
                <a:endParaRPr lang="en-US" dirty="0"/>
              </a:p>
              <a:p>
                <a:endParaRPr lang="en-US" dirty="0"/>
              </a:p>
              <a:p>
                <a:endParaRPr lang="en-US" dirty="0"/>
              </a:p>
              <a:p>
                <a:r>
                  <a:rPr lang="en-US" dirty="0">
                    <a:solidFill>
                      <a:srgbClr val="FF0000"/>
                    </a:solidFill>
                  </a:rPr>
                  <a:t>This is pretty messy, </a:t>
                </a:r>
                <a:r>
                  <a:rPr lang="en-US" dirty="0">
                    <a:solidFill>
                      <a:srgbClr val="0070C0"/>
                    </a:solidFill>
                  </a:rPr>
                  <a:t>here’s the shorthand:</a:t>
                </a:r>
              </a:p>
              <a:p>
                <a:pPr marL="0" indent="0">
                  <a:buNone/>
                </a:pPr>
                <a:endParaRPr lang="en-US" dirty="0">
                  <a:solidFill>
                    <a:srgbClr val="0070C0"/>
                  </a:solidFill>
                </a:endParaRPr>
              </a:p>
              <a:p>
                <a:endParaRPr lang="en-US" dirty="0"/>
              </a:p>
            </p:txBody>
          </p:sp>
        </mc:Choice>
        <mc:Fallback xmlns="">
          <p:sp>
            <p:nvSpPr>
              <p:cNvPr id="3" name="Content Placeholder 2">
                <a:extLst>
                  <a:ext uri="{FF2B5EF4-FFF2-40B4-BE49-F238E27FC236}">
                    <a16:creationId xmlns:a16="http://schemas.microsoft.com/office/drawing/2014/main" id="{5DDDBCA0-59C3-4B43-A7BD-3CD3918E500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043" t="-19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D200ACB-9904-4A69-84F5-762CBFC1D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295" y="2494997"/>
            <a:ext cx="7759409" cy="1868006"/>
          </a:xfrm>
          <a:prstGeom prst="rect">
            <a:avLst/>
          </a:prstGeom>
        </p:spPr>
      </p:pic>
      <p:pic>
        <p:nvPicPr>
          <p:cNvPr id="7" name="Picture 6">
            <a:extLst>
              <a:ext uri="{FF2B5EF4-FFF2-40B4-BE49-F238E27FC236}">
                <a16:creationId xmlns:a16="http://schemas.microsoft.com/office/drawing/2014/main" id="{0BA67F30-32CE-44CF-ACDD-25A22F010E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83" y="5032375"/>
            <a:ext cx="5335034" cy="632760"/>
          </a:xfrm>
          <a:prstGeom prst="rect">
            <a:avLst/>
          </a:prstGeom>
        </p:spPr>
      </p:pic>
    </p:spTree>
    <p:extLst>
      <p:ext uri="{BB962C8B-B14F-4D97-AF65-F5344CB8AC3E}">
        <p14:creationId xmlns:p14="http://schemas.microsoft.com/office/powerpoint/2010/main" val="177312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458-9E56-4290-B259-264FC4FC1589}"/>
              </a:ext>
            </a:extLst>
          </p:cNvPr>
          <p:cNvSpPr>
            <a:spLocks noGrp="1"/>
          </p:cNvSpPr>
          <p:nvPr>
            <p:ph type="title"/>
          </p:nvPr>
        </p:nvSpPr>
        <p:spPr/>
        <p:txBody>
          <a:bodyPr/>
          <a:lstStyle/>
          <a:p>
            <a:r>
              <a:rPr lang="en-US" dirty="0"/>
              <a:t>Approach: Gaussian Propagation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B4CA2C-686D-4B57-A273-727D12C4925E}"/>
                  </a:ext>
                </a:extLst>
              </p:cNvPr>
              <p:cNvSpPr>
                <a:spLocks noGrp="1"/>
              </p:cNvSpPr>
              <p:nvPr>
                <p:ph idx="1"/>
              </p:nvPr>
            </p:nvSpPr>
            <p:spPr>
              <a:xfrm>
                <a:off x="838200" y="1825625"/>
                <a:ext cx="11000014" cy="4351338"/>
              </a:xfrm>
            </p:spPr>
            <p:txBody>
              <a:bodyPr/>
              <a:lstStyle/>
              <a:p>
                <a:r>
                  <a:rPr lang="en-US" dirty="0"/>
                  <a:t>Define the mean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𝑡</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 </m:t>
                        </m:r>
                        <m:r>
                          <m:rPr>
                            <m:sty m:val="p"/>
                          </m:rPr>
                          <a:rPr lang="en-US" b="0" i="0" dirty="0" smtClean="0">
                            <a:latin typeface="Cambria Math" panose="02040503050406030204" pitchFamily="18" charset="0"/>
                          </a:rPr>
                          <m:t>y</m:t>
                        </m:r>
                      </m:e>
                      <m:sub>
                        <m:r>
                          <m:rPr>
                            <m:sty m:val="p"/>
                          </m:rPr>
                          <a:rPr lang="en-US" b="0" i="0" dirty="0" smtClean="0">
                            <a:latin typeface="Cambria Math" panose="02040503050406030204" pitchFamily="18" charset="0"/>
                          </a:rPr>
                          <m:t>t</m:t>
                        </m:r>
                      </m:sub>
                    </m:sSub>
                    <m:r>
                      <a:rPr lang="en-US" b="0" i="0" dirty="0" smtClean="0">
                        <a:latin typeface="Cambria Math" panose="02040503050406030204" pitchFamily="18" charset="0"/>
                      </a:rPr>
                      <m:t> ]</m:t>
                    </m:r>
                  </m:oMath>
                </a14:m>
                <a:r>
                  <a:rPr lang="en-US" dirty="0"/>
                  <a:t>, and 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𝑉𝑎𝑟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oMath>
                </a14:m>
                <a:endParaRPr lang="en-US" dirty="0"/>
              </a:p>
              <a:p>
                <a:r>
                  <a:rPr lang="en-US" dirty="0"/>
                  <a:t>Propagate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acc>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oMath>
                </a14:m>
                <a:r>
                  <a:rPr lang="en-US" dirty="0"/>
                  <a:t> as follows:</a:t>
                </a:r>
              </a:p>
            </p:txBody>
          </p:sp>
        </mc:Choice>
        <mc:Fallback xmlns="">
          <p:sp>
            <p:nvSpPr>
              <p:cNvPr id="3" name="Content Placeholder 2">
                <a:extLst>
                  <a:ext uri="{FF2B5EF4-FFF2-40B4-BE49-F238E27FC236}">
                    <a16:creationId xmlns:a16="http://schemas.microsoft.com/office/drawing/2014/main" id="{4EB4CA2C-686D-4B57-A273-727D12C4925E}"/>
                  </a:ext>
                </a:extLst>
              </p:cNvPr>
              <p:cNvSpPr>
                <a:spLocks noGrp="1" noRot="1" noChangeAspect="1" noMove="1" noResize="1" noEditPoints="1" noAdjustHandles="1" noChangeArrowheads="1" noChangeShapeType="1" noTextEdit="1"/>
              </p:cNvSpPr>
              <p:nvPr>
                <p:ph idx="1"/>
              </p:nvPr>
            </p:nvSpPr>
            <p:spPr>
              <a:xfrm>
                <a:off x="838200" y="1825625"/>
                <a:ext cx="11000014" cy="4351338"/>
              </a:xfrm>
              <a:blipFill>
                <a:blip r:embed="rId3"/>
                <a:stretch>
                  <a:fillRect l="-998"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28FA188-4385-487C-AD41-17238051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879" y="3062240"/>
            <a:ext cx="7550242" cy="187810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1BE9F8A-BB97-4A3C-BC90-3AD45EF147BD}"/>
                  </a:ext>
                </a:extLst>
              </p:cNvPr>
              <p:cNvSpPr/>
              <p:nvPr/>
            </p:nvSpPr>
            <p:spPr>
              <a:xfrm>
                <a:off x="0" y="5731891"/>
                <a:ext cx="10188232" cy="830997"/>
              </a:xfrm>
              <a:prstGeom prst="rect">
                <a:avLst/>
              </a:prstGeom>
            </p:spPr>
            <p:txBody>
              <a:bodyPr wrap="square">
                <a:spAutoFit/>
              </a:bodyPr>
              <a:lstStyle/>
              <a:p>
                <a:pPr lvl="1"/>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r>
                      <a:rPr lang="en-US" sz="2400" b="0" i="0" dirty="0" smtClean="0">
                        <a:latin typeface="Cambria Math" panose="02040503050406030204" pitchFamily="18" charset="0"/>
                      </a:rPr>
                      <m:t>:</m:t>
                    </m:r>
                  </m:oMath>
                </a14:m>
                <a:r>
                  <a:rPr lang="en-US" sz="2400" i="1" dirty="0"/>
                  <a:t> true deviation </a:t>
                </a:r>
                <a:r>
                  <a:rPr lang="en-US" sz="2400" dirty="0"/>
                  <a:t>from the true state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a:t>
                </a:r>
                <a:r>
                  <a:rPr lang="en-US" sz="2400" u="sng" dirty="0"/>
                  <a:t>assuming linearized motion model</a:t>
                </a:r>
                <a:endParaRPr lang="en-US" sz="2400" dirty="0"/>
              </a:p>
              <a:p>
                <a:pPr lvl="1"/>
                <a:r>
                  <a:rPr lang="en-US" sz="2400" dirty="0"/>
                  <a:t>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oMath>
                </a14:m>
                <a:r>
                  <a:rPr lang="en-US" sz="2400" dirty="0"/>
                  <a:t>: the Kalman Filter estimator of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acc>
                  </m:oMath>
                </a14:m>
                <a:r>
                  <a:rPr lang="en-US" sz="2400" dirty="0"/>
                  <a:t>, using sensor and motion models</a:t>
                </a:r>
              </a:p>
            </p:txBody>
          </p:sp>
        </mc:Choice>
        <mc:Fallback xmlns="">
          <p:sp>
            <p:nvSpPr>
              <p:cNvPr id="7" name="Rectangle 6">
                <a:extLst>
                  <a:ext uri="{FF2B5EF4-FFF2-40B4-BE49-F238E27FC236}">
                    <a16:creationId xmlns:a16="http://schemas.microsoft.com/office/drawing/2014/main" id="{41BE9F8A-BB97-4A3C-BC90-3AD45EF147BD}"/>
                  </a:ext>
                </a:extLst>
              </p:cNvPr>
              <p:cNvSpPr>
                <a:spLocks noRot="1" noChangeAspect="1" noMove="1" noResize="1" noEditPoints="1" noAdjustHandles="1" noChangeArrowheads="1" noChangeShapeType="1" noTextEdit="1"/>
              </p:cNvSpPr>
              <p:nvPr/>
            </p:nvSpPr>
            <p:spPr>
              <a:xfrm>
                <a:off x="0" y="5731891"/>
                <a:ext cx="10188232" cy="830997"/>
              </a:xfrm>
              <a:prstGeom prst="rect">
                <a:avLst/>
              </a:prstGeom>
              <a:blipFill>
                <a:blip r:embed="rId5"/>
                <a:stretch>
                  <a:fillRect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834DB0C-2930-4857-BF89-9BF60D1820FC}"/>
                  </a:ext>
                </a:extLst>
              </p:cNvPr>
              <p:cNvSpPr/>
              <p:nvPr/>
            </p:nvSpPr>
            <p:spPr>
              <a:xfrm>
                <a:off x="375191" y="4954306"/>
                <a:ext cx="1580754" cy="777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𝑡</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 </m:t>
                          </m:r>
                          <m:m>
                            <m:mPr>
                              <m:mcs>
                                <m:mc>
                                  <m:mcPr>
                                    <m:count m:val="1"/>
                                    <m:mcJc m:val="center"/>
                                  </m:mcPr>
                                </m:mc>
                              </m:mcs>
                              <m:ctrlPr>
                                <a:rPr lang="en-US" sz="2400" i="1">
                                  <a:latin typeface="Cambria Math" panose="02040503050406030204" pitchFamily="18" charset="0"/>
                                </a:rPr>
                              </m:ctrlPr>
                            </m:mP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dirty="0">
                                        <a:latin typeface="Cambria Math" panose="02040503050406030204" pitchFamily="18" charset="0"/>
                                      </a:rPr>
                                      <m:t>𝑡</m:t>
                                    </m:r>
                                  </m:sub>
                                </m:sSub>
                              </m:e>
                            </m:mr>
                          </m:m>
                          <m:r>
                            <a:rPr lang="en-US" sz="2400" i="1">
                              <a:latin typeface="Cambria Math" panose="02040503050406030204" pitchFamily="18" charset="0"/>
                            </a:rPr>
                            <m:t> </m:t>
                          </m:r>
                        </m:e>
                      </m:d>
                    </m:oMath>
                  </m:oMathPara>
                </a14:m>
                <a:endParaRPr lang="en-US" sz="2400" dirty="0"/>
              </a:p>
            </p:txBody>
          </p:sp>
        </mc:Choice>
        <mc:Fallback xmlns="">
          <p:sp>
            <p:nvSpPr>
              <p:cNvPr id="5" name="Rectangle 4">
                <a:extLst>
                  <a:ext uri="{FF2B5EF4-FFF2-40B4-BE49-F238E27FC236}">
                    <a16:creationId xmlns:a16="http://schemas.microsoft.com/office/drawing/2014/main" id="{2834DB0C-2930-4857-BF89-9BF60D1820FC}"/>
                  </a:ext>
                </a:extLst>
              </p:cNvPr>
              <p:cNvSpPr>
                <a:spLocks noRot="1" noChangeAspect="1" noMove="1" noResize="1" noEditPoints="1" noAdjustHandles="1" noChangeArrowheads="1" noChangeShapeType="1" noTextEdit="1"/>
              </p:cNvSpPr>
              <p:nvPr/>
            </p:nvSpPr>
            <p:spPr>
              <a:xfrm>
                <a:off x="375191" y="4954306"/>
                <a:ext cx="1580754" cy="77758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3107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786B86-1662-4D9D-924F-2FE11EC1E65F}"/>
                  </a:ext>
                </a:extLst>
              </p:cNvPr>
              <p:cNvSpPr/>
              <p:nvPr/>
            </p:nvSpPr>
            <p:spPr>
              <a:xfrm>
                <a:off x="266058" y="1561309"/>
                <a:ext cx="40874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r>
                            <a:rPr lang="en-US" sz="2800" i="1">
                              <a:latin typeface="Cambria Math" panose="02040503050406030204" pitchFamily="18" charset="0"/>
                            </a:rPr>
                            <m:t> </m:t>
                          </m:r>
                        </m:sub>
                      </m:sSub>
                      <m:r>
                        <a:rPr lang="en-US" sz="2800" i="1">
                          <a:latin typeface="Cambria Math" panose="02040503050406030204" pitchFamily="18" charset="0"/>
                        </a:rPr>
                        <m:t>~  </m:t>
                      </m:r>
                      <m:r>
                        <a:rPr lang="en-US" sz="2800" i="1">
                          <a:latin typeface="Cambria Math" panose="02040503050406030204" pitchFamily="18" charset="0"/>
                        </a:rPr>
                        <m:t>𝑁</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e>
                      </m:acc>
                      <m:r>
                        <a:rPr lang="en-US" sz="2800" i="1">
                          <a:latin typeface="Cambria Math" panose="02040503050406030204" pitchFamily="18" charset="0"/>
                          <a:ea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rPr>
                        <m:t>Λ</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sub>
                      </m:sSub>
                      <m:sSup>
                        <m:sSupPr>
                          <m:ctrlPr>
                            <a:rPr lang="en-US" sz="2800" i="1">
                              <a:latin typeface="Cambria Math" panose="02040503050406030204" pitchFamily="18" charset="0"/>
                              <a:ea typeface="Cambria Math" panose="02040503050406030204" pitchFamily="18" charset="0"/>
                            </a:rPr>
                          </m:ctrlPr>
                        </m:sSupPr>
                        <m:e>
                          <m:r>
                            <m:rPr>
                              <m:sty m:val="p"/>
                            </m:rPr>
                            <a:rPr lang="el-GR" sz="2800" i="1">
                              <a:latin typeface="Cambria Math" panose="02040503050406030204" pitchFamily="18" charset="0"/>
                              <a:ea typeface="Cambria Math" panose="02040503050406030204" pitchFamily="18" charset="0"/>
                            </a:rPr>
                            <m:t>Λ</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rPr>
                        <m:t>]</m:t>
                      </m:r>
                    </m:oMath>
                  </m:oMathPara>
                </a14:m>
                <a:endParaRPr lang="en-US" sz="2800" dirty="0"/>
              </a:p>
            </p:txBody>
          </p:sp>
        </mc:Choice>
        <mc:Fallback xmlns="">
          <p:sp>
            <p:nvSpPr>
              <p:cNvPr id="3" name="Rectangle 2">
                <a:extLst>
                  <a:ext uri="{FF2B5EF4-FFF2-40B4-BE49-F238E27FC236}">
                    <a16:creationId xmlns:a16="http://schemas.microsoft.com/office/drawing/2014/main" id="{3F786B86-1662-4D9D-924F-2FE11EC1E65F}"/>
                  </a:ext>
                </a:extLst>
              </p:cNvPr>
              <p:cNvSpPr>
                <a:spLocks noRot="1" noChangeAspect="1" noMove="1" noResize="1" noEditPoints="1" noAdjustHandles="1" noChangeArrowheads="1" noChangeShapeType="1" noTextEdit="1"/>
              </p:cNvSpPr>
              <p:nvPr/>
            </p:nvSpPr>
            <p:spPr>
              <a:xfrm>
                <a:off x="266058" y="1561309"/>
                <a:ext cx="408746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9B68615-CFB9-4F3A-BE9B-8E1BDEE475A8}"/>
                  </a:ext>
                </a:extLst>
              </p:cNvPr>
              <p:cNvSpPr txBox="1"/>
              <p:nvPr/>
            </p:nvSpPr>
            <p:spPr>
              <a:xfrm>
                <a:off x="477433" y="2114875"/>
                <a:ext cx="3344505" cy="369332"/>
              </a:xfrm>
              <a:prstGeom prst="rect">
                <a:avLst/>
              </a:prstGeom>
              <a:noFill/>
            </p:spPr>
            <p:txBody>
              <a:bodyPr wrap="none" lIns="0" tIns="0" rIns="0" bIns="0" rtlCol="0">
                <a:spAutoFit/>
              </a:bodyPr>
              <a:lstStyle/>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Nominal State at time t</a:t>
                </a:r>
              </a:p>
            </p:txBody>
          </p:sp>
        </mc:Choice>
        <mc:Fallback xmlns="">
          <p:sp>
            <p:nvSpPr>
              <p:cNvPr id="21" name="TextBox 20">
                <a:extLst>
                  <a:ext uri="{FF2B5EF4-FFF2-40B4-BE49-F238E27FC236}">
                    <a16:creationId xmlns:a16="http://schemas.microsoft.com/office/drawing/2014/main" id="{C9B68615-CFB9-4F3A-BE9B-8E1BDEE475A8}"/>
                  </a:ext>
                </a:extLst>
              </p:cNvPr>
              <p:cNvSpPr txBox="1">
                <a:spLocks noRot="1" noChangeAspect="1" noMove="1" noResize="1" noEditPoints="1" noAdjustHandles="1" noChangeArrowheads="1" noChangeShapeType="1" noTextEdit="1"/>
              </p:cNvSpPr>
              <p:nvPr/>
            </p:nvSpPr>
            <p:spPr>
              <a:xfrm>
                <a:off x="477433" y="2114875"/>
                <a:ext cx="3344505" cy="369332"/>
              </a:xfrm>
              <a:prstGeom prst="rect">
                <a:avLst/>
              </a:prstGeom>
              <a:blipFill>
                <a:blip r:embed="rId13"/>
                <a:stretch>
                  <a:fillRect l="-2186" t="-26230" r="-4554" b="-47541"/>
                </a:stretch>
              </a:blipFill>
            </p:spPr>
            <p:txBody>
              <a:bodyPr/>
              <a:lstStyle/>
              <a:p>
                <a:r>
                  <a:rPr lang="en-US">
                    <a:noFill/>
                  </a:rPr>
                  <a:t> </a:t>
                </a:r>
              </a:p>
            </p:txBody>
          </p:sp>
        </mc:Fallback>
      </mc:AlternateContent>
    </p:spTree>
    <p:extLst>
      <p:ext uri="{BB962C8B-B14F-4D97-AF65-F5344CB8AC3E}">
        <p14:creationId xmlns:p14="http://schemas.microsoft.com/office/powerpoint/2010/main" val="3895722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Propagation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4499" y="1561309"/>
            <a:ext cx="7663002" cy="4305670"/>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Grey Ellipses: Unconditional a priori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distributions</a:t>
                </a:r>
              </a:p>
            </p:txBody>
          </p:sp>
        </mc:Choice>
        <mc:Fallback xmlns="">
          <p:sp>
            <p:nvSpPr>
              <p:cNvPr id="10" name="TextBox 9">
                <a:extLst>
                  <a:ext uri="{FF2B5EF4-FFF2-40B4-BE49-F238E27FC236}">
                    <a16:creationId xmlns:a16="http://schemas.microsoft.com/office/drawing/2014/main" id="{A2546C92-6FFC-44AE-B8C5-F707162A2BEC}"/>
                  </a:ext>
                </a:extLst>
              </p:cNvPr>
              <p:cNvSpPr txBox="1">
                <a:spLocks noRot="1" noChangeAspect="1" noMove="1" noResize="1" noEditPoints="1" noAdjustHandles="1" noChangeArrowheads="1" noChangeShapeType="1" noTextEdit="1"/>
              </p:cNvSpPr>
              <p:nvPr/>
            </p:nvSpPr>
            <p:spPr>
              <a:xfrm>
                <a:off x="266058" y="6039315"/>
                <a:ext cx="9661443" cy="523220"/>
              </a:xfrm>
              <a:prstGeom prst="rect">
                <a:avLst/>
              </a:prstGeom>
              <a:blipFill>
                <a:blip r:embed="rId4"/>
                <a:stretch>
                  <a:fillRect l="-1325"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EAAD1EC-CC6F-4460-B5E3-23A1184FF7B2}"/>
                  </a:ext>
                </a:extLst>
              </p:cNvPr>
              <p:cNvSpPr/>
              <p:nvPr/>
            </p:nvSpPr>
            <p:spPr>
              <a:xfrm>
                <a:off x="9612253" y="4222060"/>
                <a:ext cx="1814279" cy="8918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m>
                            <m:mPr>
                              <m:mcs>
                                <m:mc>
                                  <m:mcPr>
                                    <m:count m:val="1"/>
                                    <m:mcJc m:val="center"/>
                                  </m:mcPr>
                                </m:mc>
                              </m:mcs>
                              <m:ctrlPr>
                                <a:rPr lang="en-US" sz="2800" i="1">
                                  <a:latin typeface="Cambria Math" panose="02040503050406030204" pitchFamily="18" charset="0"/>
                                </a:rPr>
                              </m:ctrlPr>
                            </m:mP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sub>
                                    <m:r>
                                      <a:rPr lang="en-US" sz="2800" i="1" dirty="0">
                                        <a:latin typeface="Cambria Math" panose="02040503050406030204" pitchFamily="18" charset="0"/>
                                      </a:rPr>
                                      <m:t>𝑡</m:t>
                                    </m:r>
                                  </m:sub>
                                </m:sSub>
                              </m:e>
                            </m:mr>
                          </m:m>
                          <m:r>
                            <a:rPr lang="en-US" sz="2800" i="1">
                              <a:latin typeface="Cambria Math" panose="02040503050406030204" pitchFamily="18" charset="0"/>
                            </a:rPr>
                            <m:t> </m:t>
                          </m:r>
                        </m:e>
                      </m:d>
                    </m:oMath>
                  </m:oMathPara>
                </a14:m>
                <a:endParaRPr lang="en-US" sz="2800" dirty="0"/>
              </a:p>
            </p:txBody>
          </p:sp>
        </mc:Choice>
        <mc:Fallback xmlns="">
          <p:sp>
            <p:nvSpPr>
              <p:cNvPr id="9" name="Rectangle 8">
                <a:extLst>
                  <a:ext uri="{FF2B5EF4-FFF2-40B4-BE49-F238E27FC236}">
                    <a16:creationId xmlns:a16="http://schemas.microsoft.com/office/drawing/2014/main" id="{CEAAD1EC-CC6F-4460-B5E3-23A1184FF7B2}"/>
                  </a:ext>
                </a:extLst>
              </p:cNvPr>
              <p:cNvSpPr>
                <a:spLocks noRot="1" noChangeAspect="1" noMove="1" noResize="1" noEditPoints="1" noAdjustHandles="1" noChangeArrowheads="1" noChangeShapeType="1" noTextEdit="1"/>
              </p:cNvSpPr>
              <p:nvPr/>
            </p:nvSpPr>
            <p:spPr>
              <a:xfrm>
                <a:off x="9612253" y="4222060"/>
                <a:ext cx="1814279" cy="8918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8C2F99-AFB8-4A58-8C9B-757B85623F42}"/>
                  </a:ext>
                </a:extLst>
              </p:cNvPr>
              <p:cNvSpPr/>
              <p:nvPr/>
            </p:nvSpPr>
            <p:spPr>
              <a:xfrm>
                <a:off x="9799805" y="6176885"/>
                <a:ext cx="162672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Λ</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i="1">
                          <a:latin typeface="Cambria Math" panose="02040503050406030204" pitchFamily="18" charset="0"/>
                          <a:ea typeface="Cambria Math" panose="02040503050406030204" pitchFamily="18" charset="0"/>
                        </a:rPr>
                        <m:t> 0]</m:t>
                      </m:r>
                    </m:oMath>
                  </m:oMathPara>
                </a14:m>
                <a:endParaRPr lang="en-US" sz="2800" dirty="0"/>
              </a:p>
            </p:txBody>
          </p:sp>
        </mc:Choice>
        <mc:Fallback xmlns="">
          <p:sp>
            <p:nvSpPr>
              <p:cNvPr id="4" name="Rectangle 3">
                <a:extLst>
                  <a:ext uri="{FF2B5EF4-FFF2-40B4-BE49-F238E27FC236}">
                    <a16:creationId xmlns:a16="http://schemas.microsoft.com/office/drawing/2014/main" id="{898C2F99-AFB8-4A58-8C9B-757B85623F42}"/>
                  </a:ext>
                </a:extLst>
              </p:cNvPr>
              <p:cNvSpPr>
                <a:spLocks noRot="1" noChangeAspect="1" noMove="1" noResize="1" noEditPoints="1" noAdjustHandles="1" noChangeArrowheads="1" noChangeShapeType="1" noTextEdit="1"/>
              </p:cNvSpPr>
              <p:nvPr/>
            </p:nvSpPr>
            <p:spPr>
              <a:xfrm>
                <a:off x="9799805" y="6176885"/>
                <a:ext cx="1626727" cy="523220"/>
              </a:xfrm>
              <a:prstGeom prst="rect">
                <a:avLst/>
              </a:prstGeom>
              <a:blipFill>
                <a:blip r:embed="rId7"/>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D323B9C-88E3-4019-9A83-3A5D83CCA4DA}"/>
              </a:ext>
            </a:extLst>
          </p:cNvPr>
          <p:cNvSpPr/>
          <p:nvPr/>
        </p:nvSpPr>
        <p:spPr>
          <a:xfrm>
            <a:off x="9017822" y="3510128"/>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4692CE0-DBFF-4302-A76D-07561C20B00D}"/>
              </a:ext>
            </a:extLst>
          </p:cNvPr>
          <p:cNvCxnSpPr>
            <a:cxnSpLocks/>
          </p:cNvCxnSpPr>
          <p:nvPr/>
        </p:nvCxnSpPr>
        <p:spPr>
          <a:xfrm flipH="1">
            <a:off x="9355885" y="3148330"/>
            <a:ext cx="409188" cy="500989"/>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EAECCF-06CA-48E4-984D-F793EE1AE995}"/>
                  </a:ext>
                </a:extLst>
              </p:cNvPr>
              <p:cNvSpPr/>
              <p:nvPr/>
            </p:nvSpPr>
            <p:spPr>
              <a:xfrm>
                <a:off x="9689410" y="3294460"/>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𝑡</m:t>
                              </m:r>
                            </m:sub>
                          </m:sSub>
                        </m:e>
                      </m:acc>
                    </m:oMath>
                  </m:oMathPara>
                </a14:m>
                <a:endParaRPr lang="en-US" sz="2800" dirty="0"/>
              </a:p>
            </p:txBody>
          </p:sp>
        </mc:Choice>
        <mc:Fallback xmlns="">
          <p:sp>
            <p:nvSpPr>
              <p:cNvPr id="15" name="Rectangle 14">
                <a:extLst>
                  <a:ext uri="{FF2B5EF4-FFF2-40B4-BE49-F238E27FC236}">
                    <a16:creationId xmlns:a16="http://schemas.microsoft.com/office/drawing/2014/main" id="{76EAECCF-06CA-48E4-984D-F793EE1AE995}"/>
                  </a:ext>
                </a:extLst>
              </p:cNvPr>
              <p:cNvSpPr>
                <a:spLocks noRot="1" noChangeAspect="1" noMove="1" noResize="1" noEditPoints="1" noAdjustHandles="1" noChangeArrowheads="1" noChangeShapeType="1" noTextEdit="1"/>
              </p:cNvSpPr>
              <p:nvPr/>
            </p:nvSpPr>
            <p:spPr>
              <a:xfrm>
                <a:off x="9689410" y="3294460"/>
                <a:ext cx="590995"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4DF822E-4787-443B-9C5B-D16A298B2694}"/>
                  </a:ext>
                </a:extLst>
              </p:cNvPr>
              <p:cNvSpPr/>
              <p:nvPr/>
            </p:nvSpPr>
            <p:spPr>
              <a:xfrm>
                <a:off x="9451319" y="2361769"/>
                <a:ext cx="59099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Sub>
                    </m:oMath>
                  </m:oMathPara>
                </a14:m>
                <a:endParaRPr lang="en-US" sz="2800" dirty="0"/>
              </a:p>
            </p:txBody>
          </p:sp>
        </mc:Choice>
        <mc:Fallback xmlns="">
          <p:sp>
            <p:nvSpPr>
              <p:cNvPr id="16" name="Rectangle 15">
                <a:extLst>
                  <a:ext uri="{FF2B5EF4-FFF2-40B4-BE49-F238E27FC236}">
                    <a16:creationId xmlns:a16="http://schemas.microsoft.com/office/drawing/2014/main" id="{A4DF822E-4787-443B-9C5B-D16A298B2694}"/>
                  </a:ext>
                </a:extLst>
              </p:cNvPr>
              <p:cNvSpPr>
                <a:spLocks noRot="1" noChangeAspect="1" noMove="1" noResize="1" noEditPoints="1" noAdjustHandles="1" noChangeArrowheads="1" noChangeShapeType="1" noTextEdit="1"/>
              </p:cNvSpPr>
              <p:nvPr/>
            </p:nvSpPr>
            <p:spPr>
              <a:xfrm>
                <a:off x="9451319" y="2361769"/>
                <a:ext cx="590995" cy="523220"/>
              </a:xfrm>
              <a:prstGeom prst="rect">
                <a:avLst/>
              </a:prstGeom>
              <a:blipFill>
                <a:blip r:embed="rId9"/>
                <a:stretch>
                  <a:fillRect/>
                </a:stretch>
              </a:blipFill>
            </p:spPr>
            <p:txBody>
              <a:bodyPr/>
              <a:lstStyle/>
              <a:p>
                <a:r>
                  <a:rPr lang="en-US">
                    <a:noFill/>
                  </a:rPr>
                  <a:t> </a:t>
                </a:r>
              </a:p>
            </p:txBody>
          </p:sp>
        </mc:Fallback>
      </mc:AlternateContent>
      <p:sp>
        <p:nvSpPr>
          <p:cNvPr id="17" name="Oval 16">
            <a:extLst>
              <a:ext uri="{FF2B5EF4-FFF2-40B4-BE49-F238E27FC236}">
                <a16:creationId xmlns:a16="http://schemas.microsoft.com/office/drawing/2014/main" id="{E71A817F-5430-49C8-9E57-7B24E0F53780}"/>
              </a:ext>
            </a:extLst>
          </p:cNvPr>
          <p:cNvSpPr/>
          <p:nvPr/>
        </p:nvSpPr>
        <p:spPr>
          <a:xfrm>
            <a:off x="9430097" y="2865064"/>
            <a:ext cx="252248" cy="2680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517109B-637F-4980-BF8E-213C36044358}"/>
              </a:ext>
            </a:extLst>
          </p:cNvPr>
          <p:cNvCxnSpPr>
            <a:cxnSpLocks/>
          </p:cNvCxnSpPr>
          <p:nvPr/>
        </p:nvCxnSpPr>
        <p:spPr>
          <a:xfrm>
            <a:off x="9316277" y="3579310"/>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10627C-AE30-464C-A965-4B305DC54830}"/>
              </a:ext>
            </a:extLst>
          </p:cNvPr>
          <p:cNvCxnSpPr>
            <a:cxnSpLocks/>
          </p:cNvCxnSpPr>
          <p:nvPr/>
        </p:nvCxnSpPr>
        <p:spPr>
          <a:xfrm>
            <a:off x="9716860" y="3096039"/>
            <a:ext cx="96426" cy="104582"/>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EDE0D9C-B028-46F2-A405-CE942A19648B}"/>
                  </a:ext>
                </a:extLst>
              </p:cNvPr>
              <p:cNvSpPr/>
              <p:nvPr/>
            </p:nvSpPr>
            <p:spPr>
              <a:xfrm>
                <a:off x="8794329" y="3792106"/>
                <a:ext cx="61837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𝑡</m:t>
                          </m:r>
                        </m:sub>
                        <m:sup>
                          <m:r>
                            <a:rPr lang="en-US" sz="2800" b="0" i="1" dirty="0" smtClean="0">
                              <a:latin typeface="Cambria Math" panose="02040503050406030204" pitchFamily="18" charset="0"/>
                            </a:rPr>
                            <m:t>∗</m:t>
                          </m:r>
                        </m:sup>
                      </m:sSubSup>
                    </m:oMath>
                  </m:oMathPara>
                </a14:m>
                <a:endParaRPr lang="en-US" sz="2800" dirty="0"/>
              </a:p>
            </p:txBody>
          </p:sp>
        </mc:Choice>
        <mc:Fallback xmlns="">
          <p:sp>
            <p:nvSpPr>
              <p:cNvPr id="20" name="Rectangle 19">
                <a:extLst>
                  <a:ext uri="{FF2B5EF4-FFF2-40B4-BE49-F238E27FC236}">
                    <a16:creationId xmlns:a16="http://schemas.microsoft.com/office/drawing/2014/main" id="{DEDE0D9C-B028-46F2-A405-CE942A19648B}"/>
                  </a:ext>
                </a:extLst>
              </p:cNvPr>
              <p:cNvSpPr>
                <a:spLocks noRot="1" noChangeAspect="1" noMove="1" noResize="1" noEditPoints="1" noAdjustHandles="1" noChangeArrowheads="1" noChangeShapeType="1" noTextEdit="1"/>
              </p:cNvSpPr>
              <p:nvPr/>
            </p:nvSpPr>
            <p:spPr>
              <a:xfrm>
                <a:off x="8794329" y="3792106"/>
                <a:ext cx="61837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1A33C-4D0B-4AD7-8251-6ABBC1DE7F2E}"/>
                  </a:ext>
                </a:extLst>
              </p:cNvPr>
              <p:cNvSpPr/>
              <p:nvPr/>
            </p:nvSpPr>
            <p:spPr>
              <a:xfrm>
                <a:off x="9625942" y="5117499"/>
                <a:ext cx="19744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sub>
                          <m:r>
                            <a:rPr lang="en-US" sz="2800" i="1" dirty="0">
                              <a:latin typeface="Cambria Math" panose="02040503050406030204" pitchFamily="18" charset="0"/>
                            </a:rPr>
                            <m:t>𝑡</m:t>
                          </m:r>
                        </m:sub>
                      </m:sSub>
                      <m:r>
                        <a:rPr lang="en-US" sz="2800" dirty="0">
                          <a:latin typeface="Cambria Math" panose="02040503050406030204" pitchFamily="18" charset="0"/>
                        </a:rPr>
                        <m:t>=</m:t>
                      </m:r>
                      <m:r>
                        <m:rPr>
                          <m:sty m:val="p"/>
                        </m:rPr>
                        <a:rPr lang="en-US" sz="2800" dirty="0">
                          <a:latin typeface="Cambria Math" panose="02040503050406030204" pitchFamily="18" charset="0"/>
                        </a:rPr>
                        <m:t>E</m:t>
                      </m:r>
                      <m:d>
                        <m:dPr>
                          <m:begChr m:val="["/>
                          <m:endChr m:val="]"/>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dirty="0">
                                  <a:latin typeface="Cambria Math" panose="02040503050406030204" pitchFamily="18" charset="0"/>
                                </a:rPr>
                                <m:t> </m:t>
                              </m:r>
                              <m:r>
                                <m:rPr>
                                  <m:sty m:val="p"/>
                                </m:rPr>
                                <a:rPr lang="en-US" sz="2800" dirty="0">
                                  <a:latin typeface="Cambria Math" panose="02040503050406030204" pitchFamily="18" charset="0"/>
                                </a:rPr>
                                <m:t>y</m:t>
                              </m:r>
                            </m:e>
                            <m:sub>
                              <m:r>
                                <m:rPr>
                                  <m:sty m:val="p"/>
                                </m:rPr>
                                <a:rPr lang="en-US" sz="2800" dirty="0">
                                  <a:latin typeface="Cambria Math" panose="02040503050406030204" pitchFamily="18" charset="0"/>
                                </a:rPr>
                                <m:t>t</m:t>
                              </m:r>
                            </m:sub>
                          </m:sSub>
                          <m:r>
                            <a:rPr lang="en-US" sz="2800" dirty="0">
                              <a:latin typeface="Cambria Math" panose="02040503050406030204" pitchFamily="18" charset="0"/>
                            </a:rPr>
                            <m:t> </m:t>
                          </m:r>
                        </m:e>
                      </m:d>
                    </m:oMath>
                  </m:oMathPara>
                </a14:m>
                <a:endParaRPr lang="en-US" sz="2800" dirty="0"/>
              </a:p>
            </p:txBody>
          </p:sp>
        </mc:Choice>
        <mc:Fallback xmlns="">
          <p:sp>
            <p:nvSpPr>
              <p:cNvPr id="6" name="Rectangle 5">
                <a:extLst>
                  <a:ext uri="{FF2B5EF4-FFF2-40B4-BE49-F238E27FC236}">
                    <a16:creationId xmlns:a16="http://schemas.microsoft.com/office/drawing/2014/main" id="{2911A33C-4D0B-4AD7-8251-6ABBC1DE7F2E}"/>
                  </a:ext>
                </a:extLst>
              </p:cNvPr>
              <p:cNvSpPr>
                <a:spLocks noRot="1" noChangeAspect="1" noMove="1" noResize="1" noEditPoints="1" noAdjustHandles="1" noChangeArrowheads="1" noChangeShapeType="1" noTextEdit="1"/>
              </p:cNvSpPr>
              <p:nvPr/>
            </p:nvSpPr>
            <p:spPr>
              <a:xfrm>
                <a:off x="9625942" y="5117499"/>
                <a:ext cx="1974451"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FCA852-3172-4D4F-A5A8-9CCF94D416EE}"/>
                  </a:ext>
                </a:extLst>
              </p:cNvPr>
              <p:cNvSpPr txBox="1"/>
              <p:nvPr/>
            </p:nvSpPr>
            <p:spPr>
              <a:xfrm>
                <a:off x="9689410" y="5295700"/>
                <a:ext cx="2249014" cy="1292662"/>
              </a:xfrm>
              <a:prstGeom prst="rect">
                <a:avLst/>
              </a:prstGeom>
              <a:noFill/>
            </p:spPr>
            <p:txBody>
              <a:bodyPr wrap="none" lIns="0" tIns="0" rIns="0" bIns="0" rtlCol="0">
                <a:spAutoFit/>
              </a:bodyPr>
              <a:lstStyle/>
              <a:p>
                <a:endParaRPr lang="en-US" sz="2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𝑉𝑎𝑟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𝑡</m:t>
                              </m:r>
                            </m:sub>
                          </m:sSub>
                          <m:r>
                            <a:rPr lang="en-US" sz="2800" i="1">
                              <a:latin typeface="Cambria Math" panose="02040503050406030204" pitchFamily="18" charset="0"/>
                            </a:rPr>
                            <m:t> </m:t>
                          </m:r>
                        </m:e>
                      </m:d>
                    </m:oMath>
                  </m:oMathPara>
                </a14:m>
                <a:endParaRPr lang="en-US" sz="2800" dirty="0"/>
              </a:p>
              <a:p>
                <a:endParaRPr lang="en-US" sz="2800" dirty="0"/>
              </a:p>
            </p:txBody>
          </p:sp>
        </mc:Choice>
        <mc:Fallback xmlns="">
          <p:sp>
            <p:nvSpPr>
              <p:cNvPr id="7" name="TextBox 6">
                <a:extLst>
                  <a:ext uri="{FF2B5EF4-FFF2-40B4-BE49-F238E27FC236}">
                    <a16:creationId xmlns:a16="http://schemas.microsoft.com/office/drawing/2014/main" id="{1DFCA852-3172-4D4F-A5A8-9CCF94D416EE}"/>
                  </a:ext>
                </a:extLst>
              </p:cNvPr>
              <p:cNvSpPr txBox="1">
                <a:spLocks noRot="1" noChangeAspect="1" noMove="1" noResize="1" noEditPoints="1" noAdjustHandles="1" noChangeArrowheads="1" noChangeShapeType="1" noTextEdit="1"/>
              </p:cNvSpPr>
              <p:nvPr/>
            </p:nvSpPr>
            <p:spPr>
              <a:xfrm>
                <a:off x="9689410" y="5295700"/>
                <a:ext cx="2249014" cy="1292662"/>
              </a:xfrm>
              <a:prstGeom prst="rect">
                <a:avLst/>
              </a:prstGeom>
              <a:blipFill>
                <a:blip r:embed="rId12"/>
                <a:stretch>
                  <a:fillRect/>
                </a:stretch>
              </a:blipFill>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E0192202-5F43-45F8-A4BB-3D3F3BE72E0C}"/>
              </a:ext>
            </a:extLst>
          </p:cNvPr>
          <p:cNvSpPr/>
          <p:nvPr/>
        </p:nvSpPr>
        <p:spPr>
          <a:xfrm>
            <a:off x="3838650" y="4471445"/>
            <a:ext cx="870107" cy="393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EAEA8E-A129-431E-A590-B6BC54E02758}"/>
              </a:ext>
            </a:extLst>
          </p:cNvPr>
          <p:cNvSpPr/>
          <p:nvPr/>
        </p:nvSpPr>
        <p:spPr>
          <a:xfrm>
            <a:off x="2426927" y="3318540"/>
            <a:ext cx="3567902" cy="167912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5301481D-B70F-421B-99DF-E8499DA4888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5541" y="1699216"/>
            <a:ext cx="4104230" cy="1577602"/>
          </a:xfrm>
          <a:prstGeom prst="rect">
            <a:avLst/>
          </a:prstGeom>
        </p:spPr>
      </p:pic>
    </p:spTree>
    <p:custDataLst>
      <p:tags r:id="rId1"/>
    </p:custDataLst>
    <p:extLst>
      <p:ext uri="{BB962C8B-B14F-4D97-AF65-F5344CB8AC3E}">
        <p14:creationId xmlns:p14="http://schemas.microsoft.com/office/powerpoint/2010/main" val="2299317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2476328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5E28-1E5E-4986-8802-D1100371C5EA}"/>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B34944B2-FBC3-476F-ACB0-445BE2784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99" y="1561309"/>
            <a:ext cx="7663002" cy="4305670"/>
          </a:xfrm>
        </p:spPr>
      </p:pic>
      <p:cxnSp>
        <p:nvCxnSpPr>
          <p:cNvPr id="8" name="Straight Arrow Connector 7">
            <a:extLst>
              <a:ext uri="{FF2B5EF4-FFF2-40B4-BE49-F238E27FC236}">
                <a16:creationId xmlns:a16="http://schemas.microsoft.com/office/drawing/2014/main" id="{8911ECBD-F1C5-46C0-83ED-E8860AE17519}"/>
              </a:ext>
            </a:extLst>
          </p:cNvPr>
          <p:cNvCxnSpPr>
            <a:cxnSpLocks/>
          </p:cNvCxnSpPr>
          <p:nvPr/>
        </p:nvCxnSpPr>
        <p:spPr>
          <a:xfrm flipH="1" flipV="1">
            <a:off x="5092262" y="4414345"/>
            <a:ext cx="796193" cy="162497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0AF614-8559-474A-A34E-A1F0020BCB50}"/>
              </a:ext>
            </a:extLst>
          </p:cNvPr>
          <p:cNvCxnSpPr>
            <a:cxnSpLocks/>
          </p:cNvCxnSpPr>
          <p:nvPr/>
        </p:nvCxnSpPr>
        <p:spPr>
          <a:xfrm flipV="1">
            <a:off x="2939142" y="4640731"/>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46C92-6FFC-44AE-B8C5-F707162A2BEC}"/>
              </a:ext>
            </a:extLst>
          </p:cNvPr>
          <p:cNvSpPr txBox="1"/>
          <p:nvPr/>
        </p:nvSpPr>
        <p:spPr>
          <a:xfrm>
            <a:off x="266058" y="6039315"/>
            <a:ext cx="9661443" cy="523220"/>
          </a:xfrm>
          <a:prstGeom prst="rect">
            <a:avLst/>
          </a:prstGeom>
          <a:noFill/>
        </p:spPr>
        <p:txBody>
          <a:bodyPr wrap="square" rtlCol="0">
            <a:spAutoFit/>
          </a:bodyPr>
          <a:lstStyle/>
          <a:p>
            <a:r>
              <a:rPr lang="en-US" sz="2800" dirty="0"/>
              <a:t>Black Ellipses: Obstacle Truncated Gaussian Distributions</a:t>
            </a:r>
          </a:p>
        </p:txBody>
      </p:sp>
      <p:cxnSp>
        <p:nvCxnSpPr>
          <p:cNvPr id="9" name="Straight Arrow Connector 8">
            <a:extLst>
              <a:ext uri="{FF2B5EF4-FFF2-40B4-BE49-F238E27FC236}">
                <a16:creationId xmlns:a16="http://schemas.microsoft.com/office/drawing/2014/main" id="{ECCF71DD-47F6-4B7B-84E6-EF0D3248782B}"/>
              </a:ext>
            </a:extLst>
          </p:cNvPr>
          <p:cNvCxnSpPr>
            <a:cxnSpLocks/>
          </p:cNvCxnSpPr>
          <p:nvPr/>
        </p:nvCxnSpPr>
        <p:spPr>
          <a:xfrm>
            <a:off x="4130566" y="1991107"/>
            <a:ext cx="1757889" cy="130268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3654FA-D47F-4A05-AE8B-74A9B3B618DF}"/>
              </a:ext>
            </a:extLst>
          </p:cNvPr>
          <p:cNvCxnSpPr>
            <a:cxnSpLocks/>
          </p:cNvCxnSpPr>
          <p:nvPr/>
        </p:nvCxnSpPr>
        <p:spPr>
          <a:xfrm flipH="1">
            <a:off x="8765628" y="2119191"/>
            <a:ext cx="1556012" cy="113638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56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D38962F-DE61-4F64-964C-FEC90AA5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762" y="3970882"/>
            <a:ext cx="7190476" cy="2714286"/>
          </a:xfrm>
          <a:prstGeom prst="rect">
            <a:avLst/>
          </a:prstGeom>
        </p:spPr>
      </p:pic>
      <p:sp>
        <p:nvSpPr>
          <p:cNvPr id="2" name="Title 1">
            <a:extLst>
              <a:ext uri="{FF2B5EF4-FFF2-40B4-BE49-F238E27FC236}">
                <a16:creationId xmlns:a16="http://schemas.microsoft.com/office/drawing/2014/main" id="{A9DEF1B1-94C3-46EC-A079-F482E8E1ECF2}"/>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74DFDF2C-60F7-4512-8530-A750E88F2E2B}"/>
              </a:ext>
            </a:extLst>
          </p:cNvPr>
          <p:cNvSpPr>
            <a:spLocks noGrp="1"/>
          </p:cNvSpPr>
          <p:nvPr>
            <p:ph idx="1"/>
          </p:nvPr>
        </p:nvSpPr>
        <p:spPr>
          <a:xfrm>
            <a:off x="838200" y="1825625"/>
            <a:ext cx="10964422" cy="1325563"/>
          </a:xfrm>
        </p:spPr>
        <p:txBody>
          <a:bodyPr>
            <a:normAutofit/>
          </a:bodyPr>
          <a:lstStyle/>
          <a:p>
            <a:r>
              <a:rPr lang="en-US" dirty="0"/>
              <a:t>Compute </a:t>
            </a:r>
            <a:r>
              <a:rPr lang="en-US" u="sng" dirty="0"/>
              <a:t>shift</a:t>
            </a:r>
            <a:r>
              <a:rPr lang="en-US" dirty="0"/>
              <a:t> in mean and variance </a:t>
            </a:r>
            <a:r>
              <a:rPr lang="en-US" u="sng" dirty="0"/>
              <a:t>for each constraint</a:t>
            </a:r>
          </a:p>
        </p:txBody>
      </p:sp>
      <p:pic>
        <p:nvPicPr>
          <p:cNvPr id="7" name="Picture 6">
            <a:extLst>
              <a:ext uri="{FF2B5EF4-FFF2-40B4-BE49-F238E27FC236}">
                <a16:creationId xmlns:a16="http://schemas.microsoft.com/office/drawing/2014/main" id="{93687007-0B81-429A-9195-607AE7224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0156" y="2466431"/>
            <a:ext cx="4211687" cy="1639388"/>
          </a:xfrm>
          <a:prstGeom prst="rect">
            <a:avLst/>
          </a:prstGeom>
        </p:spPr>
      </p:pic>
    </p:spTree>
    <p:extLst>
      <p:ext uri="{BB962C8B-B14F-4D97-AF65-F5344CB8AC3E}">
        <p14:creationId xmlns:p14="http://schemas.microsoft.com/office/powerpoint/2010/main" val="37308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1: For each constraint, affine transform to 1D Gaussian</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389377" y="2676635"/>
            <a:ext cx="7823894"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147958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2: Truncate 1D Gaussian by constraint (well-known problem)</a:t>
            </a:r>
          </a:p>
        </p:txBody>
      </p:sp>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4392385" y="2676635"/>
            <a:ext cx="3820885" cy="3500328"/>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cxnSp>
        <p:nvCxnSpPr>
          <p:cNvPr id="10" name="Straight Arrow Connector 9">
            <a:extLst>
              <a:ext uri="{FF2B5EF4-FFF2-40B4-BE49-F238E27FC236}">
                <a16:creationId xmlns:a16="http://schemas.microsoft.com/office/drawing/2014/main" id="{028CE6B4-9BBB-4285-BD73-62E30C0712B0}"/>
              </a:ext>
            </a:extLst>
          </p:cNvPr>
          <p:cNvCxnSpPr>
            <a:cxnSpLocks/>
          </p:cNvCxnSpPr>
          <p:nvPr/>
        </p:nvCxnSpPr>
        <p:spPr>
          <a:xfrm flipH="1" flipV="1">
            <a:off x="6776357" y="4784271"/>
            <a:ext cx="2533595" cy="162595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02FFC9-78FE-4C78-BAE4-E716A1EDBC61}"/>
              </a:ext>
            </a:extLst>
          </p:cNvPr>
          <p:cNvCxnSpPr>
            <a:cxnSpLocks/>
          </p:cNvCxnSpPr>
          <p:nvPr/>
        </p:nvCxnSpPr>
        <p:spPr>
          <a:xfrm flipH="1" flipV="1">
            <a:off x="6302829" y="3527647"/>
            <a:ext cx="3257182" cy="125662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DD26FD-4BEA-454B-8FB9-145562354650}"/>
              </a:ext>
            </a:extLst>
          </p:cNvPr>
          <p:cNvSpPr txBox="1"/>
          <p:nvPr/>
        </p:nvSpPr>
        <p:spPr>
          <a:xfrm>
            <a:off x="9337835" y="6116470"/>
            <a:ext cx="444352" cy="707886"/>
          </a:xfrm>
          <a:prstGeom prst="rect">
            <a:avLst/>
          </a:prstGeom>
          <a:noFill/>
        </p:spPr>
        <p:txBody>
          <a:bodyPr wrap="none" rtlCol="0">
            <a:spAutoFit/>
          </a:bodyPr>
          <a:lstStyle/>
          <a:p>
            <a:r>
              <a:rPr lang="en-US" sz="4000" dirty="0">
                <a:solidFill>
                  <a:srgbClr val="FF0000"/>
                </a:solidFill>
              </a:rPr>
              <a:t>1</a:t>
            </a:r>
          </a:p>
        </p:txBody>
      </p:sp>
      <p:sp>
        <p:nvSpPr>
          <p:cNvPr id="15" name="TextBox 14">
            <a:extLst>
              <a:ext uri="{FF2B5EF4-FFF2-40B4-BE49-F238E27FC236}">
                <a16:creationId xmlns:a16="http://schemas.microsoft.com/office/drawing/2014/main" id="{BBE9E3C4-34FF-41C1-AE07-00C0CCED95C4}"/>
              </a:ext>
            </a:extLst>
          </p:cNvPr>
          <p:cNvSpPr txBox="1"/>
          <p:nvPr/>
        </p:nvSpPr>
        <p:spPr>
          <a:xfrm>
            <a:off x="9536599" y="4444268"/>
            <a:ext cx="444352" cy="707886"/>
          </a:xfrm>
          <a:prstGeom prst="rect">
            <a:avLst/>
          </a:prstGeom>
          <a:noFill/>
        </p:spPr>
        <p:txBody>
          <a:bodyPr wrap="none" rtlCol="0">
            <a:spAutoFit/>
          </a:bodyPr>
          <a:lstStyle/>
          <a:p>
            <a:r>
              <a:rPr lang="en-US" sz="4000" dirty="0">
                <a:solidFill>
                  <a:srgbClr val="FF0000"/>
                </a:solidFill>
              </a:rPr>
              <a:t>2</a:t>
            </a:r>
          </a:p>
        </p:txBody>
      </p:sp>
    </p:spTree>
    <p:extLst>
      <p:ext uri="{BB962C8B-B14F-4D97-AF65-F5344CB8AC3E}">
        <p14:creationId xmlns:p14="http://schemas.microsoft.com/office/powerpoint/2010/main" val="296394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b="1" dirty="0"/>
              <a:t>Prior Work</a:t>
            </a:r>
          </a:p>
          <a:p>
            <a:r>
              <a:rPr lang="en-US" dirty="0"/>
              <a:t>Proposed Method</a:t>
            </a:r>
          </a:p>
          <a:p>
            <a:pPr lvl="1"/>
            <a:r>
              <a:rPr lang="en-US" dirty="0" smtClean="0"/>
              <a:t>Formulation</a:t>
            </a:r>
            <a:endParaRPr lang="en-US"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a:t>Method Evaluation and Results</a:t>
            </a:r>
          </a:p>
          <a:p>
            <a:pPr lvl="1"/>
            <a:r>
              <a:rPr lang="en-US" dirty="0" smtClean="0"/>
              <a:t>PR2-Robot</a:t>
            </a:r>
            <a:endParaRPr lang="en-US" dirty="0"/>
          </a:p>
        </p:txBody>
      </p:sp>
    </p:spTree>
    <p:extLst>
      <p:ext uri="{BB962C8B-B14F-4D97-AF65-F5344CB8AC3E}">
        <p14:creationId xmlns:p14="http://schemas.microsoft.com/office/powerpoint/2010/main" val="3007562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6C56-DF51-4ECB-81A8-A8946ACE0BAC}"/>
              </a:ext>
            </a:extLst>
          </p:cNvPr>
          <p:cNvSpPr>
            <a:spLocks noGrp="1"/>
          </p:cNvSpPr>
          <p:nvPr>
            <p:ph type="title"/>
          </p:nvPr>
        </p:nvSpPr>
        <p:spPr/>
        <p:txBody>
          <a:bodyPr/>
          <a:lstStyle/>
          <a:p>
            <a:r>
              <a:rPr lang="en-US" dirty="0"/>
              <a:t>Approach: Gaussian Truncation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5B5FBE-B9C9-4379-85FD-F38CB688B164}"/>
                  </a:ext>
                </a:extLst>
              </p:cNvPr>
              <p:cNvSpPr>
                <a:spLocks noGrp="1"/>
              </p:cNvSpPr>
              <p:nvPr>
                <p:ph idx="1"/>
              </p:nvPr>
            </p:nvSpPr>
            <p:spPr/>
            <p:txBody>
              <a:bodyPr/>
              <a:lstStyle/>
              <a:p>
                <a:r>
                  <a:rPr lang="en-US" dirty="0"/>
                  <a:t>Step 3: Get shifts in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oMath>
                </a14:m>
                <a:r>
                  <a:rPr lang="en-US" dirty="0"/>
                  <a:t> of original Gaussian, </a:t>
                </a:r>
                <a14:m>
                  <m:oMath xmlns:m="http://schemas.openxmlformats.org/officeDocument/2006/math">
                    <m:r>
                      <a:rPr lang="en-US"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r>
                  <a:rPr lang="en-US" dirty="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𝑖</m:t>
                        </m:r>
                      </m:sup>
                    </m:sSubSup>
                  </m:oMath>
                </a14:m>
                <a:endParaRPr lang="en-US" dirty="0"/>
              </a:p>
            </p:txBody>
          </p:sp>
        </mc:Choice>
        <mc:Fallback xmlns="">
          <p:sp>
            <p:nvSpPr>
              <p:cNvPr id="3" name="Content Placeholder 2">
                <a:extLst>
                  <a:ext uri="{FF2B5EF4-FFF2-40B4-BE49-F238E27FC236}">
                    <a16:creationId xmlns:a16="http://schemas.microsoft.com/office/drawing/2014/main" id="{D05B5FBE-B9C9-4379-85FD-F38CB688B164}"/>
                  </a:ext>
                </a:extLst>
              </p:cNvPr>
              <p:cNvSpPr>
                <a:spLocks noGrp="1" noRot="1" noChangeAspect="1" noMove="1" noResize="1" noEditPoints="1" noAdjustHandles="1" noChangeArrowheads="1" noChangeShapeType="1" noTextEdit="1"/>
              </p:cNvSpPr>
              <p:nvPr>
                <p:ph idx="1"/>
              </p:nvPr>
            </p:nvSpPr>
            <p:spPr>
              <a:blipFill>
                <a:blip r:embed="rId3"/>
                <a:stretch>
                  <a:fillRect l="-1043" t="-1821"/>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72786DAC-1570-467D-9167-D97B95473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7" y="2909900"/>
            <a:ext cx="11413245" cy="3097881"/>
          </a:xfrm>
          <a:prstGeom prst="rect">
            <a:avLst/>
          </a:prstGeom>
        </p:spPr>
      </p:pic>
      <p:pic>
        <p:nvPicPr>
          <p:cNvPr id="8" name="Picture 7">
            <a:extLst>
              <a:ext uri="{FF2B5EF4-FFF2-40B4-BE49-F238E27FC236}">
                <a16:creationId xmlns:a16="http://schemas.microsoft.com/office/drawing/2014/main" id="{3444B98A-C7C2-4F68-8567-9DC302E3F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1207" y="2676635"/>
            <a:ext cx="2410161" cy="581106"/>
          </a:xfrm>
          <a:prstGeom prst="rect">
            <a:avLst/>
          </a:prstGeom>
        </p:spPr>
      </p:pic>
      <p:sp>
        <p:nvSpPr>
          <p:cNvPr id="6" name="Rectangle 5">
            <a:extLst>
              <a:ext uri="{FF2B5EF4-FFF2-40B4-BE49-F238E27FC236}">
                <a16:creationId xmlns:a16="http://schemas.microsoft.com/office/drawing/2014/main" id="{E58FD1EB-94F6-4B55-907F-7584A9EF3F97}"/>
              </a:ext>
            </a:extLst>
          </p:cNvPr>
          <p:cNvSpPr/>
          <p:nvPr/>
        </p:nvSpPr>
        <p:spPr>
          <a:xfrm>
            <a:off x="8311243" y="3347673"/>
            <a:ext cx="3491379" cy="2882584"/>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5A642D71-F0FE-4008-B38E-4464641E49B2}"/>
              </a:ext>
            </a:extLst>
          </p:cNvPr>
          <p:cNvSpPr txBox="1"/>
          <p:nvPr/>
        </p:nvSpPr>
        <p:spPr>
          <a:xfrm>
            <a:off x="9309952" y="2214970"/>
            <a:ext cx="2492670" cy="461665"/>
          </a:xfrm>
          <a:prstGeom prst="rect">
            <a:avLst/>
          </a:prstGeom>
          <a:noFill/>
        </p:spPr>
        <p:txBody>
          <a:bodyPr wrap="none" rtlCol="0">
            <a:spAutoFit/>
          </a:bodyPr>
          <a:lstStyle/>
          <a:p>
            <a:r>
              <a:rPr lang="en-US" sz="2400" dirty="0"/>
              <a:t>Current Constraint</a:t>
            </a:r>
          </a:p>
        </p:txBody>
      </p:sp>
    </p:spTree>
    <p:extLst>
      <p:ext uri="{BB962C8B-B14F-4D97-AF65-F5344CB8AC3E}">
        <p14:creationId xmlns:p14="http://schemas.microsoft.com/office/powerpoint/2010/main" val="2212776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p:sp>
        <p:nvSpPr>
          <p:cNvPr id="8" name="TextBox 7">
            <a:extLst>
              <a:ext uri="{FF2B5EF4-FFF2-40B4-BE49-F238E27FC236}">
                <a16:creationId xmlns:a16="http://schemas.microsoft.com/office/drawing/2014/main" id="{7C1EE7BD-BADB-4367-864D-F4A5A1EC34E0}"/>
              </a:ext>
            </a:extLst>
          </p:cNvPr>
          <p:cNvSpPr txBox="1"/>
          <p:nvPr/>
        </p:nvSpPr>
        <p:spPr>
          <a:xfrm>
            <a:off x="1105736" y="2735089"/>
            <a:ext cx="3630802" cy="523220"/>
          </a:xfrm>
          <a:prstGeom prst="rect">
            <a:avLst/>
          </a:prstGeom>
          <a:noFill/>
        </p:spPr>
        <p:txBody>
          <a:bodyPr wrap="none" rtlCol="0">
            <a:spAutoFit/>
          </a:bodyPr>
          <a:lstStyle/>
          <a:p>
            <a:r>
              <a:rPr lang="en-US" sz="2800" dirty="0"/>
              <a:t>Truncated 1D-Gaussian </a:t>
            </a:r>
          </a:p>
        </p:txBody>
      </p:sp>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5830064" y="1361217"/>
            <a:ext cx="5741826" cy="3494562"/>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2474683" cy="170691"/>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5EDF93D-72B0-411B-BE47-6B96A3C62ED2}"/>
                  </a:ext>
                </a:extLst>
              </p:cNvPr>
              <p:cNvSpPr txBox="1"/>
              <p:nvPr/>
            </p:nvSpPr>
            <p:spPr>
              <a:xfrm>
                <a:off x="344630" y="4147893"/>
                <a:ext cx="4746043" cy="707886"/>
              </a:xfrm>
              <a:prstGeom prst="rect">
                <a:avLst/>
              </a:prstGeom>
              <a:noFill/>
            </p:spPr>
            <p:txBody>
              <a:bodyPr wrap="none" rtlCol="0">
                <a:spAutoFit/>
              </a:bodyPr>
              <a:lstStyle/>
              <a:p>
                <a:r>
                  <a:rPr lang="en-US" sz="2000" dirty="0"/>
                  <a:t>1 – </a:t>
                </a:r>
                <a:r>
                  <a:rPr lang="en-US" sz="2000" dirty="0" err="1"/>
                  <a:t>cdf</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oMath>
                </a14:m>
                <a:r>
                  <a:rPr lang="en-US" sz="2000" dirty="0"/>
                  <a:t>):</a:t>
                </a:r>
              </a:p>
              <a:p>
                <a:r>
                  <a:rPr lang="en-US" sz="2000" dirty="0"/>
                  <a:t>Area under 1D Gaussian violating constraint</a:t>
                </a:r>
              </a:p>
            </p:txBody>
          </p:sp>
        </mc:Choice>
        <mc:Fallback xmlns="">
          <p:sp>
            <p:nvSpPr>
              <p:cNvPr id="17" name="TextBox 16">
                <a:extLst>
                  <a:ext uri="{FF2B5EF4-FFF2-40B4-BE49-F238E27FC236}">
                    <a16:creationId xmlns:a16="http://schemas.microsoft.com/office/drawing/2014/main" id="{05EDF93D-72B0-411B-BE47-6B96A3C62ED2}"/>
                  </a:ext>
                </a:extLst>
              </p:cNvPr>
              <p:cNvSpPr txBox="1">
                <a:spLocks noRot="1" noChangeAspect="1" noMove="1" noResize="1" noEditPoints="1" noAdjustHandles="1" noChangeArrowheads="1" noChangeShapeType="1" noTextEdit="1"/>
              </p:cNvSpPr>
              <p:nvPr/>
            </p:nvSpPr>
            <p:spPr>
              <a:xfrm>
                <a:off x="344630" y="4147893"/>
                <a:ext cx="4746043" cy="707886"/>
              </a:xfrm>
              <a:prstGeom prst="rect">
                <a:avLst/>
              </a:prstGeom>
              <a:blipFill>
                <a:blip r:embed="rId5"/>
                <a:stretch>
                  <a:fillRect l="-1414" t="-4274" r="-643" b="-13675"/>
                </a:stretch>
              </a:blipFill>
            </p:spPr>
            <p:txBody>
              <a:bodyPr/>
              <a:lstStyle/>
              <a:p>
                <a:r>
                  <a:rPr lang="en-US">
                    <a:noFill/>
                  </a:rPr>
                  <a:t> </a:t>
                </a:r>
              </a:p>
            </p:txBody>
          </p:sp>
        </mc:Fallback>
      </mc:AlternateContent>
    </p:spTree>
    <p:extLst>
      <p:ext uri="{BB962C8B-B14F-4D97-AF65-F5344CB8AC3E}">
        <p14:creationId xmlns:p14="http://schemas.microsoft.com/office/powerpoint/2010/main" val="3322615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465B-D6C5-4689-B4DF-DB00CE98D584}"/>
              </a:ext>
            </a:extLst>
          </p:cNvPr>
          <p:cNvSpPr>
            <a:spLocks noGrp="1"/>
          </p:cNvSpPr>
          <p:nvPr>
            <p:ph type="title"/>
          </p:nvPr>
        </p:nvSpPr>
        <p:spPr/>
        <p:txBody>
          <a:bodyPr/>
          <a:lstStyle/>
          <a:p>
            <a:r>
              <a:rPr lang="en-US" dirty="0"/>
              <a:t>Approach: Gaussian Truncation (Cont.)</a:t>
            </a:r>
          </a:p>
        </p:txBody>
      </p:sp>
      <p:pic>
        <p:nvPicPr>
          <p:cNvPr id="5" name="Content Placeholder 4">
            <a:extLst>
              <a:ext uri="{FF2B5EF4-FFF2-40B4-BE49-F238E27FC236}">
                <a16:creationId xmlns:a16="http://schemas.microsoft.com/office/drawing/2014/main" id="{771AC7E8-F9DE-4EFC-8328-2F58EC384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283842" cy="3025341"/>
          </a:xfrm>
        </p:spPr>
      </p:pic>
      <p:pic>
        <p:nvPicPr>
          <p:cNvPr id="7" name="Picture 6">
            <a:extLst>
              <a:ext uri="{FF2B5EF4-FFF2-40B4-BE49-F238E27FC236}">
                <a16:creationId xmlns:a16="http://schemas.microsoft.com/office/drawing/2014/main" id="{EEFE8632-24AF-4100-9743-3631382B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496" y="5349151"/>
            <a:ext cx="6377290" cy="105363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EE7BD-BADB-4367-864D-F4A5A1EC34E0}"/>
                  </a:ext>
                </a:extLst>
              </p:cNvPr>
              <p:cNvSpPr txBox="1"/>
              <p:nvPr/>
            </p:nvSpPr>
            <p:spPr>
              <a:xfrm>
                <a:off x="594360" y="2115121"/>
                <a:ext cx="5090160" cy="974434"/>
              </a:xfrm>
              <a:prstGeom prst="rect">
                <a:avLst/>
              </a:prstGeom>
              <a:noFill/>
            </p:spPr>
            <p:txBody>
              <a:bodyPr wrap="square" rtlCol="0">
                <a:spAutoFit/>
              </a:bodyPr>
              <a:lstStyle/>
              <a:p>
                <a:r>
                  <a:rPr lang="en-US" sz="2800" dirty="0"/>
                  <a:t>Unconditional priori distribution shift in </a:t>
                </a:r>
                <a14:m>
                  <m:oMath xmlns:m="http://schemas.openxmlformats.org/officeDocument/2006/math">
                    <m:r>
                      <a:rPr lang="en-US" sz="2800" b="0" i="1" smtClean="0">
                        <a:latin typeface="Cambria Math" panose="02040503050406030204" pitchFamily="18" charset="0"/>
                      </a:rPr>
                      <m:t>𝜇</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r>
                      <a:rPr lang="en-US" sz="2800" b="0" i="1" smtClean="0">
                        <a:latin typeface="Cambria Math" panose="02040503050406030204" pitchFamily="18" charset="0"/>
                        <a:ea typeface="Cambria Math" panose="02040503050406030204" pitchFamily="18" charset="0"/>
                      </a:rPr>
                      <m:t>,</m:t>
                    </m:r>
                  </m:oMath>
                </a14:m>
                <a:r>
                  <a:rPr lang="en-US" sz="2800" dirty="0"/>
                  <a:t> and shift in </a:t>
                </a:r>
                <a14:m>
                  <m:oMath xmlns:m="http://schemas.openxmlformats.org/officeDocument/2006/math">
                    <m:r>
                      <m:rPr>
                        <m:sty m:val="p"/>
                      </m:rPr>
                      <a:rPr lang="en-US" sz="2800" b="0" i="0" smtClean="0">
                        <a:latin typeface="Cambria Math" panose="02040503050406030204" pitchFamily="18" charset="0"/>
                      </a:rPr>
                      <m:t>Σ</m:t>
                    </m:r>
                  </m:oMath>
                </a14:m>
                <a:r>
                  <a:rPr lang="en-US" sz="2800" dirty="0"/>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sub>
                      <m:sup>
                        <m:r>
                          <a:rPr lang="en-US" sz="2800" b="0" i="1" smtClean="0">
                            <a:latin typeface="Cambria Math" panose="02040503050406030204" pitchFamily="18" charset="0"/>
                            <a:ea typeface="Cambria Math" panose="02040503050406030204" pitchFamily="18" charset="0"/>
                          </a:rPr>
                          <m:t>𝑖</m:t>
                        </m:r>
                      </m:sup>
                    </m:sSubSup>
                  </m:oMath>
                </a14:m>
                <a:endParaRPr lang="en-US" sz="2800" dirty="0"/>
              </a:p>
            </p:txBody>
          </p:sp>
        </mc:Choice>
        <mc:Fallback xmlns="">
          <p:sp>
            <p:nvSpPr>
              <p:cNvPr id="8" name="TextBox 7">
                <a:extLst>
                  <a:ext uri="{FF2B5EF4-FFF2-40B4-BE49-F238E27FC236}">
                    <a16:creationId xmlns:a16="http://schemas.microsoft.com/office/drawing/2014/main" id="{7C1EE7BD-BADB-4367-864D-F4A5A1EC34E0}"/>
                  </a:ext>
                </a:extLst>
              </p:cNvPr>
              <p:cNvSpPr txBox="1">
                <a:spLocks noRot="1" noChangeAspect="1" noMove="1" noResize="1" noEditPoints="1" noAdjustHandles="1" noChangeArrowheads="1" noChangeShapeType="1" noTextEdit="1"/>
              </p:cNvSpPr>
              <p:nvPr/>
            </p:nvSpPr>
            <p:spPr>
              <a:xfrm>
                <a:off x="594360" y="2115121"/>
                <a:ext cx="5090160" cy="974434"/>
              </a:xfrm>
              <a:prstGeom prst="rect">
                <a:avLst/>
              </a:prstGeom>
              <a:blipFill>
                <a:blip r:embed="rId4"/>
                <a:stretch>
                  <a:fillRect l="-2515" t="-6250" b="-16875"/>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FCEB544A-AAEE-40D1-B1BD-0EA4E1BA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32" y="5349151"/>
            <a:ext cx="3877216" cy="1019317"/>
          </a:xfrm>
          <a:prstGeom prst="rect">
            <a:avLst/>
          </a:prstGeom>
        </p:spPr>
      </p:pic>
      <p:sp>
        <p:nvSpPr>
          <p:cNvPr id="11" name="Rectangle 10">
            <a:extLst>
              <a:ext uri="{FF2B5EF4-FFF2-40B4-BE49-F238E27FC236}">
                <a16:creationId xmlns:a16="http://schemas.microsoft.com/office/drawing/2014/main" id="{B6CE7535-CC59-4F84-B4D8-9F868EC4D429}"/>
              </a:ext>
            </a:extLst>
          </p:cNvPr>
          <p:cNvSpPr/>
          <p:nvPr/>
        </p:nvSpPr>
        <p:spPr>
          <a:xfrm>
            <a:off x="481214" y="5110719"/>
            <a:ext cx="11532110" cy="1382156"/>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a:extLst>
              <a:ext uri="{FF2B5EF4-FFF2-40B4-BE49-F238E27FC236}">
                <a16:creationId xmlns:a16="http://schemas.microsoft.com/office/drawing/2014/main" id="{877973F4-D61A-4FEB-A601-145FFE7A9DA4}"/>
              </a:ext>
            </a:extLst>
          </p:cNvPr>
          <p:cNvCxnSpPr>
            <a:cxnSpLocks/>
          </p:cNvCxnSpPr>
          <p:nvPr/>
        </p:nvCxnSpPr>
        <p:spPr>
          <a:xfrm>
            <a:off x="4351283" y="3258309"/>
            <a:ext cx="699019" cy="2340633"/>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262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255B-A095-4F8F-BEAE-FB586D72D87A}"/>
              </a:ext>
            </a:extLst>
          </p:cNvPr>
          <p:cNvSpPr>
            <a:spLocks noGrp="1"/>
          </p:cNvSpPr>
          <p:nvPr>
            <p:ph type="title"/>
          </p:nvPr>
        </p:nvSpPr>
        <p:spPr/>
        <p:txBody>
          <a:bodyPr/>
          <a:lstStyle/>
          <a:p>
            <a:r>
              <a:rPr lang="en-US" dirty="0"/>
              <a:t>Final Probability of No Collisions</a:t>
            </a:r>
          </a:p>
        </p:txBody>
      </p:sp>
      <p:sp>
        <p:nvSpPr>
          <p:cNvPr id="3" name="Content Placeholder 2">
            <a:extLst>
              <a:ext uri="{FF2B5EF4-FFF2-40B4-BE49-F238E27FC236}">
                <a16:creationId xmlns:a16="http://schemas.microsoft.com/office/drawing/2014/main" id="{76E4BE72-BD72-45DE-AA54-62F898DA5062}"/>
              </a:ext>
            </a:extLst>
          </p:cNvPr>
          <p:cNvSpPr>
            <a:spLocks noGrp="1"/>
          </p:cNvSpPr>
          <p:nvPr>
            <p:ph idx="1"/>
          </p:nvPr>
        </p:nvSpPr>
        <p:spPr>
          <a:xfrm>
            <a:off x="838200" y="1825625"/>
            <a:ext cx="11216640" cy="4351338"/>
          </a:xfrm>
        </p:spPr>
        <p:txBody>
          <a:bodyPr/>
          <a:lstStyle/>
          <a:p>
            <a:r>
              <a:rPr lang="en-US" b="1" dirty="0"/>
              <a:t>Claim:</a:t>
            </a:r>
            <a:r>
              <a:rPr lang="en-US" dirty="0"/>
              <a:t> Boole’s Inequality </a:t>
            </a:r>
            <a:r>
              <a:rPr lang="en-US" u="sng" dirty="0"/>
              <a:t>conservatively</a:t>
            </a:r>
            <a:r>
              <a:rPr lang="en-US" dirty="0"/>
              <a:t> estimates collision-free probability</a:t>
            </a:r>
          </a:p>
        </p:txBody>
      </p:sp>
      <p:pic>
        <p:nvPicPr>
          <p:cNvPr id="5" name="Picture 4">
            <a:extLst>
              <a:ext uri="{FF2B5EF4-FFF2-40B4-BE49-F238E27FC236}">
                <a16:creationId xmlns:a16="http://schemas.microsoft.com/office/drawing/2014/main" id="{3A355589-DBC5-4FEC-AAA3-A884063BB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49" y="2432356"/>
            <a:ext cx="6286668" cy="2529119"/>
          </a:xfrm>
          <a:prstGeom prst="rect">
            <a:avLst/>
          </a:prstGeom>
        </p:spPr>
      </p:pic>
      <p:pic>
        <p:nvPicPr>
          <p:cNvPr id="7" name="Picture 6">
            <a:extLst>
              <a:ext uri="{FF2B5EF4-FFF2-40B4-BE49-F238E27FC236}">
                <a16:creationId xmlns:a16="http://schemas.microsoft.com/office/drawing/2014/main" id="{F6F253E4-DFCA-4AB8-A01D-F23406A7E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868" y="5244951"/>
            <a:ext cx="5036264" cy="1247924"/>
          </a:xfrm>
          <a:prstGeom prst="rect">
            <a:avLst/>
          </a:prstGeom>
        </p:spPr>
      </p:pic>
      <p:sp>
        <p:nvSpPr>
          <p:cNvPr id="8" name="Rectangle 7">
            <a:extLst>
              <a:ext uri="{FF2B5EF4-FFF2-40B4-BE49-F238E27FC236}">
                <a16:creationId xmlns:a16="http://schemas.microsoft.com/office/drawing/2014/main" id="{8F86547F-3A0F-48C7-8C67-E32A68D056B9}"/>
              </a:ext>
            </a:extLst>
          </p:cNvPr>
          <p:cNvSpPr/>
          <p:nvPr/>
        </p:nvSpPr>
        <p:spPr>
          <a:xfrm>
            <a:off x="2529840" y="2432355"/>
            <a:ext cx="6812280" cy="2529119"/>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Arrow: Curved Right 10">
            <a:extLst>
              <a:ext uri="{FF2B5EF4-FFF2-40B4-BE49-F238E27FC236}">
                <a16:creationId xmlns:a16="http://schemas.microsoft.com/office/drawing/2014/main" id="{AF938365-C82C-4D0A-8EE3-183A97D1B5F2}"/>
              </a:ext>
            </a:extLst>
          </p:cNvPr>
          <p:cNvSpPr/>
          <p:nvPr/>
        </p:nvSpPr>
        <p:spPr>
          <a:xfrm>
            <a:off x="2238525" y="4400243"/>
            <a:ext cx="1222709" cy="177817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B3FC9B6B-DF6D-44A3-A96F-021483F1D5A1}"/>
              </a:ext>
            </a:extLst>
          </p:cNvPr>
          <p:cNvSpPr txBox="1"/>
          <p:nvPr/>
        </p:nvSpPr>
        <p:spPr>
          <a:xfrm>
            <a:off x="587576" y="5916080"/>
            <a:ext cx="2515497" cy="523220"/>
          </a:xfrm>
          <a:prstGeom prst="rect">
            <a:avLst/>
          </a:prstGeom>
          <a:noFill/>
        </p:spPr>
        <p:txBody>
          <a:bodyPr wrap="none" rtlCol="0">
            <a:spAutoFit/>
          </a:bodyPr>
          <a:lstStyle/>
          <a:p>
            <a:r>
              <a:rPr lang="en-US" sz="2800" dirty="0">
                <a:solidFill>
                  <a:srgbClr val="FF0000"/>
                </a:solidFill>
              </a:rPr>
              <a:t>Final Expression</a:t>
            </a:r>
          </a:p>
        </p:txBody>
      </p:sp>
    </p:spTree>
    <p:extLst>
      <p:ext uri="{BB962C8B-B14F-4D97-AF65-F5344CB8AC3E}">
        <p14:creationId xmlns:p14="http://schemas.microsoft.com/office/powerpoint/2010/main" val="1436298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B67-4AA0-4CAB-8CD9-FC0B05E8A3FC}"/>
              </a:ext>
            </a:extLst>
          </p:cNvPr>
          <p:cNvSpPr>
            <a:spLocks noGrp="1"/>
          </p:cNvSpPr>
          <p:nvPr>
            <p:ph type="title"/>
          </p:nvPr>
        </p:nvSpPr>
        <p:spPr/>
        <p:txBody>
          <a:bodyPr/>
          <a:lstStyle/>
          <a:p>
            <a:r>
              <a:rPr lang="en-US" dirty="0"/>
              <a:t>Local Convexification Attempt</a:t>
            </a:r>
          </a:p>
        </p:txBody>
      </p:sp>
      <p:pic>
        <p:nvPicPr>
          <p:cNvPr id="5" name="Content Placeholder 4">
            <a:extLst>
              <a:ext uri="{FF2B5EF4-FFF2-40B4-BE49-F238E27FC236}">
                <a16:creationId xmlns:a16="http://schemas.microsoft.com/office/drawing/2014/main" id="{2B142322-59B7-4E36-BA0C-68057C1C7F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6894" y="1857057"/>
            <a:ext cx="10700245" cy="340074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5F908E-2621-447B-A133-A8815CA1AE49}"/>
                  </a:ext>
                </a:extLst>
              </p:cNvPr>
              <p:cNvSpPr txBox="1"/>
              <p:nvPr/>
            </p:nvSpPr>
            <p:spPr>
              <a:xfrm>
                <a:off x="3885183" y="5424169"/>
                <a:ext cx="4723665" cy="379399"/>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Sub>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U</m:t>
                        </m:r>
                      </m:e>
                      <m:sub>
                        <m:r>
                          <m:rPr>
                            <m:sty m:val="p"/>
                          </m:rPr>
                          <a:rPr lang="en-US" sz="2400" b="0" i="0" smtClean="0">
                            <a:latin typeface="Cambria Math" panose="02040503050406030204" pitchFamily="18" charset="0"/>
                          </a:rPr>
                          <m:t>t</m:t>
                        </m:r>
                      </m:sub>
                      <m:sup>
                        <m:r>
                          <m:rPr>
                            <m:sty m:val="p"/>
                          </m:rPr>
                          <a:rPr lang="en-US" sz="2400" b="0" i="0" smtClean="0">
                            <a:latin typeface="Cambria Math" panose="02040503050406030204" pitchFamily="18" charset="0"/>
                          </a:rPr>
                          <m:t>T</m:t>
                        </m:r>
                      </m:sup>
                    </m:sSubSup>
                  </m:oMath>
                </a14:m>
                <a:r>
                  <a:rPr lang="en-US" sz="2400" dirty="0"/>
                  <a:t> is Cholesky decomposition</a:t>
                </a:r>
              </a:p>
            </p:txBody>
          </p:sp>
        </mc:Choice>
        <mc:Fallback xmlns="">
          <p:sp>
            <p:nvSpPr>
              <p:cNvPr id="6" name="TextBox 5">
                <a:extLst>
                  <a:ext uri="{FF2B5EF4-FFF2-40B4-BE49-F238E27FC236}">
                    <a16:creationId xmlns:a16="http://schemas.microsoft.com/office/drawing/2014/main" id="{945F908E-2621-447B-A133-A8815CA1AE49}"/>
                  </a:ext>
                </a:extLst>
              </p:cNvPr>
              <p:cNvSpPr txBox="1">
                <a:spLocks noRot="1" noChangeAspect="1" noMove="1" noResize="1" noEditPoints="1" noAdjustHandles="1" noChangeArrowheads="1" noChangeShapeType="1" noTextEdit="1"/>
              </p:cNvSpPr>
              <p:nvPr/>
            </p:nvSpPr>
            <p:spPr>
              <a:xfrm>
                <a:off x="3885183" y="5424169"/>
                <a:ext cx="4723665" cy="379399"/>
              </a:xfrm>
              <a:prstGeom prst="rect">
                <a:avLst/>
              </a:prstGeom>
              <a:blipFill>
                <a:blip r:embed="rId4"/>
                <a:stretch>
                  <a:fillRect l="-2194" t="-22581" r="-2839" b="-48387"/>
                </a:stretch>
              </a:blipFill>
            </p:spPr>
            <p:txBody>
              <a:bodyPr/>
              <a:lstStyle/>
              <a:p>
                <a:r>
                  <a:rPr lang="en-US">
                    <a:noFill/>
                  </a:rPr>
                  <a:t> </a:t>
                </a:r>
              </a:p>
            </p:txBody>
          </p:sp>
        </mc:Fallback>
      </mc:AlternateContent>
    </p:spTree>
    <p:extLst>
      <p:ext uri="{BB962C8B-B14F-4D97-AF65-F5344CB8AC3E}">
        <p14:creationId xmlns:p14="http://schemas.microsoft.com/office/powerpoint/2010/main" val="1118869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a:xfrm>
            <a:off x="838200" y="1825624"/>
            <a:ext cx="10515600" cy="4843189"/>
          </a:xfrm>
        </p:spPr>
        <p:txBody>
          <a:bodyPr/>
          <a:lstStyle/>
          <a:p>
            <a:r>
              <a:rPr lang="en-US" dirty="0"/>
              <a:t>Prior Work</a:t>
            </a:r>
          </a:p>
          <a:p>
            <a:r>
              <a:rPr lang="en-US" dirty="0"/>
              <a:t>Proposed Method</a:t>
            </a:r>
          </a:p>
          <a:p>
            <a:pPr lvl="1"/>
            <a:r>
              <a:rPr lang="en-US" dirty="0"/>
              <a:t>Formulation</a:t>
            </a:r>
          </a:p>
          <a:p>
            <a:pPr lvl="1"/>
            <a:r>
              <a:rPr lang="en-US" dirty="0"/>
              <a:t>Approach</a:t>
            </a:r>
          </a:p>
          <a:p>
            <a:pPr lvl="2"/>
            <a:r>
              <a:rPr lang="en-US" dirty="0"/>
              <a:t>Gaussian Propagation</a:t>
            </a:r>
          </a:p>
          <a:p>
            <a:pPr lvl="2"/>
            <a:r>
              <a:rPr lang="en-US" dirty="0"/>
              <a:t>Gaussian Truncation</a:t>
            </a:r>
          </a:p>
          <a:p>
            <a:r>
              <a:rPr lang="en-US" dirty="0"/>
              <a:t>Method Evaluation and Results</a:t>
            </a:r>
          </a:p>
          <a:p>
            <a:pPr lvl="1"/>
            <a:r>
              <a:rPr lang="en-US" dirty="0"/>
              <a:t>Car-like robot with second order dynamics</a:t>
            </a:r>
          </a:p>
          <a:p>
            <a:pPr lvl="1"/>
            <a:r>
              <a:rPr lang="en-US" dirty="0"/>
              <a:t>Nonholonomic bevel-tip flexible needle</a:t>
            </a:r>
          </a:p>
        </p:txBody>
      </p:sp>
    </p:spTree>
    <p:extLst>
      <p:ext uri="{BB962C8B-B14F-4D97-AF65-F5344CB8AC3E}">
        <p14:creationId xmlns:p14="http://schemas.microsoft.com/office/powerpoint/2010/main" val="547478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3B-65E6-4D34-87DF-EA8CC5013F95}"/>
              </a:ext>
            </a:extLst>
          </p:cNvPr>
          <p:cNvSpPr>
            <a:spLocks noGrp="1"/>
          </p:cNvSpPr>
          <p:nvPr>
            <p:ph type="title"/>
          </p:nvPr>
        </p:nvSpPr>
        <p:spPr/>
        <p:txBody>
          <a:bodyPr/>
          <a:lstStyle/>
          <a:p>
            <a:r>
              <a:rPr lang="en-US" dirty="0"/>
              <a:t>Evaluation: Car-like Robot with Second Order Dynamics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56C6C-7092-4D7F-BB6C-5673AC277A37}"/>
                  </a:ext>
                </a:extLst>
              </p:cNvPr>
              <p:cNvSpPr>
                <a:spLocks noGrp="1"/>
              </p:cNvSpPr>
              <p:nvPr>
                <p:ph idx="1"/>
              </p:nvPr>
            </p:nvSpPr>
            <p:spPr>
              <a:xfrm>
                <a:off x="838200" y="1840865"/>
                <a:ext cx="10515600" cy="4351338"/>
              </a:xfrm>
            </p:spPr>
            <p:txBody>
              <a:bodyPr/>
              <a:lstStyle/>
              <a:p>
                <a:r>
                  <a:rPr lang="en-US" dirty="0"/>
                  <a:t>State and Control</a:t>
                </a:r>
              </a:p>
              <a:p>
                <a:pPr marL="0" indent="0">
                  <a:buNone/>
                </a:pPr>
                <a:r>
                  <a:rPr lang="en-US" b="1" dirty="0"/>
                  <a: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𝑣</m:t>
                            </m:r>
                          </m:e>
                        </m:d>
                      </m:e>
                      <m:sup>
                        <m:r>
                          <a:rPr lang="en-US" i="1">
                            <a:latin typeface="Cambria Math" panose="02040503050406030204" pitchFamily="18" charset="0"/>
                          </a:rPr>
                          <m:t>𝑇</m:t>
                        </m:r>
                      </m:sup>
                    </m:sSup>
                  </m:oMath>
                </a14:m>
                <a:r>
                  <a:rPr lang="en-US" dirty="0"/>
                  <a:t>   			</a:t>
                </a:r>
                <a:r>
                  <a:rPr lang="en-US" b="1" dirty="0"/>
                  <a:t>u </a:t>
                </a:r>
                <a:r>
                  <a:rPr lang="en-US" dirty="0"/>
                  <a:t>=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e>
                      <m:sup>
                        <m:r>
                          <a:rPr lang="en-US" b="0" i="1" smtClean="0">
                            <a:latin typeface="Cambria Math" panose="02040503050406030204" pitchFamily="18" charset="0"/>
                          </a:rPr>
                          <m:t>𝑇</m:t>
                        </m:r>
                      </m:sup>
                    </m:sSup>
                  </m:oMath>
                </a14:m>
                <a:endParaRPr lang="en-US" dirty="0"/>
              </a:p>
              <a:p>
                <a:r>
                  <a:rPr lang="en-US" dirty="0"/>
                  <a:t>Motion Model</a:t>
                </a:r>
              </a:p>
              <a:p>
                <a:endParaRPr lang="en-US" dirty="0"/>
              </a:p>
              <a:p>
                <a:endParaRPr lang="en-US" dirty="0"/>
              </a:p>
              <a:p>
                <a:pPr marL="0" indent="0">
                  <a:buNone/>
                </a:pPr>
                <a:endParaRPr lang="en-US" dirty="0"/>
              </a:p>
              <a:p>
                <a:r>
                  <a:rPr lang="en-US" dirty="0"/>
                  <a:t>Sensor Model</a:t>
                </a:r>
              </a:p>
              <a:p>
                <a:endParaRPr lang="en-US" dirty="0"/>
              </a:p>
            </p:txBody>
          </p:sp>
        </mc:Choice>
        <mc:Fallback xmlns="">
          <p:sp>
            <p:nvSpPr>
              <p:cNvPr id="3" name="Content Placeholder 2">
                <a:extLst>
                  <a:ext uri="{FF2B5EF4-FFF2-40B4-BE49-F238E27FC236}">
                    <a16:creationId xmlns:a16="http://schemas.microsoft.com/office/drawing/2014/main" id="{85C56C6C-7092-4D7F-BB6C-5673AC277A37}"/>
                  </a:ext>
                </a:extLst>
              </p:cNvPr>
              <p:cNvSpPr>
                <a:spLocks noGrp="1" noRot="1" noChangeAspect="1" noMove="1" noResize="1" noEditPoints="1" noAdjustHandles="1" noChangeArrowheads="1" noChangeShapeType="1" noTextEdit="1"/>
              </p:cNvSpPr>
              <p:nvPr>
                <p:ph idx="1"/>
              </p:nvPr>
            </p:nvSpPr>
            <p:spPr>
              <a:xfrm>
                <a:off x="838200" y="1840865"/>
                <a:ext cx="10515600" cy="4351338"/>
              </a:xfrm>
              <a:blipFill>
                <a:blip r:embed="rId3"/>
                <a:stretch>
                  <a:fillRect l="-1043"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67AD6B9-5DFA-4659-9350-6A4A599DC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522" y="3061914"/>
            <a:ext cx="4464993" cy="1678118"/>
          </a:xfrm>
          <a:prstGeom prst="rect">
            <a:avLst/>
          </a:prstGeom>
        </p:spPr>
      </p:pic>
      <p:pic>
        <p:nvPicPr>
          <p:cNvPr id="8" name="Picture 7">
            <a:extLst>
              <a:ext uri="{FF2B5EF4-FFF2-40B4-BE49-F238E27FC236}">
                <a16:creationId xmlns:a16="http://schemas.microsoft.com/office/drawing/2014/main" id="{BB3436B9-D890-4AD6-88CC-0662A51A7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0522" y="5292557"/>
            <a:ext cx="5410955" cy="12003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6ED0E6-077C-4199-91F6-FCB15FDEF239}"/>
                  </a:ext>
                </a:extLst>
              </p:cNvPr>
              <p:cNvSpPr txBox="1"/>
              <p:nvPr/>
            </p:nvSpPr>
            <p:spPr>
              <a:xfrm>
                <a:off x="9422482" y="2708707"/>
                <a:ext cx="2453640" cy="313932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b="0" dirty="0"/>
                  <a:t> Length of car</a:t>
                </a:r>
              </a:p>
              <a:p>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oMath>
                </a14:m>
                <a:r>
                  <a:rPr lang="en-US" b="0" dirty="0"/>
                  <a:t> Time step</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a:t> x position</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b="0" dirty="0"/>
                  <a:t> y position</a:t>
                </a:r>
              </a:p>
              <a:p>
                <a14:m>
                  <m:oMath xmlns:m="http://schemas.openxmlformats.org/officeDocument/2006/math">
                    <m:r>
                      <a:rPr lang="en-US" b="0" i="1" smtClean="0">
                        <a:latin typeface="Cambria Math" panose="02040503050406030204" pitchFamily="18" charset="0"/>
                      </a:rPr>
                      <m:t>𝜃</m:t>
                    </m:r>
                  </m:oMath>
                </a14:m>
                <a:r>
                  <a:rPr lang="en-US" b="0" dirty="0"/>
                  <a:t>: orientation</a:t>
                </a:r>
              </a:p>
              <a:p>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b="0" dirty="0"/>
                  <a:t> Steering angle</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0" dirty="0"/>
                  <a:t> Acceleration</a:t>
                </a:r>
              </a:p>
              <a:p>
                <a:r>
                  <a:rPr lang="en-US" dirty="0"/>
                  <a:t>m: Motion noise</a:t>
                </a:r>
              </a:p>
              <a:p>
                <a:r>
                  <a:rPr lang="en-US" dirty="0"/>
                  <a:t>n: Sensor noise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Beacon 1</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dirty="0"/>
                  <a:t> Beacon 2</a:t>
                </a:r>
              </a:p>
            </p:txBody>
          </p:sp>
        </mc:Choice>
        <mc:Fallback xmlns="">
          <p:sp>
            <p:nvSpPr>
              <p:cNvPr id="11" name="TextBox 10">
                <a:extLst>
                  <a:ext uri="{FF2B5EF4-FFF2-40B4-BE49-F238E27FC236}">
                    <a16:creationId xmlns:a16="http://schemas.microsoft.com/office/drawing/2014/main" id="{9E6ED0E6-077C-4199-91F6-FCB15FDEF239}"/>
                  </a:ext>
                </a:extLst>
              </p:cNvPr>
              <p:cNvSpPr txBox="1">
                <a:spLocks noRot="1" noChangeAspect="1" noMove="1" noResize="1" noEditPoints="1" noAdjustHandles="1" noChangeArrowheads="1" noChangeShapeType="1" noTextEdit="1"/>
              </p:cNvSpPr>
              <p:nvPr/>
            </p:nvSpPr>
            <p:spPr>
              <a:xfrm>
                <a:off x="9422482" y="2708707"/>
                <a:ext cx="2453640" cy="3139321"/>
              </a:xfrm>
              <a:prstGeom prst="rect">
                <a:avLst/>
              </a:prstGeom>
              <a:blipFill>
                <a:blip r:embed="rId6"/>
                <a:stretch>
                  <a:fillRect l="-2239" t="-971" b="-2136"/>
                </a:stretch>
              </a:blipFill>
            </p:spPr>
            <p:txBody>
              <a:bodyPr/>
              <a:lstStyle/>
              <a:p>
                <a:r>
                  <a:rPr lang="en-US">
                    <a:noFill/>
                  </a:rPr>
                  <a:t> </a:t>
                </a:r>
              </a:p>
            </p:txBody>
          </p:sp>
        </mc:Fallback>
      </mc:AlternateContent>
    </p:spTree>
    <p:extLst>
      <p:ext uri="{BB962C8B-B14F-4D97-AF65-F5344CB8AC3E}">
        <p14:creationId xmlns:p14="http://schemas.microsoft.com/office/powerpoint/2010/main" val="9502237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3B-65E6-4D34-87DF-EA8CC5013F95}"/>
              </a:ext>
            </a:extLst>
          </p:cNvPr>
          <p:cNvSpPr>
            <a:spLocks noGrp="1"/>
          </p:cNvSpPr>
          <p:nvPr>
            <p:ph type="title"/>
          </p:nvPr>
        </p:nvSpPr>
        <p:spPr/>
        <p:txBody>
          <a:bodyPr/>
          <a:lstStyle/>
          <a:p>
            <a:r>
              <a:rPr lang="en-US" dirty="0"/>
              <a:t>Evaluation: Nonholonomic Bevel-tip Flexible Needle</a:t>
            </a:r>
          </a:p>
        </p:txBody>
      </p:sp>
      <p:sp>
        <p:nvSpPr>
          <p:cNvPr id="3" name="Content Placeholder 2">
            <a:extLst>
              <a:ext uri="{FF2B5EF4-FFF2-40B4-BE49-F238E27FC236}">
                <a16:creationId xmlns:a16="http://schemas.microsoft.com/office/drawing/2014/main" id="{85C56C6C-7092-4D7F-BB6C-5673AC277A37}"/>
              </a:ext>
            </a:extLst>
          </p:cNvPr>
          <p:cNvSpPr>
            <a:spLocks noGrp="1"/>
          </p:cNvSpPr>
          <p:nvPr>
            <p:ph idx="1"/>
          </p:nvPr>
        </p:nvSpPr>
        <p:spPr>
          <a:xfrm>
            <a:off x="838200" y="1840865"/>
            <a:ext cx="10515600" cy="4351338"/>
          </a:xfrm>
        </p:spPr>
        <p:txBody>
          <a:bodyPr>
            <a:noAutofit/>
          </a:bodyPr>
          <a:lstStyle/>
          <a:p>
            <a:r>
              <a:rPr lang="en-US" dirty="0"/>
              <a:t>State and Control Input</a:t>
            </a:r>
          </a:p>
          <a:p>
            <a:endParaRPr lang="en-US" dirty="0"/>
          </a:p>
          <a:p>
            <a:endParaRPr lang="en-US" dirty="0"/>
          </a:p>
          <a:p>
            <a:endParaRPr lang="en-US" dirty="0"/>
          </a:p>
          <a:p>
            <a:endParaRPr lang="en-US" dirty="0"/>
          </a:p>
          <a:p>
            <a:endParaRPr lang="en-US" dirty="0"/>
          </a:p>
          <a:p>
            <a:r>
              <a:rPr lang="en-US" dirty="0"/>
              <a:t>Motion Model</a:t>
            </a:r>
          </a:p>
          <a:p>
            <a:endParaRPr lang="en-US" dirty="0"/>
          </a:p>
          <a:p>
            <a:r>
              <a:rPr lang="en-US" dirty="0"/>
              <a:t>Sensor Model</a:t>
            </a:r>
          </a:p>
          <a:p>
            <a:endParaRPr lang="en-US" dirty="0"/>
          </a:p>
          <a:p>
            <a:pPr marL="0" indent="0">
              <a:buNone/>
            </a:pPr>
            <a:endParaRPr lang="en-US" dirty="0"/>
          </a:p>
        </p:txBody>
      </p:sp>
      <p:pic>
        <p:nvPicPr>
          <p:cNvPr id="7" name="Picture 6">
            <a:extLst>
              <a:ext uri="{FF2B5EF4-FFF2-40B4-BE49-F238E27FC236}">
                <a16:creationId xmlns:a16="http://schemas.microsoft.com/office/drawing/2014/main" id="{EA6939F8-4FE7-43DC-A3CC-0956BF8D5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613" y="2437417"/>
            <a:ext cx="3362018" cy="64106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A2B600-5B1A-4703-A660-2F82DBE37BC1}"/>
                  </a:ext>
                </a:extLst>
              </p:cNvPr>
              <p:cNvSpPr txBox="1"/>
              <p:nvPr/>
            </p:nvSpPr>
            <p:spPr>
              <a:xfrm>
                <a:off x="8913787" y="1884411"/>
                <a:ext cx="2936333" cy="2315186"/>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b="0" dirty="0"/>
                  <a:t> Needle Position</a:t>
                </a:r>
              </a:p>
              <a:p>
                <a:r>
                  <a:rPr lang="en-US" dirty="0"/>
                  <a:t>R: Needle Orientation</a:t>
                </a:r>
              </a:p>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b="0" dirty="0"/>
                  <a:t> Insertion speed</a:t>
                </a: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oMath>
                </a14:m>
                <a:r>
                  <a:rPr lang="en-US" b="0" dirty="0"/>
                  <a:t> Rotation speed</a:t>
                </a:r>
              </a:p>
              <a:p>
                <a14:m>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oMath>
                </a14:m>
                <a:r>
                  <a:rPr lang="en-US" b="0" dirty="0"/>
                  <a:t> Curvature</a:t>
                </a:r>
              </a:p>
              <a:p>
                <a:r>
                  <a:rPr lang="en-US" dirty="0"/>
                  <a:t>U: Instantaneous twist</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oMath>
                </a14:m>
                <a:r>
                  <a:rPr lang="en-US" b="0" dirty="0"/>
                  <a:t>: Noisy Instantaneous twist</a:t>
                </a:r>
              </a:p>
              <a:p>
                <a:r>
                  <a:rPr lang="en-US" b="0" dirty="0"/>
                  <a:t>n: Position noise</a:t>
                </a:r>
              </a:p>
            </p:txBody>
          </p:sp>
        </mc:Choice>
        <mc:Fallback xmlns="">
          <p:sp>
            <p:nvSpPr>
              <p:cNvPr id="9" name="TextBox 8">
                <a:extLst>
                  <a:ext uri="{FF2B5EF4-FFF2-40B4-BE49-F238E27FC236}">
                    <a16:creationId xmlns:a16="http://schemas.microsoft.com/office/drawing/2014/main" id="{3CA2B600-5B1A-4703-A660-2F82DBE37BC1}"/>
                  </a:ext>
                </a:extLst>
              </p:cNvPr>
              <p:cNvSpPr txBox="1">
                <a:spLocks noRot="1" noChangeAspect="1" noMove="1" noResize="1" noEditPoints="1" noAdjustHandles="1" noChangeArrowheads="1" noChangeShapeType="1" noTextEdit="1"/>
              </p:cNvSpPr>
              <p:nvPr/>
            </p:nvSpPr>
            <p:spPr>
              <a:xfrm>
                <a:off x="8913787" y="1884411"/>
                <a:ext cx="2936333" cy="2315186"/>
              </a:xfrm>
              <a:prstGeom prst="rect">
                <a:avLst/>
              </a:prstGeom>
              <a:blipFill>
                <a:blip r:embed="rId4"/>
                <a:stretch>
                  <a:fillRect l="-1660" t="-1316" b="-315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71FEDD1C-E3E8-43A2-A424-8C5E9E74D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7935" y="3849573"/>
            <a:ext cx="6502220" cy="962063"/>
          </a:xfrm>
          <a:prstGeom prst="rect">
            <a:avLst/>
          </a:prstGeom>
        </p:spPr>
      </p:pic>
      <p:pic>
        <p:nvPicPr>
          <p:cNvPr id="13" name="Picture 12">
            <a:extLst>
              <a:ext uri="{FF2B5EF4-FFF2-40B4-BE49-F238E27FC236}">
                <a16:creationId xmlns:a16="http://schemas.microsoft.com/office/drawing/2014/main" id="{2530B16F-821E-4189-8E38-72300BED1C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3135" y="3340809"/>
            <a:ext cx="2118460" cy="508764"/>
          </a:xfrm>
          <a:prstGeom prst="rect">
            <a:avLst/>
          </a:prstGeom>
        </p:spPr>
      </p:pic>
      <p:pic>
        <p:nvPicPr>
          <p:cNvPr id="15" name="Picture 14">
            <a:extLst>
              <a:ext uri="{FF2B5EF4-FFF2-40B4-BE49-F238E27FC236}">
                <a16:creationId xmlns:a16="http://schemas.microsoft.com/office/drawing/2014/main" id="{728CE902-AEC7-4640-BEB6-64DC44DDD0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2622" y="5205704"/>
            <a:ext cx="4697261" cy="652577"/>
          </a:xfrm>
          <a:prstGeom prst="rect">
            <a:avLst/>
          </a:prstGeom>
        </p:spPr>
      </p:pic>
      <p:pic>
        <p:nvPicPr>
          <p:cNvPr id="17" name="Picture 16">
            <a:extLst>
              <a:ext uri="{FF2B5EF4-FFF2-40B4-BE49-F238E27FC236}">
                <a16:creationId xmlns:a16="http://schemas.microsoft.com/office/drawing/2014/main" id="{2C978EA6-B221-4AF8-B8CA-C2E1F0A259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9441" y="6155748"/>
            <a:ext cx="2612625" cy="597568"/>
          </a:xfrm>
          <a:prstGeom prst="rect">
            <a:avLst/>
          </a:prstGeom>
        </p:spPr>
      </p:pic>
    </p:spTree>
    <p:extLst>
      <p:ext uri="{BB962C8B-B14F-4D97-AF65-F5344CB8AC3E}">
        <p14:creationId xmlns:p14="http://schemas.microsoft.com/office/powerpoint/2010/main" val="1670105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E7EE-9C5E-456C-94CE-F4EF5ED4AE3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BFE4E1AF-8BF9-47C1-AA7A-CECA59C38FD4}"/>
              </a:ext>
            </a:extLst>
          </p:cNvPr>
          <p:cNvSpPr>
            <a:spLocks noGrp="1"/>
          </p:cNvSpPr>
          <p:nvPr>
            <p:ph idx="1"/>
          </p:nvPr>
        </p:nvSpPr>
        <p:spPr/>
        <p:txBody>
          <a:bodyPr>
            <a:noAutofit/>
          </a:bodyPr>
          <a:lstStyle/>
          <a:p>
            <a:r>
              <a:rPr lang="en-US" dirty="0"/>
              <a:t>Implementation Details</a:t>
            </a:r>
          </a:p>
          <a:p>
            <a:pPr lvl="1"/>
            <a:r>
              <a:rPr lang="en-US" dirty="0"/>
              <a:t>Nominal plan computed using an RRT Planner</a:t>
            </a:r>
          </a:p>
          <a:p>
            <a:pPr lvl="1"/>
            <a:r>
              <a:rPr lang="en-US" dirty="0"/>
              <a:t>C++ implementation on a 3.33 GHz Intel i7 PC</a:t>
            </a:r>
          </a:p>
          <a:p>
            <a:endParaRPr lang="en-US" dirty="0"/>
          </a:p>
          <a:p>
            <a:endParaRPr lang="en-US" dirty="0"/>
          </a:p>
          <a:p>
            <a:endParaRPr lang="en-US" dirty="0"/>
          </a:p>
          <a:p>
            <a:endParaRPr lang="en-US" dirty="0"/>
          </a:p>
          <a:p>
            <a:endParaRPr lang="en-US" dirty="0"/>
          </a:p>
          <a:p>
            <a:endParaRPr lang="en-US" dirty="0"/>
          </a:p>
          <a:p>
            <a:r>
              <a:rPr lang="en-US" dirty="0"/>
              <a:t>One million Monte Carlo simulations used as ground truth</a:t>
            </a:r>
          </a:p>
        </p:txBody>
      </p:sp>
      <p:pic>
        <p:nvPicPr>
          <p:cNvPr id="4" name="Content Placeholder 4">
            <a:extLst>
              <a:ext uri="{FF2B5EF4-FFF2-40B4-BE49-F238E27FC236}">
                <a16:creationId xmlns:a16="http://schemas.microsoft.com/office/drawing/2014/main" id="{31948A8B-A0C4-4205-A35F-6F856A19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71" y="3813684"/>
            <a:ext cx="9719258" cy="1851912"/>
          </a:xfrm>
          <a:prstGeom prst="rect">
            <a:avLst/>
          </a:prstGeom>
        </p:spPr>
      </p:pic>
    </p:spTree>
    <p:extLst>
      <p:ext uri="{BB962C8B-B14F-4D97-AF65-F5344CB8AC3E}">
        <p14:creationId xmlns:p14="http://schemas.microsoft.com/office/powerpoint/2010/main" val="4161190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E7EE-9C5E-456C-94CE-F4EF5ED4AE35}"/>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BFE4E1AF-8BF9-47C1-AA7A-CECA59C38FD4}"/>
              </a:ext>
            </a:extLst>
          </p:cNvPr>
          <p:cNvSpPr>
            <a:spLocks noGrp="1"/>
          </p:cNvSpPr>
          <p:nvPr>
            <p:ph idx="1"/>
          </p:nvPr>
        </p:nvSpPr>
        <p:spPr/>
        <p:txBody>
          <a:bodyPr>
            <a:noAutofit/>
          </a:bodyPr>
          <a:lstStyle/>
          <a:p>
            <a:r>
              <a:rPr lang="en-US" dirty="0"/>
              <a:t>Implementation Details</a:t>
            </a:r>
          </a:p>
          <a:p>
            <a:pPr lvl="1"/>
            <a:r>
              <a:rPr lang="en-US" dirty="0"/>
              <a:t>Nominal plan computed using an RRT Planner</a:t>
            </a:r>
          </a:p>
          <a:p>
            <a:pPr lvl="1"/>
            <a:r>
              <a:rPr lang="en-US" dirty="0"/>
              <a:t>C++ implementation on a 3.33 GHz Intel i7 PC</a:t>
            </a:r>
          </a:p>
          <a:p>
            <a:endParaRPr lang="en-US" dirty="0"/>
          </a:p>
          <a:p>
            <a:endParaRPr lang="en-US" dirty="0"/>
          </a:p>
          <a:p>
            <a:endParaRPr lang="en-US" dirty="0"/>
          </a:p>
          <a:p>
            <a:endParaRPr lang="en-US" dirty="0"/>
          </a:p>
          <a:p>
            <a:endParaRPr lang="en-US" dirty="0"/>
          </a:p>
          <a:p>
            <a:endParaRPr lang="en-US" dirty="0"/>
          </a:p>
          <a:p>
            <a:r>
              <a:rPr lang="en-US" dirty="0"/>
              <a:t>One million Monte Carlo simulations used as ground truth</a:t>
            </a:r>
          </a:p>
        </p:txBody>
      </p:sp>
      <p:pic>
        <p:nvPicPr>
          <p:cNvPr id="4" name="Content Placeholder 4">
            <a:extLst>
              <a:ext uri="{FF2B5EF4-FFF2-40B4-BE49-F238E27FC236}">
                <a16:creationId xmlns:a16="http://schemas.microsoft.com/office/drawing/2014/main" id="{31948A8B-A0C4-4205-A35F-6F856A195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71" y="3813684"/>
            <a:ext cx="9719258" cy="1851912"/>
          </a:xfrm>
          <a:prstGeom prst="rect">
            <a:avLst/>
          </a:prstGeom>
        </p:spPr>
      </p:pic>
      <p:sp>
        <p:nvSpPr>
          <p:cNvPr id="5" name="Rectangle 4">
            <a:extLst>
              <a:ext uri="{FF2B5EF4-FFF2-40B4-BE49-F238E27FC236}">
                <a16:creationId xmlns:a16="http://schemas.microsoft.com/office/drawing/2014/main" id="{17B66B26-0140-43E5-BA1C-D59D990453E6}"/>
              </a:ext>
            </a:extLst>
          </p:cNvPr>
          <p:cNvSpPr/>
          <p:nvPr/>
        </p:nvSpPr>
        <p:spPr>
          <a:xfrm>
            <a:off x="2133600" y="3429000"/>
            <a:ext cx="2804160" cy="2606040"/>
          </a:xfrm>
          <a:prstGeom prst="rect">
            <a:avLst/>
          </a:prstGeom>
          <a:noFill/>
          <a:ln w="793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4164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D022-A339-43F9-8768-EA2316447203}"/>
              </a:ext>
            </a:extLst>
          </p:cNvPr>
          <p:cNvSpPr>
            <a:spLocks noGrp="1"/>
          </p:cNvSpPr>
          <p:nvPr>
            <p:ph type="title"/>
          </p:nvPr>
        </p:nvSpPr>
        <p:spPr/>
        <p:txBody>
          <a:bodyPr/>
          <a:lstStyle/>
          <a:p>
            <a:r>
              <a:rPr lang="en-US" dirty="0"/>
              <a:t>Prior </a:t>
            </a:r>
            <a:r>
              <a:rPr lang="en-US" dirty="0" smtClean="0"/>
              <a:t>Work</a:t>
            </a:r>
            <a:endParaRPr lang="en-US" dirty="0"/>
          </a:p>
        </p:txBody>
      </p:sp>
      <p:sp>
        <p:nvSpPr>
          <p:cNvPr id="3" name="Content Placeholder 2">
            <a:extLst>
              <a:ext uri="{FF2B5EF4-FFF2-40B4-BE49-F238E27FC236}">
                <a16:creationId xmlns:a16="http://schemas.microsoft.com/office/drawing/2014/main" id="{61A95AA0-C3D9-46D3-8849-FAF4F20A5E61}"/>
              </a:ext>
            </a:extLst>
          </p:cNvPr>
          <p:cNvSpPr>
            <a:spLocks noGrp="1"/>
          </p:cNvSpPr>
          <p:nvPr>
            <p:ph idx="1"/>
          </p:nvPr>
        </p:nvSpPr>
        <p:spPr>
          <a:xfrm>
            <a:off x="838199" y="1825625"/>
            <a:ext cx="8834439" cy="5253092"/>
          </a:xfrm>
        </p:spPr>
        <p:txBody>
          <a:bodyPr>
            <a:normAutofit/>
          </a:bodyPr>
          <a:lstStyle/>
          <a:p>
            <a:r>
              <a:rPr lang="en-US" dirty="0" smtClean="0"/>
              <a:t>Constraint-based Gaussian Truncation</a:t>
            </a:r>
          </a:p>
          <a:p>
            <a:pPr lvl="1"/>
            <a:r>
              <a:rPr lang="en-US" dirty="0" smtClean="0"/>
              <a:t>Linear chance </a:t>
            </a:r>
            <a:r>
              <a:rPr lang="en-US" dirty="0"/>
              <a:t>c</a:t>
            </a:r>
            <a:r>
              <a:rPr lang="en-US" dirty="0" smtClean="0"/>
              <a:t>onstraints (Du </a:t>
            </a:r>
            <a:r>
              <a:rPr lang="en-US" dirty="0" err="1" smtClean="0"/>
              <a:t>Toit</a:t>
            </a:r>
            <a:r>
              <a:rPr lang="en-US" dirty="0" smtClean="0"/>
              <a:t> et al., </a:t>
            </a:r>
            <a:r>
              <a:rPr lang="en-US" dirty="0"/>
              <a:t>RO ‘11)</a:t>
            </a:r>
          </a:p>
          <a:p>
            <a:pPr lvl="1"/>
            <a:r>
              <a:rPr lang="en-US" dirty="0" smtClean="0"/>
              <a:t>Truncate a priori probability distributions along motion plan (</a:t>
            </a:r>
            <a:r>
              <a:rPr lang="en-US" dirty="0" err="1" smtClean="0"/>
              <a:t>Patil</a:t>
            </a:r>
            <a:r>
              <a:rPr lang="en-US" dirty="0" smtClean="0"/>
              <a:t> et al., ICRA ’12)</a:t>
            </a:r>
          </a:p>
          <a:p>
            <a:pPr lvl="1"/>
            <a:r>
              <a:rPr lang="en-US" b="1" dirty="0" smtClean="0"/>
              <a:t>Caveats:</a:t>
            </a:r>
          </a:p>
          <a:p>
            <a:pPr lvl="2"/>
            <a:r>
              <a:rPr lang="en-US" dirty="0" smtClean="0"/>
              <a:t>Assumes that we can form </a:t>
            </a:r>
            <a:r>
              <a:rPr lang="en-US" i="1" dirty="0" smtClean="0"/>
              <a:t>linear </a:t>
            </a:r>
            <a:r>
              <a:rPr lang="en-US" dirty="0" smtClean="0"/>
              <a:t>obstacle constraints in work-space</a:t>
            </a:r>
          </a:p>
          <a:p>
            <a:pPr lvl="2"/>
            <a:r>
              <a:rPr lang="en-US" dirty="0" smtClean="0"/>
              <a:t>Generalizes only to point-robots</a:t>
            </a:r>
          </a:p>
          <a:p>
            <a:pPr lvl="2"/>
            <a:r>
              <a:rPr lang="en-US" dirty="0" err="1" smtClean="0"/>
              <a:t>Patil’s</a:t>
            </a:r>
            <a:r>
              <a:rPr lang="en-US" dirty="0" smtClean="0"/>
              <a:t> method can degenerate in non-convex environments</a:t>
            </a:r>
            <a:endParaRPr lang="en-US" dirty="0"/>
          </a:p>
          <a:p>
            <a:r>
              <a:rPr lang="en-US" dirty="0" smtClean="0"/>
              <a:t>Distance to Obstacle Check (van </a:t>
            </a:r>
            <a:r>
              <a:rPr lang="en-US" dirty="0"/>
              <a:t>den Berg et al., RSS ‘10)</a:t>
            </a:r>
          </a:p>
          <a:p>
            <a:pPr lvl="1"/>
            <a:r>
              <a:rPr lang="en-US" b="1" dirty="0" smtClean="0"/>
              <a:t>Caveat</a:t>
            </a:r>
            <a:r>
              <a:rPr lang="en-US" dirty="0" smtClean="0"/>
              <a:t>:</a:t>
            </a:r>
          </a:p>
          <a:p>
            <a:pPr lvl="2"/>
            <a:r>
              <a:rPr lang="en-US" dirty="0" smtClean="0"/>
              <a:t>Incorrectly </a:t>
            </a:r>
            <a:r>
              <a:rPr lang="en-US" dirty="0"/>
              <a:t>assumed </a:t>
            </a:r>
            <a:r>
              <a:rPr lang="en-US" dirty="0" smtClean="0"/>
              <a:t>independence between collision events along motion plan</a:t>
            </a:r>
            <a:endParaRPr lang="en-US" dirty="0"/>
          </a:p>
        </p:txBody>
      </p:sp>
      <p:sp>
        <p:nvSpPr>
          <p:cNvPr id="7" name="Rectangle 6">
            <a:extLst>
              <a:ext uri="{FF2B5EF4-FFF2-40B4-BE49-F238E27FC236}">
                <a16:creationId xmlns:a16="http://schemas.microsoft.com/office/drawing/2014/main" id="{AF10638F-2967-4299-9C85-AE0005C3EBF5}"/>
              </a:ext>
            </a:extLst>
          </p:cNvPr>
          <p:cNvSpPr/>
          <p:nvPr/>
        </p:nvSpPr>
        <p:spPr>
          <a:xfrm>
            <a:off x="9974148" y="3720763"/>
            <a:ext cx="1484061" cy="369332"/>
          </a:xfrm>
          <a:prstGeom prst="rect">
            <a:avLst/>
          </a:prstGeom>
        </p:spPr>
        <p:txBody>
          <a:bodyPr wrap="none">
            <a:spAutoFit/>
          </a:bodyPr>
          <a:lstStyle/>
          <a:p>
            <a:r>
              <a:rPr lang="en-US" dirty="0" err="1" smtClean="0"/>
              <a:t>Patil</a:t>
            </a:r>
            <a:r>
              <a:rPr lang="en-US" dirty="0" smtClean="0"/>
              <a:t>, ICRA ‘12</a:t>
            </a:r>
            <a:endParaRPr lang="en-US" dirty="0"/>
          </a:p>
        </p:txBody>
      </p:sp>
      <p:pic>
        <p:nvPicPr>
          <p:cNvPr id="9" name="Picture 8">
            <a:extLst>
              <a:ext uri="{FF2B5EF4-FFF2-40B4-BE49-F238E27FC236}">
                <a16:creationId xmlns:a16="http://schemas.microsoft.com/office/drawing/2014/main" id="{AA3E5A51-0BBA-488C-BCD1-4809A7AB6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7531" y="4108575"/>
            <a:ext cx="2514006" cy="2035409"/>
          </a:xfrm>
          <a:prstGeom prst="rect">
            <a:avLst/>
          </a:prstGeom>
        </p:spPr>
      </p:pic>
      <p:sp>
        <p:nvSpPr>
          <p:cNvPr id="10" name="Rectangle 9">
            <a:extLst>
              <a:ext uri="{FF2B5EF4-FFF2-40B4-BE49-F238E27FC236}">
                <a16:creationId xmlns:a16="http://schemas.microsoft.com/office/drawing/2014/main" id="{B450E6EE-B492-4230-BDED-51E97B42621B}"/>
              </a:ext>
            </a:extLst>
          </p:cNvPr>
          <p:cNvSpPr/>
          <p:nvPr/>
        </p:nvSpPr>
        <p:spPr>
          <a:xfrm>
            <a:off x="9345281" y="6162464"/>
            <a:ext cx="2716256" cy="369332"/>
          </a:xfrm>
          <a:prstGeom prst="rect">
            <a:avLst/>
          </a:prstGeom>
        </p:spPr>
        <p:txBody>
          <a:bodyPr wrap="none">
            <a:spAutoFit/>
          </a:bodyPr>
          <a:lstStyle/>
          <a:p>
            <a:r>
              <a:rPr lang="en-US" dirty="0"/>
              <a:t>van den Berg et al., RSS ‘10</a:t>
            </a: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44062" y="1552774"/>
            <a:ext cx="2144232" cy="2149509"/>
          </a:xfrm>
          <a:prstGeom prst="rect">
            <a:avLst/>
          </a:prstGeom>
        </p:spPr>
      </p:pic>
    </p:spTree>
    <p:extLst>
      <p:ext uri="{BB962C8B-B14F-4D97-AF65-F5344CB8AC3E}">
        <p14:creationId xmlns:p14="http://schemas.microsoft.com/office/powerpoint/2010/main" val="21943256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E0AB-E9C3-4C01-9785-21889543A90B}"/>
              </a:ext>
            </a:extLst>
          </p:cNvPr>
          <p:cNvSpPr>
            <a:spLocks noGrp="1"/>
          </p:cNvSpPr>
          <p:nvPr>
            <p:ph type="title"/>
          </p:nvPr>
        </p:nvSpPr>
        <p:spPr/>
        <p:txBody>
          <a:bodyPr/>
          <a:lstStyle/>
          <a:p>
            <a:r>
              <a:rPr lang="en-US" dirty="0"/>
              <a:t>Experimental Results: Car</a:t>
            </a:r>
          </a:p>
        </p:txBody>
      </p:sp>
      <p:pic>
        <p:nvPicPr>
          <p:cNvPr id="5" name="Content Placeholder 4">
            <a:extLst>
              <a:ext uri="{FF2B5EF4-FFF2-40B4-BE49-F238E27FC236}">
                <a16:creationId xmlns:a16="http://schemas.microsoft.com/office/drawing/2014/main" id="{3FAA6681-3E4E-4706-91DE-33B98FC50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47" y="2065840"/>
            <a:ext cx="11412305" cy="2414719"/>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92BB3E-A16A-4497-8247-68DE76518E49}"/>
                  </a:ext>
                </a:extLst>
              </p:cNvPr>
              <p:cNvSpPr txBox="1"/>
              <p:nvPr/>
            </p:nvSpPr>
            <p:spPr>
              <a:xfrm>
                <a:off x="608583" y="5012689"/>
                <a:ext cx="79200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2000</m:t>
                    </m:r>
                  </m:oMath>
                </a14:m>
                <a:r>
                  <a:rPr lang="en-US" sz="2400" dirty="0"/>
                  <a:t> MC simulations to arrive within method’s accuracy bound</a:t>
                </a:r>
              </a:p>
            </p:txBody>
          </p:sp>
        </mc:Choice>
        <mc:Fallback xmlns="">
          <p:sp>
            <p:nvSpPr>
              <p:cNvPr id="6" name="TextBox 5">
                <a:extLst>
                  <a:ext uri="{FF2B5EF4-FFF2-40B4-BE49-F238E27FC236}">
                    <a16:creationId xmlns:a16="http://schemas.microsoft.com/office/drawing/2014/main" id="{0692BB3E-A16A-4497-8247-68DE76518E49}"/>
                  </a:ext>
                </a:extLst>
              </p:cNvPr>
              <p:cNvSpPr txBox="1">
                <a:spLocks noRot="1" noChangeAspect="1" noMove="1" noResize="1" noEditPoints="1" noAdjustHandles="1" noChangeArrowheads="1" noChangeShapeType="1" noTextEdit="1"/>
              </p:cNvSpPr>
              <p:nvPr/>
            </p:nvSpPr>
            <p:spPr>
              <a:xfrm>
                <a:off x="608583" y="5012689"/>
                <a:ext cx="7920053" cy="369332"/>
              </a:xfrm>
              <a:prstGeom prst="rect">
                <a:avLst/>
              </a:prstGeom>
              <a:blipFill>
                <a:blip r:embed="rId3"/>
                <a:stretch>
                  <a:fillRect l="-1386" t="-24590" r="-1232" b="-49180"/>
                </a:stretch>
              </a:blipFill>
            </p:spPr>
            <p:txBody>
              <a:bodyPr/>
              <a:lstStyle/>
              <a:p>
                <a:r>
                  <a:rPr lang="en-US">
                    <a:noFill/>
                  </a:rPr>
                  <a:t> </a:t>
                </a:r>
              </a:p>
            </p:txBody>
          </p:sp>
        </mc:Fallback>
      </mc:AlternateContent>
    </p:spTree>
    <p:extLst>
      <p:ext uri="{BB962C8B-B14F-4D97-AF65-F5344CB8AC3E}">
        <p14:creationId xmlns:p14="http://schemas.microsoft.com/office/powerpoint/2010/main" val="7208109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E0AB-E9C3-4C01-9785-21889543A90B}"/>
              </a:ext>
            </a:extLst>
          </p:cNvPr>
          <p:cNvSpPr>
            <a:spLocks noGrp="1"/>
          </p:cNvSpPr>
          <p:nvPr>
            <p:ph type="title"/>
          </p:nvPr>
        </p:nvSpPr>
        <p:spPr/>
        <p:txBody>
          <a:bodyPr/>
          <a:lstStyle/>
          <a:p>
            <a:r>
              <a:rPr lang="en-US" dirty="0"/>
              <a:t>Experimental Results: Needle</a:t>
            </a:r>
          </a:p>
        </p:txBody>
      </p:sp>
      <p:pic>
        <p:nvPicPr>
          <p:cNvPr id="5" name="Content Placeholder 4">
            <a:extLst>
              <a:ext uri="{FF2B5EF4-FFF2-40B4-BE49-F238E27FC236}">
                <a16:creationId xmlns:a16="http://schemas.microsoft.com/office/drawing/2014/main" id="{61A976F5-3C77-4EA7-BDB7-F8D4C68EB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19" y="2171224"/>
            <a:ext cx="11088161" cy="251555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493293-70B5-4314-BF0A-69EB142E6DF4}"/>
                  </a:ext>
                </a:extLst>
              </p:cNvPr>
              <p:cNvSpPr txBox="1"/>
              <p:nvPr/>
            </p:nvSpPr>
            <p:spPr>
              <a:xfrm>
                <a:off x="608583" y="5012689"/>
                <a:ext cx="7920053"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3</m:t>
                    </m:r>
                    <m:r>
                      <a:rPr lang="en-US" sz="2400" b="0" i="1" smtClean="0">
                        <a:latin typeface="Cambria Math" panose="02040503050406030204" pitchFamily="18" charset="0"/>
                      </a:rPr>
                      <m:t>000</m:t>
                    </m:r>
                  </m:oMath>
                </a14:m>
                <a:r>
                  <a:rPr lang="en-US" sz="2400" dirty="0"/>
                  <a:t> MC simulations to arrive within method’s accuracy bound</a:t>
                </a:r>
              </a:p>
            </p:txBody>
          </p:sp>
        </mc:Choice>
        <mc:Fallback xmlns="">
          <p:sp>
            <p:nvSpPr>
              <p:cNvPr id="6" name="TextBox 5">
                <a:extLst>
                  <a:ext uri="{FF2B5EF4-FFF2-40B4-BE49-F238E27FC236}">
                    <a16:creationId xmlns:a16="http://schemas.microsoft.com/office/drawing/2014/main" id="{31493293-70B5-4314-BF0A-69EB142E6DF4}"/>
                  </a:ext>
                </a:extLst>
              </p:cNvPr>
              <p:cNvSpPr txBox="1">
                <a:spLocks noRot="1" noChangeAspect="1" noMove="1" noResize="1" noEditPoints="1" noAdjustHandles="1" noChangeArrowheads="1" noChangeShapeType="1" noTextEdit="1"/>
              </p:cNvSpPr>
              <p:nvPr/>
            </p:nvSpPr>
            <p:spPr>
              <a:xfrm>
                <a:off x="608583" y="5012689"/>
                <a:ext cx="7920053" cy="369332"/>
              </a:xfrm>
              <a:prstGeom prst="rect">
                <a:avLst/>
              </a:prstGeom>
              <a:blipFill>
                <a:blip r:embed="rId3"/>
                <a:stretch>
                  <a:fillRect l="-1386" t="-24590" r="-1232" b="-49180"/>
                </a:stretch>
              </a:blipFill>
            </p:spPr>
            <p:txBody>
              <a:bodyPr/>
              <a:lstStyle/>
              <a:p>
                <a:r>
                  <a:rPr lang="en-US">
                    <a:noFill/>
                  </a:rPr>
                  <a:t> </a:t>
                </a:r>
              </a:p>
            </p:txBody>
          </p:sp>
        </mc:Fallback>
      </mc:AlternateContent>
    </p:spTree>
    <p:extLst>
      <p:ext uri="{BB962C8B-B14F-4D97-AF65-F5344CB8AC3E}">
        <p14:creationId xmlns:p14="http://schemas.microsoft.com/office/powerpoint/2010/main" val="20113415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63F-3513-4CAA-A96D-812E5819173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D2E7EF18-61DC-4C5F-BB9B-E4C2A64AA6F6}"/>
              </a:ext>
            </a:extLst>
          </p:cNvPr>
          <p:cNvSpPr>
            <a:spLocks noGrp="1"/>
          </p:cNvSpPr>
          <p:nvPr>
            <p:ph idx="1"/>
          </p:nvPr>
        </p:nvSpPr>
        <p:spPr/>
        <p:txBody>
          <a:bodyPr/>
          <a:lstStyle/>
          <a:p>
            <a:r>
              <a:rPr lang="en-US" dirty="0"/>
              <a:t>Presented a method to compute probability of collision, which</a:t>
            </a:r>
          </a:p>
          <a:p>
            <a:pPr lvl="1"/>
            <a:r>
              <a:rPr lang="en-US" dirty="0"/>
              <a:t>considers conditional distributions </a:t>
            </a:r>
          </a:p>
          <a:p>
            <a:pPr lvl="1"/>
            <a:r>
              <a:rPr lang="en-US" dirty="0"/>
              <a:t>truncates Gaussians independent of order of constraints</a:t>
            </a:r>
          </a:p>
          <a:p>
            <a:r>
              <a:rPr lang="en-US" dirty="0"/>
              <a:t>Future Work</a:t>
            </a:r>
          </a:p>
          <a:p>
            <a:pPr lvl="1"/>
            <a:r>
              <a:rPr lang="en-US" dirty="0"/>
              <a:t>Real-world problems with complex dynamics and uncertainty e.g. medical needle steering and autonomous quadcopters</a:t>
            </a:r>
          </a:p>
          <a:p>
            <a:pPr lvl="1"/>
            <a:r>
              <a:rPr lang="en-US" dirty="0"/>
              <a:t>Non-point robots</a:t>
            </a:r>
          </a:p>
          <a:p>
            <a:pPr lvl="1"/>
            <a:r>
              <a:rPr lang="en-US" dirty="0"/>
              <a:t>Non-Gaussian feasible state distributions</a:t>
            </a:r>
          </a:p>
          <a:p>
            <a:pPr lvl="1"/>
            <a:endParaRPr lang="en-US" dirty="0"/>
          </a:p>
          <a:p>
            <a:pPr lvl="1"/>
            <a:endParaRPr lang="en-US" dirty="0"/>
          </a:p>
        </p:txBody>
      </p:sp>
    </p:spTree>
    <p:extLst>
      <p:ext uri="{BB962C8B-B14F-4D97-AF65-F5344CB8AC3E}">
        <p14:creationId xmlns:p14="http://schemas.microsoft.com/office/powerpoint/2010/main" val="578344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C44-43DB-4B33-A995-A9DF3A0F731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5E81E3-B1FC-4451-85BB-5B945D09BFEF}"/>
              </a:ext>
            </a:extLst>
          </p:cNvPr>
          <p:cNvSpPr>
            <a:spLocks noGrp="1"/>
          </p:cNvSpPr>
          <p:nvPr>
            <p:ph idx="1"/>
          </p:nvPr>
        </p:nvSpPr>
        <p:spPr/>
        <p:txBody>
          <a:bodyPr>
            <a:noAutofit/>
          </a:bodyPr>
          <a:lstStyle/>
          <a:p>
            <a:r>
              <a:rPr lang="en-US" dirty="0"/>
              <a:t>Prior Work</a:t>
            </a:r>
          </a:p>
          <a:p>
            <a:r>
              <a:rPr lang="en-US" dirty="0"/>
              <a:t>Proposed Method</a:t>
            </a:r>
          </a:p>
          <a:p>
            <a:pPr lvl="1"/>
            <a:r>
              <a:rPr lang="en-US" b="1" dirty="0" smtClean="0"/>
              <a:t>Formulation</a:t>
            </a:r>
            <a:endParaRPr lang="en-US" b="1" dirty="0"/>
          </a:p>
          <a:p>
            <a:pPr lvl="1"/>
            <a:r>
              <a:rPr lang="en-US" dirty="0" smtClean="0"/>
              <a:t>Approach</a:t>
            </a:r>
          </a:p>
          <a:p>
            <a:pPr lvl="2"/>
            <a:r>
              <a:rPr lang="en-US" dirty="0"/>
              <a:t>Gaussian Mixture Model </a:t>
            </a:r>
            <a:r>
              <a:rPr lang="en-US" dirty="0" smtClean="0"/>
              <a:t>Estimate Representation</a:t>
            </a:r>
          </a:p>
          <a:p>
            <a:pPr lvl="2"/>
            <a:r>
              <a:rPr lang="en-US" dirty="0" smtClean="0"/>
              <a:t>Rejection Sampling for Distribution Truncation</a:t>
            </a:r>
            <a:endParaRPr lang="en-US" dirty="0"/>
          </a:p>
          <a:p>
            <a:r>
              <a:rPr lang="en-US" dirty="0"/>
              <a:t>Method Evaluation and Results</a:t>
            </a:r>
          </a:p>
          <a:p>
            <a:pPr lvl="1"/>
            <a:r>
              <a:rPr lang="en-US" dirty="0" smtClean="0"/>
              <a:t>PR2-Robot</a:t>
            </a:r>
            <a:endParaRPr lang="en-US" dirty="0"/>
          </a:p>
        </p:txBody>
      </p:sp>
    </p:spTree>
    <p:extLst>
      <p:ext uri="{BB962C8B-B14F-4D97-AF65-F5344CB8AC3E}">
        <p14:creationId xmlns:p14="http://schemas.microsoft.com/office/powerpoint/2010/main" val="738432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1B31-F424-4F4A-88B8-ACDDEEF0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872" y="3712352"/>
            <a:ext cx="6133565" cy="1029947"/>
          </a:xfrm>
          <a:prstGeom prst="rect">
            <a:avLst/>
          </a:prstGeom>
        </p:spPr>
      </p:pic>
      <p:pic>
        <p:nvPicPr>
          <p:cNvPr id="4" name="Picture 3">
            <a:extLst>
              <a:ext uri="{FF2B5EF4-FFF2-40B4-BE49-F238E27FC236}">
                <a16:creationId xmlns:a16="http://schemas.microsoft.com/office/drawing/2014/main" id="{833238D4-5E3C-4725-BBF5-977EACBE2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573" y="2617413"/>
            <a:ext cx="7396162" cy="913291"/>
          </a:xfrm>
          <a:prstGeom prst="rect">
            <a:avLst/>
          </a:prstGeom>
        </p:spPr>
      </p:pic>
      <p:sp>
        <p:nvSpPr>
          <p:cNvPr id="2" name="Title 1">
            <a:extLst>
              <a:ext uri="{FF2B5EF4-FFF2-40B4-BE49-F238E27FC236}">
                <a16:creationId xmlns:a16="http://schemas.microsoft.com/office/drawing/2014/main" id="{F5A28A83-E66F-4FCA-A530-47E5C6DD9054}"/>
              </a:ext>
            </a:extLst>
          </p:cNvPr>
          <p:cNvSpPr>
            <a:spLocks noGrp="1"/>
          </p:cNvSpPr>
          <p:nvPr>
            <p:ph type="title"/>
          </p:nvPr>
        </p:nvSpPr>
        <p:spPr/>
        <p:txBody>
          <a:bodyPr/>
          <a:lstStyle/>
          <a:p>
            <a:r>
              <a:rPr lang="en-US" dirty="0"/>
              <a:t>Formulation: Gaussian Uncertainty</a:t>
            </a:r>
          </a:p>
        </p:txBody>
      </p:sp>
      <p:sp>
        <p:nvSpPr>
          <p:cNvPr id="3" name="Content Placeholder 2">
            <a:extLst>
              <a:ext uri="{FF2B5EF4-FFF2-40B4-BE49-F238E27FC236}">
                <a16:creationId xmlns:a16="http://schemas.microsoft.com/office/drawing/2014/main" id="{0FED802C-BB4F-4FA9-81C2-71E323806FA3}"/>
              </a:ext>
            </a:extLst>
          </p:cNvPr>
          <p:cNvSpPr>
            <a:spLocks noGrp="1"/>
          </p:cNvSpPr>
          <p:nvPr>
            <p:ph idx="1"/>
          </p:nvPr>
        </p:nvSpPr>
        <p:spPr/>
        <p:txBody>
          <a:bodyPr/>
          <a:lstStyle/>
          <a:p>
            <a:r>
              <a:rPr lang="en-US" dirty="0"/>
              <a:t>Robot operating in uncertain environment with obstacles</a:t>
            </a:r>
          </a:p>
          <a:p>
            <a:r>
              <a:rPr lang="en-US" dirty="0"/>
              <a:t>Motion Model</a:t>
            </a:r>
          </a:p>
          <a:p>
            <a:endParaRPr lang="en-US" dirty="0"/>
          </a:p>
          <a:p>
            <a:r>
              <a:rPr lang="en-US" dirty="0"/>
              <a:t>Sensor Model</a:t>
            </a:r>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73DC0-FB17-49F0-B9BB-6EAE7AD31D06}"/>
                  </a:ext>
                </a:extLst>
              </p:cNvPr>
              <p:cNvSpPr txBox="1"/>
              <p:nvPr/>
            </p:nvSpPr>
            <p:spPr>
              <a:xfrm>
                <a:off x="1263519" y="4965103"/>
                <a:ext cx="188461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Robot State</a:t>
                </a:r>
              </a:p>
            </p:txBody>
          </p:sp>
        </mc:Choice>
        <mc:Fallback xmlns="">
          <p:sp>
            <p:nvSpPr>
              <p:cNvPr id="6" name="TextBox 5">
                <a:extLst>
                  <a:ext uri="{FF2B5EF4-FFF2-40B4-BE49-F238E27FC236}">
                    <a16:creationId xmlns:a16="http://schemas.microsoft.com/office/drawing/2014/main" id="{AD673DC0-FB17-49F0-B9BB-6EAE7AD31D06}"/>
                  </a:ext>
                </a:extLst>
              </p:cNvPr>
              <p:cNvSpPr txBox="1">
                <a:spLocks noRot="1" noChangeAspect="1" noMove="1" noResize="1" noEditPoints="1" noAdjustHandles="1" noChangeArrowheads="1" noChangeShapeType="1" noTextEdit="1"/>
              </p:cNvSpPr>
              <p:nvPr/>
            </p:nvSpPr>
            <p:spPr>
              <a:xfrm>
                <a:off x="1263519" y="4965103"/>
                <a:ext cx="1884618" cy="369332"/>
              </a:xfrm>
              <a:prstGeom prst="rect">
                <a:avLst/>
              </a:prstGeom>
              <a:blipFill>
                <a:blip r:embed="rId4"/>
                <a:stretch>
                  <a:fillRect l="-3883" t="-24590" r="-9061"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AEB975-B4BE-4810-AB98-CCD152F06CC7}"/>
                  </a:ext>
                </a:extLst>
              </p:cNvPr>
              <p:cNvSpPr txBox="1"/>
              <p:nvPr/>
            </p:nvSpPr>
            <p:spPr>
              <a:xfrm>
                <a:off x="1263519" y="5396176"/>
                <a:ext cx="2094869"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Control input</a:t>
                </a:r>
              </a:p>
            </p:txBody>
          </p:sp>
        </mc:Choice>
        <mc:Fallback xmlns="">
          <p:sp>
            <p:nvSpPr>
              <p:cNvPr id="7" name="TextBox 6">
                <a:extLst>
                  <a:ext uri="{FF2B5EF4-FFF2-40B4-BE49-F238E27FC236}">
                    <a16:creationId xmlns:a16="http://schemas.microsoft.com/office/drawing/2014/main" id="{BDAEB975-B4BE-4810-AB98-CCD152F06CC7}"/>
                  </a:ext>
                </a:extLst>
              </p:cNvPr>
              <p:cNvSpPr txBox="1">
                <a:spLocks noRot="1" noChangeAspect="1" noMove="1" noResize="1" noEditPoints="1" noAdjustHandles="1" noChangeArrowheads="1" noChangeShapeType="1" noTextEdit="1"/>
              </p:cNvSpPr>
              <p:nvPr/>
            </p:nvSpPr>
            <p:spPr>
              <a:xfrm>
                <a:off x="1263519" y="5396176"/>
                <a:ext cx="2094869" cy="369332"/>
              </a:xfrm>
              <a:prstGeom prst="rect">
                <a:avLst/>
              </a:prstGeom>
              <a:blipFill>
                <a:blip r:embed="rId5"/>
                <a:stretch>
                  <a:fillRect l="-3488" t="-24590" r="-7558"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05E05-C656-473B-9AE6-B45228FB9687}"/>
                  </a:ext>
                </a:extLst>
              </p:cNvPr>
              <p:cNvSpPr txBox="1"/>
              <p:nvPr/>
            </p:nvSpPr>
            <p:spPr>
              <a:xfrm>
                <a:off x="1263519" y="5759471"/>
                <a:ext cx="3072508"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Sensor measurement</a:t>
                </a:r>
              </a:p>
            </p:txBody>
          </p:sp>
        </mc:Choice>
        <mc:Fallback xmlns="">
          <p:sp>
            <p:nvSpPr>
              <p:cNvPr id="8" name="TextBox 7">
                <a:extLst>
                  <a:ext uri="{FF2B5EF4-FFF2-40B4-BE49-F238E27FC236}">
                    <a16:creationId xmlns:a16="http://schemas.microsoft.com/office/drawing/2014/main" id="{1A305E05-C656-473B-9AE6-B45228FB9687}"/>
                  </a:ext>
                </a:extLst>
              </p:cNvPr>
              <p:cNvSpPr txBox="1">
                <a:spLocks noRot="1" noChangeAspect="1" noMove="1" noResize="1" noEditPoints="1" noAdjustHandles="1" noChangeArrowheads="1" noChangeShapeType="1" noTextEdit="1"/>
              </p:cNvSpPr>
              <p:nvPr/>
            </p:nvSpPr>
            <p:spPr>
              <a:xfrm>
                <a:off x="1263519" y="5759471"/>
                <a:ext cx="3072508" cy="369332"/>
              </a:xfrm>
              <a:prstGeom prst="rect">
                <a:avLst/>
              </a:prstGeom>
              <a:blipFill>
                <a:blip r:embed="rId6"/>
                <a:stretch>
                  <a:fillRect l="-2381" t="-26667" r="-515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2B1626-3C2A-4BEE-B549-0FFBE894AF40}"/>
                  </a:ext>
                </a:extLst>
              </p:cNvPr>
              <p:cNvSpPr txBox="1"/>
              <p:nvPr/>
            </p:nvSpPr>
            <p:spPr>
              <a:xfrm>
                <a:off x="5018755" y="4923947"/>
                <a:ext cx="6675995"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𝑡</m:t>
                        </m:r>
                      </m:sub>
                    </m:sSub>
                  </m:oMath>
                </a14:m>
                <a:endParaRPr lang="en-US" sz="2400" dirty="0"/>
              </a:p>
            </p:txBody>
          </p:sp>
        </mc:Choice>
        <mc:Fallback xmlns="">
          <p:sp>
            <p:nvSpPr>
              <p:cNvPr id="9" name="TextBox 8">
                <a:extLst>
                  <a:ext uri="{FF2B5EF4-FFF2-40B4-BE49-F238E27FC236}">
                    <a16:creationId xmlns:a16="http://schemas.microsoft.com/office/drawing/2014/main" id="{332B1626-3C2A-4BEE-B549-0FFBE894AF40}"/>
                  </a:ext>
                </a:extLst>
              </p:cNvPr>
              <p:cNvSpPr txBox="1">
                <a:spLocks noRot="1" noChangeAspect="1" noMove="1" noResize="1" noEditPoints="1" noAdjustHandles="1" noChangeArrowheads="1" noChangeShapeType="1" noTextEdit="1"/>
              </p:cNvSpPr>
              <p:nvPr/>
            </p:nvSpPr>
            <p:spPr>
              <a:xfrm>
                <a:off x="5018755" y="4923947"/>
                <a:ext cx="6675995" cy="369332"/>
              </a:xfrm>
              <a:prstGeom prst="rect">
                <a:avLst/>
              </a:prstGeom>
              <a:blipFill>
                <a:blip r:embed="rId7"/>
                <a:stretch>
                  <a:fillRect l="-1096" t="-26667"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0E201C-644E-4791-AEAF-4839F1FE48CA}"/>
                  </a:ext>
                </a:extLst>
              </p:cNvPr>
              <p:cNvSpPr txBox="1"/>
              <p:nvPr/>
            </p:nvSpPr>
            <p:spPr>
              <a:xfrm>
                <a:off x="5081017" y="5333625"/>
                <a:ext cx="6551473" cy="369332"/>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Gaussian random noise variable with variance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840E201C-644E-4791-AEAF-4839F1FE48CA}"/>
                  </a:ext>
                </a:extLst>
              </p:cNvPr>
              <p:cNvSpPr txBox="1">
                <a:spLocks noRot="1" noChangeAspect="1" noMove="1" noResize="1" noEditPoints="1" noAdjustHandles="1" noChangeArrowheads="1" noChangeShapeType="1" noTextEdit="1"/>
              </p:cNvSpPr>
              <p:nvPr/>
            </p:nvSpPr>
            <p:spPr>
              <a:xfrm>
                <a:off x="5081017" y="5333625"/>
                <a:ext cx="6551473" cy="369332"/>
              </a:xfrm>
              <a:prstGeom prst="rect">
                <a:avLst/>
              </a:prstGeom>
              <a:blipFill>
                <a:blip r:embed="rId8"/>
                <a:stretch>
                  <a:fillRect l="-1210" t="-26230" b="-47541"/>
                </a:stretch>
              </a:blipFill>
            </p:spPr>
            <p:txBody>
              <a:bodyPr/>
              <a:lstStyle/>
              <a:p>
                <a:r>
                  <a:rPr lang="en-US">
                    <a:noFill/>
                  </a:rPr>
                  <a:t> </a:t>
                </a:r>
              </a:p>
            </p:txBody>
          </p:sp>
        </mc:Fallback>
      </mc:AlternateContent>
    </p:spTree>
    <p:extLst>
      <p:ext uri="{BB962C8B-B14F-4D97-AF65-F5344CB8AC3E}">
        <p14:creationId xmlns:p14="http://schemas.microsoft.com/office/powerpoint/2010/main" val="5463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 Nominal Motion Plan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391" y="1587947"/>
            <a:ext cx="6791218" cy="4081956"/>
          </a:xfr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FEEF338-C921-4265-8B8C-FE7A2C4FB285}"/>
                  </a:ext>
                </a:extLst>
              </p:cNvPr>
              <p:cNvSpPr/>
              <p:nvPr/>
            </p:nvSpPr>
            <p:spPr>
              <a:xfrm>
                <a:off x="507554" y="5873890"/>
                <a:ext cx="11395411" cy="1438214"/>
              </a:xfrm>
              <a:prstGeom prst="rect">
                <a:avLst/>
              </a:prstGeom>
            </p:spPr>
            <p:txBody>
              <a:bodyPr wrap="square">
                <a:spAutoFit/>
              </a:bodyPr>
              <a:lstStyle/>
              <a:p>
                <a:r>
                  <a:rPr lang="en-US" sz="2800" dirty="0"/>
                  <a:t>Given a nominal plan </a:t>
                </a:r>
                <a14:m>
                  <m:oMath xmlns:m="http://schemas.openxmlformats.org/officeDocument/2006/math">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𝑙</m:t>
                        </m:r>
                      </m:sub>
                      <m:sup>
                        <m:r>
                          <a:rPr lang="en-US" sz="2800" i="1">
                            <a:latin typeface="Cambria Math" panose="02040503050406030204" pitchFamily="18" charset="0"/>
                          </a:rPr>
                          <m:t>∗</m:t>
                        </m:r>
                      </m:sup>
                    </m:sSubSup>
                    <m:r>
                      <a:rPr lang="en-US" sz="2800" i="1">
                        <a:latin typeface="Cambria Math" panose="02040503050406030204" pitchFamily="18" charset="0"/>
                      </a:rPr>
                      <m:t>]</m:t>
                    </m:r>
                  </m:oMath>
                </a14:m>
                <a:r>
                  <a:rPr lang="en-US" sz="2800" dirty="0"/>
                  <a:t>, where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𝑓</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−1</m:t>
                            </m:r>
                          </m:e>
                        </m:d>
                      </m:sub>
                      <m:sup>
                        <m:r>
                          <a:rPr lang="en-US" sz="2800" i="1">
                            <a:latin typeface="Cambria Math" panose="02040503050406030204" pitchFamily="18" charset="0"/>
                          </a:rPr>
                          <m:t>∗</m:t>
                        </m:r>
                      </m:sup>
                    </m:sSubSup>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𝑢</m:t>
                        </m:r>
                      </m:e>
                      <m:sub>
                        <m: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,0]</m:t>
                    </m:r>
                  </m:oMath>
                </a14:m>
                <a:endParaRPr lang="en-US" sz="2800" dirty="0"/>
              </a:p>
              <a:p>
                <a:endParaRPr lang="en-US" sz="2800" dirty="0"/>
              </a:p>
              <a:p>
                <a:r>
                  <a:rPr lang="en-US" sz="2800" dirty="0"/>
                  <a:t> </a:t>
                </a:r>
              </a:p>
            </p:txBody>
          </p:sp>
        </mc:Choice>
        <mc:Fallback>
          <p:sp>
            <p:nvSpPr>
              <p:cNvPr id="5" name="Rectangle 4">
                <a:extLst>
                  <a:ext uri="{FF2B5EF4-FFF2-40B4-BE49-F238E27FC236}">
                    <a16:creationId xmlns:a16="http://schemas.microsoft.com/office/drawing/2014/main" id="{4FEEF338-C921-4265-8B8C-FE7A2C4FB285}"/>
                  </a:ext>
                </a:extLst>
              </p:cNvPr>
              <p:cNvSpPr>
                <a:spLocks noRot="1" noChangeAspect="1" noMove="1" noResize="1" noEditPoints="1" noAdjustHandles="1" noChangeArrowheads="1" noChangeShapeType="1" noTextEdit="1"/>
              </p:cNvSpPr>
              <p:nvPr/>
            </p:nvSpPr>
            <p:spPr>
              <a:xfrm>
                <a:off x="507554" y="5873890"/>
                <a:ext cx="11395411" cy="1438214"/>
              </a:xfrm>
              <a:prstGeom prst="rect">
                <a:avLst/>
              </a:prstGeom>
              <a:blipFill>
                <a:blip r:embed="rId3"/>
                <a:stretch>
                  <a:fillRect l="-1070" t="-425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69C6611-C397-4D1F-92BE-D60428F9EE18}"/>
              </a:ext>
            </a:extLst>
          </p:cNvPr>
          <p:cNvCxnSpPr/>
          <p:nvPr/>
        </p:nvCxnSpPr>
        <p:spPr>
          <a:xfrm flipH="1" flipV="1">
            <a:off x="8907695" y="5101290"/>
            <a:ext cx="1307294" cy="117982"/>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11ECBD-F1C5-46C0-83ED-E8860AE17519}"/>
              </a:ext>
            </a:extLst>
          </p:cNvPr>
          <p:cNvCxnSpPr/>
          <p:nvPr/>
        </p:nvCxnSpPr>
        <p:spPr>
          <a:xfrm flipV="1">
            <a:off x="5853311" y="3843234"/>
            <a:ext cx="703895" cy="1285775"/>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D801A31-DB45-40DA-B3D2-AF99BEC41636}"/>
              </a:ext>
            </a:extLst>
          </p:cNvPr>
          <p:cNvCxnSpPr>
            <a:cxnSpLocks/>
          </p:cNvCxnSpPr>
          <p:nvPr/>
        </p:nvCxnSpPr>
        <p:spPr>
          <a:xfrm>
            <a:off x="3772789" y="1470110"/>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EEDAB80-2F38-454F-B84D-B734FDA5457D}"/>
              </a:ext>
            </a:extLst>
          </p:cNvPr>
          <p:cNvCxnSpPr>
            <a:cxnSpLocks/>
          </p:cNvCxnSpPr>
          <p:nvPr/>
        </p:nvCxnSpPr>
        <p:spPr>
          <a:xfrm>
            <a:off x="7511122" y="2649128"/>
            <a:ext cx="341023" cy="1493064"/>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0AF614-8559-474A-A34E-A1F0020BCB50}"/>
              </a:ext>
            </a:extLst>
          </p:cNvPr>
          <p:cNvCxnSpPr>
            <a:cxnSpLocks/>
          </p:cNvCxnSpPr>
          <p:nvPr/>
        </p:nvCxnSpPr>
        <p:spPr>
          <a:xfrm flipV="1">
            <a:off x="4490213" y="3484369"/>
            <a:ext cx="427343" cy="1344897"/>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BF4DAF-47B2-4AAF-8119-3148B58DE3B2}"/>
              </a:ext>
            </a:extLst>
          </p:cNvPr>
          <p:cNvCxnSpPr>
            <a:cxnSpLocks/>
          </p:cNvCxnSpPr>
          <p:nvPr/>
        </p:nvCxnSpPr>
        <p:spPr>
          <a:xfrm flipV="1">
            <a:off x="6976153" y="4716181"/>
            <a:ext cx="1267754" cy="770219"/>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EEDAB80-2F38-454F-B84D-B734FDA5457D}"/>
              </a:ext>
            </a:extLst>
          </p:cNvPr>
          <p:cNvCxnSpPr>
            <a:cxnSpLocks/>
          </p:cNvCxnSpPr>
          <p:nvPr/>
        </p:nvCxnSpPr>
        <p:spPr>
          <a:xfrm flipH="1">
            <a:off x="5641955" y="2020429"/>
            <a:ext cx="261679" cy="1608496"/>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2502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8"/>
</p:tagLst>
</file>

<file path=ppt/tags/tag2.xml><?xml version="1.0" encoding="utf-8"?>
<p:tagLst xmlns:a="http://schemas.openxmlformats.org/drawingml/2006/main" xmlns:r="http://schemas.openxmlformats.org/officeDocument/2006/relationships" xmlns:p="http://schemas.openxmlformats.org/presentationml/2006/main">
  <p:tag name="TIMING" val="|9.8|28.5|59.8"/>
</p:tagLst>
</file>

<file path=ppt/tags/tag3.xml><?xml version="1.0" encoding="utf-8"?>
<p:tagLst xmlns:a="http://schemas.openxmlformats.org/drawingml/2006/main" xmlns:r="http://schemas.openxmlformats.org/officeDocument/2006/relationships" xmlns:p="http://schemas.openxmlformats.org/presentationml/2006/main">
  <p:tag name="TIMING" val="|10.9"/>
</p:tagLst>
</file>

<file path=ppt/tags/tag4.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2098</Words>
  <Application>Microsoft Office PowerPoint</Application>
  <PresentationFormat>Widescreen</PresentationFormat>
  <Paragraphs>564</Paragraphs>
  <Slides>62</Slides>
  <Notes>31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Cambria Math</vt:lpstr>
      <vt:lpstr>Office Theme</vt:lpstr>
      <vt:lpstr>Sampling-Based Gaussian Estimation of the Probability of Collision for Safe Planning </vt:lpstr>
      <vt:lpstr>Research Motivation</vt:lpstr>
      <vt:lpstr>Goal</vt:lpstr>
      <vt:lpstr>Problems</vt:lpstr>
      <vt:lpstr>Outline</vt:lpstr>
      <vt:lpstr>Prior Work</vt:lpstr>
      <vt:lpstr>Outline</vt:lpstr>
      <vt:lpstr>Formulation: Gaussian Uncertainty</vt:lpstr>
      <vt:lpstr>Formulation: Nominal Motion Plan</vt:lpstr>
      <vt:lpstr>Formulation: EKF State Estimation</vt:lpstr>
      <vt:lpstr>Formulation: Linear Feedback Control</vt:lpstr>
      <vt:lpstr>Outline</vt:lpstr>
      <vt:lpstr>Overview of Approach</vt:lpstr>
      <vt:lpstr>Approach: Algorithm</vt:lpstr>
      <vt:lpstr>Pros and Cons</vt:lpstr>
      <vt:lpstr>Outline</vt:lpstr>
      <vt:lpstr>Evaluation: PR2 Robot</vt:lpstr>
      <vt:lpstr>Experiment Setup</vt:lpstr>
      <vt:lpstr>Experimental Results</vt:lpstr>
      <vt:lpstr>Conclusion and Future Work</vt:lpstr>
      <vt:lpstr>End</vt:lpstr>
      <vt:lpstr>Prior Work: Gaussian Distribution Truncation</vt:lpstr>
      <vt:lpstr>Overview of Approach</vt:lpstr>
      <vt:lpstr>Appendix: Formulation Elements</vt:lpstr>
      <vt:lpstr>Appendix: Model Linearization</vt:lpstr>
      <vt:lpstr>Appendix: Nominal Motion Plan</vt:lpstr>
      <vt:lpstr>Appendix: Kalman Filter State Estimation</vt:lpstr>
      <vt:lpstr>Appendix: Linear Feedback Control</vt:lpstr>
      <vt:lpstr>Appendix: Obstacle Constraints</vt:lpstr>
      <vt:lpstr>Appendix: Gaussian Propagation</vt:lpstr>
      <vt:lpstr>Appendix: Gaussian Propagation</vt:lpstr>
      <vt:lpstr>Appendix: Gaussian Truncation</vt:lpstr>
      <vt:lpstr>Outline</vt:lpstr>
      <vt:lpstr>Formulation: Gaussian Uncertainty</vt:lpstr>
      <vt:lpstr>Formulation: Nominal Motion Plan</vt:lpstr>
      <vt:lpstr>Formulation: Model Linearization</vt:lpstr>
      <vt:lpstr>Formulation: Kalman Filter State Estimation</vt:lpstr>
      <vt:lpstr>Formulation: Linear Feedback Control</vt:lpstr>
      <vt:lpstr>Formulation: Obstacle Constraints</vt:lpstr>
      <vt:lpstr>Outline</vt:lpstr>
      <vt:lpstr>Approach: Gaussian Propagation</vt:lpstr>
      <vt:lpstr>Approach: Gaussian Propagation (Cont.)</vt:lpstr>
      <vt:lpstr>Approach: Gaussian Propagation (Cont.)</vt:lpstr>
      <vt:lpstr>Approach: Gaussian Propagation (Cont.)</vt:lpstr>
      <vt:lpstr>Outline</vt:lpstr>
      <vt:lpstr>Approach: Gaussian Truncation (Cont.)</vt:lpstr>
      <vt:lpstr>Approach: Gaussian Truncation (Cont.)</vt:lpstr>
      <vt:lpstr>Approach: Gaussian Truncation (Cont.)</vt:lpstr>
      <vt:lpstr>Approach: Gaussian Truncation (Cont.)</vt:lpstr>
      <vt:lpstr>Approach: Gaussian Truncation (Cont.)</vt:lpstr>
      <vt:lpstr>Approach: Gaussian Truncation (Cont.)</vt:lpstr>
      <vt:lpstr>Approach: Gaussian Truncation (Cont.)</vt:lpstr>
      <vt:lpstr>Final Probability of No Collisions</vt:lpstr>
      <vt:lpstr>Local Convexification Attempt</vt:lpstr>
      <vt:lpstr>Outline</vt:lpstr>
      <vt:lpstr>Evaluation: Car-like Robot with Second Order Dynamics</vt:lpstr>
      <vt:lpstr>Evaluation: Nonholonomic Bevel-tip Flexible Needle</vt:lpstr>
      <vt:lpstr>Experimental Results</vt:lpstr>
      <vt:lpstr>Experimental Results</vt:lpstr>
      <vt:lpstr>Experimental Results: Car</vt:lpstr>
      <vt:lpstr>Experimental Results: Needle</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Probability of Collision for Safe Planning under Gaussian Motion and Sensing Uncertainty</dc:title>
  <dc:creator>Ajaay</dc:creator>
  <cp:lastModifiedBy>Chandrasekaran, Ajaay</cp:lastModifiedBy>
  <cp:revision>533</cp:revision>
  <dcterms:created xsi:type="dcterms:W3CDTF">2018-03-19T04:08:14Z</dcterms:created>
  <dcterms:modified xsi:type="dcterms:W3CDTF">2018-04-16T03:35:59Z</dcterms:modified>
</cp:coreProperties>
</file>