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60" r:id="rId4"/>
    <p:sldId id="259" r:id="rId5"/>
    <p:sldId id="325" r:id="rId6"/>
    <p:sldId id="327" r:id="rId7"/>
    <p:sldId id="266" r:id="rId8"/>
    <p:sldId id="326" r:id="rId9"/>
    <p:sldId id="333" r:id="rId10"/>
    <p:sldId id="299" r:id="rId11"/>
    <p:sldId id="330" r:id="rId12"/>
    <p:sldId id="331" r:id="rId13"/>
    <p:sldId id="332" r:id="rId14"/>
    <p:sldId id="329" r:id="rId15"/>
    <p:sldId id="328" r:id="rId16"/>
    <p:sldId id="335" r:id="rId17"/>
    <p:sldId id="336" r:id="rId18"/>
    <p:sldId id="337" r:id="rId19"/>
    <p:sldId id="338" r:id="rId20"/>
    <p:sldId id="306" r:id="rId21"/>
    <p:sldId id="312" r:id="rId22"/>
    <p:sldId id="313" r:id="rId23"/>
    <p:sldId id="278" r:id="rId24"/>
    <p:sldId id="302" r:id="rId25"/>
    <p:sldId id="300" r:id="rId26"/>
    <p:sldId id="301" r:id="rId27"/>
    <p:sldId id="303" r:id="rId28"/>
    <p:sldId id="304" r:id="rId29"/>
    <p:sldId id="305" r:id="rId30"/>
    <p:sldId id="307" r:id="rId31"/>
    <p:sldId id="308" r:id="rId32"/>
    <p:sldId id="281" r:id="rId33"/>
    <p:sldId id="283" r:id="rId34"/>
    <p:sldId id="284" r:id="rId35"/>
    <p:sldId id="293" r:id="rId36"/>
    <p:sldId id="294" r:id="rId37"/>
    <p:sldId id="271" r:id="rId38"/>
    <p:sldId id="272" r:id="rId39"/>
    <p:sldId id="285" r:id="rId40"/>
    <p:sldId id="296" r:id="rId41"/>
    <p:sldId id="289" r:id="rId42"/>
    <p:sldId id="290" r:id="rId43"/>
    <p:sldId id="288" r:id="rId44"/>
    <p:sldId id="297" r:id="rId45"/>
    <p:sldId id="309" r:id="rId46"/>
    <p:sldId id="310" r:id="rId47"/>
    <p:sldId id="311" r:id="rId48"/>
    <p:sldId id="31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100" autoAdjust="0"/>
  </p:normalViewPr>
  <p:slideViewPr>
    <p:cSldViewPr snapToGrid="0">
      <p:cViewPr varScale="1">
        <p:scale>
          <a:sx n="64" d="100"/>
          <a:sy n="64" d="100"/>
        </p:scale>
        <p:origin x="102" y="60"/>
      </p:cViewPr>
      <p:guideLst/>
    </p:cSldViewPr>
  </p:slideViewPr>
  <p:notesTextViewPr>
    <p:cViewPr>
      <p:scale>
        <a:sx n="1" d="1"/>
        <a:sy n="1" d="1"/>
      </p:scale>
      <p:origin x="0" y="0"/>
    </p:cViewPr>
  </p:notesTextViewPr>
  <p:sorterViewPr>
    <p:cViewPr>
      <p:scale>
        <a:sx n="100" d="100"/>
        <a:sy n="100" d="100"/>
      </p:scale>
      <p:origin x="0" y="-27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226CE-9E47-4AB5-B00F-EA878C704588}" type="datetimeFigureOut">
              <a:rPr lang="en-US" smtClean="0"/>
              <a:t>4/4/2018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4D270-EE27-4FF9-85E5-DE934FBAC1A2}" type="slidenum">
              <a:rPr lang="en-US" smtClean="0"/>
              <a:t>‹#›</a:t>
            </a:fld>
            <a:endParaRPr lang="en-US"/>
          </a:p>
        </p:txBody>
      </p:sp>
    </p:spTree>
    <p:extLst>
      <p:ext uri="{BB962C8B-B14F-4D97-AF65-F5344CB8AC3E}">
        <p14:creationId xmlns:p14="http://schemas.microsoft.com/office/powerpoint/2010/main" val="3575049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Published in </a:t>
            </a:r>
            <a:r>
              <a:rPr lang="en-US" sz="1200" b="1" i="0" kern="1200" dirty="0">
                <a:solidFill>
                  <a:schemeClr val="tx1"/>
                </a:solidFill>
                <a:effectLst/>
                <a:latin typeface="+mn-lt"/>
                <a:ea typeface="+mn-ea"/>
                <a:cs typeface="+mn-cs"/>
              </a:rPr>
              <a:t>2012 IEEE International Conference on Robotics and Automation</a:t>
            </a:r>
          </a:p>
        </p:txBody>
      </p:sp>
      <p:sp>
        <p:nvSpPr>
          <p:cNvPr id="4" name="Slide Number Placeholder 3"/>
          <p:cNvSpPr>
            <a:spLocks noGrp="1"/>
          </p:cNvSpPr>
          <p:nvPr>
            <p:ph type="sldNum" sz="quarter" idx="10"/>
          </p:nvPr>
        </p:nvSpPr>
        <p:spPr/>
        <p:txBody>
          <a:bodyPr/>
          <a:lstStyle/>
          <a:p>
            <a:fld id="{CF24D270-EE27-4FF9-85E5-DE934FBAC1A2}" type="slidenum">
              <a:rPr lang="en-US" smtClean="0"/>
              <a:t>1</a:t>
            </a:fld>
            <a:endParaRPr lang="en-US"/>
          </a:p>
        </p:txBody>
      </p:sp>
    </p:spTree>
    <p:extLst>
      <p:ext uri="{BB962C8B-B14F-4D97-AF65-F5344CB8AC3E}">
        <p14:creationId xmlns:p14="http://schemas.microsoft.com/office/powerpoint/2010/main" val="3177058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Opporunity</a:t>
            </a:r>
            <a:r>
              <a:rPr lang="en-US" dirty="0"/>
              <a:t> for an image. Draw out a sequence of states. Don’t bore people with too much text.</a:t>
            </a:r>
          </a:p>
          <a:p>
            <a:endParaRPr lang="en-US" dirty="0"/>
          </a:p>
          <a:p>
            <a:r>
              <a:rPr lang="en-US" dirty="0"/>
              <a:t>Clarify the 0 for Gaussian noise.</a:t>
            </a:r>
          </a:p>
          <a:p>
            <a:endParaRPr lang="en-US" dirty="0"/>
          </a:p>
          <a:p>
            <a:r>
              <a:rPr lang="en-US" dirty="0"/>
              <a:t>Skeptical, arbitrary robots. F function could be messy. Expect a question. Look into paper</a:t>
            </a:r>
          </a:p>
        </p:txBody>
      </p:sp>
      <p:sp>
        <p:nvSpPr>
          <p:cNvPr id="4" name="Slide Number Placeholder 3"/>
          <p:cNvSpPr>
            <a:spLocks noGrp="1"/>
          </p:cNvSpPr>
          <p:nvPr>
            <p:ph type="sldNum" sz="quarter" idx="10"/>
          </p:nvPr>
        </p:nvSpPr>
        <p:spPr/>
        <p:txBody>
          <a:bodyPr/>
          <a:lstStyle/>
          <a:p>
            <a:fld id="{CF24D270-EE27-4FF9-85E5-DE934FBAC1A2}" type="slidenum">
              <a:rPr lang="en-US" smtClean="0"/>
              <a:t>25</a:t>
            </a:fld>
            <a:endParaRPr lang="en-US"/>
          </a:p>
        </p:txBody>
      </p:sp>
    </p:spTree>
    <p:extLst>
      <p:ext uri="{BB962C8B-B14F-4D97-AF65-F5344CB8AC3E}">
        <p14:creationId xmlns:p14="http://schemas.microsoft.com/office/powerpoint/2010/main" val="2873049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CF24D270-EE27-4FF9-85E5-DE934FBAC1A2}" type="slidenum">
              <a:rPr lang="en-US" smtClean="0"/>
              <a:t>26</a:t>
            </a:fld>
            <a:endParaRPr lang="en-US"/>
          </a:p>
        </p:txBody>
      </p:sp>
    </p:spTree>
    <p:extLst>
      <p:ext uri="{BB962C8B-B14F-4D97-AF65-F5344CB8AC3E}">
        <p14:creationId xmlns:p14="http://schemas.microsoft.com/office/powerpoint/2010/main" val="1595683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1" dirty="0"/>
                  <a:t>Put in the picture from the first page and keep referring back to it</a:t>
                </a:r>
                <a:endParaRPr lang="en-US" b="0" dirty="0"/>
              </a:p>
              <a:p>
                <a:r>
                  <a:rPr lang="en-US" b="0" dirty="0"/>
                  <a:t>Assumption: Linear feedback controller. Possible question. </a:t>
                </a:r>
              </a:p>
              <a:p>
                <a:endParaRPr lang="en-US" b="0" dirty="0"/>
              </a:p>
              <a:p>
                <a:r>
                  <a:rPr lang="en-US" b="0" dirty="0"/>
                  <a:t>Fails with nonlinear control laws. Optimization-based control, nonlinear functions. Fails in that case. Avoid huge claims. See arbitrary robot claim.</a:t>
                </a:r>
              </a:p>
              <a:p>
                <a:endParaRPr lang="en-US" b="0" dirty="0"/>
              </a:p>
              <a:p>
                <a:pPr lvl="1"/>
                <a:r>
                  <a:rPr lang="en-US" u="sng" dirty="0"/>
                  <a:t>Feedback input</a:t>
                </a:r>
                <a:r>
                  <a:rPr lang="en-US" dirty="0"/>
                  <a:t> is the estimate,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e>
                        </m:acc>
                      </m:e>
                    </m:d>
                  </m:oMath>
                </a14:m>
                <a:endParaRPr lang="en-US" b="0" dirty="0"/>
              </a:p>
              <a:p>
                <a:pPr lvl="1"/>
                <a:r>
                  <a:rPr lang="en-US" u="sng" dirty="0"/>
                  <a:t>Feedback output</a:t>
                </a:r>
                <a:r>
                  <a:rPr lang="en-US" dirty="0"/>
                  <a:t> is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oMath>
                </a14:m>
                <a:r>
                  <a:rPr lang="en-US" dirty="0"/>
                  <a:t> the expected deviation of true control input from the nominal control input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𝑢</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m:t>
                        </m:r>
                      </m:sup>
                    </m:sSubSup>
                    <m:r>
                      <a:rPr lang="en-US" b="0" i="1" dirty="0" smtClean="0">
                        <a:latin typeface="Cambria Math" panose="02040503050406030204" pitchFamily="18" charset="0"/>
                      </a:rPr>
                      <m:t>)</m:t>
                    </m:r>
                  </m:oMath>
                </a14:m>
                <a:endParaRPr lang="en-US" dirty="0"/>
              </a:p>
              <a:p>
                <a:endParaRPr lang="en-US" b="1" dirty="0"/>
              </a:p>
            </p:txBody>
          </p:sp>
        </mc:Choice>
        <mc:Fallback xmlns="">
          <p:sp>
            <p:nvSpPr>
              <p:cNvPr id="3" name="Notes Placeholder 2"/>
              <p:cNvSpPr>
                <a:spLocks noGrp="1"/>
              </p:cNvSpPr>
              <p:nvPr>
                <p:ph type="body" idx="1"/>
              </p:nvPr>
            </p:nvSpPr>
            <p:spPr/>
            <p:txBody>
              <a:bodyPr/>
              <a:lstStyle/>
              <a:p>
                <a:r>
                  <a:rPr lang="en-US" b="1" dirty="0"/>
                  <a:t>Put in the picture from the first page and keep referring back to it</a:t>
                </a:r>
                <a:endParaRPr lang="en-US" b="0" dirty="0"/>
              </a:p>
              <a:p>
                <a:r>
                  <a:rPr lang="en-US" b="0" dirty="0"/>
                  <a:t>Assumption: Linear feedback controller. Possible question. </a:t>
                </a:r>
              </a:p>
              <a:p>
                <a:endParaRPr lang="en-US" b="0" dirty="0"/>
              </a:p>
              <a:p>
                <a:r>
                  <a:rPr lang="en-US" b="0" dirty="0"/>
                  <a:t>Fails with nonlinear control laws. Optimization-based control, nonlinear functions. Fails in that case. Avoid huge claims. See arbitrary robot claim.</a:t>
                </a:r>
              </a:p>
              <a:p>
                <a:endParaRPr lang="en-US" b="0" dirty="0"/>
              </a:p>
              <a:p>
                <a:pPr lvl="1"/>
                <a:r>
                  <a:rPr lang="en-US" u="sng" dirty="0"/>
                  <a:t>Feedback input</a:t>
                </a:r>
                <a:r>
                  <a:rPr lang="en-US" dirty="0"/>
                  <a:t> is the estimate, </a:t>
                </a:r>
                <a:r>
                  <a:rPr lang="en-US" b="0" i="0">
                    <a:latin typeface="Cambria Math" panose="02040503050406030204" pitchFamily="18" charset="0"/>
                  </a:rPr>
                  <a:t>(𝑥_𝑡 ) ̂</a:t>
                </a:r>
                <a:r>
                  <a:rPr lang="en-US" b="0" i="0" dirty="0">
                    <a:latin typeface="Cambria Math" panose="02040503050406030204" pitchFamily="18" charset="0"/>
                  </a:rPr>
                  <a:t>=𝐸[(𝑥_𝑡 ) ̅ ]</a:t>
                </a:r>
                <a:endParaRPr lang="en-US" b="0" dirty="0"/>
              </a:p>
              <a:p>
                <a:pPr lvl="1"/>
                <a:r>
                  <a:rPr lang="en-US" u="sng" dirty="0"/>
                  <a:t>Feedback output</a:t>
                </a:r>
                <a:r>
                  <a:rPr lang="en-US" dirty="0"/>
                  <a:t> is </a:t>
                </a:r>
                <a:r>
                  <a:rPr lang="en-US" b="0" i="0">
                    <a:latin typeface="Cambria Math" panose="02040503050406030204" pitchFamily="18" charset="0"/>
                  </a:rPr>
                  <a:t>(𝑢_𝑡 ) ̅</a:t>
                </a:r>
                <a:r>
                  <a:rPr lang="en-US" b="0" i="0" dirty="0">
                    <a:latin typeface="Cambria Math" panose="02040503050406030204" pitchFamily="18" charset="0"/>
                  </a:rPr>
                  <a:t>,</a:t>
                </a:r>
                <a:r>
                  <a:rPr lang="en-US" dirty="0"/>
                  <a:t> the expected deviation of true control input from the nominal control input (</a:t>
                </a:r>
                <a:r>
                  <a:rPr lang="en-US" b="0" i="0">
                    <a:latin typeface="Cambria Math" panose="02040503050406030204" pitchFamily="18" charset="0"/>
                  </a:rPr>
                  <a:t>(𝑢_𝑡 ) ̅</a:t>
                </a:r>
                <a:r>
                  <a:rPr lang="en-US" b="0" i="0" dirty="0">
                    <a:latin typeface="Cambria Math" panose="02040503050406030204" pitchFamily="18" charset="0"/>
                  </a:rPr>
                  <a:t>=𝑢_𝑡−𝑢_𝑡^∗)</a:t>
                </a:r>
                <a:endParaRPr lang="en-US" dirty="0"/>
              </a:p>
              <a:p>
                <a:endParaRPr lang="en-US" b="1" dirty="0"/>
              </a:p>
            </p:txBody>
          </p:sp>
        </mc:Fallback>
      </mc:AlternateContent>
      <p:sp>
        <p:nvSpPr>
          <p:cNvPr id="4" name="Slide Number Placeholder 3"/>
          <p:cNvSpPr>
            <a:spLocks noGrp="1"/>
          </p:cNvSpPr>
          <p:nvPr>
            <p:ph type="sldNum" sz="quarter" idx="10"/>
          </p:nvPr>
        </p:nvSpPr>
        <p:spPr/>
        <p:txBody>
          <a:bodyPr/>
          <a:lstStyle/>
          <a:p>
            <a:fld id="{CF24D270-EE27-4FF9-85E5-DE934FBAC1A2}" type="slidenum">
              <a:rPr lang="en-US" smtClean="0"/>
              <a:t>27</a:t>
            </a:fld>
            <a:endParaRPr lang="en-US"/>
          </a:p>
        </p:txBody>
      </p:sp>
    </p:spTree>
    <p:extLst>
      <p:ext uri="{BB962C8B-B14F-4D97-AF65-F5344CB8AC3E}">
        <p14:creationId xmlns:p14="http://schemas.microsoft.com/office/powerpoint/2010/main" val="2039859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https://ibmdecisionoptimization.github.io/tutorials/html/Beyond_Linear_Programming.html</a:t>
            </a:r>
          </a:p>
        </p:txBody>
      </p:sp>
      <p:sp>
        <p:nvSpPr>
          <p:cNvPr id="4" name="Slide Number Placeholder 3"/>
          <p:cNvSpPr>
            <a:spLocks noGrp="1"/>
          </p:cNvSpPr>
          <p:nvPr>
            <p:ph type="sldNum" sz="quarter" idx="10"/>
          </p:nvPr>
        </p:nvSpPr>
        <p:spPr/>
        <p:txBody>
          <a:bodyPr/>
          <a:lstStyle/>
          <a:p>
            <a:fld id="{CF24D270-EE27-4FF9-85E5-DE934FBAC1A2}" type="slidenum">
              <a:rPr lang="en-US" smtClean="0"/>
              <a:t>28</a:t>
            </a:fld>
            <a:endParaRPr lang="en-US"/>
          </a:p>
        </p:txBody>
      </p:sp>
    </p:spTree>
    <p:extLst>
      <p:ext uri="{BB962C8B-B14F-4D97-AF65-F5344CB8AC3E}">
        <p14:creationId xmlns:p14="http://schemas.microsoft.com/office/powerpoint/2010/main" val="1422927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24D270-EE27-4FF9-85E5-DE934FBAC1A2}" type="slidenum">
              <a:rPr lang="en-US" smtClean="0"/>
              <a:t>36</a:t>
            </a:fld>
            <a:endParaRPr lang="en-US"/>
          </a:p>
        </p:txBody>
      </p:sp>
    </p:spTree>
    <p:extLst>
      <p:ext uri="{BB962C8B-B14F-4D97-AF65-F5344CB8AC3E}">
        <p14:creationId xmlns:p14="http://schemas.microsoft.com/office/powerpoint/2010/main" val="2444659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0" dirty="0"/>
                  <a:t>2</a:t>
                </a:r>
                <a:r>
                  <a:rPr lang="en-US" b="0" baseline="30000" dirty="0"/>
                  <a:t>nd</a:t>
                </a:r>
                <a:r>
                  <a:rPr lang="en-US" b="0" dirty="0"/>
                  <a:t> element is KF and state uncertainty</a:t>
                </a:r>
              </a:p>
              <a:p>
                <a:r>
                  <a:rPr lang="en-US" b="0" dirty="0"/>
                  <a:t>Don’t use word true, assumes nonlinear. It’s actually the linear approximation of true state </a:t>
                </a:r>
                <a:r>
                  <a:rPr lang="en-US" b="0" dirty="0" err="1"/>
                  <a:t>deviaton</a:t>
                </a:r>
                <a:r>
                  <a:rPr lang="en-US" b="0" dirty="0"/>
                  <a:t>.</a:t>
                </a:r>
              </a:p>
              <a:p>
                <a:endParaRPr lang="en-US" b="0" dirty="0"/>
              </a:p>
              <a:p>
                <a:r>
                  <a:rPr lang="en-US" dirty="0"/>
                  <a:t>Appropriate definitions provided for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t</m:t>
                        </m:r>
                      </m:sub>
                    </m:sSub>
                    <m:r>
                      <a:rPr lang="en-US" b="0" i="0"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𝒒</m:t>
                        </m:r>
                      </m:e>
                      <m:sub>
                        <m:r>
                          <a:rPr lang="en-US" b="1" i="1" smtClean="0">
                            <a:latin typeface="Cambria Math" panose="02040503050406030204" pitchFamily="18" charset="0"/>
                          </a:rPr>
                          <m:t>𝒕</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𝑡</m:t>
                        </m:r>
                      </m:sub>
                    </m:sSub>
                  </m:oMath>
                </a14:m>
                <a:endParaRPr lang="en-US" dirty="0"/>
              </a:p>
            </p:txBody>
          </p:sp>
        </mc:Choice>
        <mc:Fallback xmlns="">
          <p:sp>
            <p:nvSpPr>
              <p:cNvPr id="3" name="Notes Placeholder 2"/>
              <p:cNvSpPr>
                <a:spLocks noGrp="1"/>
              </p:cNvSpPr>
              <p:nvPr>
                <p:ph type="body" idx="1"/>
              </p:nvPr>
            </p:nvSpPr>
            <p:spPr/>
            <p:txBody>
              <a:bodyPr/>
              <a:lstStyle/>
              <a:p>
                <a:r>
                  <a:rPr lang="en-US" b="0" dirty="0"/>
                  <a:t>2</a:t>
                </a:r>
                <a:r>
                  <a:rPr lang="en-US" b="0" baseline="30000" dirty="0"/>
                  <a:t>nd</a:t>
                </a:r>
                <a:r>
                  <a:rPr lang="en-US" b="0" dirty="0"/>
                  <a:t> element is KF and state uncertainty</a:t>
                </a:r>
              </a:p>
              <a:p>
                <a:r>
                  <a:rPr lang="en-US" b="0" dirty="0"/>
                  <a:t>Don’t use word true, assumes nonlinear. It’s actually the linear approximation of true state </a:t>
                </a:r>
                <a:r>
                  <a:rPr lang="en-US" b="0" dirty="0" err="1"/>
                  <a:t>deviaton</a:t>
                </a:r>
                <a:r>
                  <a:rPr lang="en-US" b="0" dirty="0"/>
                  <a:t>.</a:t>
                </a:r>
              </a:p>
              <a:p>
                <a:endParaRPr lang="en-US" b="0" dirty="0"/>
              </a:p>
              <a:p>
                <a:r>
                  <a:rPr lang="en-US" dirty="0"/>
                  <a:t>Appropriate definitions provided for </a:t>
                </a:r>
                <a:r>
                  <a:rPr lang="en-US" b="0" i="0">
                    <a:latin typeface="Cambria Math" panose="02040503050406030204" pitchFamily="18" charset="0"/>
                  </a:rPr>
                  <a:t>y_t, </a:t>
                </a:r>
                <a:r>
                  <a:rPr lang="en-US" b="1" i="0">
                    <a:latin typeface="Cambria Math" panose="02040503050406030204" pitchFamily="18" charset="0"/>
                  </a:rPr>
                  <a:t>𝒒_𝒕</a:t>
                </a:r>
                <a:r>
                  <a:rPr lang="en-US" b="0" i="0">
                    <a:latin typeface="Cambria Math" panose="02040503050406030204" pitchFamily="18" charset="0"/>
                  </a:rPr>
                  <a:t>, 𝐹_𝑡, 𝐺_𝑡, 𝑄_𝑡</a:t>
                </a:r>
                <a:endParaRPr lang="en-US" dirty="0"/>
              </a:p>
            </p:txBody>
          </p:sp>
        </mc:Fallback>
      </mc:AlternateContent>
      <p:sp>
        <p:nvSpPr>
          <p:cNvPr id="4" name="Slide Number Placeholder 3"/>
          <p:cNvSpPr>
            <a:spLocks noGrp="1"/>
          </p:cNvSpPr>
          <p:nvPr>
            <p:ph type="sldNum" sz="quarter" idx="10"/>
          </p:nvPr>
        </p:nvSpPr>
        <p:spPr/>
        <p:txBody>
          <a:bodyPr/>
          <a:lstStyle/>
          <a:p>
            <a:fld id="{CF24D270-EE27-4FF9-85E5-DE934FBAC1A2}" type="slidenum">
              <a:rPr lang="en-US" smtClean="0"/>
              <a:t>37</a:t>
            </a:fld>
            <a:endParaRPr lang="en-US"/>
          </a:p>
        </p:txBody>
      </p:sp>
    </p:spTree>
    <p:extLst>
      <p:ext uri="{BB962C8B-B14F-4D97-AF65-F5344CB8AC3E}">
        <p14:creationId xmlns:p14="http://schemas.microsoft.com/office/powerpoint/2010/main" val="1284671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x </a:t>
            </a:r>
            <a:r>
              <a:rPr lang="en-US" dirty="0" err="1"/>
              <a:t>hat_t</a:t>
            </a:r>
            <a:r>
              <a:rPr lang="en-US" dirty="0"/>
              <a:t> is a Kalman filter estimator that uses both the motion and sensor models</a:t>
            </a:r>
          </a:p>
        </p:txBody>
      </p:sp>
      <p:sp>
        <p:nvSpPr>
          <p:cNvPr id="4" name="Slide Number Placeholder 3"/>
          <p:cNvSpPr>
            <a:spLocks noGrp="1"/>
          </p:cNvSpPr>
          <p:nvPr>
            <p:ph type="sldNum" sz="quarter" idx="10"/>
          </p:nvPr>
        </p:nvSpPr>
        <p:spPr/>
        <p:txBody>
          <a:bodyPr/>
          <a:lstStyle/>
          <a:p>
            <a:fld id="{CF24D270-EE27-4FF9-85E5-DE934FBAC1A2}" type="slidenum">
              <a:rPr lang="en-US" smtClean="0"/>
              <a:t>38</a:t>
            </a:fld>
            <a:endParaRPr lang="en-US"/>
          </a:p>
        </p:txBody>
      </p:sp>
    </p:spTree>
    <p:extLst>
      <p:ext uri="{BB962C8B-B14F-4D97-AF65-F5344CB8AC3E}">
        <p14:creationId xmlns:p14="http://schemas.microsoft.com/office/powerpoint/2010/main" val="2131541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define </a:t>
            </a:r>
            <a:r>
              <a:rPr lang="en-US" dirty="0" err="1"/>
              <a:t>x_t</a:t>
            </a:r>
            <a:r>
              <a:rPr lang="en-US" dirty="0"/>
              <a:t> distribution at any point on the plan by </a:t>
            </a:r>
            <a:r>
              <a:rPr lang="en-US" dirty="0" err="1"/>
              <a:t>propogating</a:t>
            </a:r>
            <a:r>
              <a:rPr lang="en-US" dirty="0"/>
              <a:t> </a:t>
            </a:r>
            <a:r>
              <a:rPr lang="en-US" dirty="0" err="1"/>
              <a:t>R_t</a:t>
            </a:r>
            <a:r>
              <a:rPr lang="en-US" dirty="0"/>
              <a:t> and </a:t>
            </a:r>
            <a:r>
              <a:rPr lang="en-US" dirty="0" err="1"/>
              <a:t>yhat_t</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39</a:t>
            </a:fld>
            <a:endParaRPr lang="en-US"/>
          </a:p>
        </p:txBody>
      </p:sp>
    </p:spTree>
    <p:extLst>
      <p:ext uri="{BB962C8B-B14F-4D97-AF65-F5344CB8AC3E}">
        <p14:creationId xmlns:p14="http://schemas.microsoft.com/office/powerpoint/2010/main" val="1568349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24D270-EE27-4FF9-85E5-DE934FBAC1A2}" type="slidenum">
              <a:rPr lang="en-US" smtClean="0"/>
              <a:t>41</a:t>
            </a:fld>
            <a:endParaRPr lang="en-US"/>
          </a:p>
        </p:txBody>
      </p:sp>
    </p:spTree>
    <p:extLst>
      <p:ext uri="{BB962C8B-B14F-4D97-AF65-F5344CB8AC3E}">
        <p14:creationId xmlns:p14="http://schemas.microsoft.com/office/powerpoint/2010/main" val="2859562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43</a:t>
            </a:fld>
            <a:endParaRPr lang="en-US"/>
          </a:p>
        </p:txBody>
      </p:sp>
    </p:spTree>
    <p:extLst>
      <p:ext uri="{BB962C8B-B14F-4D97-AF65-F5344CB8AC3E}">
        <p14:creationId xmlns:p14="http://schemas.microsoft.com/office/powerpoint/2010/main" val="1709831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used inside a planner as a metric.</a:t>
            </a:r>
          </a:p>
          <a:p>
            <a:r>
              <a:rPr lang="en-US" dirty="0"/>
              <a:t>Emphasize safety in the </a:t>
            </a:r>
            <a:r>
              <a:rPr lang="en-US" b="1" dirty="0"/>
              <a:t>context of obstacles</a:t>
            </a:r>
          </a:p>
          <a:p>
            <a:r>
              <a:rPr lang="en-US" b="0" dirty="0"/>
              <a:t>Safety is difficult to guarantee due to real world noise</a:t>
            </a:r>
          </a:p>
          <a:p>
            <a:endParaRPr lang="en-US" b="1" dirty="0"/>
          </a:p>
          <a:p>
            <a:r>
              <a:rPr lang="en-US" dirty="0"/>
              <a:t>https://oscarliang.com/build-a-quadcopter-beginners-tutorial-1/</a:t>
            </a:r>
          </a:p>
        </p:txBody>
      </p:sp>
      <p:sp>
        <p:nvSpPr>
          <p:cNvPr id="4" name="Slide Number Placeholder 3"/>
          <p:cNvSpPr>
            <a:spLocks noGrp="1"/>
          </p:cNvSpPr>
          <p:nvPr>
            <p:ph type="sldNum" sz="quarter" idx="10"/>
          </p:nvPr>
        </p:nvSpPr>
        <p:spPr/>
        <p:txBody>
          <a:bodyPr/>
          <a:lstStyle/>
          <a:p>
            <a:fld id="{CF24D270-EE27-4FF9-85E5-DE934FBAC1A2}" type="slidenum">
              <a:rPr lang="en-US" smtClean="0"/>
              <a:t>2</a:t>
            </a:fld>
            <a:endParaRPr lang="en-US"/>
          </a:p>
        </p:txBody>
      </p:sp>
    </p:spTree>
    <p:extLst>
      <p:ext uri="{BB962C8B-B14F-4D97-AF65-F5344CB8AC3E}">
        <p14:creationId xmlns:p14="http://schemas.microsoft.com/office/powerpoint/2010/main" val="248923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Affine transformation to 1D Gaussian along axis normal to the constraint</a:t>
            </a:r>
          </a:p>
          <a:p>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44</a:t>
            </a:fld>
            <a:endParaRPr lang="en-US"/>
          </a:p>
        </p:txBody>
      </p:sp>
    </p:spTree>
    <p:extLst>
      <p:ext uri="{BB962C8B-B14F-4D97-AF65-F5344CB8AC3E}">
        <p14:creationId xmlns:p14="http://schemas.microsoft.com/office/powerpoint/2010/main" val="1824090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 1D Gaussian at specified </a:t>
            </a:r>
            <a:r>
              <a:rPr lang="en-US" dirty="0" err="1"/>
              <a:t>ub</a:t>
            </a:r>
            <a:r>
              <a:rPr lang="en-US" dirty="0"/>
              <a:t> given by constraint</a:t>
            </a:r>
          </a:p>
        </p:txBody>
      </p:sp>
      <p:sp>
        <p:nvSpPr>
          <p:cNvPr id="4" name="Slide Number Placeholder 3"/>
          <p:cNvSpPr>
            <a:spLocks noGrp="1"/>
          </p:cNvSpPr>
          <p:nvPr>
            <p:ph type="sldNum" sz="quarter" idx="10"/>
          </p:nvPr>
        </p:nvSpPr>
        <p:spPr/>
        <p:txBody>
          <a:bodyPr/>
          <a:lstStyle/>
          <a:p>
            <a:fld id="{CF24D270-EE27-4FF9-85E5-DE934FBAC1A2}" type="slidenum">
              <a:rPr lang="en-US" smtClean="0"/>
              <a:t>45</a:t>
            </a:fld>
            <a:endParaRPr lang="en-US"/>
          </a:p>
        </p:txBody>
      </p:sp>
    </p:spTree>
    <p:extLst>
      <p:ext uri="{BB962C8B-B14F-4D97-AF65-F5344CB8AC3E}">
        <p14:creationId xmlns:p14="http://schemas.microsoft.com/office/powerpoint/2010/main" val="307183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 1D Gaussian at specified </a:t>
            </a:r>
            <a:r>
              <a:rPr lang="en-US" dirty="0" err="1"/>
              <a:t>ub</a:t>
            </a:r>
            <a:r>
              <a:rPr lang="en-US" dirty="0"/>
              <a:t> given by constraint</a:t>
            </a:r>
          </a:p>
        </p:txBody>
      </p:sp>
      <p:sp>
        <p:nvSpPr>
          <p:cNvPr id="4" name="Slide Number Placeholder 3"/>
          <p:cNvSpPr>
            <a:spLocks noGrp="1"/>
          </p:cNvSpPr>
          <p:nvPr>
            <p:ph type="sldNum" sz="quarter" idx="10"/>
          </p:nvPr>
        </p:nvSpPr>
        <p:spPr/>
        <p:txBody>
          <a:bodyPr/>
          <a:lstStyle/>
          <a:p>
            <a:fld id="{CF24D270-EE27-4FF9-85E5-DE934FBAC1A2}" type="slidenum">
              <a:rPr lang="en-US" smtClean="0"/>
              <a:t>46</a:t>
            </a:fld>
            <a:endParaRPr lang="en-US"/>
          </a:p>
        </p:txBody>
      </p:sp>
    </p:spTree>
    <p:extLst>
      <p:ext uri="{BB962C8B-B14F-4D97-AF65-F5344CB8AC3E}">
        <p14:creationId xmlns:p14="http://schemas.microsoft.com/office/powerpoint/2010/main" val="184819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 distribution of robot position to a unit sphere via Cholesky Decomposition. Sphere simplifies task of finding a conservative convex region of free space </a:t>
            </a:r>
            <a:r>
              <a:rPr lang="en-US"/>
              <a:t>around robot. Assumes </a:t>
            </a:r>
            <a:r>
              <a:rPr lang="en-US" dirty="0"/>
              <a:t>only robot position relevant for collision detection.</a:t>
            </a:r>
          </a:p>
          <a:p>
            <a:r>
              <a:rPr lang="en-US" dirty="0"/>
              <a:t>Greedy algorithm. Part of distribution beyond the convex region is minimal</a:t>
            </a:r>
          </a:p>
        </p:txBody>
      </p:sp>
      <p:sp>
        <p:nvSpPr>
          <p:cNvPr id="4" name="Slide Number Placeholder 3"/>
          <p:cNvSpPr>
            <a:spLocks noGrp="1"/>
          </p:cNvSpPr>
          <p:nvPr>
            <p:ph type="sldNum" sz="quarter" idx="10"/>
          </p:nvPr>
        </p:nvSpPr>
        <p:spPr/>
        <p:txBody>
          <a:bodyPr/>
          <a:lstStyle/>
          <a:p>
            <a:fld id="{CF24D270-EE27-4FF9-85E5-DE934FBAC1A2}" type="slidenum">
              <a:rPr lang="en-US" smtClean="0"/>
              <a:t>48</a:t>
            </a:fld>
            <a:endParaRPr lang="en-US"/>
          </a:p>
        </p:txBody>
      </p:sp>
    </p:spTree>
    <p:extLst>
      <p:ext uri="{BB962C8B-B14F-4D97-AF65-F5344CB8AC3E}">
        <p14:creationId xmlns:p14="http://schemas.microsoft.com/office/powerpoint/2010/main" val="102214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Conservative</a:t>
            </a:r>
            <a:r>
              <a:rPr lang="en-US" dirty="0"/>
              <a:t>: If we are too conservative, planner will fail. If not conservative, then we expect more safety than there is.</a:t>
            </a:r>
          </a:p>
          <a:p>
            <a:r>
              <a:rPr lang="en-US" b="1" dirty="0"/>
              <a:t>Quickly</a:t>
            </a:r>
            <a:r>
              <a:rPr lang="en-US" dirty="0"/>
              <a:t>: Must be efficient so that planner can run real time.</a:t>
            </a:r>
          </a:p>
        </p:txBody>
      </p:sp>
      <p:sp>
        <p:nvSpPr>
          <p:cNvPr id="4" name="Slide Number Placeholder 3"/>
          <p:cNvSpPr>
            <a:spLocks noGrp="1"/>
          </p:cNvSpPr>
          <p:nvPr>
            <p:ph type="sldNum" sz="quarter" idx="10"/>
          </p:nvPr>
        </p:nvSpPr>
        <p:spPr/>
        <p:txBody>
          <a:bodyPr/>
          <a:lstStyle/>
          <a:p>
            <a:fld id="{CF24D270-EE27-4FF9-85E5-DE934FBAC1A2}" type="slidenum">
              <a:rPr lang="en-US" smtClean="0"/>
              <a:t>3</a:t>
            </a:fld>
            <a:endParaRPr lang="en-US"/>
          </a:p>
        </p:txBody>
      </p:sp>
    </p:spTree>
    <p:extLst>
      <p:ext uri="{BB962C8B-B14F-4D97-AF65-F5344CB8AC3E}">
        <p14:creationId xmlns:p14="http://schemas.microsoft.com/office/powerpoint/2010/main" val="143985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Monte </a:t>
            </a:r>
            <a:r>
              <a:rPr lang="en-US" dirty="0" err="1"/>
              <a:t>carlo</a:t>
            </a:r>
            <a:r>
              <a:rPr lang="en-US" dirty="0"/>
              <a:t> simulation: millions is too high</a:t>
            </a:r>
          </a:p>
          <a:p>
            <a:r>
              <a:rPr lang="en-US" dirty="0"/>
              <a:t>Execute a controller that simulates individual particles. Too expensive. One simulation = generate a million particles, then you have to simulate the million particles with noise. See what proportion of particles had a collision = p of collision for that simulation. Then, average all of the p’s of collision</a:t>
            </a:r>
          </a:p>
          <a:p>
            <a:endParaRPr lang="en-US" dirty="0"/>
          </a:p>
          <a:p>
            <a:r>
              <a:rPr lang="en-US" b="1" dirty="0"/>
              <a:t>Conservative</a:t>
            </a:r>
            <a:r>
              <a:rPr lang="en-US" dirty="0"/>
              <a:t>: Underestimate of the probability</a:t>
            </a:r>
          </a:p>
          <a:p>
            <a:endParaRPr lang="en-US" dirty="0"/>
          </a:p>
          <a:p>
            <a:r>
              <a:rPr lang="en-US" dirty="0"/>
              <a:t>Can’t tree collision probabilities as independent events, otherwise you’ll highly overestimate the probability of collision with general analytical approaches that try to multiply proportions of particles colliding in individual particle distributions. Monte-Carlo would be more accurate in this case</a:t>
            </a:r>
          </a:p>
        </p:txBody>
      </p:sp>
      <p:sp>
        <p:nvSpPr>
          <p:cNvPr id="4" name="Slide Number Placeholder 3"/>
          <p:cNvSpPr>
            <a:spLocks noGrp="1"/>
          </p:cNvSpPr>
          <p:nvPr>
            <p:ph type="sldNum" sz="quarter" idx="10"/>
          </p:nvPr>
        </p:nvSpPr>
        <p:spPr/>
        <p:txBody>
          <a:bodyPr/>
          <a:lstStyle/>
          <a:p>
            <a:fld id="{CF24D270-EE27-4FF9-85E5-DE934FBAC1A2}" type="slidenum">
              <a:rPr lang="en-US" smtClean="0"/>
              <a:t>4</a:t>
            </a:fld>
            <a:endParaRPr lang="en-US"/>
          </a:p>
        </p:txBody>
      </p:sp>
    </p:spTree>
    <p:extLst>
      <p:ext uri="{BB962C8B-B14F-4D97-AF65-F5344CB8AC3E}">
        <p14:creationId xmlns:p14="http://schemas.microsoft.com/office/powerpoint/2010/main" val="2517950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Grey ellipses yield an appropriate estimate. See Fig 1 in paper</a:t>
            </a:r>
          </a:p>
        </p:txBody>
      </p:sp>
      <p:sp>
        <p:nvSpPr>
          <p:cNvPr id="4" name="Slide Number Placeholder 3"/>
          <p:cNvSpPr>
            <a:spLocks noGrp="1"/>
          </p:cNvSpPr>
          <p:nvPr>
            <p:ph type="sldNum" sz="quarter" idx="10"/>
          </p:nvPr>
        </p:nvSpPr>
        <p:spPr/>
        <p:txBody>
          <a:bodyPr/>
          <a:lstStyle/>
          <a:p>
            <a:fld id="{CF24D270-EE27-4FF9-85E5-DE934FBAC1A2}" type="slidenum">
              <a:rPr lang="en-US" smtClean="0"/>
              <a:t>10</a:t>
            </a:fld>
            <a:endParaRPr lang="en-US"/>
          </a:p>
        </p:txBody>
      </p:sp>
    </p:spTree>
    <p:extLst>
      <p:ext uri="{BB962C8B-B14F-4D97-AF65-F5344CB8AC3E}">
        <p14:creationId xmlns:p14="http://schemas.microsoft.com/office/powerpoint/2010/main" val="240700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define </a:t>
            </a:r>
            <a:r>
              <a:rPr lang="en-US" dirty="0" err="1"/>
              <a:t>x_t</a:t>
            </a:r>
            <a:r>
              <a:rPr lang="en-US" dirty="0"/>
              <a:t> distribution at any point on the plan by </a:t>
            </a:r>
            <a:r>
              <a:rPr lang="en-US" dirty="0" err="1"/>
              <a:t>propogating</a:t>
            </a:r>
            <a:r>
              <a:rPr lang="en-US" dirty="0"/>
              <a:t> </a:t>
            </a:r>
            <a:r>
              <a:rPr lang="en-US" dirty="0" err="1"/>
              <a:t>R_t</a:t>
            </a:r>
            <a:r>
              <a:rPr lang="en-US" dirty="0"/>
              <a:t> and </a:t>
            </a:r>
            <a:r>
              <a:rPr lang="en-US" dirty="0" err="1"/>
              <a:t>yhat_t</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11</a:t>
            </a:fld>
            <a:endParaRPr lang="en-US"/>
          </a:p>
        </p:txBody>
      </p:sp>
    </p:spTree>
    <p:extLst>
      <p:ext uri="{BB962C8B-B14F-4D97-AF65-F5344CB8AC3E}">
        <p14:creationId xmlns:p14="http://schemas.microsoft.com/office/powerpoint/2010/main" val="4239762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 distribution of robot position to a unit sphere via Cholesky Decomposition. Sphere simplifies task of finding a conservative convex region of free space </a:t>
            </a:r>
            <a:r>
              <a:rPr lang="en-US"/>
              <a:t>around robot. Assumes </a:t>
            </a:r>
            <a:r>
              <a:rPr lang="en-US" dirty="0"/>
              <a:t>only robot position relevant for collision detection.</a:t>
            </a:r>
          </a:p>
          <a:p>
            <a:r>
              <a:rPr lang="en-US" dirty="0"/>
              <a:t>Greedy algorithm. Part of distribution beyond the convex region is minimal</a:t>
            </a:r>
          </a:p>
        </p:txBody>
      </p:sp>
      <p:sp>
        <p:nvSpPr>
          <p:cNvPr id="4" name="Slide Number Placeholder 3"/>
          <p:cNvSpPr>
            <a:spLocks noGrp="1"/>
          </p:cNvSpPr>
          <p:nvPr>
            <p:ph type="sldNum" sz="quarter" idx="10"/>
          </p:nvPr>
        </p:nvSpPr>
        <p:spPr/>
        <p:txBody>
          <a:bodyPr/>
          <a:lstStyle/>
          <a:p>
            <a:fld id="{CF24D270-EE27-4FF9-85E5-DE934FBAC1A2}" type="slidenum">
              <a:rPr lang="en-US" smtClean="0"/>
              <a:t>17</a:t>
            </a:fld>
            <a:endParaRPr lang="en-US"/>
          </a:p>
        </p:txBody>
      </p:sp>
    </p:spTree>
    <p:extLst>
      <p:ext uri="{BB962C8B-B14F-4D97-AF65-F5344CB8AC3E}">
        <p14:creationId xmlns:p14="http://schemas.microsoft.com/office/powerpoint/2010/main" val="1276327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Heuristics to decide best way to convexify space?</a:t>
            </a:r>
          </a:p>
        </p:txBody>
      </p:sp>
      <p:sp>
        <p:nvSpPr>
          <p:cNvPr id="4" name="Slide Number Placeholder 3"/>
          <p:cNvSpPr>
            <a:spLocks noGrp="1"/>
          </p:cNvSpPr>
          <p:nvPr>
            <p:ph type="sldNum" sz="quarter" idx="10"/>
          </p:nvPr>
        </p:nvSpPr>
        <p:spPr/>
        <p:txBody>
          <a:bodyPr/>
          <a:lstStyle/>
          <a:p>
            <a:fld id="{CF24D270-EE27-4FF9-85E5-DE934FBAC1A2}" type="slidenum">
              <a:rPr lang="en-US" smtClean="0"/>
              <a:t>18</a:t>
            </a:fld>
            <a:endParaRPr lang="en-US"/>
          </a:p>
        </p:txBody>
      </p:sp>
    </p:spTree>
    <p:extLst>
      <p:ext uri="{BB962C8B-B14F-4D97-AF65-F5344CB8AC3E}">
        <p14:creationId xmlns:p14="http://schemas.microsoft.com/office/powerpoint/2010/main" val="420513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https://www.mathworks.com/help/slcontrol/ug/linearizing-nonlinear-models.html</a:t>
            </a:r>
          </a:p>
        </p:txBody>
      </p:sp>
      <p:sp>
        <p:nvSpPr>
          <p:cNvPr id="4" name="Slide Number Placeholder 3"/>
          <p:cNvSpPr>
            <a:spLocks noGrp="1"/>
          </p:cNvSpPr>
          <p:nvPr>
            <p:ph type="sldNum" sz="quarter" idx="10"/>
          </p:nvPr>
        </p:nvSpPr>
        <p:spPr/>
        <p:txBody>
          <a:bodyPr/>
          <a:lstStyle/>
          <a:p>
            <a:fld id="{CF24D270-EE27-4FF9-85E5-DE934FBAC1A2}" type="slidenum">
              <a:rPr lang="en-US" smtClean="0"/>
              <a:t>24</a:t>
            </a:fld>
            <a:endParaRPr lang="en-US"/>
          </a:p>
        </p:txBody>
      </p:sp>
    </p:spTree>
    <p:extLst>
      <p:ext uri="{BB962C8B-B14F-4D97-AF65-F5344CB8AC3E}">
        <p14:creationId xmlns:p14="http://schemas.microsoft.com/office/powerpoint/2010/main" val="3576361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65F6-E195-4D2B-9A6A-B6CF48EEAF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9B770F-3A3D-49CA-9FFC-8EA65754E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C1AB8E-158D-4ACF-84E1-DF71F9828E31}"/>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5" name="Footer Placeholder 4">
            <a:extLst>
              <a:ext uri="{FF2B5EF4-FFF2-40B4-BE49-F238E27FC236}">
                <a16:creationId xmlns:a16="http://schemas.microsoft.com/office/drawing/2014/main" id="{23C6DED9-679F-4C5B-9AD8-8F3C622AE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BD03C-8CDE-4A42-95DA-A08DDEE3C88C}"/>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77128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FA27-D544-48D7-8B24-9E3F035D2C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186B74-8F3E-4762-9C38-97E3D6DEF3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60F3C-5511-49BD-9A28-72579555421A}"/>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5" name="Footer Placeholder 4">
            <a:extLst>
              <a:ext uri="{FF2B5EF4-FFF2-40B4-BE49-F238E27FC236}">
                <a16:creationId xmlns:a16="http://schemas.microsoft.com/office/drawing/2014/main" id="{E2B46061-FC0D-4085-AEAE-BF1FBE04D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68C90-81CB-4DCC-B7E6-A580CCA93A56}"/>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54547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6D700E-E956-4D41-800B-1075A3872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89AD22-0331-4932-A285-2F5FF3256D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4C26B-0AAB-409A-83BD-3D34B30C51DA}"/>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5" name="Footer Placeholder 4">
            <a:extLst>
              <a:ext uri="{FF2B5EF4-FFF2-40B4-BE49-F238E27FC236}">
                <a16:creationId xmlns:a16="http://schemas.microsoft.com/office/drawing/2014/main" id="{7EE25519-46D1-4464-83B4-2D28D13E9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21F1A-694A-43C6-AF98-D5F04293D192}"/>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346490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6D29E-A699-4766-A9E5-C381F833D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6896A-772E-46FC-A085-BC6013F2C4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0A9AA-0D0D-48D9-9A61-3D02AEAE4722}"/>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5" name="Footer Placeholder 4">
            <a:extLst>
              <a:ext uri="{FF2B5EF4-FFF2-40B4-BE49-F238E27FC236}">
                <a16:creationId xmlns:a16="http://schemas.microsoft.com/office/drawing/2014/main" id="{5277E8F6-D0FF-4202-8FC6-03E05AC63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E88F5-5682-42C3-AB70-BFF2C548CAC7}"/>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115799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D884-0A41-4671-9666-DE39C3DF97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E654C3-448F-4088-960F-BC59A2EA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DEA909-5565-4EE8-8949-CD4BD560F838}"/>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5" name="Footer Placeholder 4">
            <a:extLst>
              <a:ext uri="{FF2B5EF4-FFF2-40B4-BE49-F238E27FC236}">
                <a16:creationId xmlns:a16="http://schemas.microsoft.com/office/drawing/2014/main" id="{AF2BDCB8-ED15-45BC-ADFD-B8C6E5079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E6B43-90F6-404B-B9D1-65B0E6129745}"/>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118416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CE7E-00EC-4663-9D06-25C66B4F1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5D1AD-A5E8-4A50-B856-7B0C31DD9F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C0A49B-ABA9-4F1C-8152-C8C85CC916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425935-257A-4E49-855C-52DCDF82AEEE}"/>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6" name="Footer Placeholder 5">
            <a:extLst>
              <a:ext uri="{FF2B5EF4-FFF2-40B4-BE49-F238E27FC236}">
                <a16:creationId xmlns:a16="http://schemas.microsoft.com/office/drawing/2014/main" id="{CB9339F6-466F-4CA4-9567-27D6F5E516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6B86A6-FFF0-4408-93A3-858BB831255D}"/>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5452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0514-0C00-4119-891B-FD2B419178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721A71-D79E-43A3-A58F-8852A7FD6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04F411-3B8B-4095-8AB4-06B4AD8DE3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D90966-3C9C-4DB5-A8C7-4FDBDD8C4B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2CD2121-5666-4478-9937-B9BFC671C0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65E601-131C-4DB2-9B70-46EA3B4FA1D5}"/>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8" name="Footer Placeholder 7">
            <a:extLst>
              <a:ext uri="{FF2B5EF4-FFF2-40B4-BE49-F238E27FC236}">
                <a16:creationId xmlns:a16="http://schemas.microsoft.com/office/drawing/2014/main" id="{F9F9092C-9949-405B-BC6F-B20B941E0B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86FC2-E3EA-4ABC-84F7-6287A783E40C}"/>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20593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A598-20D3-4B8A-A3BA-075124E884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30755F-3170-40DA-9EED-60805C5A9047}"/>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4" name="Footer Placeholder 3">
            <a:extLst>
              <a:ext uri="{FF2B5EF4-FFF2-40B4-BE49-F238E27FC236}">
                <a16:creationId xmlns:a16="http://schemas.microsoft.com/office/drawing/2014/main" id="{5E4F7FF0-4EF5-4757-AE66-0DA7E67146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5D937-42E9-4BCD-B364-A3DFFDF0FCD1}"/>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1535156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209D1-9BDE-455C-A1C7-37241B664E7C}"/>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3" name="Footer Placeholder 2">
            <a:extLst>
              <a:ext uri="{FF2B5EF4-FFF2-40B4-BE49-F238E27FC236}">
                <a16:creationId xmlns:a16="http://schemas.microsoft.com/office/drawing/2014/main" id="{2F7293EA-8A8A-4CBE-9A8B-69B63E0446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A69571-2145-4AB1-A66C-262C9CC2DCC9}"/>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378614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C634-454B-4BD2-9E3D-1C52D5FFB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996C98-9531-4FC7-A1C0-5A276CBC95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D50CF9-399E-4A96-897C-B757C00EA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971D87-0404-4A3F-B02F-5260F1ACC276}"/>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6" name="Footer Placeholder 5">
            <a:extLst>
              <a:ext uri="{FF2B5EF4-FFF2-40B4-BE49-F238E27FC236}">
                <a16:creationId xmlns:a16="http://schemas.microsoft.com/office/drawing/2014/main" id="{205021AD-7597-40FA-8097-75F71FB56D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DABC7D-2611-4521-8FBF-762C889FDEBA}"/>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428425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3F4C-DA32-4945-AB5F-9D1340EFDA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0B9176-2611-4B3A-AEED-0937CDFC14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780B3-6150-458E-882D-0D14B80E9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0D1E23-4C77-4D67-A760-5EABF28D52F2}"/>
              </a:ext>
            </a:extLst>
          </p:cNvPr>
          <p:cNvSpPr>
            <a:spLocks noGrp="1"/>
          </p:cNvSpPr>
          <p:nvPr>
            <p:ph type="dt" sz="half" idx="10"/>
          </p:nvPr>
        </p:nvSpPr>
        <p:spPr/>
        <p:txBody>
          <a:bodyPr/>
          <a:lstStyle/>
          <a:p>
            <a:fld id="{86F58412-67B7-454F-B0DF-826105107A69}" type="datetimeFigureOut">
              <a:rPr lang="en-US" smtClean="0"/>
              <a:t>4/4/2018</a:t>
            </a:fld>
            <a:endParaRPr lang="en-US"/>
          </a:p>
        </p:txBody>
      </p:sp>
      <p:sp>
        <p:nvSpPr>
          <p:cNvPr id="6" name="Footer Placeholder 5">
            <a:extLst>
              <a:ext uri="{FF2B5EF4-FFF2-40B4-BE49-F238E27FC236}">
                <a16:creationId xmlns:a16="http://schemas.microsoft.com/office/drawing/2014/main" id="{3C3A60DD-6332-4F66-9778-A2CE884B6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0631E1-9145-4E1F-91AC-F5FF46BA6952}"/>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39212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FB0AA7-E8A7-4197-9245-90E41E5AEB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6448A7-FF42-48FE-A60B-322900410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E9B7B-61B5-4330-9353-9573CB774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58412-67B7-454F-B0DF-826105107A69}" type="datetimeFigureOut">
              <a:rPr lang="en-US" smtClean="0"/>
              <a:t>4/4/2018</a:t>
            </a:fld>
            <a:endParaRPr lang="en-US"/>
          </a:p>
        </p:txBody>
      </p:sp>
      <p:sp>
        <p:nvSpPr>
          <p:cNvPr id="5" name="Footer Placeholder 4">
            <a:extLst>
              <a:ext uri="{FF2B5EF4-FFF2-40B4-BE49-F238E27FC236}">
                <a16:creationId xmlns:a16="http://schemas.microsoft.com/office/drawing/2014/main" id="{D055406D-8DC6-4FC2-8AF0-37FAA9F2D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BE3361-C414-4AFA-9882-7ED46AEBE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D395C-C3BC-4CCE-9134-92195C64F15B}" type="slidenum">
              <a:rPr lang="en-US" smtClean="0"/>
              <a:t>‹#›</a:t>
            </a:fld>
            <a:endParaRPr lang="en-US"/>
          </a:p>
        </p:txBody>
      </p:sp>
    </p:spTree>
    <p:extLst>
      <p:ext uri="{BB962C8B-B14F-4D97-AF65-F5344CB8AC3E}">
        <p14:creationId xmlns:p14="http://schemas.microsoft.com/office/powerpoint/2010/main" val="2080260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10" Type="http://schemas.openxmlformats.org/officeDocument/2006/relationships/image" Target="../media/image53.png"/><Relationship Id="rId4" Type="http://schemas.openxmlformats.org/officeDocument/2006/relationships/image" Target="../media/image44.png"/><Relationship Id="rId9" Type="http://schemas.openxmlformats.org/officeDocument/2006/relationships/image" Target="../media/image52.png"/></Relationships>
</file>

<file path=ppt/slides/_rels/slide1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xml"/><Relationship Id="rId10" Type="http://schemas.openxmlformats.org/officeDocument/2006/relationships/image" Target="../media/image53.png"/><Relationship Id="rId4" Type="http://schemas.openxmlformats.org/officeDocument/2006/relationships/image" Target="../media/image44.png"/><Relationship Id="rId9" Type="http://schemas.openxmlformats.org/officeDocument/2006/relationships/image" Target="../media/image52.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65.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00.png"/></Relationships>
</file>

<file path=ppt/slides/_rels/slide25.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30.PNG"/><Relationship Id="rId5" Type="http://schemas.openxmlformats.org/officeDocument/2006/relationships/image" Target="../media/image620.PNG"/><Relationship Id="rId4" Type="http://schemas.openxmlformats.org/officeDocument/2006/relationships/image" Target="../media/image220.png"/></Relationships>
</file>

<file path=ppt/slides/_rels/slide2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35.PNG"/><Relationship Id="rId4" Type="http://schemas.openxmlformats.org/officeDocument/2006/relationships/image" Target="../media/image650.png"/></Relationships>
</file>

<file path=ppt/slides/_rels/slide27.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60.png"/></Relationships>
</file>

<file path=ppt/slides/_rels/slide29.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700.png"/><Relationship Id="rId1" Type="http://schemas.openxmlformats.org/officeDocument/2006/relationships/slideLayout" Target="../slideLayouts/slideLayout2.xml"/><Relationship Id="rId5" Type="http://schemas.openxmlformats.org/officeDocument/2006/relationships/image" Target="../media/image430.png"/><Relationship Id="rId4" Type="http://schemas.openxmlformats.org/officeDocument/2006/relationships/image" Target="../media/image420.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580.PNG"/><Relationship Id="rId4" Type="http://schemas.openxmlformats.org/officeDocument/2006/relationships/image" Target="../media/image570.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20.PNG"/><Relationship Id="rId3" Type="http://schemas.openxmlformats.org/officeDocument/2006/relationships/image" Target="../media/image280.PNG"/><Relationship Id="rId7" Type="http://schemas.openxmlformats.org/officeDocument/2006/relationships/image" Target="../media/image29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s>
</file>

<file path=ppt/slides/_rels/slide34.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30.png"/><Relationship Id="rId7"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290.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360.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31.PNG"/><Relationship Id="rId5" Type="http://schemas.openxmlformats.org/officeDocument/2006/relationships/image" Target="../media/image42.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46.png"/><Relationship Id="rId3" Type="http://schemas.openxmlformats.org/officeDocument/2006/relationships/image" Target="../media/image4.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5.png"/><Relationship Id="rId10" Type="http://schemas.openxmlformats.org/officeDocument/2006/relationships/image" Target="../media/image53.png"/><Relationship Id="rId4" Type="http://schemas.openxmlformats.org/officeDocument/2006/relationships/image" Target="../media/image44.png"/><Relationship Id="rId9"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48.png"/><Relationship Id="rId3" Type="http://schemas.openxmlformats.org/officeDocument/2006/relationships/image" Target="../media/image4.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49.png"/><Relationship Id="rId11" Type="http://schemas.openxmlformats.org/officeDocument/2006/relationships/image" Target="../media/image54.png"/><Relationship Id="rId10" Type="http://schemas.openxmlformats.org/officeDocument/2006/relationships/image" Target="../media/image53.png"/><Relationship Id="rId4" Type="http://schemas.openxmlformats.org/officeDocument/2006/relationships/image" Target="../media/image44.png"/><Relationship Id="rId9" Type="http://schemas.openxmlformats.org/officeDocument/2006/relationships/image" Target="../media/image5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FF6C-AD3F-4518-BAE5-F13051FB7B81}"/>
              </a:ext>
            </a:extLst>
          </p:cNvPr>
          <p:cNvSpPr>
            <a:spLocks noGrp="1"/>
          </p:cNvSpPr>
          <p:nvPr>
            <p:ph type="ctrTitle"/>
          </p:nvPr>
        </p:nvSpPr>
        <p:spPr>
          <a:xfrm>
            <a:off x="1524000" y="1224555"/>
            <a:ext cx="9144000" cy="2387600"/>
          </a:xfrm>
        </p:spPr>
        <p:txBody>
          <a:bodyPr>
            <a:noAutofit/>
          </a:bodyPr>
          <a:lstStyle/>
          <a:p>
            <a:r>
              <a:rPr lang="en-US" sz="4400" dirty="0"/>
              <a:t>Final Project Workshop</a:t>
            </a:r>
          </a:p>
        </p:txBody>
      </p:sp>
      <p:sp>
        <p:nvSpPr>
          <p:cNvPr id="3" name="Subtitle 2">
            <a:extLst>
              <a:ext uri="{FF2B5EF4-FFF2-40B4-BE49-F238E27FC236}">
                <a16:creationId xmlns:a16="http://schemas.microsoft.com/office/drawing/2014/main" id="{66ECFE3C-750D-42B8-9E25-4CE7413975EB}"/>
              </a:ext>
            </a:extLst>
          </p:cNvPr>
          <p:cNvSpPr>
            <a:spLocks noGrp="1"/>
          </p:cNvSpPr>
          <p:nvPr>
            <p:ph type="subTitle" idx="1"/>
          </p:nvPr>
        </p:nvSpPr>
        <p:spPr>
          <a:xfrm>
            <a:off x="1524000" y="3704230"/>
            <a:ext cx="9144000" cy="2177586"/>
          </a:xfrm>
        </p:spPr>
        <p:txBody>
          <a:bodyPr>
            <a:normAutofit/>
          </a:bodyPr>
          <a:lstStyle/>
          <a:p>
            <a:r>
              <a:rPr lang="en-US" dirty="0"/>
              <a:t>Ajaay Chandrasekaran</a:t>
            </a:r>
          </a:p>
          <a:p>
            <a:r>
              <a:rPr lang="en-US" dirty="0"/>
              <a:t>Inspired from work by </a:t>
            </a:r>
            <a:r>
              <a:rPr lang="en-US" dirty="0" err="1"/>
              <a:t>Patil</a:t>
            </a:r>
            <a:r>
              <a:rPr lang="en-US" dirty="0"/>
              <a:t>, van den Berg, and </a:t>
            </a:r>
            <a:r>
              <a:rPr lang="en-US" dirty="0" err="1"/>
              <a:t>Alterovitz</a:t>
            </a:r>
            <a:endParaRPr lang="en-US" dirty="0"/>
          </a:p>
          <a:p>
            <a:endParaRPr lang="en-US" dirty="0"/>
          </a:p>
          <a:p>
            <a:r>
              <a:rPr lang="en-US" dirty="0"/>
              <a:t>April 4, 2018</a:t>
            </a:r>
          </a:p>
        </p:txBody>
      </p:sp>
    </p:spTree>
    <p:extLst>
      <p:ext uri="{BB962C8B-B14F-4D97-AF65-F5344CB8AC3E}">
        <p14:creationId xmlns:p14="http://schemas.microsoft.com/office/powerpoint/2010/main" val="982995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E50914-F24F-4B8C-BD87-34848F784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371" y="2934927"/>
            <a:ext cx="6697010" cy="3762900"/>
          </a:xfrm>
          <a:prstGeom prst="rect">
            <a:avLst/>
          </a:prstGeom>
        </p:spPr>
      </p:pic>
      <p:sp>
        <p:nvSpPr>
          <p:cNvPr id="2" name="Title 1">
            <a:extLst>
              <a:ext uri="{FF2B5EF4-FFF2-40B4-BE49-F238E27FC236}">
                <a16:creationId xmlns:a16="http://schemas.microsoft.com/office/drawing/2014/main" id="{A3F0AA6A-96EE-47E6-BB75-C801308161F4}"/>
              </a:ext>
            </a:extLst>
          </p:cNvPr>
          <p:cNvSpPr>
            <a:spLocks noGrp="1"/>
          </p:cNvSpPr>
          <p:nvPr>
            <p:ph type="title"/>
          </p:nvPr>
        </p:nvSpPr>
        <p:spPr/>
        <p:txBody>
          <a:bodyPr/>
          <a:lstStyle/>
          <a:p>
            <a:r>
              <a:rPr lang="en-US" dirty="0"/>
              <a:t>Overview of Approach</a:t>
            </a:r>
          </a:p>
        </p:txBody>
      </p:sp>
      <p:sp>
        <p:nvSpPr>
          <p:cNvPr id="3" name="Content Placeholder 2">
            <a:extLst>
              <a:ext uri="{FF2B5EF4-FFF2-40B4-BE49-F238E27FC236}">
                <a16:creationId xmlns:a16="http://schemas.microsoft.com/office/drawing/2014/main" id="{5742D368-FCA5-4EDA-91C0-A4B5ECD7C620}"/>
              </a:ext>
            </a:extLst>
          </p:cNvPr>
          <p:cNvSpPr>
            <a:spLocks noGrp="1"/>
          </p:cNvSpPr>
          <p:nvPr>
            <p:ph idx="1"/>
          </p:nvPr>
        </p:nvSpPr>
        <p:spPr/>
        <p:txBody>
          <a:bodyPr>
            <a:normAutofit/>
          </a:bodyPr>
          <a:lstStyle/>
          <a:p>
            <a:r>
              <a:rPr lang="en-US" dirty="0"/>
              <a:t>Cycle of propagation and truncation</a:t>
            </a:r>
          </a:p>
          <a:p>
            <a:pPr lvl="1"/>
            <a:r>
              <a:rPr lang="en-US" b="1" dirty="0"/>
              <a:t>Propagation</a:t>
            </a:r>
            <a:r>
              <a:rPr lang="en-US" dirty="0"/>
              <a:t> of estimated robot state distribution (Gaussian)</a:t>
            </a:r>
          </a:p>
          <a:p>
            <a:pPr lvl="1"/>
            <a:r>
              <a:rPr lang="en-US" b="1" dirty="0"/>
              <a:t>Truncation</a:t>
            </a:r>
            <a:r>
              <a:rPr lang="en-US" dirty="0"/>
              <a:t> of estimated robot state distribution based on obstacles</a:t>
            </a:r>
          </a:p>
        </p:txBody>
      </p:sp>
    </p:spTree>
    <p:extLst>
      <p:ext uri="{BB962C8B-B14F-4D97-AF65-F5344CB8AC3E}">
        <p14:creationId xmlns:p14="http://schemas.microsoft.com/office/powerpoint/2010/main" val="50513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Approach: Gaussian Propagation</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4499" y="1561309"/>
            <a:ext cx="7663002" cy="4305670"/>
          </a:xfrm>
        </p:spPr>
      </p:pic>
      <p:cxnSp>
        <p:nvCxnSpPr>
          <p:cNvPr id="12" name="Straight Arrow Connector 11">
            <a:extLst>
              <a:ext uri="{FF2B5EF4-FFF2-40B4-BE49-F238E27FC236}">
                <a16:creationId xmlns:a16="http://schemas.microsoft.com/office/drawing/2014/main" id="{B70AF614-8559-474A-A34E-A1F0020BCB50}"/>
              </a:ext>
            </a:extLst>
          </p:cNvPr>
          <p:cNvCxnSpPr>
            <a:cxnSpLocks/>
          </p:cNvCxnSpPr>
          <p:nvPr/>
        </p:nvCxnSpPr>
        <p:spPr>
          <a:xfrm flipV="1">
            <a:off x="2939142" y="4640731"/>
            <a:ext cx="427343" cy="134489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2546C92-6FFC-44AE-B8C5-F707162A2BEC}"/>
                  </a:ext>
                </a:extLst>
              </p:cNvPr>
              <p:cNvSpPr txBox="1"/>
              <p:nvPr/>
            </p:nvSpPr>
            <p:spPr>
              <a:xfrm>
                <a:off x="266058" y="6039315"/>
                <a:ext cx="9661443" cy="523220"/>
              </a:xfrm>
              <a:prstGeom prst="rect">
                <a:avLst/>
              </a:prstGeom>
              <a:noFill/>
            </p:spPr>
            <p:txBody>
              <a:bodyPr wrap="square" rtlCol="0">
                <a:spAutoFit/>
              </a:bodyPr>
              <a:lstStyle/>
              <a:p>
                <a:r>
                  <a:rPr lang="en-US" sz="2800" dirty="0"/>
                  <a:t>Grey Ellipses: Unconditional a priori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oMath>
                </a14:m>
                <a:r>
                  <a:rPr lang="en-US" sz="2800" dirty="0"/>
                  <a:t>distributions</a:t>
                </a:r>
              </a:p>
            </p:txBody>
          </p:sp>
        </mc:Choice>
        <mc:Fallback xmlns="">
          <p:sp>
            <p:nvSpPr>
              <p:cNvPr id="10" name="TextBox 9">
                <a:extLst>
                  <a:ext uri="{FF2B5EF4-FFF2-40B4-BE49-F238E27FC236}">
                    <a16:creationId xmlns:a16="http://schemas.microsoft.com/office/drawing/2014/main" id="{A2546C92-6FFC-44AE-B8C5-F707162A2BEC}"/>
                  </a:ext>
                </a:extLst>
              </p:cNvPr>
              <p:cNvSpPr txBox="1">
                <a:spLocks noRot="1" noChangeAspect="1" noMove="1" noResize="1" noEditPoints="1" noAdjustHandles="1" noChangeArrowheads="1" noChangeShapeType="1" noTextEdit="1"/>
              </p:cNvSpPr>
              <p:nvPr/>
            </p:nvSpPr>
            <p:spPr>
              <a:xfrm>
                <a:off x="266058" y="6039315"/>
                <a:ext cx="9661443" cy="523220"/>
              </a:xfrm>
              <a:prstGeom prst="rect">
                <a:avLst/>
              </a:prstGeom>
              <a:blipFill>
                <a:blip r:embed="rId4"/>
                <a:stretch>
                  <a:fillRect l="-1325" t="-11628" b="-32558"/>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5D323B9C-88E3-4019-9A83-3A5D83CCA4DA}"/>
              </a:ext>
            </a:extLst>
          </p:cNvPr>
          <p:cNvSpPr/>
          <p:nvPr/>
        </p:nvSpPr>
        <p:spPr>
          <a:xfrm>
            <a:off x="9017822" y="351012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4692CE0-DBFF-4302-A76D-07561C20B00D}"/>
              </a:ext>
            </a:extLst>
          </p:cNvPr>
          <p:cNvCxnSpPr>
            <a:cxnSpLocks/>
          </p:cNvCxnSpPr>
          <p:nvPr/>
        </p:nvCxnSpPr>
        <p:spPr>
          <a:xfrm flipH="1">
            <a:off x="9355885" y="3148330"/>
            <a:ext cx="409188" cy="500989"/>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6EAECCF-06CA-48E4-984D-F793EE1AE995}"/>
                  </a:ext>
                </a:extLst>
              </p:cNvPr>
              <p:cNvSpPr/>
              <p:nvPr/>
            </p:nvSpPr>
            <p:spPr>
              <a:xfrm>
                <a:off x="9689410" y="3294460"/>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e>
                      </m:acc>
                    </m:oMath>
                  </m:oMathPara>
                </a14:m>
                <a:endParaRPr lang="en-US" sz="2800" dirty="0"/>
              </a:p>
            </p:txBody>
          </p:sp>
        </mc:Choice>
        <mc:Fallback xmlns="">
          <p:sp>
            <p:nvSpPr>
              <p:cNvPr id="15" name="Rectangle 14">
                <a:extLst>
                  <a:ext uri="{FF2B5EF4-FFF2-40B4-BE49-F238E27FC236}">
                    <a16:creationId xmlns:a16="http://schemas.microsoft.com/office/drawing/2014/main" id="{76EAECCF-06CA-48E4-984D-F793EE1AE995}"/>
                  </a:ext>
                </a:extLst>
              </p:cNvPr>
              <p:cNvSpPr>
                <a:spLocks noRot="1" noChangeAspect="1" noMove="1" noResize="1" noEditPoints="1" noAdjustHandles="1" noChangeArrowheads="1" noChangeShapeType="1" noTextEdit="1"/>
              </p:cNvSpPr>
              <p:nvPr/>
            </p:nvSpPr>
            <p:spPr>
              <a:xfrm>
                <a:off x="9689410" y="3294460"/>
                <a:ext cx="590995"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4DF822E-4787-443B-9C5B-D16A298B2694}"/>
                  </a:ext>
                </a:extLst>
              </p:cNvPr>
              <p:cNvSpPr/>
              <p:nvPr/>
            </p:nvSpPr>
            <p:spPr>
              <a:xfrm>
                <a:off x="9451319" y="2361769"/>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16" name="Rectangle 15">
                <a:extLst>
                  <a:ext uri="{FF2B5EF4-FFF2-40B4-BE49-F238E27FC236}">
                    <a16:creationId xmlns:a16="http://schemas.microsoft.com/office/drawing/2014/main" id="{A4DF822E-4787-443B-9C5B-D16A298B2694}"/>
                  </a:ext>
                </a:extLst>
              </p:cNvPr>
              <p:cNvSpPr>
                <a:spLocks noRot="1" noChangeAspect="1" noMove="1" noResize="1" noEditPoints="1" noAdjustHandles="1" noChangeArrowheads="1" noChangeShapeType="1" noTextEdit="1"/>
              </p:cNvSpPr>
              <p:nvPr/>
            </p:nvSpPr>
            <p:spPr>
              <a:xfrm>
                <a:off x="9451319" y="2361769"/>
                <a:ext cx="590995" cy="523220"/>
              </a:xfrm>
              <a:prstGeom prst="rect">
                <a:avLst/>
              </a:prstGeom>
              <a:blipFill>
                <a:blip r:embed="rId9"/>
                <a:stretch>
                  <a:fillRect/>
                </a:stretch>
              </a:blipFill>
            </p:spPr>
            <p:txBody>
              <a:bodyPr/>
              <a:lstStyle/>
              <a:p>
                <a:r>
                  <a:rPr lang="en-US">
                    <a:noFill/>
                  </a:rPr>
                  <a:t> </a:t>
                </a:r>
              </a:p>
            </p:txBody>
          </p:sp>
        </mc:Fallback>
      </mc:AlternateContent>
      <p:sp>
        <p:nvSpPr>
          <p:cNvPr id="17" name="Oval 16">
            <a:extLst>
              <a:ext uri="{FF2B5EF4-FFF2-40B4-BE49-F238E27FC236}">
                <a16:creationId xmlns:a16="http://schemas.microsoft.com/office/drawing/2014/main" id="{E71A817F-5430-49C8-9E57-7B24E0F53780}"/>
              </a:ext>
            </a:extLst>
          </p:cNvPr>
          <p:cNvSpPr/>
          <p:nvPr/>
        </p:nvSpPr>
        <p:spPr>
          <a:xfrm>
            <a:off x="9430097" y="286506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517109B-637F-4980-BF8E-213C36044358}"/>
              </a:ext>
            </a:extLst>
          </p:cNvPr>
          <p:cNvCxnSpPr>
            <a:cxnSpLocks/>
          </p:cNvCxnSpPr>
          <p:nvPr/>
        </p:nvCxnSpPr>
        <p:spPr>
          <a:xfrm>
            <a:off x="9316277" y="3579310"/>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410627C-AE30-464C-A965-4B305DC54830}"/>
              </a:ext>
            </a:extLst>
          </p:cNvPr>
          <p:cNvCxnSpPr>
            <a:cxnSpLocks/>
          </p:cNvCxnSpPr>
          <p:nvPr/>
        </p:nvCxnSpPr>
        <p:spPr>
          <a:xfrm>
            <a:off x="9716860" y="3096039"/>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EDE0D9C-B028-46F2-A405-CE942A19648B}"/>
                  </a:ext>
                </a:extLst>
              </p:cNvPr>
              <p:cNvSpPr/>
              <p:nvPr/>
            </p:nvSpPr>
            <p:spPr>
              <a:xfrm>
                <a:off x="8794329" y="3792106"/>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0" name="Rectangle 19">
                <a:extLst>
                  <a:ext uri="{FF2B5EF4-FFF2-40B4-BE49-F238E27FC236}">
                    <a16:creationId xmlns:a16="http://schemas.microsoft.com/office/drawing/2014/main" id="{DEDE0D9C-B028-46F2-A405-CE942A19648B}"/>
                  </a:ext>
                </a:extLst>
              </p:cNvPr>
              <p:cNvSpPr>
                <a:spLocks noRot="1" noChangeAspect="1" noMove="1" noResize="1" noEditPoints="1" noAdjustHandles="1" noChangeArrowheads="1" noChangeShapeType="1" noTextEdit="1"/>
              </p:cNvSpPr>
              <p:nvPr/>
            </p:nvSpPr>
            <p:spPr>
              <a:xfrm>
                <a:off x="8794329" y="3792106"/>
                <a:ext cx="618374" cy="52322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27253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Approach: Gaussian Propagation (Cont.)</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4499" y="1561309"/>
            <a:ext cx="7663002" cy="4305670"/>
          </a:xfr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2546C92-6FFC-44AE-B8C5-F707162A2BEC}"/>
                  </a:ext>
                </a:extLst>
              </p:cNvPr>
              <p:cNvSpPr txBox="1"/>
              <p:nvPr/>
            </p:nvSpPr>
            <p:spPr>
              <a:xfrm>
                <a:off x="266058" y="6039315"/>
                <a:ext cx="9661443" cy="523220"/>
              </a:xfrm>
              <a:prstGeom prst="rect">
                <a:avLst/>
              </a:prstGeom>
              <a:noFill/>
            </p:spPr>
            <p:txBody>
              <a:bodyPr wrap="square" rtlCol="0">
                <a:spAutoFit/>
              </a:bodyPr>
              <a:lstStyle/>
              <a:p>
                <a:r>
                  <a:rPr lang="en-US" sz="2800" dirty="0"/>
                  <a:t>Grey Ellipses: Unconditional a priori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oMath>
                </a14:m>
                <a:r>
                  <a:rPr lang="en-US" sz="2800" dirty="0"/>
                  <a:t>distributions</a:t>
                </a:r>
              </a:p>
            </p:txBody>
          </p:sp>
        </mc:Choice>
        <mc:Fallback xmlns="">
          <p:sp>
            <p:nvSpPr>
              <p:cNvPr id="10" name="TextBox 9">
                <a:extLst>
                  <a:ext uri="{FF2B5EF4-FFF2-40B4-BE49-F238E27FC236}">
                    <a16:creationId xmlns:a16="http://schemas.microsoft.com/office/drawing/2014/main" id="{A2546C92-6FFC-44AE-B8C5-F707162A2BEC}"/>
                  </a:ext>
                </a:extLst>
              </p:cNvPr>
              <p:cNvSpPr txBox="1">
                <a:spLocks noRot="1" noChangeAspect="1" noMove="1" noResize="1" noEditPoints="1" noAdjustHandles="1" noChangeArrowheads="1" noChangeShapeType="1" noTextEdit="1"/>
              </p:cNvSpPr>
              <p:nvPr/>
            </p:nvSpPr>
            <p:spPr>
              <a:xfrm>
                <a:off x="266058" y="6039315"/>
                <a:ext cx="9661443" cy="523220"/>
              </a:xfrm>
              <a:prstGeom prst="rect">
                <a:avLst/>
              </a:prstGeom>
              <a:blipFill>
                <a:blip r:embed="rId4"/>
                <a:stretch>
                  <a:fillRect l="-1325" t="-11628" b="-32558"/>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5D323B9C-88E3-4019-9A83-3A5D83CCA4DA}"/>
              </a:ext>
            </a:extLst>
          </p:cNvPr>
          <p:cNvSpPr/>
          <p:nvPr/>
        </p:nvSpPr>
        <p:spPr>
          <a:xfrm>
            <a:off x="9017822" y="351012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4692CE0-DBFF-4302-A76D-07561C20B00D}"/>
              </a:ext>
            </a:extLst>
          </p:cNvPr>
          <p:cNvCxnSpPr>
            <a:cxnSpLocks/>
          </p:cNvCxnSpPr>
          <p:nvPr/>
        </p:nvCxnSpPr>
        <p:spPr>
          <a:xfrm flipH="1">
            <a:off x="9355885" y="3148330"/>
            <a:ext cx="409188" cy="500989"/>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6EAECCF-06CA-48E4-984D-F793EE1AE995}"/>
                  </a:ext>
                </a:extLst>
              </p:cNvPr>
              <p:cNvSpPr/>
              <p:nvPr/>
            </p:nvSpPr>
            <p:spPr>
              <a:xfrm>
                <a:off x="9689410" y="3294460"/>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e>
                      </m:acc>
                    </m:oMath>
                  </m:oMathPara>
                </a14:m>
                <a:endParaRPr lang="en-US" sz="2800" dirty="0"/>
              </a:p>
            </p:txBody>
          </p:sp>
        </mc:Choice>
        <mc:Fallback xmlns="">
          <p:sp>
            <p:nvSpPr>
              <p:cNvPr id="15" name="Rectangle 14">
                <a:extLst>
                  <a:ext uri="{FF2B5EF4-FFF2-40B4-BE49-F238E27FC236}">
                    <a16:creationId xmlns:a16="http://schemas.microsoft.com/office/drawing/2014/main" id="{76EAECCF-06CA-48E4-984D-F793EE1AE995}"/>
                  </a:ext>
                </a:extLst>
              </p:cNvPr>
              <p:cNvSpPr>
                <a:spLocks noRot="1" noChangeAspect="1" noMove="1" noResize="1" noEditPoints="1" noAdjustHandles="1" noChangeArrowheads="1" noChangeShapeType="1" noTextEdit="1"/>
              </p:cNvSpPr>
              <p:nvPr/>
            </p:nvSpPr>
            <p:spPr>
              <a:xfrm>
                <a:off x="9689410" y="3294460"/>
                <a:ext cx="590995"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4DF822E-4787-443B-9C5B-D16A298B2694}"/>
                  </a:ext>
                </a:extLst>
              </p:cNvPr>
              <p:cNvSpPr/>
              <p:nvPr/>
            </p:nvSpPr>
            <p:spPr>
              <a:xfrm>
                <a:off x="9451319" y="2361769"/>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16" name="Rectangle 15">
                <a:extLst>
                  <a:ext uri="{FF2B5EF4-FFF2-40B4-BE49-F238E27FC236}">
                    <a16:creationId xmlns:a16="http://schemas.microsoft.com/office/drawing/2014/main" id="{A4DF822E-4787-443B-9C5B-D16A298B2694}"/>
                  </a:ext>
                </a:extLst>
              </p:cNvPr>
              <p:cNvSpPr>
                <a:spLocks noRot="1" noChangeAspect="1" noMove="1" noResize="1" noEditPoints="1" noAdjustHandles="1" noChangeArrowheads="1" noChangeShapeType="1" noTextEdit="1"/>
              </p:cNvSpPr>
              <p:nvPr/>
            </p:nvSpPr>
            <p:spPr>
              <a:xfrm>
                <a:off x="9451319" y="2361769"/>
                <a:ext cx="590995" cy="523220"/>
              </a:xfrm>
              <a:prstGeom prst="rect">
                <a:avLst/>
              </a:prstGeom>
              <a:blipFill>
                <a:blip r:embed="rId9"/>
                <a:stretch>
                  <a:fillRect/>
                </a:stretch>
              </a:blipFill>
            </p:spPr>
            <p:txBody>
              <a:bodyPr/>
              <a:lstStyle/>
              <a:p>
                <a:r>
                  <a:rPr lang="en-US">
                    <a:noFill/>
                  </a:rPr>
                  <a:t> </a:t>
                </a:r>
              </a:p>
            </p:txBody>
          </p:sp>
        </mc:Fallback>
      </mc:AlternateContent>
      <p:sp>
        <p:nvSpPr>
          <p:cNvPr id="17" name="Oval 16">
            <a:extLst>
              <a:ext uri="{FF2B5EF4-FFF2-40B4-BE49-F238E27FC236}">
                <a16:creationId xmlns:a16="http://schemas.microsoft.com/office/drawing/2014/main" id="{E71A817F-5430-49C8-9E57-7B24E0F53780}"/>
              </a:ext>
            </a:extLst>
          </p:cNvPr>
          <p:cNvSpPr/>
          <p:nvPr/>
        </p:nvSpPr>
        <p:spPr>
          <a:xfrm>
            <a:off x="9430097" y="286506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517109B-637F-4980-BF8E-213C36044358}"/>
              </a:ext>
            </a:extLst>
          </p:cNvPr>
          <p:cNvCxnSpPr>
            <a:cxnSpLocks/>
          </p:cNvCxnSpPr>
          <p:nvPr/>
        </p:nvCxnSpPr>
        <p:spPr>
          <a:xfrm>
            <a:off x="9316277" y="3579310"/>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410627C-AE30-464C-A965-4B305DC54830}"/>
              </a:ext>
            </a:extLst>
          </p:cNvPr>
          <p:cNvCxnSpPr>
            <a:cxnSpLocks/>
          </p:cNvCxnSpPr>
          <p:nvPr/>
        </p:nvCxnSpPr>
        <p:spPr>
          <a:xfrm>
            <a:off x="9716860" y="3096039"/>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EDE0D9C-B028-46F2-A405-CE942A19648B}"/>
                  </a:ext>
                </a:extLst>
              </p:cNvPr>
              <p:cNvSpPr/>
              <p:nvPr/>
            </p:nvSpPr>
            <p:spPr>
              <a:xfrm>
                <a:off x="8794329" y="3792106"/>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0" name="Rectangle 19">
                <a:extLst>
                  <a:ext uri="{FF2B5EF4-FFF2-40B4-BE49-F238E27FC236}">
                    <a16:creationId xmlns:a16="http://schemas.microsoft.com/office/drawing/2014/main" id="{DEDE0D9C-B028-46F2-A405-CE942A19648B}"/>
                  </a:ext>
                </a:extLst>
              </p:cNvPr>
              <p:cNvSpPr>
                <a:spLocks noRot="1" noChangeAspect="1" noMove="1" noResize="1" noEditPoints="1" noAdjustHandles="1" noChangeArrowheads="1" noChangeShapeType="1" noTextEdit="1"/>
              </p:cNvSpPr>
              <p:nvPr/>
            </p:nvSpPr>
            <p:spPr>
              <a:xfrm>
                <a:off x="8794329" y="3792106"/>
                <a:ext cx="618374" cy="523220"/>
              </a:xfrm>
              <a:prstGeom prst="rect">
                <a:avLst/>
              </a:prstGeom>
              <a:blipFill>
                <a:blip r:embed="rId10"/>
                <a:stretch>
                  <a:fillRect/>
                </a:stretch>
              </a:blipFill>
            </p:spPr>
            <p:txBody>
              <a:bodyPr/>
              <a:lstStyle/>
              <a:p>
                <a:r>
                  <a:rPr lang="en-US">
                    <a:noFill/>
                  </a:rPr>
                  <a:t> </a:t>
                </a:r>
              </a:p>
            </p:txBody>
          </p:sp>
        </mc:Fallback>
      </mc:AlternateContent>
      <p:sp>
        <p:nvSpPr>
          <p:cNvPr id="11" name="Arrow: Right 10">
            <a:extLst>
              <a:ext uri="{FF2B5EF4-FFF2-40B4-BE49-F238E27FC236}">
                <a16:creationId xmlns:a16="http://schemas.microsoft.com/office/drawing/2014/main" id="{E0192202-5F43-45F8-A4BB-3D3F3BE72E0C}"/>
              </a:ext>
            </a:extLst>
          </p:cNvPr>
          <p:cNvSpPr/>
          <p:nvPr/>
        </p:nvSpPr>
        <p:spPr>
          <a:xfrm>
            <a:off x="3838650" y="4471445"/>
            <a:ext cx="870107" cy="393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DEAEA8E-A129-431E-A590-B6BC54E02758}"/>
              </a:ext>
            </a:extLst>
          </p:cNvPr>
          <p:cNvSpPr/>
          <p:nvPr/>
        </p:nvSpPr>
        <p:spPr>
          <a:xfrm>
            <a:off x="2426927" y="3318540"/>
            <a:ext cx="3567902" cy="1679129"/>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2153769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Approach: Gaussian Truncation</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499" y="1561309"/>
            <a:ext cx="7663002" cy="4305670"/>
          </a:xfrm>
        </p:spPr>
      </p:pic>
      <p:cxnSp>
        <p:nvCxnSpPr>
          <p:cNvPr id="8" name="Straight Arrow Connector 7">
            <a:extLst>
              <a:ext uri="{FF2B5EF4-FFF2-40B4-BE49-F238E27FC236}">
                <a16:creationId xmlns:a16="http://schemas.microsoft.com/office/drawing/2014/main" id="{8911ECBD-F1C5-46C0-83ED-E8860AE17519}"/>
              </a:ext>
            </a:extLst>
          </p:cNvPr>
          <p:cNvCxnSpPr>
            <a:cxnSpLocks/>
          </p:cNvCxnSpPr>
          <p:nvPr/>
        </p:nvCxnSpPr>
        <p:spPr>
          <a:xfrm flipH="1" flipV="1">
            <a:off x="5092263" y="4414346"/>
            <a:ext cx="820857" cy="1452633"/>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546C92-6FFC-44AE-B8C5-F707162A2BEC}"/>
              </a:ext>
            </a:extLst>
          </p:cNvPr>
          <p:cNvSpPr txBox="1"/>
          <p:nvPr/>
        </p:nvSpPr>
        <p:spPr>
          <a:xfrm>
            <a:off x="266058" y="6039315"/>
            <a:ext cx="9661443" cy="523220"/>
          </a:xfrm>
          <a:prstGeom prst="rect">
            <a:avLst/>
          </a:prstGeom>
          <a:noFill/>
        </p:spPr>
        <p:txBody>
          <a:bodyPr wrap="square" rtlCol="0">
            <a:spAutoFit/>
          </a:bodyPr>
          <a:lstStyle/>
          <a:p>
            <a:r>
              <a:rPr lang="en-US" sz="2800" dirty="0"/>
              <a:t>Black Ellipses: Obstacle Truncated Gaussian Distributions</a:t>
            </a:r>
          </a:p>
        </p:txBody>
      </p:sp>
      <p:sp>
        <p:nvSpPr>
          <p:cNvPr id="4" name="TextBox 3">
            <a:extLst>
              <a:ext uri="{FF2B5EF4-FFF2-40B4-BE49-F238E27FC236}">
                <a16:creationId xmlns:a16="http://schemas.microsoft.com/office/drawing/2014/main" id="{85E43319-E2AD-4363-AE21-37779E357314}"/>
              </a:ext>
            </a:extLst>
          </p:cNvPr>
          <p:cNvSpPr txBox="1"/>
          <p:nvPr/>
        </p:nvSpPr>
        <p:spPr>
          <a:xfrm>
            <a:off x="5867400" y="5666329"/>
            <a:ext cx="367408" cy="523220"/>
          </a:xfrm>
          <a:prstGeom prst="rect">
            <a:avLst/>
          </a:prstGeom>
          <a:noFill/>
        </p:spPr>
        <p:txBody>
          <a:bodyPr wrap="none" rtlCol="0">
            <a:spAutoFit/>
          </a:bodyPr>
          <a:lstStyle/>
          <a:p>
            <a:r>
              <a:rPr lang="en-US" sz="2800" b="1" dirty="0">
                <a:solidFill>
                  <a:srgbClr val="FF0000"/>
                </a:solidFill>
              </a:rPr>
              <a:t>2</a:t>
            </a:r>
          </a:p>
        </p:txBody>
      </p:sp>
      <p:cxnSp>
        <p:nvCxnSpPr>
          <p:cNvPr id="13" name="Straight Arrow Connector 12">
            <a:extLst>
              <a:ext uri="{FF2B5EF4-FFF2-40B4-BE49-F238E27FC236}">
                <a16:creationId xmlns:a16="http://schemas.microsoft.com/office/drawing/2014/main" id="{61519EE1-1AD1-48C0-9A55-278CC10C9A8A}"/>
              </a:ext>
            </a:extLst>
          </p:cNvPr>
          <p:cNvCxnSpPr>
            <a:cxnSpLocks/>
          </p:cNvCxnSpPr>
          <p:nvPr/>
        </p:nvCxnSpPr>
        <p:spPr>
          <a:xfrm flipV="1">
            <a:off x="3488448" y="4599223"/>
            <a:ext cx="1409201" cy="826219"/>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AF82621-FF80-4B8C-8443-395AFAF8EDFB}"/>
              </a:ext>
            </a:extLst>
          </p:cNvPr>
          <p:cNvSpPr txBox="1"/>
          <p:nvPr/>
        </p:nvSpPr>
        <p:spPr>
          <a:xfrm>
            <a:off x="3141254" y="5190938"/>
            <a:ext cx="367408" cy="523220"/>
          </a:xfrm>
          <a:prstGeom prst="rect">
            <a:avLst/>
          </a:prstGeom>
          <a:noFill/>
        </p:spPr>
        <p:txBody>
          <a:bodyPr wrap="none" rtlCol="0">
            <a:spAutoFit/>
          </a:bodyPr>
          <a:lstStyle/>
          <a:p>
            <a:r>
              <a:rPr lang="en-US" sz="2800" b="1" dirty="0">
                <a:solidFill>
                  <a:srgbClr val="FF0000"/>
                </a:solidFill>
              </a:rPr>
              <a:t>1</a:t>
            </a:r>
          </a:p>
        </p:txBody>
      </p:sp>
    </p:spTree>
    <p:extLst>
      <p:ext uri="{BB962C8B-B14F-4D97-AF65-F5344CB8AC3E}">
        <p14:creationId xmlns:p14="http://schemas.microsoft.com/office/powerpoint/2010/main" val="637650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59EC-B884-4B50-92B4-30332C5EB947}"/>
              </a:ext>
            </a:extLst>
          </p:cNvPr>
          <p:cNvSpPr>
            <a:spLocks noGrp="1"/>
          </p:cNvSpPr>
          <p:nvPr>
            <p:ph type="title"/>
          </p:nvPr>
        </p:nvSpPr>
        <p:spPr/>
        <p:txBody>
          <a:bodyPr/>
          <a:lstStyle/>
          <a:p>
            <a:r>
              <a:rPr lang="en-US" dirty="0"/>
              <a:t>Questions so far?</a:t>
            </a:r>
          </a:p>
        </p:txBody>
      </p:sp>
      <p:sp>
        <p:nvSpPr>
          <p:cNvPr id="3" name="Text Placeholder 2">
            <a:extLst>
              <a:ext uri="{FF2B5EF4-FFF2-40B4-BE49-F238E27FC236}">
                <a16:creationId xmlns:a16="http://schemas.microsoft.com/office/drawing/2014/main" id="{A98C2275-BA77-49E5-9EF4-08FE96D669E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93602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70A0-1408-4D9A-90F8-7C4DFB33D0F7}"/>
              </a:ext>
            </a:extLst>
          </p:cNvPr>
          <p:cNvSpPr>
            <a:spLocks noGrp="1"/>
          </p:cNvSpPr>
          <p:nvPr>
            <p:ph type="title"/>
          </p:nvPr>
        </p:nvSpPr>
        <p:spPr/>
        <p:txBody>
          <a:bodyPr/>
          <a:lstStyle/>
          <a:p>
            <a:r>
              <a:rPr lang="en-US" dirty="0"/>
              <a:t>Formulation: </a:t>
            </a:r>
            <a:r>
              <a:rPr lang="en-US" dirty="0">
                <a:solidFill>
                  <a:srgbClr val="FF0000"/>
                </a:solidFill>
              </a:rPr>
              <a:t>Questionable Assumptions</a:t>
            </a:r>
          </a:p>
        </p:txBody>
      </p:sp>
      <p:sp>
        <p:nvSpPr>
          <p:cNvPr id="3" name="Content Placeholder 2">
            <a:extLst>
              <a:ext uri="{FF2B5EF4-FFF2-40B4-BE49-F238E27FC236}">
                <a16:creationId xmlns:a16="http://schemas.microsoft.com/office/drawing/2014/main" id="{BCE294E5-8CE5-42C4-B1B5-96D8801CA66A}"/>
              </a:ext>
            </a:extLst>
          </p:cNvPr>
          <p:cNvSpPr>
            <a:spLocks noGrp="1"/>
          </p:cNvSpPr>
          <p:nvPr>
            <p:ph idx="1"/>
          </p:nvPr>
        </p:nvSpPr>
        <p:spPr/>
        <p:txBody>
          <a:bodyPr/>
          <a:lstStyle/>
          <a:p>
            <a:r>
              <a:rPr lang="en-US" dirty="0"/>
              <a:t>Convex Feasible Region containing Robot State</a:t>
            </a:r>
          </a:p>
          <a:p>
            <a:pPr lvl="1"/>
            <a:r>
              <a:rPr lang="en-US" dirty="0"/>
              <a:t>Bounded by </a:t>
            </a:r>
            <a:r>
              <a:rPr lang="en-US" u="sng" dirty="0"/>
              <a:t>linear</a:t>
            </a:r>
            <a:r>
              <a:rPr lang="en-US" dirty="0"/>
              <a:t> constraints</a:t>
            </a:r>
          </a:p>
          <a:p>
            <a:r>
              <a:rPr lang="en-US" dirty="0"/>
              <a:t>Point Robot?</a:t>
            </a:r>
          </a:p>
        </p:txBody>
      </p:sp>
    </p:spTree>
    <p:extLst>
      <p:ext uri="{BB962C8B-B14F-4D97-AF65-F5344CB8AC3E}">
        <p14:creationId xmlns:p14="http://schemas.microsoft.com/office/powerpoint/2010/main" val="3658675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Assumption 1: Convex Feasible Region</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4499" y="1561309"/>
            <a:ext cx="7663002" cy="4305670"/>
          </a:xfrm>
        </p:spPr>
      </p:pic>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8E5230DC-33D6-4357-A015-1963A48AB98A}"/>
                  </a:ext>
                </a:extLst>
              </p:cNvPr>
              <p:cNvSpPr/>
              <p:nvPr/>
            </p:nvSpPr>
            <p:spPr>
              <a:xfrm>
                <a:off x="6438967" y="3542397"/>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p:sp>
            <p:nvSpPr>
              <p:cNvPr id="11" name="Rectangle 10">
                <a:extLst>
                  <a:ext uri="{FF2B5EF4-FFF2-40B4-BE49-F238E27FC236}">
                    <a16:creationId xmlns:a16="http://schemas.microsoft.com/office/drawing/2014/main" id="{8E5230DC-33D6-4357-A015-1963A48AB98A}"/>
                  </a:ext>
                </a:extLst>
              </p:cNvPr>
              <p:cNvSpPr>
                <a:spLocks noRot="1" noChangeAspect="1" noMove="1" noResize="1" noEditPoints="1" noAdjustHandles="1" noChangeArrowheads="1" noChangeShapeType="1" noTextEdit="1"/>
              </p:cNvSpPr>
              <p:nvPr/>
            </p:nvSpPr>
            <p:spPr>
              <a:xfrm>
                <a:off x="6438967" y="3542397"/>
                <a:ext cx="590995" cy="523220"/>
              </a:xfrm>
              <a:prstGeom prst="rect">
                <a:avLst/>
              </a:prstGeom>
              <a:blipFill>
                <a:blip r:embed="rId4"/>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8A7367D0-166D-435D-8D0D-AB05BFDEA0BF}"/>
              </a:ext>
            </a:extLst>
          </p:cNvPr>
          <p:cNvSpPr/>
          <p:nvPr/>
        </p:nvSpPr>
        <p:spPr>
          <a:xfrm>
            <a:off x="6026636" y="359698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AE643CC-05CC-4D39-82DD-EEA0E48290B8}"/>
              </a:ext>
            </a:extLst>
          </p:cNvPr>
          <p:cNvSpPr/>
          <p:nvPr/>
        </p:nvSpPr>
        <p:spPr>
          <a:xfrm rot="21362655">
            <a:off x="5616011" y="3206936"/>
            <a:ext cx="1012352" cy="1048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911ECBD-F1C5-46C0-83ED-E8860AE17519}"/>
              </a:ext>
            </a:extLst>
          </p:cNvPr>
          <p:cNvCxnSpPr>
            <a:cxnSpLocks/>
          </p:cNvCxnSpPr>
          <p:nvPr/>
        </p:nvCxnSpPr>
        <p:spPr>
          <a:xfrm flipV="1">
            <a:off x="3224420" y="3865002"/>
            <a:ext cx="2725741" cy="1851710"/>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1551C402-0425-4B30-84BC-E5F9C7C158EA}"/>
                  </a:ext>
                </a:extLst>
              </p:cNvPr>
              <p:cNvSpPr/>
              <p:nvPr/>
            </p:nvSpPr>
            <p:spPr>
              <a:xfrm>
                <a:off x="1234440" y="5716711"/>
                <a:ext cx="10119360" cy="954107"/>
              </a:xfrm>
              <a:prstGeom prst="rect">
                <a:avLst/>
              </a:prstGeom>
            </p:spPr>
            <p:txBody>
              <a:bodyPr wrap="square">
                <a:spAutoFit/>
              </a:bodyPr>
              <a:lstStyle/>
              <a:p>
                <a:r>
                  <a:rPr lang="en-US" sz="2800" dirty="0">
                    <a:latin typeface="Cambria Math" panose="02040503050406030204" pitchFamily="18" charset="0"/>
                  </a:rPr>
                  <a:t>Feasible region containing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oMath>
                </a14:m>
                <a:r>
                  <a:rPr lang="en-US" sz="2800" dirty="0">
                    <a:latin typeface="Cambria Math" panose="02040503050406030204" pitchFamily="18" charset="0"/>
                  </a:rPr>
                  <a:t> is assumed </a:t>
                </a:r>
                <a:r>
                  <a:rPr lang="en-US" sz="2800" u="sng" dirty="0">
                    <a:latin typeface="Cambria Math" panose="02040503050406030204" pitchFamily="18" charset="0"/>
                  </a:rPr>
                  <a:t>convex</a:t>
                </a:r>
                <a:r>
                  <a:rPr lang="en-US" sz="2800" dirty="0">
                    <a:latin typeface="Cambria Math" panose="02040503050406030204" pitchFamily="18" charset="0"/>
                  </a:rPr>
                  <a:t> and bounded by </a:t>
                </a:r>
                <a:r>
                  <a:rPr lang="en-US" sz="2800" u="sng" dirty="0">
                    <a:latin typeface="Cambria Math" panose="02040503050406030204" pitchFamily="18" charset="0"/>
                  </a:rPr>
                  <a:t>linear constraints</a:t>
                </a:r>
                <a:r>
                  <a:rPr lang="en-US" sz="2800" dirty="0">
                    <a:latin typeface="Cambria Math" panose="02040503050406030204" pitchFamily="18" charset="0"/>
                  </a:rPr>
                  <a:t>.</a:t>
                </a:r>
                <a:endParaRPr lang="en-US" sz="2800" u="sng" dirty="0">
                  <a:latin typeface="Cambria Math" panose="02040503050406030204" pitchFamily="18" charset="0"/>
                </a:endParaRPr>
              </a:p>
            </p:txBody>
          </p:sp>
        </mc:Choice>
        <mc:Fallback>
          <p:sp>
            <p:nvSpPr>
              <p:cNvPr id="4" name="Rectangle 3">
                <a:extLst>
                  <a:ext uri="{FF2B5EF4-FFF2-40B4-BE49-F238E27FC236}">
                    <a16:creationId xmlns:a16="http://schemas.microsoft.com/office/drawing/2014/main" id="{1551C402-0425-4B30-84BC-E5F9C7C158EA}"/>
                  </a:ext>
                </a:extLst>
              </p:cNvPr>
              <p:cNvSpPr>
                <a:spLocks noRot="1" noChangeAspect="1" noMove="1" noResize="1" noEditPoints="1" noAdjustHandles="1" noChangeArrowheads="1" noChangeShapeType="1" noTextEdit="1"/>
              </p:cNvSpPr>
              <p:nvPr/>
            </p:nvSpPr>
            <p:spPr>
              <a:xfrm>
                <a:off x="1234440" y="5716711"/>
                <a:ext cx="10119360" cy="954107"/>
              </a:xfrm>
              <a:prstGeom prst="rect">
                <a:avLst/>
              </a:prstGeom>
              <a:blipFill>
                <a:blip r:embed="rId5"/>
                <a:stretch>
                  <a:fillRect l="-1265" t="-7051" r="-361" b="-17308"/>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0180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B67-4AA0-4CAB-8CD9-FC0B05E8A3FC}"/>
              </a:ext>
            </a:extLst>
          </p:cNvPr>
          <p:cNvSpPr>
            <a:spLocks noGrp="1"/>
          </p:cNvSpPr>
          <p:nvPr>
            <p:ph type="title"/>
          </p:nvPr>
        </p:nvSpPr>
        <p:spPr/>
        <p:txBody>
          <a:bodyPr/>
          <a:lstStyle/>
          <a:p>
            <a:r>
              <a:rPr lang="en-US" dirty="0"/>
              <a:t>Proposed Local Convexification Attempt</a:t>
            </a:r>
          </a:p>
        </p:txBody>
      </p:sp>
      <p:pic>
        <p:nvPicPr>
          <p:cNvPr id="5" name="Content Placeholder 4">
            <a:extLst>
              <a:ext uri="{FF2B5EF4-FFF2-40B4-BE49-F238E27FC236}">
                <a16:creationId xmlns:a16="http://schemas.microsoft.com/office/drawing/2014/main" id="{2B142322-59B7-4E36-BA0C-68057C1C7F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6894" y="1857057"/>
            <a:ext cx="10700245" cy="3400743"/>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5F908E-2621-447B-A133-A8815CA1AE49}"/>
                  </a:ext>
                </a:extLst>
              </p:cNvPr>
              <p:cNvSpPr txBox="1"/>
              <p:nvPr/>
            </p:nvSpPr>
            <p:spPr>
              <a:xfrm>
                <a:off x="3885183" y="5424169"/>
                <a:ext cx="4723665" cy="379399"/>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𝑡</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U</m:t>
                        </m:r>
                      </m:e>
                      <m:sub>
                        <m:r>
                          <m:rPr>
                            <m:sty m:val="p"/>
                          </m:rPr>
                          <a:rPr lang="en-US" sz="2400" b="0" i="0" smtClean="0">
                            <a:latin typeface="Cambria Math" panose="02040503050406030204" pitchFamily="18" charset="0"/>
                          </a:rPr>
                          <m:t>t</m:t>
                        </m:r>
                      </m:sub>
                    </m:sSub>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U</m:t>
                        </m:r>
                      </m:e>
                      <m:sub>
                        <m:r>
                          <m:rPr>
                            <m:sty m:val="p"/>
                          </m:rPr>
                          <a:rPr lang="en-US" sz="2400" b="0" i="0" smtClean="0">
                            <a:latin typeface="Cambria Math" panose="02040503050406030204" pitchFamily="18" charset="0"/>
                          </a:rPr>
                          <m:t>t</m:t>
                        </m:r>
                      </m:sub>
                      <m:sup>
                        <m:r>
                          <m:rPr>
                            <m:sty m:val="p"/>
                          </m:rPr>
                          <a:rPr lang="en-US" sz="2400" b="0" i="0" smtClean="0">
                            <a:latin typeface="Cambria Math" panose="02040503050406030204" pitchFamily="18" charset="0"/>
                          </a:rPr>
                          <m:t>T</m:t>
                        </m:r>
                      </m:sup>
                    </m:sSubSup>
                  </m:oMath>
                </a14:m>
                <a:r>
                  <a:rPr lang="en-US" sz="2400" dirty="0"/>
                  <a:t> is Cholesky decomposition</a:t>
                </a:r>
              </a:p>
            </p:txBody>
          </p:sp>
        </mc:Choice>
        <mc:Fallback xmlns="">
          <p:sp>
            <p:nvSpPr>
              <p:cNvPr id="6" name="TextBox 5">
                <a:extLst>
                  <a:ext uri="{FF2B5EF4-FFF2-40B4-BE49-F238E27FC236}">
                    <a16:creationId xmlns:a16="http://schemas.microsoft.com/office/drawing/2014/main" id="{945F908E-2621-447B-A133-A8815CA1AE49}"/>
                  </a:ext>
                </a:extLst>
              </p:cNvPr>
              <p:cNvSpPr txBox="1">
                <a:spLocks noRot="1" noChangeAspect="1" noMove="1" noResize="1" noEditPoints="1" noAdjustHandles="1" noChangeArrowheads="1" noChangeShapeType="1" noTextEdit="1"/>
              </p:cNvSpPr>
              <p:nvPr/>
            </p:nvSpPr>
            <p:spPr>
              <a:xfrm>
                <a:off x="3885183" y="5424169"/>
                <a:ext cx="4723665" cy="379399"/>
              </a:xfrm>
              <a:prstGeom prst="rect">
                <a:avLst/>
              </a:prstGeom>
              <a:blipFill>
                <a:blip r:embed="rId4"/>
                <a:stretch>
                  <a:fillRect l="-2194" t="-22581" r="-2839" b="-48387"/>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64A3027A-9873-4A37-8E0B-7FBF9442EA08}"/>
              </a:ext>
            </a:extLst>
          </p:cNvPr>
          <p:cNvCxnSpPr/>
          <p:nvPr/>
        </p:nvCxnSpPr>
        <p:spPr>
          <a:xfrm>
            <a:off x="6339840" y="4057106"/>
            <a:ext cx="5257299" cy="0"/>
          </a:xfrm>
          <a:prstGeom prst="line">
            <a:avLst/>
          </a:prstGeom>
          <a:ln w="889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AFF8A3D6-7110-4EAF-B1EA-B14F59658029}"/>
              </a:ext>
            </a:extLst>
          </p:cNvPr>
          <p:cNvCxnSpPr>
            <a:cxnSpLocks/>
          </p:cNvCxnSpPr>
          <p:nvPr/>
        </p:nvCxnSpPr>
        <p:spPr>
          <a:xfrm>
            <a:off x="6515100" y="2735580"/>
            <a:ext cx="4838700" cy="1509849"/>
          </a:xfrm>
          <a:prstGeom prst="line">
            <a:avLst/>
          </a:prstGeom>
          <a:ln w="88900"/>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D9330339-903B-4364-B1C1-B4BA35C7F5F2}"/>
              </a:ext>
            </a:extLst>
          </p:cNvPr>
          <p:cNvCxnSpPr>
            <a:cxnSpLocks/>
          </p:cNvCxnSpPr>
          <p:nvPr/>
        </p:nvCxnSpPr>
        <p:spPr>
          <a:xfrm>
            <a:off x="7233557" y="2188029"/>
            <a:ext cx="1700893" cy="2677885"/>
          </a:xfrm>
          <a:prstGeom prst="line">
            <a:avLst/>
          </a:prstGeom>
          <a:ln w="889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0290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05F3-13CE-4926-AB17-49B385425AA5}"/>
              </a:ext>
            </a:extLst>
          </p:cNvPr>
          <p:cNvSpPr>
            <a:spLocks noGrp="1"/>
          </p:cNvSpPr>
          <p:nvPr>
            <p:ph type="title"/>
          </p:nvPr>
        </p:nvSpPr>
        <p:spPr/>
        <p:txBody>
          <a:bodyPr/>
          <a:lstStyle/>
          <a:p>
            <a:r>
              <a:rPr lang="en-US" dirty="0"/>
              <a:t>Question 1: Convexification</a:t>
            </a:r>
          </a:p>
        </p:txBody>
      </p:sp>
      <p:pic>
        <p:nvPicPr>
          <p:cNvPr id="5" name="Content Placeholder 4">
            <a:extLst>
              <a:ext uri="{FF2B5EF4-FFF2-40B4-BE49-F238E27FC236}">
                <a16:creationId xmlns:a16="http://schemas.microsoft.com/office/drawing/2014/main" id="{FFA47267-33D7-4958-9A22-1B65BC9F79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96703" y="1475105"/>
            <a:ext cx="7598593" cy="4787294"/>
          </a:xfrm>
        </p:spPr>
      </p:pic>
      <p:sp>
        <p:nvSpPr>
          <p:cNvPr id="6" name="Rectangle 5">
            <a:extLst>
              <a:ext uri="{FF2B5EF4-FFF2-40B4-BE49-F238E27FC236}">
                <a16:creationId xmlns:a16="http://schemas.microsoft.com/office/drawing/2014/main" id="{CD2CFC1B-7C47-4742-82E3-8EC3DF9E31E5}"/>
              </a:ext>
            </a:extLst>
          </p:cNvPr>
          <p:cNvSpPr/>
          <p:nvPr/>
        </p:nvSpPr>
        <p:spPr>
          <a:xfrm>
            <a:off x="502920" y="6108710"/>
            <a:ext cx="10119360" cy="523220"/>
          </a:xfrm>
          <a:prstGeom prst="rect">
            <a:avLst/>
          </a:prstGeom>
        </p:spPr>
        <p:txBody>
          <a:bodyPr wrap="square">
            <a:spAutoFit/>
          </a:bodyPr>
          <a:lstStyle/>
          <a:p>
            <a:r>
              <a:rPr lang="en-US" sz="2800" dirty="0">
                <a:latin typeface="Cambria Math" panose="02040503050406030204" pitchFamily="18" charset="0"/>
              </a:rPr>
              <a:t>Can we convexify the region more conservatively?</a:t>
            </a:r>
            <a:endParaRPr lang="en-US" sz="2800" u="sng" dirty="0">
              <a:latin typeface="Cambria Math" panose="02040503050406030204" pitchFamily="18" charset="0"/>
            </a:endParaRPr>
          </a:p>
        </p:txBody>
      </p:sp>
      <p:cxnSp>
        <p:nvCxnSpPr>
          <p:cNvPr id="7" name="Straight Connector 6">
            <a:extLst>
              <a:ext uri="{FF2B5EF4-FFF2-40B4-BE49-F238E27FC236}">
                <a16:creationId xmlns:a16="http://schemas.microsoft.com/office/drawing/2014/main" id="{5B56661D-60C6-4A90-A649-ADDBAFF01BE3}"/>
              </a:ext>
            </a:extLst>
          </p:cNvPr>
          <p:cNvCxnSpPr>
            <a:cxnSpLocks/>
          </p:cNvCxnSpPr>
          <p:nvPr/>
        </p:nvCxnSpPr>
        <p:spPr>
          <a:xfrm>
            <a:off x="3345179" y="4098537"/>
            <a:ext cx="6073141" cy="92463"/>
          </a:xfrm>
          <a:prstGeom prst="line">
            <a:avLst/>
          </a:prstGeom>
          <a:ln w="88900"/>
        </p:spPr>
        <p:style>
          <a:lnRef idx="1">
            <a:schemeClr val="accent2"/>
          </a:lnRef>
          <a:fillRef idx="0">
            <a:schemeClr val="accent2"/>
          </a:fillRef>
          <a:effectRef idx="0">
            <a:schemeClr val="accent2"/>
          </a:effectRef>
          <a:fontRef idx="minor">
            <a:schemeClr val="tx1"/>
          </a:fontRef>
        </p:style>
      </p:cxnSp>
      <p:sp>
        <p:nvSpPr>
          <p:cNvPr id="11" name="Oval 10">
            <a:extLst>
              <a:ext uri="{FF2B5EF4-FFF2-40B4-BE49-F238E27FC236}">
                <a16:creationId xmlns:a16="http://schemas.microsoft.com/office/drawing/2014/main" id="{F12016D4-5A4C-4159-8658-245D15C3B458}"/>
              </a:ext>
            </a:extLst>
          </p:cNvPr>
          <p:cNvSpPr/>
          <p:nvPr/>
        </p:nvSpPr>
        <p:spPr>
          <a:xfrm>
            <a:off x="7120775" y="3925369"/>
            <a:ext cx="137276" cy="1458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1A30F3B-13F0-4BDB-BED1-2AC00F5DC549}"/>
              </a:ext>
            </a:extLst>
          </p:cNvPr>
          <p:cNvCxnSpPr>
            <a:cxnSpLocks/>
          </p:cNvCxnSpPr>
          <p:nvPr/>
        </p:nvCxnSpPr>
        <p:spPr>
          <a:xfrm>
            <a:off x="3794760" y="3735750"/>
            <a:ext cx="5425440" cy="103785"/>
          </a:xfrm>
          <a:prstGeom prst="line">
            <a:avLst/>
          </a:prstGeom>
          <a:ln w="88900"/>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39B6E299-8240-448D-AC3B-A3D078D087EE}"/>
                  </a:ext>
                </a:extLst>
              </p:cNvPr>
              <p:cNvSpPr/>
              <p:nvPr/>
            </p:nvSpPr>
            <p:spPr>
              <a:xfrm>
                <a:off x="6467917" y="3475077"/>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p:sp>
            <p:nvSpPr>
              <p:cNvPr id="10" name="Rectangle 9">
                <a:extLst>
                  <a:ext uri="{FF2B5EF4-FFF2-40B4-BE49-F238E27FC236}">
                    <a16:creationId xmlns:a16="http://schemas.microsoft.com/office/drawing/2014/main" id="{39B6E299-8240-448D-AC3B-A3D078D087EE}"/>
                  </a:ext>
                </a:extLst>
              </p:cNvPr>
              <p:cNvSpPr>
                <a:spLocks noRot="1" noChangeAspect="1" noMove="1" noResize="1" noEditPoints="1" noAdjustHandles="1" noChangeArrowheads="1" noChangeShapeType="1" noTextEdit="1"/>
              </p:cNvSpPr>
              <p:nvPr/>
            </p:nvSpPr>
            <p:spPr>
              <a:xfrm>
                <a:off x="6467917" y="3475077"/>
                <a:ext cx="590995" cy="523220"/>
              </a:xfrm>
              <a:prstGeom prst="rect">
                <a:avLst/>
              </a:prstGeom>
              <a:blipFill>
                <a:blip r:embed="rId4"/>
                <a:stretch>
                  <a:fillRect/>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514A17B5-FFCC-475B-84EA-AE12346715ED}"/>
              </a:ext>
            </a:extLst>
          </p:cNvPr>
          <p:cNvCxnSpPr>
            <a:cxnSpLocks/>
          </p:cNvCxnSpPr>
          <p:nvPr/>
        </p:nvCxnSpPr>
        <p:spPr>
          <a:xfrm flipV="1">
            <a:off x="9311001" y="2633810"/>
            <a:ext cx="0" cy="2469884"/>
          </a:xfrm>
          <a:prstGeom prst="line">
            <a:avLst/>
          </a:prstGeom>
          <a:ln w="88900"/>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DCB93BE7-CBAC-4468-90E2-C6007AA5138E}"/>
              </a:ext>
            </a:extLst>
          </p:cNvPr>
          <p:cNvCxnSpPr>
            <a:cxnSpLocks/>
          </p:cNvCxnSpPr>
          <p:nvPr/>
        </p:nvCxnSpPr>
        <p:spPr>
          <a:xfrm flipV="1">
            <a:off x="3641721" y="2552700"/>
            <a:ext cx="0" cy="2469884"/>
          </a:xfrm>
          <a:prstGeom prst="line">
            <a:avLst/>
          </a:prstGeom>
          <a:ln w="88900"/>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A834E6F8-3B51-423C-B90B-981CDC67F4E8}"/>
              </a:ext>
            </a:extLst>
          </p:cNvPr>
          <p:cNvCxnSpPr>
            <a:cxnSpLocks/>
          </p:cNvCxnSpPr>
          <p:nvPr/>
        </p:nvCxnSpPr>
        <p:spPr>
          <a:xfrm flipV="1">
            <a:off x="3078835" y="3122571"/>
            <a:ext cx="1267508" cy="1351523"/>
          </a:xfrm>
          <a:prstGeom prst="line">
            <a:avLst/>
          </a:prstGeom>
          <a:ln w="88900"/>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709117C-95B3-4B64-877A-164577F9FD40}"/>
              </a:ext>
            </a:extLst>
          </p:cNvPr>
          <p:cNvCxnSpPr>
            <a:cxnSpLocks/>
          </p:cNvCxnSpPr>
          <p:nvPr/>
        </p:nvCxnSpPr>
        <p:spPr>
          <a:xfrm>
            <a:off x="8499405" y="2871651"/>
            <a:ext cx="1282407" cy="1611206"/>
          </a:xfrm>
          <a:prstGeom prst="line">
            <a:avLst/>
          </a:prstGeom>
          <a:ln w="88900"/>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3EAFC590-3B49-4470-B090-380477E6D1B6}"/>
              </a:ext>
            </a:extLst>
          </p:cNvPr>
          <p:cNvCxnSpPr/>
          <p:nvPr/>
        </p:nvCxnSpPr>
        <p:spPr>
          <a:xfrm flipH="1">
            <a:off x="7641771" y="1027906"/>
            <a:ext cx="2253525" cy="244717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AA8FF93-48AD-4EFA-B55B-92DDC804345F}"/>
              </a:ext>
            </a:extLst>
          </p:cNvPr>
          <p:cNvSpPr txBox="1"/>
          <p:nvPr/>
        </p:nvSpPr>
        <p:spPr>
          <a:xfrm>
            <a:off x="9954396" y="797073"/>
            <a:ext cx="1340303" cy="461665"/>
          </a:xfrm>
          <a:prstGeom prst="rect">
            <a:avLst/>
          </a:prstGeom>
          <a:noFill/>
        </p:spPr>
        <p:txBody>
          <a:bodyPr wrap="none" rtlCol="0">
            <a:spAutoFit/>
          </a:bodyPr>
          <a:lstStyle/>
          <a:p>
            <a:r>
              <a:rPr lang="en-US" sz="2400" dirty="0">
                <a:solidFill>
                  <a:srgbClr val="FF0000"/>
                </a:solidFill>
              </a:rPr>
              <a:t>Problem!</a:t>
            </a:r>
            <a:endParaRPr lang="en-US" dirty="0">
              <a:solidFill>
                <a:srgbClr val="FF0000"/>
              </a:solidFill>
            </a:endParaRPr>
          </a:p>
        </p:txBody>
      </p:sp>
    </p:spTree>
    <p:extLst>
      <p:ext uri="{BB962C8B-B14F-4D97-AF65-F5344CB8AC3E}">
        <p14:creationId xmlns:p14="http://schemas.microsoft.com/office/powerpoint/2010/main" val="147261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9143-F361-41AF-BBB0-82BFB9AE78ED}"/>
              </a:ext>
            </a:extLst>
          </p:cNvPr>
          <p:cNvSpPr>
            <a:spLocks noGrp="1"/>
          </p:cNvSpPr>
          <p:nvPr>
            <p:ph type="title"/>
          </p:nvPr>
        </p:nvSpPr>
        <p:spPr/>
        <p:txBody>
          <a:bodyPr/>
          <a:lstStyle/>
          <a:p>
            <a:r>
              <a:rPr lang="en-US" dirty="0"/>
              <a:t>Question 2: Non-Point Robot?</a:t>
            </a:r>
          </a:p>
        </p:txBody>
      </p:sp>
      <p:sp>
        <p:nvSpPr>
          <p:cNvPr id="3" name="Content Placeholder 2">
            <a:extLst>
              <a:ext uri="{FF2B5EF4-FFF2-40B4-BE49-F238E27FC236}">
                <a16:creationId xmlns:a16="http://schemas.microsoft.com/office/drawing/2014/main" id="{62266008-B7A6-4355-8300-62E8E1900A1A}"/>
              </a:ext>
            </a:extLst>
          </p:cNvPr>
          <p:cNvSpPr>
            <a:spLocks noGrp="1"/>
          </p:cNvSpPr>
          <p:nvPr>
            <p:ph idx="1"/>
          </p:nvPr>
        </p:nvSpPr>
        <p:spPr>
          <a:xfrm>
            <a:off x="838200" y="1825625"/>
            <a:ext cx="5382718" cy="4351338"/>
          </a:xfrm>
        </p:spPr>
        <p:txBody>
          <a:bodyPr/>
          <a:lstStyle/>
          <a:p>
            <a:r>
              <a:rPr lang="en-US" dirty="0"/>
              <a:t>Assume Gaussians truncated with respect to obstacle constraints formulated in the </a:t>
            </a:r>
            <a:r>
              <a:rPr lang="en-US" u="sng" dirty="0"/>
              <a:t>work space</a:t>
            </a:r>
            <a:r>
              <a:rPr lang="en-US" dirty="0"/>
              <a:t>. Good for point robots</a:t>
            </a:r>
            <a:endParaRPr lang="en-US" u="sng" dirty="0"/>
          </a:p>
          <a:p>
            <a:pPr lvl="1"/>
            <a:r>
              <a:rPr lang="en-US" dirty="0"/>
              <a:t>What about truncation in the </a:t>
            </a:r>
            <a:r>
              <a:rPr lang="en-US" u="sng" dirty="0"/>
              <a:t>C-Space</a:t>
            </a:r>
            <a:r>
              <a:rPr lang="en-US" dirty="0"/>
              <a:t>?</a:t>
            </a:r>
          </a:p>
          <a:p>
            <a:pPr lvl="1"/>
            <a:r>
              <a:rPr lang="en-US" dirty="0"/>
              <a:t>Convert linear obstacle constraints in workspace as a C-Space constraint?</a:t>
            </a:r>
          </a:p>
          <a:p>
            <a:pPr lvl="2"/>
            <a:r>
              <a:rPr lang="en-US" dirty="0"/>
              <a:t>Computation of C-Space is a bad idea</a:t>
            </a:r>
          </a:p>
        </p:txBody>
      </p:sp>
      <p:pic>
        <p:nvPicPr>
          <p:cNvPr id="4" name="Content Placeholder 8">
            <a:extLst>
              <a:ext uri="{FF2B5EF4-FFF2-40B4-BE49-F238E27FC236}">
                <a16:creationId xmlns:a16="http://schemas.microsoft.com/office/drawing/2014/main" id="{BFB6A42B-E885-4D51-AC6C-25AD2F9CA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829" y="1863161"/>
            <a:ext cx="5632381" cy="3368133"/>
          </a:xfrm>
          <a:prstGeom prst="rect">
            <a:avLst/>
          </a:prstGeom>
        </p:spPr>
      </p:pic>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9876FFF5-6AD4-4284-B37F-238F87375D0D}"/>
                  </a:ext>
                </a:extLst>
              </p:cNvPr>
              <p:cNvSpPr/>
              <p:nvPr/>
            </p:nvSpPr>
            <p:spPr>
              <a:xfrm>
                <a:off x="7628119" y="5388504"/>
                <a:ext cx="3426526" cy="707886"/>
              </a:xfrm>
              <a:prstGeom prst="rect">
                <a:avLst/>
              </a:prstGeom>
            </p:spPr>
            <p:txBody>
              <a:bodyPr wrap="square">
                <a:spAutoFit/>
              </a:bodyPr>
              <a:lstStyle/>
              <a:p>
                <a:pPr lvl="1"/>
                <a:r>
                  <a:rPr lang="en-US" sz="2000" dirty="0"/>
                  <a:t>Topology of C-Space for PR2 is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ℛ</m:t>
                        </m:r>
                      </m:e>
                      <m:sup>
                        <m:r>
                          <a:rPr lang="en-US" sz="2000" i="1">
                            <a:latin typeface="Cambria Math" panose="02040503050406030204" pitchFamily="18" charset="0"/>
                            <a:ea typeface="Cambria Math" panose="02040503050406030204" pitchFamily="18" charset="0"/>
                          </a:rPr>
                          <m:t>2</m:t>
                        </m:r>
                      </m:sup>
                    </m:sSup>
                  </m:oMath>
                </a14:m>
                <a:r>
                  <a:rPr lang="en-US" sz="2000" dirty="0"/>
                  <a:t>x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𝑆</m:t>
                        </m:r>
                      </m:e>
                      <m:sup>
                        <m:r>
                          <a:rPr lang="en-US" sz="2000" i="1">
                            <a:latin typeface="Cambria Math" panose="02040503050406030204" pitchFamily="18" charset="0"/>
                          </a:rPr>
                          <m:t>1</m:t>
                        </m:r>
                      </m:sup>
                    </m:sSup>
                  </m:oMath>
                </a14:m>
                <a:endParaRPr lang="en-US" sz="2000" dirty="0"/>
              </a:p>
            </p:txBody>
          </p:sp>
        </mc:Choice>
        <mc:Fallback>
          <p:sp>
            <p:nvSpPr>
              <p:cNvPr id="5" name="Rectangle 4">
                <a:extLst>
                  <a:ext uri="{FF2B5EF4-FFF2-40B4-BE49-F238E27FC236}">
                    <a16:creationId xmlns:a16="http://schemas.microsoft.com/office/drawing/2014/main" id="{9876FFF5-6AD4-4284-B37F-238F87375D0D}"/>
                  </a:ext>
                </a:extLst>
              </p:cNvPr>
              <p:cNvSpPr>
                <a:spLocks noRot="1" noChangeAspect="1" noMove="1" noResize="1" noEditPoints="1" noAdjustHandles="1" noChangeArrowheads="1" noChangeShapeType="1" noTextEdit="1"/>
              </p:cNvSpPr>
              <p:nvPr/>
            </p:nvSpPr>
            <p:spPr>
              <a:xfrm>
                <a:off x="7628119" y="5388504"/>
                <a:ext cx="3426526" cy="707886"/>
              </a:xfrm>
              <a:prstGeom prst="rect">
                <a:avLst/>
              </a:prstGeom>
              <a:blipFill>
                <a:blip r:embed="rId3"/>
                <a:stretch>
                  <a:fillRect t="-5172" b="-14655"/>
                </a:stretch>
              </a:blipFill>
            </p:spPr>
            <p:txBody>
              <a:bodyPr/>
              <a:lstStyle/>
              <a:p>
                <a:r>
                  <a:rPr lang="en-US">
                    <a:noFill/>
                  </a:rPr>
                  <a:t> </a:t>
                </a:r>
              </a:p>
            </p:txBody>
          </p:sp>
        </mc:Fallback>
      </mc:AlternateContent>
    </p:spTree>
    <p:extLst>
      <p:ext uri="{BB962C8B-B14F-4D97-AF65-F5344CB8AC3E}">
        <p14:creationId xmlns:p14="http://schemas.microsoft.com/office/powerpoint/2010/main" val="10241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5417-A8AA-4AA3-8085-03D69EBCD2DA}"/>
              </a:ext>
            </a:extLst>
          </p:cNvPr>
          <p:cNvSpPr>
            <a:spLocks noGrp="1"/>
          </p:cNvSpPr>
          <p:nvPr>
            <p:ph type="title"/>
          </p:nvPr>
        </p:nvSpPr>
        <p:spPr/>
        <p:txBody>
          <a:bodyPr/>
          <a:lstStyle/>
          <a:p>
            <a:r>
              <a:rPr lang="en-US" dirty="0"/>
              <a:t>Research Motivation</a:t>
            </a:r>
          </a:p>
        </p:txBody>
      </p:sp>
      <p:sp>
        <p:nvSpPr>
          <p:cNvPr id="3" name="Content Placeholder 2">
            <a:extLst>
              <a:ext uri="{FF2B5EF4-FFF2-40B4-BE49-F238E27FC236}">
                <a16:creationId xmlns:a16="http://schemas.microsoft.com/office/drawing/2014/main" id="{74BF0A28-9FDF-4835-9A28-D7FE096892ED}"/>
              </a:ext>
            </a:extLst>
          </p:cNvPr>
          <p:cNvSpPr>
            <a:spLocks noGrp="1"/>
          </p:cNvSpPr>
          <p:nvPr>
            <p:ph idx="1"/>
          </p:nvPr>
        </p:nvSpPr>
        <p:spPr>
          <a:xfrm>
            <a:off x="838199" y="1825625"/>
            <a:ext cx="11001703" cy="4351338"/>
          </a:xfrm>
        </p:spPr>
        <p:txBody>
          <a:bodyPr>
            <a:noAutofit/>
          </a:bodyPr>
          <a:lstStyle/>
          <a:p>
            <a:r>
              <a:rPr lang="en-US" dirty="0"/>
              <a:t>Wish to quantify the safety of a motion plan </a:t>
            </a:r>
            <a:r>
              <a:rPr lang="en-US" u="sng" dirty="0"/>
              <a:t>before</a:t>
            </a:r>
            <a:r>
              <a:rPr lang="en-US" dirty="0"/>
              <a:t> execution</a:t>
            </a:r>
          </a:p>
          <a:p>
            <a:pPr lvl="1"/>
            <a:r>
              <a:rPr lang="en-US" dirty="0"/>
              <a:t>Applications range from autonomous vehicles to steerable medical needles</a:t>
            </a:r>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Many planners compensate for the possibility of a collision</a:t>
            </a:r>
          </a:p>
          <a:p>
            <a:r>
              <a:rPr lang="en-US" dirty="0"/>
              <a:t>Safety is difficult to guarantee and quantify due to real world uncertainty</a:t>
            </a:r>
          </a:p>
        </p:txBody>
      </p:sp>
      <p:pic>
        <p:nvPicPr>
          <p:cNvPr id="5" name="Picture 4">
            <a:extLst>
              <a:ext uri="{FF2B5EF4-FFF2-40B4-BE49-F238E27FC236}">
                <a16:creationId xmlns:a16="http://schemas.microsoft.com/office/drawing/2014/main" id="{D706D04E-539C-4D8C-BE51-E832CC6D7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097" y="2865680"/>
            <a:ext cx="2701159" cy="2025869"/>
          </a:xfrm>
          <a:prstGeom prst="rect">
            <a:avLst/>
          </a:prstGeom>
        </p:spPr>
      </p:pic>
      <p:pic>
        <p:nvPicPr>
          <p:cNvPr id="7" name="Picture 6">
            <a:extLst>
              <a:ext uri="{FF2B5EF4-FFF2-40B4-BE49-F238E27FC236}">
                <a16:creationId xmlns:a16="http://schemas.microsoft.com/office/drawing/2014/main" id="{072EE74B-3D8F-4036-976E-66C362B3B6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1711" y="2865680"/>
            <a:ext cx="2701156" cy="2025867"/>
          </a:xfrm>
          <a:prstGeom prst="rect">
            <a:avLst/>
          </a:prstGeom>
        </p:spPr>
      </p:pic>
      <p:pic>
        <p:nvPicPr>
          <p:cNvPr id="9" name="Picture 8">
            <a:extLst>
              <a:ext uri="{FF2B5EF4-FFF2-40B4-BE49-F238E27FC236}">
                <a16:creationId xmlns:a16="http://schemas.microsoft.com/office/drawing/2014/main" id="{4911CB84-6FB8-49FF-AE3C-CAEB27160C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3422" y="2781964"/>
            <a:ext cx="2291255" cy="2216791"/>
          </a:xfrm>
          <a:prstGeom prst="rect">
            <a:avLst/>
          </a:prstGeom>
        </p:spPr>
      </p:pic>
    </p:spTree>
    <p:extLst>
      <p:ext uri="{BB962C8B-B14F-4D97-AF65-F5344CB8AC3E}">
        <p14:creationId xmlns:p14="http://schemas.microsoft.com/office/powerpoint/2010/main" val="3189108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060B6F-1CF9-48B5-A937-F3BD29B97E84}"/>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7F22DD93-EF0E-41EE-B172-960E1972C09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7259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465B-D6C5-4689-B4DF-DB00CE98D584}"/>
              </a:ext>
            </a:extLst>
          </p:cNvPr>
          <p:cNvSpPr>
            <a:spLocks noGrp="1"/>
          </p:cNvSpPr>
          <p:nvPr>
            <p:ph type="title"/>
          </p:nvPr>
        </p:nvSpPr>
        <p:spPr/>
        <p:txBody>
          <a:bodyPr/>
          <a:lstStyle/>
          <a:p>
            <a:r>
              <a:rPr lang="en-US" dirty="0"/>
              <a:t>Approach: Gaussian Truncation (Cont.)</a:t>
            </a:r>
          </a:p>
        </p:txBody>
      </p:sp>
      <p:pic>
        <p:nvPicPr>
          <p:cNvPr id="5" name="Content Placeholder 4">
            <a:extLst>
              <a:ext uri="{FF2B5EF4-FFF2-40B4-BE49-F238E27FC236}">
                <a16:creationId xmlns:a16="http://schemas.microsoft.com/office/drawing/2014/main" id="{771AC7E8-F9DE-4EFC-8328-2F58EC3842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90688"/>
            <a:ext cx="5283842" cy="3025341"/>
          </a:xfrm>
        </p:spPr>
      </p:pic>
      <p:pic>
        <p:nvPicPr>
          <p:cNvPr id="7" name="Picture 6">
            <a:extLst>
              <a:ext uri="{FF2B5EF4-FFF2-40B4-BE49-F238E27FC236}">
                <a16:creationId xmlns:a16="http://schemas.microsoft.com/office/drawing/2014/main" id="{EEFE8632-24AF-4100-9743-3631382B1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496" y="5349151"/>
            <a:ext cx="6377290" cy="105363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C1EE7BD-BADB-4367-864D-F4A5A1EC34E0}"/>
                  </a:ext>
                </a:extLst>
              </p:cNvPr>
              <p:cNvSpPr txBox="1"/>
              <p:nvPr/>
            </p:nvSpPr>
            <p:spPr>
              <a:xfrm>
                <a:off x="594360" y="2115121"/>
                <a:ext cx="5090160" cy="974434"/>
              </a:xfrm>
              <a:prstGeom prst="rect">
                <a:avLst/>
              </a:prstGeom>
              <a:noFill/>
            </p:spPr>
            <p:txBody>
              <a:bodyPr wrap="square" rtlCol="0">
                <a:spAutoFit/>
              </a:bodyPr>
              <a:lstStyle/>
              <a:p>
                <a:r>
                  <a:rPr lang="en-US" sz="2800" dirty="0"/>
                  <a:t>Unconditional priori distribution shift in </a:t>
                </a:r>
                <a14:m>
                  <m:oMath xmlns:m="http://schemas.openxmlformats.org/officeDocument/2006/math">
                    <m:r>
                      <a:rPr lang="en-US" sz="2800" b="0" i="1" smtClean="0">
                        <a:latin typeface="Cambria Math" panose="02040503050406030204" pitchFamily="18" charset="0"/>
                      </a:rPr>
                      <m:t>𝜇</m:t>
                    </m:r>
                  </m:oMath>
                </a14:m>
                <a:r>
                  <a:rPr lang="en-US" sz="2800" dirty="0"/>
                  <a:t>,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Δ</m:t>
                    </m:r>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𝑦</m:t>
                        </m:r>
                      </m:e>
                      <m:sub>
                        <m:r>
                          <a:rPr lang="en-US" sz="2800" b="0" i="1" smtClean="0">
                            <a:latin typeface="Cambria Math" panose="02040503050406030204" pitchFamily="18" charset="0"/>
                            <a:ea typeface="Cambria Math" panose="02040503050406030204" pitchFamily="18" charset="0"/>
                          </a:rPr>
                          <m:t>𝑡</m:t>
                        </m:r>
                      </m:sub>
                      <m:sup>
                        <m:r>
                          <a:rPr lang="en-US" sz="2800" b="0" i="1" smtClean="0">
                            <a:latin typeface="Cambria Math" panose="02040503050406030204" pitchFamily="18" charset="0"/>
                            <a:ea typeface="Cambria Math" panose="02040503050406030204" pitchFamily="18" charset="0"/>
                          </a:rPr>
                          <m:t>𝑖</m:t>
                        </m:r>
                      </m:sup>
                    </m:sSubSup>
                    <m:r>
                      <a:rPr lang="en-US" sz="2800" b="0" i="1" smtClean="0">
                        <a:latin typeface="Cambria Math" panose="02040503050406030204" pitchFamily="18" charset="0"/>
                        <a:ea typeface="Cambria Math" panose="02040503050406030204" pitchFamily="18" charset="0"/>
                      </a:rPr>
                      <m:t>,</m:t>
                    </m:r>
                  </m:oMath>
                </a14:m>
                <a:r>
                  <a:rPr lang="en-US" sz="2800" dirty="0"/>
                  <a:t> and shift in </a:t>
                </a:r>
                <a14:m>
                  <m:oMath xmlns:m="http://schemas.openxmlformats.org/officeDocument/2006/math">
                    <m:r>
                      <m:rPr>
                        <m:sty m:val="p"/>
                      </m:rPr>
                      <a:rPr lang="en-US" sz="2800" b="0" i="0" smtClean="0">
                        <a:latin typeface="Cambria Math" panose="02040503050406030204" pitchFamily="18" charset="0"/>
                      </a:rPr>
                      <m:t>Σ</m:t>
                    </m:r>
                  </m:oMath>
                </a14:m>
                <a:r>
                  <a:rPr lang="en-US" sz="2800" dirty="0"/>
                  <a:t>,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Δ</m:t>
                    </m:r>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𝑅</m:t>
                        </m:r>
                      </m:e>
                      <m:sub>
                        <m:r>
                          <a:rPr lang="en-US" sz="2800" b="0" i="1" smtClean="0">
                            <a:latin typeface="Cambria Math" panose="02040503050406030204" pitchFamily="18" charset="0"/>
                            <a:ea typeface="Cambria Math" panose="02040503050406030204" pitchFamily="18" charset="0"/>
                          </a:rPr>
                          <m:t>𝑡</m:t>
                        </m:r>
                      </m:sub>
                      <m:sup>
                        <m:r>
                          <a:rPr lang="en-US" sz="2800" b="0" i="1" smtClean="0">
                            <a:latin typeface="Cambria Math" panose="02040503050406030204" pitchFamily="18" charset="0"/>
                            <a:ea typeface="Cambria Math" panose="02040503050406030204" pitchFamily="18" charset="0"/>
                          </a:rPr>
                          <m:t>𝑖</m:t>
                        </m:r>
                      </m:sup>
                    </m:sSubSup>
                  </m:oMath>
                </a14:m>
                <a:endParaRPr lang="en-US" sz="2800" dirty="0"/>
              </a:p>
            </p:txBody>
          </p:sp>
        </mc:Choice>
        <mc:Fallback xmlns="">
          <p:sp>
            <p:nvSpPr>
              <p:cNvPr id="8" name="TextBox 7">
                <a:extLst>
                  <a:ext uri="{FF2B5EF4-FFF2-40B4-BE49-F238E27FC236}">
                    <a16:creationId xmlns:a16="http://schemas.microsoft.com/office/drawing/2014/main" id="{7C1EE7BD-BADB-4367-864D-F4A5A1EC34E0}"/>
                  </a:ext>
                </a:extLst>
              </p:cNvPr>
              <p:cNvSpPr txBox="1">
                <a:spLocks noRot="1" noChangeAspect="1" noMove="1" noResize="1" noEditPoints="1" noAdjustHandles="1" noChangeArrowheads="1" noChangeShapeType="1" noTextEdit="1"/>
              </p:cNvSpPr>
              <p:nvPr/>
            </p:nvSpPr>
            <p:spPr>
              <a:xfrm>
                <a:off x="594360" y="2115121"/>
                <a:ext cx="5090160" cy="974434"/>
              </a:xfrm>
              <a:prstGeom prst="rect">
                <a:avLst/>
              </a:prstGeom>
              <a:blipFill>
                <a:blip r:embed="rId4"/>
                <a:stretch>
                  <a:fillRect l="-2515" t="-6250" b="-16875"/>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FCEB544A-AAEE-40D1-B1BD-0EA4E1BA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032" y="5349151"/>
            <a:ext cx="3877216" cy="1019317"/>
          </a:xfrm>
          <a:prstGeom prst="rect">
            <a:avLst/>
          </a:prstGeom>
        </p:spPr>
      </p:pic>
      <p:sp>
        <p:nvSpPr>
          <p:cNvPr id="11" name="Rectangle 10">
            <a:extLst>
              <a:ext uri="{FF2B5EF4-FFF2-40B4-BE49-F238E27FC236}">
                <a16:creationId xmlns:a16="http://schemas.microsoft.com/office/drawing/2014/main" id="{B6CE7535-CC59-4F84-B4D8-9F868EC4D429}"/>
              </a:ext>
            </a:extLst>
          </p:cNvPr>
          <p:cNvSpPr/>
          <p:nvPr/>
        </p:nvSpPr>
        <p:spPr>
          <a:xfrm>
            <a:off x="481214" y="5110719"/>
            <a:ext cx="11532110" cy="1382156"/>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Arrow Connector 11">
            <a:extLst>
              <a:ext uri="{FF2B5EF4-FFF2-40B4-BE49-F238E27FC236}">
                <a16:creationId xmlns:a16="http://schemas.microsoft.com/office/drawing/2014/main" id="{877973F4-D61A-4FEB-A601-145FFE7A9DA4}"/>
              </a:ext>
            </a:extLst>
          </p:cNvPr>
          <p:cNvCxnSpPr>
            <a:cxnSpLocks/>
          </p:cNvCxnSpPr>
          <p:nvPr/>
        </p:nvCxnSpPr>
        <p:spPr>
          <a:xfrm>
            <a:off x="4351283" y="3258309"/>
            <a:ext cx="699019" cy="2340633"/>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262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255B-A095-4F8F-BEAE-FB586D72D87A}"/>
              </a:ext>
            </a:extLst>
          </p:cNvPr>
          <p:cNvSpPr>
            <a:spLocks noGrp="1"/>
          </p:cNvSpPr>
          <p:nvPr>
            <p:ph type="title"/>
          </p:nvPr>
        </p:nvSpPr>
        <p:spPr/>
        <p:txBody>
          <a:bodyPr/>
          <a:lstStyle/>
          <a:p>
            <a:r>
              <a:rPr lang="en-US" dirty="0"/>
              <a:t>Final Probability of No Collisions</a:t>
            </a:r>
          </a:p>
        </p:txBody>
      </p:sp>
      <p:sp>
        <p:nvSpPr>
          <p:cNvPr id="3" name="Content Placeholder 2">
            <a:extLst>
              <a:ext uri="{FF2B5EF4-FFF2-40B4-BE49-F238E27FC236}">
                <a16:creationId xmlns:a16="http://schemas.microsoft.com/office/drawing/2014/main" id="{76E4BE72-BD72-45DE-AA54-62F898DA5062}"/>
              </a:ext>
            </a:extLst>
          </p:cNvPr>
          <p:cNvSpPr>
            <a:spLocks noGrp="1"/>
          </p:cNvSpPr>
          <p:nvPr>
            <p:ph idx="1"/>
          </p:nvPr>
        </p:nvSpPr>
        <p:spPr>
          <a:xfrm>
            <a:off x="838200" y="1825625"/>
            <a:ext cx="11216640" cy="4351338"/>
          </a:xfrm>
        </p:spPr>
        <p:txBody>
          <a:bodyPr/>
          <a:lstStyle/>
          <a:p>
            <a:r>
              <a:rPr lang="en-US" b="1" dirty="0"/>
              <a:t>Claim:</a:t>
            </a:r>
            <a:r>
              <a:rPr lang="en-US" dirty="0"/>
              <a:t> Boole’s Inequality </a:t>
            </a:r>
            <a:r>
              <a:rPr lang="en-US" u="sng" dirty="0"/>
              <a:t>conservatively</a:t>
            </a:r>
            <a:r>
              <a:rPr lang="en-US" dirty="0"/>
              <a:t> estimates collision-free probability</a:t>
            </a:r>
          </a:p>
        </p:txBody>
      </p:sp>
      <p:pic>
        <p:nvPicPr>
          <p:cNvPr id="5" name="Picture 4">
            <a:extLst>
              <a:ext uri="{FF2B5EF4-FFF2-40B4-BE49-F238E27FC236}">
                <a16:creationId xmlns:a16="http://schemas.microsoft.com/office/drawing/2014/main" id="{3A355589-DBC5-4FEC-AAA3-A884063BB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849" y="2432356"/>
            <a:ext cx="6286668" cy="2529119"/>
          </a:xfrm>
          <a:prstGeom prst="rect">
            <a:avLst/>
          </a:prstGeom>
        </p:spPr>
      </p:pic>
      <p:pic>
        <p:nvPicPr>
          <p:cNvPr id="7" name="Picture 6">
            <a:extLst>
              <a:ext uri="{FF2B5EF4-FFF2-40B4-BE49-F238E27FC236}">
                <a16:creationId xmlns:a16="http://schemas.microsoft.com/office/drawing/2014/main" id="{F6F253E4-DFCA-4AB8-A01D-F23406A7E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7868" y="5244951"/>
            <a:ext cx="5036264" cy="1247924"/>
          </a:xfrm>
          <a:prstGeom prst="rect">
            <a:avLst/>
          </a:prstGeom>
        </p:spPr>
      </p:pic>
      <p:sp>
        <p:nvSpPr>
          <p:cNvPr id="8" name="Rectangle 7">
            <a:extLst>
              <a:ext uri="{FF2B5EF4-FFF2-40B4-BE49-F238E27FC236}">
                <a16:creationId xmlns:a16="http://schemas.microsoft.com/office/drawing/2014/main" id="{8F86547F-3A0F-48C7-8C67-E32A68D056B9}"/>
              </a:ext>
            </a:extLst>
          </p:cNvPr>
          <p:cNvSpPr/>
          <p:nvPr/>
        </p:nvSpPr>
        <p:spPr>
          <a:xfrm>
            <a:off x="2529840" y="2432355"/>
            <a:ext cx="6812280" cy="2529119"/>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Arrow: Curved Right 10">
            <a:extLst>
              <a:ext uri="{FF2B5EF4-FFF2-40B4-BE49-F238E27FC236}">
                <a16:creationId xmlns:a16="http://schemas.microsoft.com/office/drawing/2014/main" id="{AF938365-C82C-4D0A-8EE3-183A97D1B5F2}"/>
              </a:ext>
            </a:extLst>
          </p:cNvPr>
          <p:cNvSpPr/>
          <p:nvPr/>
        </p:nvSpPr>
        <p:spPr>
          <a:xfrm>
            <a:off x="2238525" y="4400243"/>
            <a:ext cx="1222709" cy="177817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B3FC9B6B-DF6D-44A3-A96F-021483F1D5A1}"/>
              </a:ext>
            </a:extLst>
          </p:cNvPr>
          <p:cNvSpPr txBox="1"/>
          <p:nvPr/>
        </p:nvSpPr>
        <p:spPr>
          <a:xfrm>
            <a:off x="587576" y="5916080"/>
            <a:ext cx="2515497" cy="523220"/>
          </a:xfrm>
          <a:prstGeom prst="rect">
            <a:avLst/>
          </a:prstGeom>
          <a:noFill/>
        </p:spPr>
        <p:txBody>
          <a:bodyPr wrap="none" rtlCol="0">
            <a:spAutoFit/>
          </a:bodyPr>
          <a:lstStyle/>
          <a:p>
            <a:r>
              <a:rPr lang="en-US" sz="2800" dirty="0">
                <a:solidFill>
                  <a:srgbClr val="FF0000"/>
                </a:solidFill>
              </a:rPr>
              <a:t>Final Expression</a:t>
            </a:r>
          </a:p>
        </p:txBody>
      </p:sp>
    </p:spTree>
    <p:extLst>
      <p:ext uri="{BB962C8B-B14F-4D97-AF65-F5344CB8AC3E}">
        <p14:creationId xmlns:p14="http://schemas.microsoft.com/office/powerpoint/2010/main" val="1436298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BBD2-99AF-406E-837B-26B82E51984F}"/>
              </a:ext>
            </a:extLst>
          </p:cNvPr>
          <p:cNvSpPr>
            <a:spLocks noGrp="1"/>
          </p:cNvSpPr>
          <p:nvPr>
            <p:ph type="title"/>
          </p:nvPr>
        </p:nvSpPr>
        <p:spPr/>
        <p:txBody>
          <a:bodyPr/>
          <a:lstStyle/>
          <a:p>
            <a:r>
              <a:rPr lang="en-US" dirty="0"/>
              <a:t>Appendix: Formulation Elements</a:t>
            </a:r>
          </a:p>
        </p:txBody>
      </p:sp>
      <p:sp>
        <p:nvSpPr>
          <p:cNvPr id="3" name="Content Placeholder 2">
            <a:extLst>
              <a:ext uri="{FF2B5EF4-FFF2-40B4-BE49-F238E27FC236}">
                <a16:creationId xmlns:a16="http://schemas.microsoft.com/office/drawing/2014/main" id="{82953721-347A-498E-808F-2BDD96EA918F}"/>
              </a:ext>
            </a:extLst>
          </p:cNvPr>
          <p:cNvSpPr>
            <a:spLocks noGrp="1"/>
          </p:cNvSpPr>
          <p:nvPr>
            <p:ph idx="1"/>
          </p:nvPr>
        </p:nvSpPr>
        <p:spPr/>
        <p:txBody>
          <a:bodyPr/>
          <a:lstStyle/>
          <a:p>
            <a:r>
              <a:rPr lang="en-US" dirty="0"/>
              <a:t>Gaussian Motion and Sensor Uncertainty</a:t>
            </a:r>
          </a:p>
          <a:p>
            <a:r>
              <a:rPr lang="en-US" dirty="0"/>
              <a:t>Linearization about Nominal Motion Plan</a:t>
            </a:r>
          </a:p>
          <a:p>
            <a:r>
              <a:rPr lang="en-US" dirty="0"/>
              <a:t>Kalman Filter State Estimator</a:t>
            </a:r>
          </a:p>
          <a:p>
            <a:r>
              <a:rPr lang="en-US" dirty="0"/>
              <a:t>Linear Feedback Controller to follow Nominal Motion Plan</a:t>
            </a:r>
          </a:p>
          <a:p>
            <a:r>
              <a:rPr lang="en-US" dirty="0"/>
              <a:t>Convex Feasible Region containing Robot State</a:t>
            </a:r>
          </a:p>
        </p:txBody>
      </p:sp>
    </p:spTree>
    <p:extLst>
      <p:ext uri="{BB962C8B-B14F-4D97-AF65-F5344CB8AC3E}">
        <p14:creationId xmlns:p14="http://schemas.microsoft.com/office/powerpoint/2010/main" val="2342283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0D5F45-33DA-492F-89E0-FC0A227F7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614" y="2615598"/>
            <a:ext cx="5142186" cy="4141761"/>
          </a:xfrm>
          <a:prstGeom prst="rect">
            <a:avLst/>
          </a:prstGeom>
        </p:spPr>
      </p:pic>
      <p:sp>
        <p:nvSpPr>
          <p:cNvPr id="2" name="Title 1">
            <a:extLst>
              <a:ext uri="{FF2B5EF4-FFF2-40B4-BE49-F238E27FC236}">
                <a16:creationId xmlns:a16="http://schemas.microsoft.com/office/drawing/2014/main" id="{E4EF9B13-E58F-4596-BE78-6410D452783F}"/>
              </a:ext>
            </a:extLst>
          </p:cNvPr>
          <p:cNvSpPr>
            <a:spLocks noGrp="1"/>
          </p:cNvSpPr>
          <p:nvPr>
            <p:ph type="title"/>
          </p:nvPr>
        </p:nvSpPr>
        <p:spPr/>
        <p:txBody>
          <a:bodyPr/>
          <a:lstStyle/>
          <a:p>
            <a:r>
              <a:rPr lang="en-US" dirty="0"/>
              <a:t>Appendix: Model Linearization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C307CE-0973-494D-AAAA-46E6F51199E8}"/>
                  </a:ext>
                </a:extLst>
              </p:cNvPr>
              <p:cNvSpPr>
                <a:spLocks noGrp="1"/>
              </p:cNvSpPr>
              <p:nvPr>
                <p:ph idx="1"/>
              </p:nvPr>
            </p:nvSpPr>
            <p:spPr/>
            <p:txBody>
              <a:bodyPr/>
              <a:lstStyle/>
              <a:p>
                <a:r>
                  <a:rPr lang="en-US" dirty="0"/>
                  <a:t>Linearize motion and sensor models about nominal plan</a:t>
                </a:r>
              </a:p>
              <a:p>
                <a:r>
                  <a:rPr lang="en-US" dirty="0"/>
                  <a:t>Express models in terms of </a:t>
                </a:r>
                <a:r>
                  <a:rPr lang="en-US" i="1" dirty="0"/>
                  <a:t>deviations</a:t>
                </a:r>
                <a:r>
                  <a:rPr lang="en-US" dirty="0"/>
                  <a:t> from</a:t>
                </a:r>
              </a:p>
              <a:p>
                <a:pPr lvl="1"/>
                <a:r>
                  <a:rPr lang="en-US" dirty="0"/>
                  <a:t>Nominal state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oMath>
                </a14:m>
                <a:r>
                  <a:rPr lang="en-US" i="1" dirty="0"/>
                  <a:t> </a:t>
                </a:r>
              </a:p>
              <a:p>
                <a:pPr lvl="1"/>
                <a:r>
                  <a:rPr lang="en-US" dirty="0"/>
                  <a:t>Nominal control input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oMath>
                </a14:m>
                <a:endParaRPr lang="en-US" dirty="0"/>
              </a:p>
              <a:p>
                <a:pPr lvl="1"/>
                <a:r>
                  <a:rPr lang="en-US" dirty="0"/>
                  <a:t>Actual sensor measurement,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oMath>
                </a14:m>
                <a:r>
                  <a:rPr lang="en-US" dirty="0"/>
                  <a:t> </a:t>
                </a:r>
              </a:p>
            </p:txBody>
          </p:sp>
        </mc:Choice>
        <mc:Fallback xmlns="">
          <p:sp>
            <p:nvSpPr>
              <p:cNvPr id="3" name="Content Placeholder 2">
                <a:extLst>
                  <a:ext uri="{FF2B5EF4-FFF2-40B4-BE49-F238E27FC236}">
                    <a16:creationId xmlns:a16="http://schemas.microsoft.com/office/drawing/2014/main" id="{ECC307CE-0973-494D-AAAA-46E6F51199E8}"/>
                  </a:ext>
                </a:extLst>
              </p:cNvPr>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63702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10F2-C0F1-43E5-B424-D63D55E1013E}"/>
              </a:ext>
            </a:extLst>
          </p:cNvPr>
          <p:cNvSpPr>
            <a:spLocks noGrp="1"/>
          </p:cNvSpPr>
          <p:nvPr>
            <p:ph type="title"/>
          </p:nvPr>
        </p:nvSpPr>
        <p:spPr/>
        <p:txBody>
          <a:bodyPr/>
          <a:lstStyle/>
          <a:p>
            <a:r>
              <a:rPr lang="en-US" dirty="0"/>
              <a:t>Appendix: Nominal Motion Plan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60A670-C2DA-4B24-ADF2-7816738240FE}"/>
                  </a:ext>
                </a:extLst>
              </p:cNvPr>
              <p:cNvSpPr>
                <a:spLocks noGrp="1"/>
              </p:cNvSpPr>
              <p:nvPr>
                <p:ph idx="1"/>
              </p:nvPr>
            </p:nvSpPr>
            <p:spPr/>
            <p:txBody>
              <a:bodyPr/>
              <a:lstStyle/>
              <a:p>
                <a:r>
                  <a:rPr lang="en-US" dirty="0"/>
                  <a:t>Given a nominal plan computed by a motion planning method</a:t>
                </a:r>
              </a:p>
              <a:p>
                <a:pPr lvl="1"/>
                <a:r>
                  <a:rPr lang="en-US" dirty="0"/>
                  <a:t>e.g. rapidly-exploring random tree, A* planner, or model predictive control</a:t>
                </a:r>
              </a:p>
              <a:p>
                <a:pPr lvl="1"/>
                <a:endParaRPr lang="en-US" dirty="0"/>
              </a:p>
              <a:p>
                <a:pPr lvl="1"/>
                <a:endParaRPr lang="en-US" dirty="0"/>
              </a:p>
              <a:p>
                <a:endParaRPr lang="en-US" b="0" dirty="0"/>
              </a:p>
              <a:p>
                <a:r>
                  <a:rPr lang="en-US" b="0" dirty="0"/>
                  <a:t>Wher</a:t>
                </a:r>
                <a:r>
                  <a:rPr lang="en-US" dirty="0"/>
                  <a:t>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,0]</m:t>
                    </m:r>
                  </m:oMath>
                </a14:m>
                <a:endParaRPr lang="en-US" dirty="0"/>
              </a:p>
              <a:p>
                <a:pPr lvl="1"/>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oMath>
                </a14:m>
                <a:r>
                  <a:rPr lang="en-US" dirty="0"/>
                  <a:t> obtained by propagating motion model with 0 Gaussian noise from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b>
                      <m:sup>
                        <m:r>
                          <a:rPr lang="en-US" b="0" i="1" smtClean="0">
                            <a:latin typeface="Cambria Math" panose="02040503050406030204" pitchFamily="18" charset="0"/>
                          </a:rPr>
                          <m:t>∗</m:t>
                        </m:r>
                      </m:sup>
                    </m:sSubSup>
                  </m:oMath>
                </a14:m>
                <a:endParaRPr lang="en-US" dirty="0"/>
              </a:p>
            </p:txBody>
          </p:sp>
        </mc:Choice>
        <mc:Fallback xmlns="">
          <p:sp>
            <p:nvSpPr>
              <p:cNvPr id="3" name="Content Placeholder 2">
                <a:extLst>
                  <a:ext uri="{FF2B5EF4-FFF2-40B4-BE49-F238E27FC236}">
                    <a16:creationId xmlns:a16="http://schemas.microsoft.com/office/drawing/2014/main" id="{AD60A670-C2DA-4B24-ADF2-7816738240FE}"/>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E384577-CD27-4C3C-8881-B4184C554B81}"/>
                  </a:ext>
                </a:extLst>
              </p:cNvPr>
              <p:cNvSpPr txBox="1"/>
              <p:nvPr/>
            </p:nvSpPr>
            <p:spPr>
              <a:xfrm>
                <a:off x="4311869" y="2936557"/>
                <a:ext cx="301204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𝑥</m:t>
                          </m:r>
                        </m:e>
                        <m:sub>
                          <m:r>
                            <a:rPr lang="en-US" sz="3200" b="0" i="1" smtClean="0">
                              <a:latin typeface="Cambria Math" panose="02040503050406030204" pitchFamily="18" charset="0"/>
                            </a:rPr>
                            <m:t>0</m:t>
                          </m:r>
                        </m:sub>
                        <m:sup>
                          <m:r>
                            <a:rPr lang="en-US" sz="3200" b="0" i="1" smtClean="0">
                              <a:latin typeface="Cambria Math" panose="02040503050406030204" pitchFamily="18" charset="0"/>
                            </a:rPr>
                            <m:t>∗</m:t>
                          </m:r>
                        </m:sup>
                      </m:sSubSup>
                      <m:r>
                        <a:rPr lang="en-US" sz="3200" b="0" i="1" smtClean="0">
                          <a:latin typeface="Cambria Math" panose="02040503050406030204" pitchFamily="18" charset="0"/>
                        </a:rPr>
                        <m:t>, </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𝑢</m:t>
                          </m:r>
                        </m:e>
                        <m:sub>
                          <m:r>
                            <a:rPr lang="en-US" sz="3200" b="0" i="1" smtClean="0">
                              <a:latin typeface="Cambria Math" panose="02040503050406030204" pitchFamily="18" charset="0"/>
                            </a:rPr>
                            <m:t>0</m:t>
                          </m:r>
                        </m:sub>
                        <m:sup>
                          <m:r>
                            <a:rPr lang="en-US" sz="3200" b="0" i="1" smtClean="0">
                              <a:latin typeface="Cambria Math" panose="02040503050406030204" pitchFamily="18" charset="0"/>
                            </a:rPr>
                            <m:t>∗</m:t>
                          </m:r>
                        </m:sup>
                      </m:sSubSup>
                      <m:r>
                        <a:rPr lang="en-US" sz="3200" b="0" i="1" smtClean="0">
                          <a:latin typeface="Cambria Math" panose="02040503050406030204" pitchFamily="18" charset="0"/>
                        </a:rPr>
                        <m:t>,…,</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𝑥</m:t>
                          </m:r>
                        </m:e>
                        <m:sub>
                          <m:r>
                            <a:rPr lang="en-US" sz="3200" b="0" i="1" smtClean="0">
                              <a:latin typeface="Cambria Math" panose="02040503050406030204" pitchFamily="18" charset="0"/>
                            </a:rPr>
                            <m:t>𝑙</m:t>
                          </m:r>
                        </m:sub>
                        <m:sup>
                          <m:r>
                            <a:rPr lang="en-US" sz="3200" b="0" i="1" smtClean="0">
                              <a:latin typeface="Cambria Math" panose="02040503050406030204" pitchFamily="18" charset="0"/>
                            </a:rPr>
                            <m:t>∗</m:t>
                          </m:r>
                        </m:sup>
                      </m:sSubSup>
                      <m:r>
                        <a:rPr lang="en-US" sz="3200" b="0" i="1" smtClean="0">
                          <a:latin typeface="Cambria Math" panose="02040503050406030204" pitchFamily="18" charset="0"/>
                        </a:rPr>
                        <m:t>, </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𝑢</m:t>
                          </m:r>
                        </m:e>
                        <m:sub>
                          <m:r>
                            <a:rPr lang="en-US" sz="3200" b="0" i="1" smtClean="0">
                              <a:latin typeface="Cambria Math" panose="02040503050406030204" pitchFamily="18" charset="0"/>
                            </a:rPr>
                            <m:t>𝑙</m:t>
                          </m:r>
                        </m:sub>
                        <m:sup>
                          <m:r>
                            <a:rPr lang="en-US" sz="3200" b="0" i="1" smtClean="0">
                              <a:latin typeface="Cambria Math" panose="02040503050406030204" pitchFamily="18" charset="0"/>
                            </a:rPr>
                            <m:t>∗</m:t>
                          </m:r>
                        </m:sup>
                      </m:sSubSup>
                      <m:r>
                        <a:rPr lang="en-US" sz="3200" b="0" i="1" smtClean="0">
                          <a:latin typeface="Cambria Math" panose="02040503050406030204" pitchFamily="18" charset="0"/>
                        </a:rPr>
                        <m:t>]</m:t>
                      </m:r>
                    </m:oMath>
                  </m:oMathPara>
                </a14:m>
                <a:endParaRPr lang="en-US" sz="3200" dirty="0"/>
              </a:p>
            </p:txBody>
          </p:sp>
        </mc:Choice>
        <mc:Fallback xmlns="">
          <p:sp>
            <p:nvSpPr>
              <p:cNvPr id="4" name="TextBox 3">
                <a:extLst>
                  <a:ext uri="{FF2B5EF4-FFF2-40B4-BE49-F238E27FC236}">
                    <a16:creationId xmlns:a16="http://schemas.microsoft.com/office/drawing/2014/main" id="{FE384577-CD27-4C3C-8881-B4184C554B81}"/>
                  </a:ext>
                </a:extLst>
              </p:cNvPr>
              <p:cNvSpPr txBox="1">
                <a:spLocks noRot="1" noChangeAspect="1" noMove="1" noResize="1" noEditPoints="1" noAdjustHandles="1" noChangeArrowheads="1" noChangeShapeType="1" noTextEdit="1"/>
              </p:cNvSpPr>
              <p:nvPr/>
            </p:nvSpPr>
            <p:spPr>
              <a:xfrm>
                <a:off x="4311869" y="2936557"/>
                <a:ext cx="3012043" cy="4924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12BDE7E-B685-45E3-BDE4-F79D79C06534}"/>
                  </a:ext>
                </a:extLst>
              </p:cNvPr>
              <p:cNvSpPr/>
              <p:nvPr/>
            </p:nvSpPr>
            <p:spPr>
              <a:xfrm>
                <a:off x="162910" y="5850235"/>
                <a:ext cx="6096000" cy="461665"/>
              </a:xfrm>
              <a:prstGeom prst="rect">
                <a:avLst/>
              </a:prstGeom>
            </p:spPr>
            <p:txBody>
              <a:bodyPr>
                <a:spAutoFit/>
              </a:bodyPr>
              <a:lstStyle/>
              <a:p>
                <a:pPr lvl="1"/>
                <a14:m>
                  <m:oMath xmlns:m="http://schemas.openxmlformats.org/officeDocument/2006/math">
                    <m:r>
                      <a:rPr lang="en-US" sz="2400" i="1" smtClean="0">
                        <a:latin typeface="Cambria Math" panose="02040503050406030204" pitchFamily="18" charset="0"/>
                      </a:rPr>
                      <m:t>𝑙</m:t>
                    </m:r>
                    <m:r>
                      <a:rPr lang="en-US" sz="2400" b="0" i="0" smtClean="0">
                        <a:latin typeface="Cambria Math" panose="02040503050406030204" pitchFamily="18" charset="0"/>
                      </a:rPr>
                      <m:t>:</m:t>
                    </m:r>
                  </m:oMath>
                </a14:m>
                <a:r>
                  <a:rPr lang="en-US" sz="2400" dirty="0"/>
                  <a:t> the number of discrete stages in the plan</a:t>
                </a:r>
              </a:p>
            </p:txBody>
          </p:sp>
        </mc:Choice>
        <mc:Fallback xmlns="">
          <p:sp>
            <p:nvSpPr>
              <p:cNvPr id="5" name="Rectangle 4">
                <a:extLst>
                  <a:ext uri="{FF2B5EF4-FFF2-40B4-BE49-F238E27FC236}">
                    <a16:creationId xmlns:a16="http://schemas.microsoft.com/office/drawing/2014/main" id="{612BDE7E-B685-45E3-BDE4-F79D79C06534}"/>
                  </a:ext>
                </a:extLst>
              </p:cNvPr>
              <p:cNvSpPr>
                <a:spLocks noRot="1" noChangeAspect="1" noMove="1" noResize="1" noEditPoints="1" noAdjustHandles="1" noChangeArrowheads="1" noChangeShapeType="1" noTextEdit="1"/>
              </p:cNvSpPr>
              <p:nvPr/>
            </p:nvSpPr>
            <p:spPr>
              <a:xfrm>
                <a:off x="162910" y="5850235"/>
                <a:ext cx="6096000" cy="461665"/>
              </a:xfrm>
              <a:prstGeom prst="rect">
                <a:avLst/>
              </a:prstGeom>
              <a:blipFill>
                <a:blip r:embed="rId5"/>
                <a:stretch>
                  <a:fillRect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3999791-DAB9-4E0D-9ABA-C236F8921E64}"/>
                  </a:ext>
                </a:extLst>
              </p:cNvPr>
              <p:cNvSpPr/>
              <p:nvPr/>
            </p:nvSpPr>
            <p:spPr>
              <a:xfrm>
                <a:off x="2106225" y="6216004"/>
                <a:ext cx="1925592" cy="461665"/>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0≤</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𝑙</m:t>
                      </m:r>
                    </m:oMath>
                  </m:oMathPara>
                </a14:m>
                <a:endParaRPr lang="en-US" sz="2400" dirty="0"/>
              </a:p>
            </p:txBody>
          </p:sp>
        </mc:Choice>
        <mc:Fallback xmlns="">
          <p:sp>
            <p:nvSpPr>
              <p:cNvPr id="6" name="Rectangle 5">
                <a:extLst>
                  <a:ext uri="{FF2B5EF4-FFF2-40B4-BE49-F238E27FC236}">
                    <a16:creationId xmlns:a16="http://schemas.microsoft.com/office/drawing/2014/main" id="{43999791-DAB9-4E0D-9ABA-C236F8921E64}"/>
                  </a:ext>
                </a:extLst>
              </p:cNvPr>
              <p:cNvSpPr>
                <a:spLocks noRot="1" noChangeAspect="1" noMove="1" noResize="1" noEditPoints="1" noAdjustHandles="1" noChangeArrowheads="1" noChangeShapeType="1" noTextEdit="1"/>
              </p:cNvSpPr>
              <p:nvPr/>
            </p:nvSpPr>
            <p:spPr>
              <a:xfrm>
                <a:off x="2106225" y="6216004"/>
                <a:ext cx="1925592"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0203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DE74F51-4BFF-4277-90FF-49B8769806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921" y="3577873"/>
            <a:ext cx="4386879" cy="2248275"/>
          </a:xfrm>
          <a:prstGeom prst="rect">
            <a:avLst/>
          </a:prstGeom>
        </p:spPr>
      </p:pic>
      <p:sp>
        <p:nvSpPr>
          <p:cNvPr id="2" name="Title 1">
            <a:extLst>
              <a:ext uri="{FF2B5EF4-FFF2-40B4-BE49-F238E27FC236}">
                <a16:creationId xmlns:a16="http://schemas.microsoft.com/office/drawing/2014/main" id="{A19EFAF9-44FD-4B46-9500-88778DD9829B}"/>
              </a:ext>
            </a:extLst>
          </p:cNvPr>
          <p:cNvSpPr>
            <a:spLocks noGrp="1"/>
          </p:cNvSpPr>
          <p:nvPr>
            <p:ph type="title"/>
          </p:nvPr>
        </p:nvSpPr>
        <p:spPr/>
        <p:txBody>
          <a:bodyPr/>
          <a:lstStyle/>
          <a:p>
            <a:r>
              <a:rPr lang="en-US" dirty="0"/>
              <a:t>Appendix: Kalman Filter State 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0297E-A53C-481A-A7DE-495819A52297}"/>
                  </a:ext>
                </a:extLst>
              </p:cNvPr>
              <p:cNvSpPr>
                <a:spLocks noGrp="1"/>
              </p:cNvSpPr>
              <p:nvPr>
                <p:ph idx="1"/>
              </p:nvPr>
            </p:nvSpPr>
            <p:spPr/>
            <p:txBody>
              <a:bodyPr/>
              <a:lstStyle/>
              <a:p>
                <a:r>
                  <a:rPr lang="en-US" dirty="0"/>
                  <a:t>Use Kalman Filter to estimate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e>
                    </m:acc>
                    <m:r>
                      <a:rPr lang="en-US" b="0" i="1" dirty="0" smtClean="0">
                        <a:latin typeface="Cambria Math" panose="02040503050406030204" pitchFamily="18" charset="0"/>
                      </a:rPr>
                      <m:t>]</m:t>
                    </m:r>
                  </m:oMath>
                </a14:m>
                <a:endParaRPr lang="en-US" dirty="0"/>
              </a:p>
              <a:p>
                <a:r>
                  <a:rPr lang="en-US" dirty="0"/>
                  <a:t>State Deviation Evolution</a:t>
                </a:r>
              </a:p>
              <a:p>
                <a:pPr lvl="1"/>
                <a:endParaRPr lang="en-US" dirty="0"/>
              </a:p>
              <a:p>
                <a:pPr lvl="1"/>
                <a:endParaRPr lang="en-US" dirty="0"/>
              </a:p>
              <a:p>
                <a:pPr lvl="1"/>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𝑡</m:t>
                        </m:r>
                      </m:sub>
                    </m:sSub>
                  </m:oMath>
                </a14:m>
                <a:r>
                  <a:rPr lang="en-US" dirty="0"/>
                  <a:t> is the Kalman Gain matrix</a:t>
                </a:r>
              </a:p>
            </p:txBody>
          </p:sp>
        </mc:Choice>
        <mc:Fallback xmlns="">
          <p:sp>
            <p:nvSpPr>
              <p:cNvPr id="3" name="Content Placeholder 2">
                <a:extLst>
                  <a:ext uri="{FF2B5EF4-FFF2-40B4-BE49-F238E27FC236}">
                    <a16:creationId xmlns:a16="http://schemas.microsoft.com/office/drawing/2014/main" id="{6050297E-A53C-481A-A7DE-495819A52297}"/>
                  </a:ext>
                </a:extLst>
              </p:cNvPr>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7C05B57-1A2C-45F8-8862-9E73755326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6806" y="2847068"/>
            <a:ext cx="6778388" cy="621127"/>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D9BCA0C-C9FF-4F6D-AD2B-188D45CEF59C}"/>
                  </a:ext>
                </a:extLst>
              </p:cNvPr>
              <p:cNvSpPr/>
              <p:nvPr/>
            </p:nvSpPr>
            <p:spPr>
              <a:xfrm>
                <a:off x="0" y="5731891"/>
                <a:ext cx="10188232" cy="830997"/>
              </a:xfrm>
              <a:prstGeom prst="rect">
                <a:avLst/>
              </a:prstGeom>
            </p:spPr>
            <p:txBody>
              <a:bodyPr wrap="square">
                <a:spAutoFit/>
              </a:bodyPr>
              <a:lstStyle/>
              <a:p>
                <a:pPr lvl="1"/>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r>
                      <a:rPr lang="en-US" sz="2400" b="0" i="0" dirty="0" smtClean="0">
                        <a:latin typeface="Cambria Math" panose="02040503050406030204" pitchFamily="18" charset="0"/>
                      </a:rPr>
                      <m:t>:</m:t>
                    </m:r>
                  </m:oMath>
                </a14:m>
                <a:r>
                  <a:rPr lang="en-US" sz="2400" i="1" dirty="0"/>
                  <a:t> true deviation </a:t>
                </a:r>
                <a:r>
                  <a:rPr lang="en-US" sz="2400" dirty="0"/>
                  <a:t>from the true state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oMath>
                </a14:m>
                <a:r>
                  <a:rPr lang="en-US" sz="2400" dirty="0"/>
                  <a:t>, </a:t>
                </a:r>
                <a:r>
                  <a:rPr lang="en-US" sz="2400" u="sng" dirty="0"/>
                  <a:t>assuming linearized motion model</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the Kalman Filter estimator of </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oMath>
                </a14:m>
                <a:r>
                  <a:rPr lang="en-US" sz="2400" dirty="0"/>
                  <a:t>, using sensor and motion models</a:t>
                </a:r>
              </a:p>
            </p:txBody>
          </p:sp>
        </mc:Choice>
        <mc:Fallback xmlns="">
          <p:sp>
            <p:nvSpPr>
              <p:cNvPr id="6" name="Rectangle 5">
                <a:extLst>
                  <a:ext uri="{FF2B5EF4-FFF2-40B4-BE49-F238E27FC236}">
                    <a16:creationId xmlns:a16="http://schemas.microsoft.com/office/drawing/2014/main" id="{7D9BCA0C-C9FF-4F6D-AD2B-188D45CEF59C}"/>
                  </a:ext>
                </a:extLst>
              </p:cNvPr>
              <p:cNvSpPr>
                <a:spLocks noRot="1" noChangeAspect="1" noMove="1" noResize="1" noEditPoints="1" noAdjustHandles="1" noChangeArrowheads="1" noChangeShapeType="1" noTextEdit="1"/>
              </p:cNvSpPr>
              <p:nvPr/>
            </p:nvSpPr>
            <p:spPr>
              <a:xfrm>
                <a:off x="0" y="5731891"/>
                <a:ext cx="10188232" cy="830997"/>
              </a:xfrm>
              <a:prstGeom prst="rect">
                <a:avLst/>
              </a:prstGeom>
              <a:blipFill>
                <a:blip r:embed="rId6"/>
                <a:stretch>
                  <a:fillRect t="-5839" b="-15328"/>
                </a:stretch>
              </a:blipFill>
            </p:spPr>
            <p:txBody>
              <a:bodyPr/>
              <a:lstStyle/>
              <a:p>
                <a:r>
                  <a:rPr lang="en-US">
                    <a:noFill/>
                  </a:rPr>
                  <a:t> </a:t>
                </a:r>
              </a:p>
            </p:txBody>
          </p:sp>
        </mc:Fallback>
      </mc:AlternateContent>
    </p:spTree>
    <p:extLst>
      <p:ext uri="{BB962C8B-B14F-4D97-AF65-F5344CB8AC3E}">
        <p14:creationId xmlns:p14="http://schemas.microsoft.com/office/powerpoint/2010/main" val="2536836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E150-EAB1-4C9C-A47D-1B7588A48D3A}"/>
              </a:ext>
            </a:extLst>
          </p:cNvPr>
          <p:cNvSpPr>
            <a:spLocks noGrp="1"/>
          </p:cNvSpPr>
          <p:nvPr>
            <p:ph type="title"/>
          </p:nvPr>
        </p:nvSpPr>
        <p:spPr/>
        <p:txBody>
          <a:bodyPr/>
          <a:lstStyle/>
          <a:p>
            <a:r>
              <a:rPr lang="en-US" dirty="0"/>
              <a:t>Appendix: Linear Feedback Control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F16141-75D1-4AB6-B14B-15F5C0322F53}"/>
                  </a:ext>
                </a:extLst>
              </p:cNvPr>
              <p:cNvSpPr>
                <a:spLocks noGrp="1"/>
              </p:cNvSpPr>
              <p:nvPr>
                <p:ph idx="1"/>
              </p:nvPr>
            </p:nvSpPr>
            <p:spPr/>
            <p:txBody>
              <a:bodyPr/>
              <a:lstStyle/>
              <a:p>
                <a:r>
                  <a:rPr lang="en-US" dirty="0"/>
                  <a:t>Assume that the robot is controlled via a linear feedback policy</a:t>
                </a:r>
              </a:p>
              <a:p>
                <a:pPr lvl="1"/>
                <a:r>
                  <a:rPr lang="en-US" u="sng" dirty="0"/>
                  <a:t>Feedback input</a:t>
                </a:r>
                <a:r>
                  <a:rPr lang="en-US" dirty="0"/>
                  <a:t> is the estimate,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e>
                        </m:acc>
                      </m:e>
                    </m:d>
                  </m:oMath>
                </a14:m>
                <a:endParaRPr lang="en-US" b="0" dirty="0"/>
              </a:p>
              <a:p>
                <a:pPr lvl="1"/>
                <a:r>
                  <a:rPr lang="en-US" u="sng" dirty="0"/>
                  <a:t>Feedback output</a:t>
                </a:r>
                <a:r>
                  <a:rPr lang="en-US" dirty="0"/>
                  <a:t> is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oMath>
                </a14:m>
                <a:r>
                  <a:rPr lang="en-US" dirty="0"/>
                  <a:t> where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𝑢</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m:t>
                        </m:r>
                      </m:sup>
                    </m:sSubSup>
                  </m:oMath>
                </a14:m>
                <a:endParaRPr lang="en-US" dirty="0"/>
              </a:p>
              <a:p>
                <a:pPr lvl="1"/>
                <a:endParaRPr lang="en-US" dirty="0"/>
              </a:p>
              <a:p>
                <a:endParaRPr lang="en-US"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b>
                    </m:sSub>
                  </m:oMath>
                </a14:m>
                <a:r>
                  <a:rPr lang="en-US" dirty="0"/>
                  <a:t> is the control gain matrix</a:t>
                </a:r>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0EF16141-75D1-4AB6-B14B-15F5C0322F53}"/>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4A8BE92-4C10-4866-8179-3DD89CE00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4704" y="3180628"/>
            <a:ext cx="2677962" cy="820666"/>
          </a:xfrm>
          <a:prstGeom prst="rect">
            <a:avLst/>
          </a:prstGeom>
        </p:spPr>
      </p:pic>
      <p:pic>
        <p:nvPicPr>
          <p:cNvPr id="10" name="Picture 9">
            <a:extLst>
              <a:ext uri="{FF2B5EF4-FFF2-40B4-BE49-F238E27FC236}">
                <a16:creationId xmlns:a16="http://schemas.microsoft.com/office/drawing/2014/main" id="{E8189A15-BEFB-41DF-86B4-89C762DBA3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2496" y="4557295"/>
            <a:ext cx="5646683" cy="1868539"/>
          </a:xfrm>
          <a:prstGeom prst="rect">
            <a:avLst/>
          </a:prstGeom>
        </p:spPr>
      </p:pic>
    </p:spTree>
    <p:extLst>
      <p:ext uri="{BB962C8B-B14F-4D97-AF65-F5344CB8AC3E}">
        <p14:creationId xmlns:p14="http://schemas.microsoft.com/office/powerpoint/2010/main" val="3495749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939FAF-B2C0-4196-86FE-9DCCA15C3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600" y="3404466"/>
            <a:ext cx="6762365" cy="3453534"/>
          </a:xfrm>
          <a:prstGeom prst="rect">
            <a:avLst/>
          </a:prstGeom>
        </p:spPr>
      </p:pic>
      <p:sp>
        <p:nvSpPr>
          <p:cNvPr id="2" name="Title 1">
            <a:extLst>
              <a:ext uri="{FF2B5EF4-FFF2-40B4-BE49-F238E27FC236}">
                <a16:creationId xmlns:a16="http://schemas.microsoft.com/office/drawing/2014/main" id="{0FE11C4F-21B5-4E47-A12E-B2167BCA346B}"/>
              </a:ext>
            </a:extLst>
          </p:cNvPr>
          <p:cNvSpPr>
            <a:spLocks noGrp="1"/>
          </p:cNvSpPr>
          <p:nvPr>
            <p:ph type="title"/>
          </p:nvPr>
        </p:nvSpPr>
        <p:spPr/>
        <p:txBody>
          <a:bodyPr/>
          <a:lstStyle/>
          <a:p>
            <a:r>
              <a:rPr lang="en-US" dirty="0"/>
              <a:t>Appendix: Obstacle Constraints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33E30C-32C9-4C30-8D33-EF7E8AC576D8}"/>
                  </a:ext>
                </a:extLst>
              </p:cNvPr>
              <p:cNvSpPr>
                <a:spLocks noGrp="1"/>
              </p:cNvSpPr>
              <p:nvPr>
                <p:ph idx="1"/>
              </p:nvPr>
            </p:nvSpPr>
            <p:spPr/>
            <p:txBody>
              <a:bodyPr>
                <a:normAutofit/>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m:t>
                    </m:r>
                    <m:r>
                      <a:rPr lang="en-US" b="0" i="1" smtClean="0">
                        <a:latin typeface="Cambria Math" panose="02040503050406030204" pitchFamily="18" charset="0"/>
                      </a:rPr>
                      <m:t>𝑙</m:t>
                    </m:r>
                    <m:r>
                      <a:rPr lang="en-US" b="0" i="1" smtClean="0">
                        <a:latin typeface="Cambria Math" panose="02040503050406030204" pitchFamily="18" charset="0"/>
                      </a:rPr>
                      <m:t>]</m:t>
                    </m:r>
                  </m:oMath>
                </a14:m>
                <a:r>
                  <a:rPr lang="en-US" dirty="0">
                    <a:latin typeface="Cambria Math" panose="02040503050406030204" pitchFamily="18" charset="0"/>
                  </a:rPr>
                  <a:t> the feasible region containing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dirty="0">
                    <a:latin typeface="Cambria Math" panose="02040503050406030204" pitchFamily="18" charset="0"/>
                  </a:rPr>
                  <a:t> is assumed convex</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𝑡</m:t>
                              </m:r>
                            </m:e>
                          </m:d>
                        </m:sub>
                      </m:sSub>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Χ</m:t>
                          </m:r>
                        </m:e>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nary>
                        </m:e>
                      </m:d>
                    </m:oMath>
                  </m:oMathPara>
                </a14:m>
                <a:endParaRPr lang="en-US" dirty="0"/>
              </a:p>
            </p:txBody>
          </p:sp>
        </mc:Choice>
        <mc:Fallback xmlns="">
          <p:sp>
            <p:nvSpPr>
              <p:cNvPr id="3" name="Content Placeholder 2">
                <a:extLst>
                  <a:ext uri="{FF2B5EF4-FFF2-40B4-BE49-F238E27FC236}">
                    <a16:creationId xmlns:a16="http://schemas.microsoft.com/office/drawing/2014/main" id="{5733E30C-32C9-4C30-8D33-EF7E8AC576D8}"/>
                  </a:ext>
                </a:extLst>
              </p:cNvPr>
              <p:cNvSpPr>
                <a:spLocks noGrp="1" noRot="1" noChangeAspect="1" noMove="1" noResize="1" noEditPoints="1" noAdjustHandles="1" noChangeArrowheads="1" noChangeShapeType="1" noTextEdit="1"/>
              </p:cNvSpPr>
              <p:nvPr>
                <p:ph idx="1"/>
              </p:nvPr>
            </p:nvSpPr>
            <p:spPr>
              <a:blipFill>
                <a:blip r:embed="rId4"/>
                <a:stretch>
                  <a:fillRect t="-2381"/>
                </a:stretch>
              </a:blipFill>
            </p:spPr>
            <p:txBody>
              <a:bodyPr/>
              <a:lstStyle/>
              <a:p>
                <a:r>
                  <a:rPr lang="en-US">
                    <a:noFill/>
                  </a:rPr>
                  <a:t> </a:t>
                </a:r>
              </a:p>
            </p:txBody>
          </p:sp>
        </mc:Fallback>
      </mc:AlternateContent>
    </p:spTree>
    <p:extLst>
      <p:ext uri="{BB962C8B-B14F-4D97-AF65-F5344CB8AC3E}">
        <p14:creationId xmlns:p14="http://schemas.microsoft.com/office/powerpoint/2010/main" val="814684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A5C9-2E90-4284-A372-1AE79C54AAAA}"/>
              </a:ext>
            </a:extLst>
          </p:cNvPr>
          <p:cNvSpPr>
            <a:spLocks noGrp="1"/>
          </p:cNvSpPr>
          <p:nvPr>
            <p:ph type="title"/>
          </p:nvPr>
        </p:nvSpPr>
        <p:spPr/>
        <p:txBody>
          <a:bodyPr/>
          <a:lstStyle/>
          <a:p>
            <a:r>
              <a:rPr lang="en-US" dirty="0"/>
              <a:t>Appendix: Gaussian 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CB6041-A4D1-4293-83EB-E00C454A4D9D}"/>
                  </a:ext>
                </a:extLst>
              </p:cNvPr>
              <p:cNvSpPr>
                <a:spLocks noGrp="1"/>
              </p:cNvSpPr>
              <p:nvPr>
                <p:ph idx="1"/>
              </p:nvPr>
            </p:nvSpPr>
            <p:spPr>
              <a:xfrm>
                <a:off x="838200" y="1825625"/>
                <a:ext cx="10515600" cy="4351338"/>
              </a:xfrm>
            </p:spPr>
            <p:txBody>
              <a:bodyPr>
                <a:noAutofit/>
              </a:bodyPr>
              <a:lstStyle/>
              <a:p>
                <a:r>
                  <a:rPr lang="en-US" dirty="0"/>
                  <a:t>Given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dirty="0">
                            <a:latin typeface="Cambria Math" panose="02040503050406030204" pitchFamily="18" charset="0"/>
                          </a:rPr>
                          <m:t>𝑡</m:t>
                        </m:r>
                      </m:sub>
                    </m:sSub>
                    <m:r>
                      <a:rPr lang="en-US" dirty="0">
                        <a:latin typeface="Cambria Math" panose="02040503050406030204" pitchFamily="18" charset="0"/>
                      </a:rPr>
                      <m:t>=</m:t>
                    </m:r>
                    <m:r>
                      <m:rPr>
                        <m:sty m:val="p"/>
                      </m:rPr>
                      <a:rPr lang="en-US" dirty="0">
                        <a:latin typeface="Cambria Math" panose="02040503050406030204" pitchFamily="18" charset="0"/>
                      </a:rPr>
                      <m:t>E</m:t>
                    </m:r>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 </m:t>
                        </m:r>
                        <m:r>
                          <m:rPr>
                            <m:sty m:val="p"/>
                          </m:rPr>
                          <a:rPr lang="en-US" dirty="0">
                            <a:latin typeface="Cambria Math" panose="02040503050406030204" pitchFamily="18" charset="0"/>
                          </a:rPr>
                          <m:t>y</m:t>
                        </m:r>
                      </m:e>
                      <m:sub>
                        <m:r>
                          <m:rPr>
                            <m:sty m:val="p"/>
                          </m:rPr>
                          <a:rPr lang="en-US" dirty="0">
                            <a:latin typeface="Cambria Math" panose="02040503050406030204" pitchFamily="18" charset="0"/>
                          </a:rPr>
                          <m:t>t</m:t>
                        </m:r>
                      </m:sub>
                    </m:sSub>
                    <m:r>
                      <a:rPr lang="en-US" dirty="0">
                        <a:latin typeface="Cambria Math" panose="02040503050406030204" pitchFamily="18" charset="0"/>
                      </a:rPr>
                      <m:t> ]</m:t>
                    </m:r>
                  </m:oMath>
                </a14:m>
                <a:r>
                  <a:rPr lang="en-US" dirty="0"/>
                  <a:t>, and variance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𝑉𝑎𝑟</m:t>
                    </m:r>
                    <m:d>
                      <m:dPr>
                        <m:begChr m:val="["/>
                        <m:endChr m:val="]"/>
                        <m:ctrlPr>
                          <a:rPr lang="en-US" i="1">
                            <a:latin typeface="Cambria Math" panose="02040503050406030204" pitchFamily="18" charset="0"/>
                          </a:rPr>
                        </m:ctrlPr>
                      </m:dPr>
                      <m:e>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 </m:t>
                        </m:r>
                      </m:e>
                    </m:d>
                  </m:oMath>
                </a14:m>
                <a:r>
                  <a:rPr lang="en-US" dirty="0"/>
                  <a:t>, we can specify the </a:t>
                </a:r>
                <a:r>
                  <a:rPr lang="en-US" u="sng" dirty="0"/>
                  <a:t>unconditional</a:t>
                </a:r>
                <a:r>
                  <a:rPr lang="en-US" dirty="0"/>
                  <a:t> a priori state distribution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dirty="0"/>
                  <a:t> following the propagation of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dirty="0" smtClean="0">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Λ</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𝑡</m:t>
                              </m:r>
                            </m:sub>
                          </m:sSub>
                        </m:e>
                      </m:acc>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Λ</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sub>
                      </m:sSub>
                      <m:sSup>
                        <m:sSupPr>
                          <m:ctrlPr>
                            <a:rPr lang="en-US" b="0" i="1" smtClean="0">
                              <a:latin typeface="Cambria Math" panose="02040503050406030204" pitchFamily="18" charset="0"/>
                              <a:ea typeface="Cambria Math" panose="02040503050406030204" pitchFamily="18" charset="0"/>
                            </a:rPr>
                          </m:ctrlPr>
                        </m:sSupPr>
                        <m:e>
                          <m:r>
                            <m:rPr>
                              <m:sty m:val="p"/>
                            </m:rPr>
                            <a:rPr lang="el-GR" b="0" i="1" smtClean="0">
                              <a:latin typeface="Cambria Math" panose="02040503050406030204" pitchFamily="18" charset="0"/>
                              <a:ea typeface="Cambria Math" panose="02040503050406030204" pitchFamily="18" charset="0"/>
                            </a:rPr>
                            <m:t>Λ</m:t>
                          </m:r>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rPr>
                        <m:t>]</m:t>
                      </m:r>
                    </m:oMath>
                  </m:oMathPara>
                </a14:m>
                <a:endParaRPr lang="en-US" dirty="0"/>
              </a:p>
              <a:p>
                <a:pPr marL="0" indent="0" algn="ctr">
                  <a:buNone/>
                </a:pPr>
                <a:r>
                  <a:rPr lang="en-US" dirty="0"/>
                  <a:t>Where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Λ</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0]</m:t>
                    </m:r>
                  </m:oMath>
                </a14:m>
                <a:endParaRPr lang="en-US" dirty="0"/>
              </a:p>
              <a:p>
                <a:endParaRPr lang="en-US" dirty="0"/>
              </a:p>
              <a:p>
                <a:pPr marL="0" indent="0" algn="ctr">
                  <a:buNone/>
                </a:pPr>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28CB6041-A4D1-4293-83EB-E00C454A4D9D}"/>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93FCBB8-913A-4C03-88BA-88A1A9D60112}"/>
                  </a:ext>
                </a:extLst>
              </p:cNvPr>
              <p:cNvSpPr/>
              <p:nvPr/>
            </p:nvSpPr>
            <p:spPr>
              <a:xfrm>
                <a:off x="4725385" y="4686817"/>
                <a:ext cx="1580754" cy="7775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𝑡</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 </m:t>
                          </m:r>
                          <m:m>
                            <m:mPr>
                              <m:mcs>
                                <m:mc>
                                  <m:mcPr>
                                    <m:count m:val="1"/>
                                    <m:mcJc m:val="center"/>
                                  </m:mcPr>
                                </m:mc>
                              </m:mcs>
                              <m:ctrlPr>
                                <a:rPr lang="en-US" sz="2400" i="1">
                                  <a:latin typeface="Cambria Math" panose="02040503050406030204" pitchFamily="18" charset="0"/>
                                </a:rPr>
                              </m:ctrlPr>
                            </m:mPr>
                            <m:mr>
                              <m:e>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e>
                            </m:mr>
                            <m:mr>
                              <m:e>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e>
                            </m:mr>
                          </m:m>
                          <m:r>
                            <a:rPr lang="en-US" sz="2400" i="1">
                              <a:latin typeface="Cambria Math" panose="02040503050406030204" pitchFamily="18" charset="0"/>
                            </a:rPr>
                            <m:t> </m:t>
                          </m:r>
                        </m:e>
                      </m:d>
                    </m:oMath>
                  </m:oMathPara>
                </a14:m>
                <a:endParaRPr lang="en-US" sz="2400" dirty="0"/>
              </a:p>
            </p:txBody>
          </p:sp>
        </mc:Choice>
        <mc:Fallback xmlns="">
          <p:sp>
            <p:nvSpPr>
              <p:cNvPr id="4" name="Rectangle 3">
                <a:extLst>
                  <a:ext uri="{FF2B5EF4-FFF2-40B4-BE49-F238E27FC236}">
                    <a16:creationId xmlns:a16="http://schemas.microsoft.com/office/drawing/2014/main" id="{C93FCBB8-913A-4C03-88BA-88A1A9D60112}"/>
                  </a:ext>
                </a:extLst>
              </p:cNvPr>
              <p:cNvSpPr>
                <a:spLocks noRot="1" noChangeAspect="1" noMove="1" noResize="1" noEditPoints="1" noAdjustHandles="1" noChangeArrowheads="1" noChangeShapeType="1" noTextEdit="1"/>
              </p:cNvSpPr>
              <p:nvPr/>
            </p:nvSpPr>
            <p:spPr>
              <a:xfrm>
                <a:off x="4725385" y="4686817"/>
                <a:ext cx="1580754" cy="7775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2645EFF-3D22-47FC-988C-D80D091DEBA2}"/>
                  </a:ext>
                </a:extLst>
              </p:cNvPr>
              <p:cNvSpPr txBox="1"/>
              <p:nvPr/>
            </p:nvSpPr>
            <p:spPr>
              <a:xfrm>
                <a:off x="4836283" y="4274881"/>
                <a:ext cx="3344505" cy="369332"/>
              </a:xfrm>
              <a:prstGeom prst="rect">
                <a:avLst/>
              </a:prstGeom>
              <a:noFill/>
            </p:spPr>
            <p:txBody>
              <a:bodyPr wrap="none" lIns="0" tIns="0" rIns="0" bIns="0" rtlCol="0">
                <a:spAutoFit/>
              </a:bodyPr>
              <a:lstStyle/>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oMath>
                </a14:m>
                <a:r>
                  <a:rPr lang="en-US" sz="2400" dirty="0"/>
                  <a:t> Nominal State at time t</a:t>
                </a:r>
              </a:p>
            </p:txBody>
          </p:sp>
        </mc:Choice>
        <mc:Fallback xmlns="">
          <p:sp>
            <p:nvSpPr>
              <p:cNvPr id="5" name="TextBox 4">
                <a:extLst>
                  <a:ext uri="{FF2B5EF4-FFF2-40B4-BE49-F238E27FC236}">
                    <a16:creationId xmlns:a16="http://schemas.microsoft.com/office/drawing/2014/main" id="{82645EFF-3D22-47FC-988C-D80D091DEBA2}"/>
                  </a:ext>
                </a:extLst>
              </p:cNvPr>
              <p:cNvSpPr txBox="1">
                <a:spLocks noRot="1" noChangeAspect="1" noMove="1" noResize="1" noEditPoints="1" noAdjustHandles="1" noChangeArrowheads="1" noChangeShapeType="1" noTextEdit="1"/>
              </p:cNvSpPr>
              <p:nvPr/>
            </p:nvSpPr>
            <p:spPr>
              <a:xfrm>
                <a:off x="4836283" y="4274881"/>
                <a:ext cx="3344505" cy="369332"/>
              </a:xfrm>
              <a:prstGeom prst="rect">
                <a:avLst/>
              </a:prstGeom>
              <a:blipFill>
                <a:blip r:embed="rId4"/>
                <a:stretch>
                  <a:fillRect l="-2186" t="-24590" r="-4554"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DC40AA6-F914-4A6D-A05D-E0BA4B91949F}"/>
                  </a:ext>
                </a:extLst>
              </p:cNvPr>
              <p:cNvSpPr/>
              <p:nvPr/>
            </p:nvSpPr>
            <p:spPr>
              <a:xfrm>
                <a:off x="1414419" y="5563131"/>
                <a:ext cx="10188232" cy="830997"/>
              </a:xfrm>
              <a:prstGeom prst="rect">
                <a:avLst/>
              </a:prstGeom>
            </p:spPr>
            <p:txBody>
              <a:bodyPr wrap="square">
                <a:spAutoFit/>
              </a:bodyPr>
              <a:lstStyle/>
              <a:p>
                <a:pPr lvl="1"/>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r>
                      <a:rPr lang="en-US" sz="2400" b="0" i="0" dirty="0" smtClean="0">
                        <a:latin typeface="Cambria Math" panose="02040503050406030204" pitchFamily="18" charset="0"/>
                      </a:rPr>
                      <m:t>:</m:t>
                    </m:r>
                  </m:oMath>
                </a14:m>
                <a:r>
                  <a:rPr lang="en-US" sz="2400" i="1" dirty="0"/>
                  <a:t> true deviation </a:t>
                </a:r>
                <a:r>
                  <a:rPr lang="en-US" sz="2400" dirty="0"/>
                  <a:t>from the true state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oMath>
                </a14:m>
                <a:r>
                  <a:rPr lang="en-US" sz="2400" dirty="0"/>
                  <a:t>, </a:t>
                </a:r>
                <a:r>
                  <a:rPr lang="en-US" sz="2400" u="sng" dirty="0"/>
                  <a:t>assuming linearized motion model</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the Kalman Filter estimator of </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oMath>
                </a14:m>
                <a:r>
                  <a:rPr lang="en-US" sz="2400" dirty="0"/>
                  <a:t>, using sensor and motion models</a:t>
                </a:r>
              </a:p>
            </p:txBody>
          </p:sp>
        </mc:Choice>
        <mc:Fallback xmlns="">
          <p:sp>
            <p:nvSpPr>
              <p:cNvPr id="6" name="Rectangle 5">
                <a:extLst>
                  <a:ext uri="{FF2B5EF4-FFF2-40B4-BE49-F238E27FC236}">
                    <a16:creationId xmlns:a16="http://schemas.microsoft.com/office/drawing/2014/main" id="{EDC40AA6-F914-4A6D-A05D-E0BA4B91949F}"/>
                  </a:ext>
                </a:extLst>
              </p:cNvPr>
              <p:cNvSpPr>
                <a:spLocks noRot="1" noChangeAspect="1" noMove="1" noResize="1" noEditPoints="1" noAdjustHandles="1" noChangeArrowheads="1" noChangeShapeType="1" noTextEdit="1"/>
              </p:cNvSpPr>
              <p:nvPr/>
            </p:nvSpPr>
            <p:spPr>
              <a:xfrm>
                <a:off x="1414419" y="5563131"/>
                <a:ext cx="10188232" cy="830997"/>
              </a:xfrm>
              <a:prstGeom prst="rect">
                <a:avLst/>
              </a:prstGeom>
              <a:blipFill>
                <a:blip r:embed="rId5"/>
                <a:stretch>
                  <a:fillRect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135672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14EE-60F0-4069-9F50-349B6DE0D227}"/>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8A45D281-380D-40A1-A301-8574E5527968}"/>
              </a:ext>
            </a:extLst>
          </p:cNvPr>
          <p:cNvSpPr>
            <a:spLocks noGrp="1"/>
          </p:cNvSpPr>
          <p:nvPr>
            <p:ph idx="1"/>
          </p:nvPr>
        </p:nvSpPr>
        <p:spPr>
          <a:xfrm>
            <a:off x="838200" y="1682692"/>
            <a:ext cx="10515600" cy="2919796"/>
          </a:xfrm>
        </p:spPr>
        <p:txBody>
          <a:bodyPr/>
          <a:lstStyle/>
          <a:p>
            <a:pPr marL="0" indent="0" algn="ctr">
              <a:buNone/>
            </a:pPr>
            <a:r>
              <a:rPr lang="en-US" dirty="0"/>
              <a:t>Given a motion plan, </a:t>
            </a:r>
            <a:r>
              <a:rPr lang="en-US" u="sng" dirty="0"/>
              <a:t>conservatively</a:t>
            </a:r>
            <a:r>
              <a:rPr lang="en-US" dirty="0"/>
              <a:t> estimate the probability of no collisions in presence of sensor and motion uncertainty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296C326-C806-4B43-969E-38257225A7B9}"/>
                  </a:ext>
                </a:extLst>
              </p:cNvPr>
              <p:cNvSpPr txBox="1"/>
              <p:nvPr/>
            </p:nvSpPr>
            <p:spPr>
              <a:xfrm>
                <a:off x="4424855" y="2770832"/>
                <a:ext cx="3342289" cy="15854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alpha val="27000"/>
                            </a:schemeClr>
                          </a:solidFill>
                          <a:latin typeface="Cambria Math" panose="02040503050406030204" pitchFamily="18" charset="0"/>
                        </a:rPr>
                        <m:t>𝑝</m:t>
                      </m:r>
                      <m:d>
                        <m:dPr>
                          <m:ctrlPr>
                            <a:rPr lang="en-US" sz="3200" b="0" i="1" smtClean="0">
                              <a:solidFill>
                                <a:schemeClr val="tx1">
                                  <a:alpha val="27000"/>
                                </a:schemeClr>
                              </a:solidFill>
                              <a:latin typeface="Cambria Math" panose="02040503050406030204" pitchFamily="18" charset="0"/>
                            </a:rPr>
                          </m:ctrlPr>
                        </m:dPr>
                        <m:e>
                          <m:nary>
                            <m:naryPr>
                              <m:chr m:val="⋀"/>
                              <m:ctrlPr>
                                <a:rPr lang="en-US" sz="3200" i="1">
                                  <a:solidFill>
                                    <a:schemeClr val="tx1">
                                      <a:alpha val="27000"/>
                                    </a:schemeClr>
                                  </a:solidFill>
                                  <a:latin typeface="Cambria Math" panose="02040503050406030204" pitchFamily="18" charset="0"/>
                                </a:rPr>
                              </m:ctrlPr>
                            </m:naryPr>
                            <m:sub>
                              <m:r>
                                <m:rPr>
                                  <m:brk m:alnAt="23"/>
                                </m:rPr>
                                <a:rPr lang="en-US" sz="3200" i="1">
                                  <a:solidFill>
                                    <a:schemeClr val="tx1">
                                      <a:alpha val="27000"/>
                                    </a:schemeClr>
                                  </a:solidFill>
                                  <a:latin typeface="Cambria Math" panose="02040503050406030204" pitchFamily="18" charset="0"/>
                                </a:rPr>
                                <m:t>𝑡</m:t>
                              </m:r>
                              <m:r>
                                <a:rPr lang="en-US" sz="3200" i="1">
                                  <a:solidFill>
                                    <a:schemeClr val="tx1">
                                      <a:alpha val="27000"/>
                                    </a:schemeClr>
                                  </a:solidFill>
                                  <a:latin typeface="Cambria Math" panose="02040503050406030204" pitchFamily="18" charset="0"/>
                                </a:rPr>
                                <m:t>=0</m:t>
                              </m:r>
                            </m:sub>
                            <m:sup>
                              <m:r>
                                <a:rPr lang="en-US" sz="3200" i="1">
                                  <a:solidFill>
                                    <a:schemeClr val="tx1">
                                      <a:alpha val="27000"/>
                                    </a:schemeClr>
                                  </a:solidFill>
                                  <a:latin typeface="Cambria Math" panose="02040503050406030204" pitchFamily="18" charset="0"/>
                                </a:rPr>
                                <m:t>𝑙</m:t>
                              </m:r>
                            </m:sup>
                            <m:e>
                              <m:sSub>
                                <m:sSubPr>
                                  <m:ctrlPr>
                                    <a:rPr lang="en-US" sz="3200" i="1">
                                      <a:solidFill>
                                        <a:schemeClr val="tx1">
                                          <a:alpha val="27000"/>
                                        </a:schemeClr>
                                      </a:solidFill>
                                      <a:latin typeface="Cambria Math" panose="02040503050406030204" pitchFamily="18" charset="0"/>
                                    </a:rPr>
                                  </m:ctrlPr>
                                </m:sSubPr>
                                <m:e>
                                  <m:r>
                                    <a:rPr lang="en-US" sz="3200" i="1">
                                      <a:solidFill>
                                        <a:schemeClr val="tx1">
                                          <a:alpha val="27000"/>
                                        </a:schemeClr>
                                      </a:solidFill>
                                      <a:latin typeface="Cambria Math" panose="02040503050406030204" pitchFamily="18" charset="0"/>
                                    </a:rPr>
                                    <m:t>𝑥</m:t>
                                  </m:r>
                                </m:e>
                                <m:sub>
                                  <m:r>
                                    <a:rPr lang="en-US" sz="3200" i="1">
                                      <a:solidFill>
                                        <a:schemeClr val="tx1">
                                          <a:alpha val="27000"/>
                                        </a:schemeClr>
                                      </a:solidFill>
                                      <a:latin typeface="Cambria Math" panose="02040503050406030204" pitchFamily="18" charset="0"/>
                                    </a:rPr>
                                    <m:t>𝑡</m:t>
                                  </m:r>
                                </m:sub>
                              </m:sSub>
                              <m:r>
                                <a:rPr lang="en-US" sz="3200" i="1">
                                  <a:solidFill>
                                    <a:schemeClr val="tx1">
                                      <a:alpha val="27000"/>
                                    </a:schemeClr>
                                  </a:solidFill>
                                  <a:latin typeface="Cambria Math" panose="02040503050406030204" pitchFamily="18" charset="0"/>
                                  <a:ea typeface="Cambria Math" panose="02040503050406030204" pitchFamily="18" charset="0"/>
                                </a:rPr>
                                <m:t>∈</m:t>
                              </m:r>
                              <m:sSub>
                                <m:sSubPr>
                                  <m:ctrlPr>
                                    <a:rPr lang="en-US" sz="3200" i="1">
                                      <a:solidFill>
                                        <a:schemeClr val="tx1">
                                          <a:alpha val="27000"/>
                                        </a:schemeClr>
                                      </a:solidFill>
                                      <a:latin typeface="Cambria Math" panose="02040503050406030204" pitchFamily="18" charset="0"/>
                                      <a:ea typeface="Cambria Math" panose="02040503050406030204" pitchFamily="18" charset="0"/>
                                    </a:rPr>
                                  </m:ctrlPr>
                                </m:sSubPr>
                                <m:e>
                                  <m:r>
                                    <m:rPr>
                                      <m:sty m:val="p"/>
                                    </m:rPr>
                                    <a:rPr lang="en-US" sz="3200">
                                      <a:solidFill>
                                        <a:schemeClr val="tx1">
                                          <a:alpha val="27000"/>
                                        </a:schemeClr>
                                      </a:solidFill>
                                      <a:latin typeface="Cambria Math" panose="02040503050406030204" pitchFamily="18" charset="0"/>
                                      <a:ea typeface="Cambria Math" panose="02040503050406030204" pitchFamily="18" charset="0"/>
                                    </a:rPr>
                                    <m:t>Χ</m:t>
                                  </m:r>
                                </m:e>
                                <m:sub>
                                  <m:r>
                                    <a:rPr lang="en-US" sz="3200" i="1">
                                      <a:solidFill>
                                        <a:schemeClr val="tx1">
                                          <a:alpha val="27000"/>
                                        </a:schemeClr>
                                      </a:solidFill>
                                      <a:latin typeface="Cambria Math" panose="02040503050406030204" pitchFamily="18" charset="0"/>
                                      <a:ea typeface="Cambria Math" panose="02040503050406030204" pitchFamily="18" charset="0"/>
                                    </a:rPr>
                                    <m:t>𝐹</m:t>
                                  </m:r>
                                </m:sub>
                              </m:sSub>
                            </m:e>
                          </m:nary>
                        </m:e>
                      </m:d>
                    </m:oMath>
                  </m:oMathPara>
                </a14:m>
                <a:endParaRPr lang="en-US" sz="3200" dirty="0">
                  <a:solidFill>
                    <a:schemeClr val="tx1">
                      <a:alpha val="27000"/>
                    </a:schemeClr>
                  </a:solidFill>
                </a:endParaRPr>
              </a:p>
            </p:txBody>
          </p:sp>
        </mc:Choice>
        <mc:Fallback xmlns="">
          <p:sp>
            <p:nvSpPr>
              <p:cNvPr id="4" name="TextBox 3">
                <a:extLst>
                  <a:ext uri="{FF2B5EF4-FFF2-40B4-BE49-F238E27FC236}">
                    <a16:creationId xmlns:a16="http://schemas.microsoft.com/office/drawing/2014/main" id="{5296C326-C806-4B43-969E-38257225A7B9}"/>
                  </a:ext>
                </a:extLst>
              </p:cNvPr>
              <p:cNvSpPr txBox="1">
                <a:spLocks noRot="1" noChangeAspect="1" noMove="1" noResize="1" noEditPoints="1" noAdjustHandles="1" noChangeArrowheads="1" noChangeShapeType="1" noTextEdit="1"/>
              </p:cNvSpPr>
              <p:nvPr/>
            </p:nvSpPr>
            <p:spPr>
              <a:xfrm>
                <a:off x="4424855" y="2770832"/>
                <a:ext cx="3342289" cy="158543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2BA27D-B39F-4B6A-81CA-3B76EF9E1157}"/>
                  </a:ext>
                </a:extLst>
              </p:cNvPr>
              <p:cNvSpPr txBox="1"/>
              <p:nvPr/>
            </p:nvSpPr>
            <p:spPr>
              <a:xfrm>
                <a:off x="4479214" y="4540932"/>
                <a:ext cx="33422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alpha val="27000"/>
                            </a:schemeClr>
                          </a:solidFill>
                          <a:latin typeface="Cambria Math" panose="02040503050406030204" pitchFamily="18" charset="0"/>
                        </a:rPr>
                        <m:t>∀</m:t>
                      </m:r>
                      <m:r>
                        <a:rPr lang="en-US" sz="3200" b="0" i="1" smtClean="0">
                          <a:solidFill>
                            <a:schemeClr val="tx1">
                              <a:alpha val="27000"/>
                            </a:schemeClr>
                          </a:solidFill>
                          <a:latin typeface="Cambria Math" panose="02040503050406030204" pitchFamily="18" charset="0"/>
                        </a:rPr>
                        <m:t>𝑡</m:t>
                      </m:r>
                      <m:r>
                        <a:rPr lang="en-US" sz="3200" b="0" i="1" smtClean="0">
                          <a:solidFill>
                            <a:schemeClr val="tx1">
                              <a:alpha val="27000"/>
                            </a:schemeClr>
                          </a:solidFill>
                          <a:latin typeface="Cambria Math" panose="02040503050406030204" pitchFamily="18" charset="0"/>
                        </a:rPr>
                        <m:t>∈[0,</m:t>
                      </m:r>
                      <m:r>
                        <a:rPr lang="en-US" sz="3200" b="0" i="1" smtClean="0">
                          <a:solidFill>
                            <a:schemeClr val="tx1">
                              <a:alpha val="27000"/>
                            </a:schemeClr>
                          </a:solidFill>
                          <a:latin typeface="Cambria Math" panose="02040503050406030204" pitchFamily="18" charset="0"/>
                        </a:rPr>
                        <m:t>𝑙</m:t>
                      </m:r>
                      <m:r>
                        <a:rPr lang="en-US" sz="3200" b="0" i="1" smtClean="0">
                          <a:solidFill>
                            <a:schemeClr val="tx1">
                              <a:alpha val="27000"/>
                            </a:schemeClr>
                          </a:solidFill>
                          <a:latin typeface="Cambria Math" panose="02040503050406030204" pitchFamily="18" charset="0"/>
                        </a:rPr>
                        <m:t>],</m:t>
                      </m:r>
                      <m:sSub>
                        <m:sSubPr>
                          <m:ctrlPr>
                            <a:rPr lang="en-US" sz="3200" b="0" i="1" smtClean="0">
                              <a:solidFill>
                                <a:schemeClr val="tx1">
                                  <a:alpha val="27000"/>
                                </a:schemeClr>
                              </a:solidFill>
                              <a:latin typeface="Cambria Math" panose="02040503050406030204" pitchFamily="18" charset="0"/>
                            </a:rPr>
                          </m:ctrlPr>
                        </m:sSubPr>
                        <m:e>
                          <m:r>
                            <a:rPr lang="en-US" sz="3200" b="0" i="1" smtClean="0">
                              <a:solidFill>
                                <a:schemeClr val="tx1">
                                  <a:alpha val="27000"/>
                                </a:schemeClr>
                              </a:solidFill>
                              <a:latin typeface="Cambria Math" panose="02040503050406030204" pitchFamily="18" charset="0"/>
                            </a:rPr>
                            <m:t>𝑥</m:t>
                          </m:r>
                        </m:e>
                        <m:sub>
                          <m:r>
                            <a:rPr lang="en-US" sz="3200" b="0" i="1" smtClean="0">
                              <a:solidFill>
                                <a:schemeClr val="tx1">
                                  <a:alpha val="27000"/>
                                </a:schemeClr>
                              </a:solidFill>
                              <a:latin typeface="Cambria Math" panose="02040503050406030204" pitchFamily="18" charset="0"/>
                            </a:rPr>
                            <m:t>𝑡</m:t>
                          </m:r>
                        </m:sub>
                      </m:sSub>
                      <m:r>
                        <a:rPr lang="en-US" sz="3200" b="0" i="1" smtClean="0">
                          <a:solidFill>
                            <a:schemeClr val="tx1">
                              <a:alpha val="27000"/>
                            </a:schemeClr>
                          </a:solidFill>
                          <a:latin typeface="Cambria Math" panose="02040503050406030204" pitchFamily="18" charset="0"/>
                        </a:rPr>
                        <m:t>∈</m:t>
                      </m:r>
                      <m:r>
                        <m:rPr>
                          <m:sty m:val="p"/>
                        </m:rPr>
                        <a:rPr lang="en-US" sz="3200" b="0" i="0" smtClean="0">
                          <a:solidFill>
                            <a:schemeClr val="tx1">
                              <a:alpha val="27000"/>
                            </a:schemeClr>
                          </a:solidFill>
                          <a:latin typeface="Cambria Math" panose="02040503050406030204" pitchFamily="18" charset="0"/>
                        </a:rPr>
                        <m:t>Χ</m:t>
                      </m:r>
                    </m:oMath>
                  </m:oMathPara>
                </a14:m>
                <a:endParaRPr lang="en-US" sz="3200" dirty="0">
                  <a:solidFill>
                    <a:schemeClr val="tx1">
                      <a:alpha val="27000"/>
                    </a:schemeClr>
                  </a:solidFill>
                </a:endParaRPr>
              </a:p>
            </p:txBody>
          </p:sp>
        </mc:Choice>
        <mc:Fallback xmlns="">
          <p:sp>
            <p:nvSpPr>
              <p:cNvPr id="5" name="TextBox 4">
                <a:extLst>
                  <a:ext uri="{FF2B5EF4-FFF2-40B4-BE49-F238E27FC236}">
                    <a16:creationId xmlns:a16="http://schemas.microsoft.com/office/drawing/2014/main" id="{F32BA27D-B39F-4B6A-81CA-3B76EF9E1157}"/>
                  </a:ext>
                </a:extLst>
              </p:cNvPr>
              <p:cNvSpPr txBox="1">
                <a:spLocks noRot="1" noChangeAspect="1" noMove="1" noResize="1" noEditPoints="1" noAdjustHandles="1" noChangeArrowheads="1" noChangeShapeType="1" noTextEdit="1"/>
              </p:cNvSpPr>
              <p:nvPr/>
            </p:nvSpPr>
            <p:spPr>
              <a:xfrm>
                <a:off x="4479214" y="4540932"/>
                <a:ext cx="3342289"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3E5725-C085-41D1-93B7-3D67FEE650EB}"/>
                  </a:ext>
                </a:extLst>
              </p:cNvPr>
              <p:cNvSpPr txBox="1"/>
              <p:nvPr/>
            </p:nvSpPr>
            <p:spPr>
              <a:xfrm>
                <a:off x="8145511" y="5324202"/>
                <a:ext cx="1645900" cy="369332"/>
              </a:xfrm>
              <a:prstGeom prst="rect">
                <a:avLst/>
              </a:prstGeom>
              <a:noFill/>
            </p:spPr>
            <p:txBody>
              <a:bodyPr wrap="none" lIns="0" tIns="0" rIns="0" bIns="0" rtlCol="0">
                <a:spAutoFit/>
              </a:bodyPr>
              <a:lstStyle/>
              <a:p>
                <a14:m>
                  <m:oMath xmlns:m="http://schemas.openxmlformats.org/officeDocument/2006/math">
                    <m:r>
                      <a:rPr lang="en-US" sz="2400" b="0" i="1" smtClean="0">
                        <a:solidFill>
                          <a:schemeClr val="tx1">
                            <a:alpha val="27000"/>
                          </a:schemeClr>
                        </a:solidFill>
                        <a:latin typeface="Cambria Math" panose="02040503050406030204" pitchFamily="18" charset="0"/>
                      </a:rPr>
                      <m:t>𝑡</m:t>
                    </m:r>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Time index</a:t>
                </a:r>
              </a:p>
            </p:txBody>
          </p:sp>
        </mc:Choice>
        <mc:Fallback xmlns="">
          <p:sp>
            <p:nvSpPr>
              <p:cNvPr id="6" name="TextBox 5">
                <a:extLst>
                  <a:ext uri="{FF2B5EF4-FFF2-40B4-BE49-F238E27FC236}">
                    <a16:creationId xmlns:a16="http://schemas.microsoft.com/office/drawing/2014/main" id="{3E3E5725-C085-41D1-93B7-3D67FEE650EB}"/>
                  </a:ext>
                </a:extLst>
              </p:cNvPr>
              <p:cNvSpPr txBox="1">
                <a:spLocks noRot="1" noChangeAspect="1" noMove="1" noResize="1" noEditPoints="1" noAdjustHandles="1" noChangeArrowheads="1" noChangeShapeType="1" noTextEdit="1"/>
              </p:cNvSpPr>
              <p:nvPr/>
            </p:nvSpPr>
            <p:spPr>
              <a:xfrm>
                <a:off x="8145511" y="5324202"/>
                <a:ext cx="1645900" cy="369332"/>
              </a:xfrm>
              <a:prstGeom prst="rect">
                <a:avLst/>
              </a:prstGeom>
              <a:blipFill>
                <a:blip r:embed="rId6"/>
                <a:stretch>
                  <a:fillRect l="-5556" t="-24590" r="-10000"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F7F7BF-BF52-430F-989D-96DB9529E13C}"/>
                  </a:ext>
                </a:extLst>
              </p:cNvPr>
              <p:cNvSpPr txBox="1"/>
              <p:nvPr/>
            </p:nvSpPr>
            <p:spPr>
              <a:xfrm>
                <a:off x="8145511" y="6159774"/>
                <a:ext cx="3609899" cy="369332"/>
              </a:xfrm>
              <a:prstGeom prst="rect">
                <a:avLst/>
              </a:prstGeom>
              <a:noFill/>
            </p:spPr>
            <p:txBody>
              <a:bodyPr wrap="none" lIns="0" tIns="0" rIns="0" bIns="0" rtlCol="0">
                <a:spAutoFit/>
              </a:bodyPr>
              <a:lstStyle/>
              <a:p>
                <a14:m>
                  <m:oMath xmlns:m="http://schemas.openxmlformats.org/officeDocument/2006/math">
                    <m:r>
                      <a:rPr lang="en-US" sz="2400" b="0" i="1" smtClean="0">
                        <a:solidFill>
                          <a:schemeClr val="tx1">
                            <a:alpha val="27000"/>
                          </a:schemeClr>
                        </a:solidFill>
                        <a:latin typeface="Cambria Math" panose="02040503050406030204" pitchFamily="18" charset="0"/>
                      </a:rPr>
                      <m:t>𝑙</m:t>
                    </m:r>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Number of planning stages</a:t>
                </a:r>
              </a:p>
            </p:txBody>
          </p:sp>
        </mc:Choice>
        <mc:Fallback xmlns="">
          <p:sp>
            <p:nvSpPr>
              <p:cNvPr id="7" name="TextBox 6">
                <a:extLst>
                  <a:ext uri="{FF2B5EF4-FFF2-40B4-BE49-F238E27FC236}">
                    <a16:creationId xmlns:a16="http://schemas.microsoft.com/office/drawing/2014/main" id="{BEF7F7BF-BF52-430F-989D-96DB9529E13C}"/>
                  </a:ext>
                </a:extLst>
              </p:cNvPr>
              <p:cNvSpPr txBox="1">
                <a:spLocks noRot="1" noChangeAspect="1" noMove="1" noResize="1" noEditPoints="1" noAdjustHandles="1" noChangeArrowheads="1" noChangeShapeType="1" noTextEdit="1"/>
              </p:cNvSpPr>
              <p:nvPr/>
            </p:nvSpPr>
            <p:spPr>
              <a:xfrm>
                <a:off x="8145511" y="6159774"/>
                <a:ext cx="3609899" cy="369332"/>
              </a:xfrm>
              <a:prstGeom prst="rect">
                <a:avLst/>
              </a:prstGeom>
              <a:blipFill>
                <a:blip r:embed="rId7"/>
                <a:stretch>
                  <a:fillRect l="-3041" t="-24590" r="-4561"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C344B3-DD97-4DA8-BA8C-D6B774F3BF0A}"/>
                  </a:ext>
                </a:extLst>
              </p:cNvPr>
              <p:cNvSpPr txBox="1"/>
              <p:nvPr/>
            </p:nvSpPr>
            <p:spPr>
              <a:xfrm>
                <a:off x="7966833" y="5728887"/>
                <a:ext cx="3018262"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solidFill>
                              <a:schemeClr val="tx1">
                                <a:alpha val="27000"/>
                              </a:schemeClr>
                            </a:solidFill>
                            <a:latin typeface="Cambria Math" panose="02040503050406030204" pitchFamily="18" charset="0"/>
                          </a:rPr>
                        </m:ctrlPr>
                      </m:sSubPr>
                      <m:e>
                        <m:r>
                          <a:rPr lang="en-US" sz="2400" b="0" i="1" smtClean="0">
                            <a:solidFill>
                              <a:schemeClr val="tx1">
                                <a:alpha val="27000"/>
                              </a:schemeClr>
                            </a:solidFill>
                            <a:latin typeface="Cambria Math" panose="02040503050406030204" pitchFamily="18" charset="0"/>
                          </a:rPr>
                          <m:t>𝑥</m:t>
                        </m:r>
                      </m:e>
                      <m:sub>
                        <m:r>
                          <a:rPr lang="en-US" sz="2400" b="0" i="1" smtClean="0">
                            <a:solidFill>
                              <a:schemeClr val="tx1">
                                <a:alpha val="27000"/>
                              </a:schemeClr>
                            </a:solidFill>
                            <a:latin typeface="Cambria Math" panose="02040503050406030204" pitchFamily="18" charset="0"/>
                          </a:rPr>
                          <m:t>𝑡</m:t>
                        </m:r>
                      </m:sub>
                    </m:sSub>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State at time index, t</a:t>
                </a:r>
              </a:p>
            </p:txBody>
          </p:sp>
        </mc:Choice>
        <mc:Fallback xmlns="">
          <p:sp>
            <p:nvSpPr>
              <p:cNvPr id="8" name="TextBox 7">
                <a:extLst>
                  <a:ext uri="{FF2B5EF4-FFF2-40B4-BE49-F238E27FC236}">
                    <a16:creationId xmlns:a16="http://schemas.microsoft.com/office/drawing/2014/main" id="{AAC344B3-DD97-4DA8-BA8C-D6B774F3BF0A}"/>
                  </a:ext>
                </a:extLst>
              </p:cNvPr>
              <p:cNvSpPr txBox="1">
                <a:spLocks noRot="1" noChangeAspect="1" noMove="1" noResize="1" noEditPoints="1" noAdjustHandles="1" noChangeArrowheads="1" noChangeShapeType="1" noTextEdit="1"/>
              </p:cNvSpPr>
              <p:nvPr/>
            </p:nvSpPr>
            <p:spPr>
              <a:xfrm>
                <a:off x="7966833" y="5728887"/>
                <a:ext cx="3018262" cy="369332"/>
              </a:xfrm>
              <a:prstGeom prst="rect">
                <a:avLst/>
              </a:prstGeom>
              <a:blipFill>
                <a:blip r:embed="rId8"/>
                <a:stretch>
                  <a:fillRect l="-2626" t="-26667" r="-525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385143-FCEF-4CDB-9A06-5EE07E0E101B}"/>
                  </a:ext>
                </a:extLst>
              </p:cNvPr>
              <p:cNvSpPr txBox="1"/>
              <p:nvPr/>
            </p:nvSpPr>
            <p:spPr>
              <a:xfrm>
                <a:off x="8145511" y="4417822"/>
                <a:ext cx="1746888" cy="369332"/>
              </a:xfrm>
              <a:prstGeom prst="rect">
                <a:avLst/>
              </a:prstGeom>
              <a:noFill/>
            </p:spPr>
            <p:txBody>
              <a:bodyPr wrap="none" lIns="0" tIns="0" rIns="0" bIns="0" rtlCol="0">
                <a:spAutoFit/>
              </a:bodyPr>
              <a:lstStyle/>
              <a:p>
                <a14:m>
                  <m:oMath xmlns:m="http://schemas.openxmlformats.org/officeDocument/2006/math">
                    <m:r>
                      <m:rPr>
                        <m:sty m:val="p"/>
                      </m:rPr>
                      <a:rPr lang="en-US" sz="2400" b="0" i="0" smtClean="0">
                        <a:solidFill>
                          <a:schemeClr val="tx1">
                            <a:alpha val="27000"/>
                          </a:schemeClr>
                        </a:solidFill>
                        <a:latin typeface="Cambria Math" panose="02040503050406030204" pitchFamily="18" charset="0"/>
                      </a:rPr>
                      <m:t>Χ</m:t>
                    </m:r>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State space</a:t>
                </a:r>
              </a:p>
            </p:txBody>
          </p:sp>
        </mc:Choice>
        <mc:Fallback xmlns="">
          <p:sp>
            <p:nvSpPr>
              <p:cNvPr id="9" name="TextBox 8">
                <a:extLst>
                  <a:ext uri="{FF2B5EF4-FFF2-40B4-BE49-F238E27FC236}">
                    <a16:creationId xmlns:a16="http://schemas.microsoft.com/office/drawing/2014/main" id="{FA385143-FCEF-4CDB-9A06-5EE07E0E101B}"/>
                  </a:ext>
                </a:extLst>
              </p:cNvPr>
              <p:cNvSpPr txBox="1">
                <a:spLocks noRot="1" noChangeAspect="1" noMove="1" noResize="1" noEditPoints="1" noAdjustHandles="1" noChangeArrowheads="1" noChangeShapeType="1" noTextEdit="1"/>
              </p:cNvSpPr>
              <p:nvPr/>
            </p:nvSpPr>
            <p:spPr>
              <a:xfrm>
                <a:off x="8145511" y="4417822"/>
                <a:ext cx="1746888" cy="369332"/>
              </a:xfrm>
              <a:prstGeom prst="rect">
                <a:avLst/>
              </a:prstGeom>
              <a:blipFill>
                <a:blip r:embed="rId9"/>
                <a:stretch>
                  <a:fillRect l="-5923" t="-26667" r="-975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B8594C9-A709-4BD1-8713-D08A8B7E17AC}"/>
                  </a:ext>
                </a:extLst>
              </p:cNvPr>
              <p:cNvSpPr txBox="1"/>
              <p:nvPr/>
            </p:nvSpPr>
            <p:spPr>
              <a:xfrm>
                <a:off x="7945456" y="4863578"/>
                <a:ext cx="1816331"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solidFill>
                              <a:schemeClr val="tx1">
                                <a:alpha val="27000"/>
                              </a:schemeClr>
                            </a:solidFill>
                            <a:latin typeface="Cambria Math" panose="02040503050406030204" pitchFamily="18" charset="0"/>
                          </a:rPr>
                        </m:ctrlPr>
                      </m:sSubPr>
                      <m:e>
                        <m:r>
                          <m:rPr>
                            <m:sty m:val="p"/>
                          </m:rPr>
                          <a:rPr lang="en-US" sz="2400" b="0" i="0" smtClean="0">
                            <a:solidFill>
                              <a:schemeClr val="tx1">
                                <a:alpha val="27000"/>
                              </a:schemeClr>
                            </a:solidFill>
                            <a:latin typeface="Cambria Math" panose="02040503050406030204" pitchFamily="18" charset="0"/>
                          </a:rPr>
                          <m:t>Χ</m:t>
                        </m:r>
                      </m:e>
                      <m:sub>
                        <m:r>
                          <m:rPr>
                            <m:sty m:val="p"/>
                          </m:rPr>
                          <a:rPr lang="en-US" sz="2400" b="0" i="0" smtClean="0">
                            <a:solidFill>
                              <a:schemeClr val="tx1">
                                <a:alpha val="27000"/>
                              </a:schemeClr>
                            </a:solidFill>
                            <a:latin typeface="Cambria Math" panose="02040503050406030204" pitchFamily="18" charset="0"/>
                          </a:rPr>
                          <m:t>F</m:t>
                        </m:r>
                      </m:sub>
                    </m:sSub>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Free space</a:t>
                </a:r>
              </a:p>
            </p:txBody>
          </p:sp>
        </mc:Choice>
        <mc:Fallback xmlns="">
          <p:sp>
            <p:nvSpPr>
              <p:cNvPr id="10" name="TextBox 9">
                <a:extLst>
                  <a:ext uri="{FF2B5EF4-FFF2-40B4-BE49-F238E27FC236}">
                    <a16:creationId xmlns:a16="http://schemas.microsoft.com/office/drawing/2014/main" id="{7B8594C9-A709-4BD1-8713-D08A8B7E17AC}"/>
                  </a:ext>
                </a:extLst>
              </p:cNvPr>
              <p:cNvSpPr txBox="1">
                <a:spLocks noRot="1" noChangeAspect="1" noMove="1" noResize="1" noEditPoints="1" noAdjustHandles="1" noChangeArrowheads="1" noChangeShapeType="1" noTextEdit="1"/>
              </p:cNvSpPr>
              <p:nvPr/>
            </p:nvSpPr>
            <p:spPr>
              <a:xfrm>
                <a:off x="7945456" y="4863578"/>
                <a:ext cx="1816331" cy="369332"/>
              </a:xfrm>
              <a:prstGeom prst="rect">
                <a:avLst/>
              </a:prstGeom>
              <a:blipFill>
                <a:blip r:embed="rId10"/>
                <a:stretch>
                  <a:fillRect l="-5705" t="-26667" r="-939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3CBD30-1BCC-4837-A892-155302DA555B}"/>
                  </a:ext>
                </a:extLst>
              </p:cNvPr>
              <p:cNvSpPr txBox="1"/>
              <p:nvPr/>
            </p:nvSpPr>
            <p:spPr>
              <a:xfrm>
                <a:off x="5489279" y="5134909"/>
                <a:ext cx="132215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alpha val="27000"/>
                                </a:schemeClr>
                              </a:solidFill>
                              <a:latin typeface="Cambria Math" panose="02040503050406030204" pitchFamily="18" charset="0"/>
                            </a:rPr>
                          </m:ctrlPr>
                        </m:sSubPr>
                        <m:e>
                          <m:r>
                            <m:rPr>
                              <m:sty m:val="p"/>
                            </m:rPr>
                            <a:rPr lang="en-US" sz="3200" b="0" i="0" smtClean="0">
                              <a:solidFill>
                                <a:schemeClr val="tx1">
                                  <a:alpha val="27000"/>
                                </a:schemeClr>
                              </a:solidFill>
                              <a:latin typeface="Cambria Math" panose="02040503050406030204" pitchFamily="18" charset="0"/>
                            </a:rPr>
                            <m:t>Χ</m:t>
                          </m:r>
                        </m:e>
                        <m:sub>
                          <m:r>
                            <a:rPr lang="en-US" sz="3200" b="0" i="1" smtClean="0">
                              <a:solidFill>
                                <a:schemeClr val="tx1">
                                  <a:alpha val="27000"/>
                                </a:schemeClr>
                              </a:solidFill>
                              <a:latin typeface="Cambria Math" panose="02040503050406030204" pitchFamily="18" charset="0"/>
                            </a:rPr>
                            <m:t>𝐹</m:t>
                          </m:r>
                        </m:sub>
                      </m:sSub>
                      <m:r>
                        <a:rPr lang="en-US" sz="3200" b="0" i="1" smtClean="0">
                          <a:solidFill>
                            <a:schemeClr val="tx1">
                              <a:alpha val="27000"/>
                            </a:schemeClr>
                          </a:solidFill>
                          <a:latin typeface="Cambria Math" panose="02040503050406030204" pitchFamily="18" charset="0"/>
                        </a:rPr>
                        <m:t>⊂</m:t>
                      </m:r>
                      <m:r>
                        <m:rPr>
                          <m:sty m:val="p"/>
                        </m:rPr>
                        <a:rPr lang="en-US" sz="3200" b="0" i="0" smtClean="0">
                          <a:solidFill>
                            <a:schemeClr val="tx1">
                              <a:alpha val="27000"/>
                            </a:schemeClr>
                          </a:solidFill>
                          <a:latin typeface="Cambria Math" panose="02040503050406030204" pitchFamily="18" charset="0"/>
                        </a:rPr>
                        <m:t>Χ</m:t>
                      </m:r>
                    </m:oMath>
                  </m:oMathPara>
                </a14:m>
                <a:endParaRPr lang="en-US" sz="3200" dirty="0">
                  <a:solidFill>
                    <a:schemeClr val="tx1">
                      <a:alpha val="27000"/>
                    </a:schemeClr>
                  </a:solidFill>
                </a:endParaRPr>
              </a:p>
            </p:txBody>
          </p:sp>
        </mc:Choice>
        <mc:Fallback xmlns="">
          <p:sp>
            <p:nvSpPr>
              <p:cNvPr id="11" name="TextBox 10">
                <a:extLst>
                  <a:ext uri="{FF2B5EF4-FFF2-40B4-BE49-F238E27FC236}">
                    <a16:creationId xmlns:a16="http://schemas.microsoft.com/office/drawing/2014/main" id="{803CBD30-1BCC-4837-A892-155302DA555B}"/>
                  </a:ext>
                </a:extLst>
              </p:cNvPr>
              <p:cNvSpPr txBox="1">
                <a:spLocks noRot="1" noChangeAspect="1" noMove="1" noResize="1" noEditPoints="1" noAdjustHandles="1" noChangeArrowheads="1" noChangeShapeType="1" noTextEdit="1"/>
              </p:cNvSpPr>
              <p:nvPr/>
            </p:nvSpPr>
            <p:spPr>
              <a:xfrm>
                <a:off x="5489279" y="5134909"/>
                <a:ext cx="1322157" cy="492443"/>
              </a:xfrm>
              <a:prstGeom prst="rect">
                <a:avLst/>
              </a:prstGeom>
              <a:blipFill>
                <a:blip r:embed="rId11"/>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03301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0" s="-12549" l="-25098"/>
                                      </p:by>
                                    </p:animClr>
                                    <p:animClr clrSpc="hsl" dir="cw">
                                      <p:cBhvr>
                                        <p:cTn id="7" dur="500" fill="hold"/>
                                        <p:tgtEl>
                                          <p:spTgt spid="4"/>
                                        </p:tgtEl>
                                        <p:attrNameLst>
                                          <p:attrName>fillcolor</p:attrName>
                                        </p:attrNameLst>
                                      </p:cBhvr>
                                      <p:by>
                                        <p:hsl h="0" s="-12549" l="-25098"/>
                                      </p:by>
                                    </p:animClr>
                                    <p:animClr clrSpc="hsl" dir="cw">
                                      <p:cBhvr>
                                        <p:cTn id="8" dur="500" fill="hold"/>
                                        <p:tgtEl>
                                          <p:spTgt spid="4"/>
                                        </p:tgtEl>
                                        <p:attrNameLst>
                                          <p:attrName>stroke.color</p:attrName>
                                        </p:attrNameLst>
                                      </p:cBhvr>
                                      <p:by>
                                        <p:hsl h="0" s="-12549" l="-25098"/>
                                      </p:by>
                                    </p:animClr>
                                    <p:set>
                                      <p:cBhvr>
                                        <p:cTn id="9" dur="500" fill="hold"/>
                                        <p:tgtEl>
                                          <p:spTgt spid="4"/>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5"/>
                                        </p:tgtEl>
                                        <p:attrNameLst>
                                          <p:attrName>style.color</p:attrName>
                                        </p:attrNameLst>
                                      </p:cBhvr>
                                      <p:by>
                                        <p:hsl h="0" s="-12549" l="-25098"/>
                                      </p:by>
                                    </p:animClr>
                                    <p:animClr clrSpc="hsl" dir="cw">
                                      <p:cBhvr>
                                        <p:cTn id="12" dur="500" fill="hold"/>
                                        <p:tgtEl>
                                          <p:spTgt spid="5"/>
                                        </p:tgtEl>
                                        <p:attrNameLst>
                                          <p:attrName>fillcolor</p:attrName>
                                        </p:attrNameLst>
                                      </p:cBhvr>
                                      <p:by>
                                        <p:hsl h="0" s="-12549" l="-25098"/>
                                      </p:by>
                                    </p:animClr>
                                    <p:animClr clrSpc="hsl" dir="cw">
                                      <p:cBhvr>
                                        <p:cTn id="13" dur="500" fill="hold"/>
                                        <p:tgtEl>
                                          <p:spTgt spid="5"/>
                                        </p:tgtEl>
                                        <p:attrNameLst>
                                          <p:attrName>stroke.color</p:attrName>
                                        </p:attrNameLst>
                                      </p:cBhvr>
                                      <p:by>
                                        <p:hsl h="0" s="-12549" l="-25098"/>
                                      </p:by>
                                    </p:animClr>
                                    <p:set>
                                      <p:cBhvr>
                                        <p:cTn id="14" dur="500" fill="hold"/>
                                        <p:tgtEl>
                                          <p:spTgt spid="5"/>
                                        </p:tgtEl>
                                        <p:attrNameLst>
                                          <p:attrName>fill.type</p:attrName>
                                        </p:attrNameLst>
                                      </p:cBhvr>
                                      <p:to>
                                        <p:strVal val="solid"/>
                                      </p:to>
                                    </p:set>
                                  </p:childTnLst>
                                </p:cTn>
                              </p:par>
                              <p:par>
                                <p:cTn id="15" presetID="24" presetClass="emph" presetSubtype="0" fill="hold" grpId="0" nodeType="withEffect">
                                  <p:stCondLst>
                                    <p:cond delay="0"/>
                                  </p:stCondLst>
                                  <p:childTnLst>
                                    <p:animClr clrSpc="hsl" dir="cw">
                                      <p:cBhvr override="childStyle">
                                        <p:cTn id="16" dur="500" fill="hold"/>
                                        <p:tgtEl>
                                          <p:spTgt spid="6"/>
                                        </p:tgtEl>
                                        <p:attrNameLst>
                                          <p:attrName>style.color</p:attrName>
                                        </p:attrNameLst>
                                      </p:cBhvr>
                                      <p:by>
                                        <p:hsl h="0" s="-12549" l="-25098"/>
                                      </p:by>
                                    </p:animClr>
                                    <p:animClr clrSpc="hsl" dir="cw">
                                      <p:cBhvr>
                                        <p:cTn id="17" dur="500" fill="hold"/>
                                        <p:tgtEl>
                                          <p:spTgt spid="6"/>
                                        </p:tgtEl>
                                        <p:attrNameLst>
                                          <p:attrName>fillcolor</p:attrName>
                                        </p:attrNameLst>
                                      </p:cBhvr>
                                      <p:by>
                                        <p:hsl h="0" s="-12549" l="-25098"/>
                                      </p:by>
                                    </p:animClr>
                                    <p:animClr clrSpc="hsl" dir="cw">
                                      <p:cBhvr>
                                        <p:cTn id="18" dur="500" fill="hold"/>
                                        <p:tgtEl>
                                          <p:spTgt spid="6"/>
                                        </p:tgtEl>
                                        <p:attrNameLst>
                                          <p:attrName>stroke.color</p:attrName>
                                        </p:attrNameLst>
                                      </p:cBhvr>
                                      <p:by>
                                        <p:hsl h="0" s="-12549" l="-25098"/>
                                      </p:by>
                                    </p:animClr>
                                    <p:set>
                                      <p:cBhvr>
                                        <p:cTn id="19" dur="500" fill="hold"/>
                                        <p:tgtEl>
                                          <p:spTgt spid="6"/>
                                        </p:tgtEl>
                                        <p:attrNameLst>
                                          <p:attrName>fill.type</p:attrName>
                                        </p:attrNameLst>
                                      </p:cBhvr>
                                      <p:to>
                                        <p:strVal val="solid"/>
                                      </p:to>
                                    </p:set>
                                  </p:childTnLst>
                                </p:cTn>
                              </p:par>
                              <p:par>
                                <p:cTn id="20" presetID="24" presetClass="emph" presetSubtype="0" fill="hold" grpId="0" nodeType="withEffect">
                                  <p:stCondLst>
                                    <p:cond delay="0"/>
                                  </p:stCondLst>
                                  <p:childTnLst>
                                    <p:animClr clrSpc="hsl" dir="cw">
                                      <p:cBhvr override="childStyle">
                                        <p:cTn id="21" dur="500" fill="hold"/>
                                        <p:tgtEl>
                                          <p:spTgt spid="7"/>
                                        </p:tgtEl>
                                        <p:attrNameLst>
                                          <p:attrName>style.color</p:attrName>
                                        </p:attrNameLst>
                                      </p:cBhvr>
                                      <p:by>
                                        <p:hsl h="0" s="-12549" l="-25098"/>
                                      </p:by>
                                    </p:animClr>
                                    <p:animClr clrSpc="hsl" dir="cw">
                                      <p:cBhvr>
                                        <p:cTn id="22" dur="500" fill="hold"/>
                                        <p:tgtEl>
                                          <p:spTgt spid="7"/>
                                        </p:tgtEl>
                                        <p:attrNameLst>
                                          <p:attrName>fillcolor</p:attrName>
                                        </p:attrNameLst>
                                      </p:cBhvr>
                                      <p:by>
                                        <p:hsl h="0" s="-12549" l="-25098"/>
                                      </p:by>
                                    </p:animClr>
                                    <p:animClr clrSpc="hsl" dir="cw">
                                      <p:cBhvr>
                                        <p:cTn id="23" dur="500" fill="hold"/>
                                        <p:tgtEl>
                                          <p:spTgt spid="7"/>
                                        </p:tgtEl>
                                        <p:attrNameLst>
                                          <p:attrName>stroke.color</p:attrName>
                                        </p:attrNameLst>
                                      </p:cBhvr>
                                      <p:by>
                                        <p:hsl h="0" s="-12549" l="-25098"/>
                                      </p:by>
                                    </p:animClr>
                                    <p:set>
                                      <p:cBhvr>
                                        <p:cTn id="24" dur="500" fill="hold"/>
                                        <p:tgtEl>
                                          <p:spTgt spid="7"/>
                                        </p:tgtEl>
                                        <p:attrNameLst>
                                          <p:attrName>fill.type</p:attrName>
                                        </p:attrNameLst>
                                      </p:cBhvr>
                                      <p:to>
                                        <p:strVal val="solid"/>
                                      </p:to>
                                    </p:set>
                                  </p:childTnLst>
                                </p:cTn>
                              </p:par>
                              <p:par>
                                <p:cTn id="25" presetID="24" presetClass="emph" presetSubtype="0" fill="hold" grpId="0" nodeType="withEffect">
                                  <p:stCondLst>
                                    <p:cond delay="0"/>
                                  </p:stCondLst>
                                  <p:childTnLst>
                                    <p:animClr clrSpc="hsl" dir="cw">
                                      <p:cBhvr override="childStyle">
                                        <p:cTn id="26" dur="500" fill="hold"/>
                                        <p:tgtEl>
                                          <p:spTgt spid="8"/>
                                        </p:tgtEl>
                                        <p:attrNameLst>
                                          <p:attrName>style.color</p:attrName>
                                        </p:attrNameLst>
                                      </p:cBhvr>
                                      <p:by>
                                        <p:hsl h="0" s="-12549" l="-25098"/>
                                      </p:by>
                                    </p:animClr>
                                    <p:animClr clrSpc="hsl" dir="cw">
                                      <p:cBhvr>
                                        <p:cTn id="27" dur="500" fill="hold"/>
                                        <p:tgtEl>
                                          <p:spTgt spid="8"/>
                                        </p:tgtEl>
                                        <p:attrNameLst>
                                          <p:attrName>fillcolor</p:attrName>
                                        </p:attrNameLst>
                                      </p:cBhvr>
                                      <p:by>
                                        <p:hsl h="0" s="-12549" l="-25098"/>
                                      </p:by>
                                    </p:animClr>
                                    <p:animClr clrSpc="hsl" dir="cw">
                                      <p:cBhvr>
                                        <p:cTn id="28" dur="500" fill="hold"/>
                                        <p:tgtEl>
                                          <p:spTgt spid="8"/>
                                        </p:tgtEl>
                                        <p:attrNameLst>
                                          <p:attrName>stroke.color</p:attrName>
                                        </p:attrNameLst>
                                      </p:cBhvr>
                                      <p:by>
                                        <p:hsl h="0" s="-12549" l="-25098"/>
                                      </p:by>
                                    </p:animClr>
                                    <p:set>
                                      <p:cBhvr>
                                        <p:cTn id="29" dur="500" fill="hold"/>
                                        <p:tgtEl>
                                          <p:spTgt spid="8"/>
                                        </p:tgtEl>
                                        <p:attrNameLst>
                                          <p:attrName>fill.type</p:attrName>
                                        </p:attrNameLst>
                                      </p:cBhvr>
                                      <p:to>
                                        <p:strVal val="solid"/>
                                      </p:to>
                                    </p:set>
                                  </p:childTnLst>
                                </p:cTn>
                              </p:par>
                              <p:par>
                                <p:cTn id="30" presetID="24" presetClass="emph" presetSubtype="0" fill="hold" grpId="0" nodeType="withEffect">
                                  <p:stCondLst>
                                    <p:cond delay="0"/>
                                  </p:stCondLst>
                                  <p:childTnLst>
                                    <p:animClr clrSpc="hsl" dir="cw">
                                      <p:cBhvr override="childStyle">
                                        <p:cTn id="31" dur="500" fill="hold"/>
                                        <p:tgtEl>
                                          <p:spTgt spid="9"/>
                                        </p:tgtEl>
                                        <p:attrNameLst>
                                          <p:attrName>style.color</p:attrName>
                                        </p:attrNameLst>
                                      </p:cBhvr>
                                      <p:by>
                                        <p:hsl h="0" s="-12549" l="-25098"/>
                                      </p:by>
                                    </p:animClr>
                                    <p:animClr clrSpc="hsl" dir="cw">
                                      <p:cBhvr>
                                        <p:cTn id="32" dur="500" fill="hold"/>
                                        <p:tgtEl>
                                          <p:spTgt spid="9"/>
                                        </p:tgtEl>
                                        <p:attrNameLst>
                                          <p:attrName>fillcolor</p:attrName>
                                        </p:attrNameLst>
                                      </p:cBhvr>
                                      <p:by>
                                        <p:hsl h="0" s="-12549" l="-25098"/>
                                      </p:by>
                                    </p:animClr>
                                    <p:animClr clrSpc="hsl" dir="cw">
                                      <p:cBhvr>
                                        <p:cTn id="33" dur="500" fill="hold"/>
                                        <p:tgtEl>
                                          <p:spTgt spid="9"/>
                                        </p:tgtEl>
                                        <p:attrNameLst>
                                          <p:attrName>stroke.color</p:attrName>
                                        </p:attrNameLst>
                                      </p:cBhvr>
                                      <p:by>
                                        <p:hsl h="0" s="-12549" l="-25098"/>
                                      </p:by>
                                    </p:animClr>
                                    <p:set>
                                      <p:cBhvr>
                                        <p:cTn id="34" dur="500" fill="hold"/>
                                        <p:tgtEl>
                                          <p:spTgt spid="9"/>
                                        </p:tgtEl>
                                        <p:attrNameLst>
                                          <p:attrName>fill.type</p:attrName>
                                        </p:attrNameLst>
                                      </p:cBhvr>
                                      <p:to>
                                        <p:strVal val="solid"/>
                                      </p:to>
                                    </p:set>
                                  </p:childTnLst>
                                </p:cTn>
                              </p:par>
                              <p:par>
                                <p:cTn id="35" presetID="24" presetClass="emph" presetSubtype="0" fill="hold" grpId="0" nodeType="withEffect">
                                  <p:stCondLst>
                                    <p:cond delay="0"/>
                                  </p:stCondLst>
                                  <p:childTnLst>
                                    <p:animClr clrSpc="hsl" dir="cw">
                                      <p:cBhvr override="childStyle">
                                        <p:cTn id="36" dur="500" fill="hold"/>
                                        <p:tgtEl>
                                          <p:spTgt spid="10"/>
                                        </p:tgtEl>
                                        <p:attrNameLst>
                                          <p:attrName>style.color</p:attrName>
                                        </p:attrNameLst>
                                      </p:cBhvr>
                                      <p:by>
                                        <p:hsl h="0" s="-12549" l="-25098"/>
                                      </p:by>
                                    </p:animClr>
                                    <p:animClr clrSpc="hsl" dir="cw">
                                      <p:cBhvr>
                                        <p:cTn id="37" dur="500" fill="hold"/>
                                        <p:tgtEl>
                                          <p:spTgt spid="10"/>
                                        </p:tgtEl>
                                        <p:attrNameLst>
                                          <p:attrName>fillcolor</p:attrName>
                                        </p:attrNameLst>
                                      </p:cBhvr>
                                      <p:by>
                                        <p:hsl h="0" s="-12549" l="-25098"/>
                                      </p:by>
                                    </p:animClr>
                                    <p:animClr clrSpc="hsl" dir="cw">
                                      <p:cBhvr>
                                        <p:cTn id="38" dur="500" fill="hold"/>
                                        <p:tgtEl>
                                          <p:spTgt spid="10"/>
                                        </p:tgtEl>
                                        <p:attrNameLst>
                                          <p:attrName>stroke.color</p:attrName>
                                        </p:attrNameLst>
                                      </p:cBhvr>
                                      <p:by>
                                        <p:hsl h="0" s="-12549" l="-25098"/>
                                      </p:by>
                                    </p:animClr>
                                    <p:set>
                                      <p:cBhvr>
                                        <p:cTn id="39" dur="500" fill="hold"/>
                                        <p:tgtEl>
                                          <p:spTgt spid="10"/>
                                        </p:tgtEl>
                                        <p:attrNameLst>
                                          <p:attrName>fill.type</p:attrName>
                                        </p:attrNameLst>
                                      </p:cBhvr>
                                      <p:to>
                                        <p:strVal val="solid"/>
                                      </p:to>
                                    </p:set>
                                  </p:childTnLst>
                                </p:cTn>
                              </p:par>
                              <p:par>
                                <p:cTn id="40" presetID="24" presetClass="emph" presetSubtype="0" fill="hold" grpId="0" nodeType="withEffect">
                                  <p:stCondLst>
                                    <p:cond delay="0"/>
                                  </p:stCondLst>
                                  <p:childTnLst>
                                    <p:animClr clrSpc="hsl" dir="cw">
                                      <p:cBhvr override="childStyle">
                                        <p:cTn id="41" dur="500" fill="hold"/>
                                        <p:tgtEl>
                                          <p:spTgt spid="11"/>
                                        </p:tgtEl>
                                        <p:attrNameLst>
                                          <p:attrName>style.color</p:attrName>
                                        </p:attrNameLst>
                                      </p:cBhvr>
                                      <p:by>
                                        <p:hsl h="0" s="-12549" l="-25098"/>
                                      </p:by>
                                    </p:animClr>
                                    <p:animClr clrSpc="hsl" dir="cw">
                                      <p:cBhvr>
                                        <p:cTn id="42" dur="500" fill="hold"/>
                                        <p:tgtEl>
                                          <p:spTgt spid="11"/>
                                        </p:tgtEl>
                                        <p:attrNameLst>
                                          <p:attrName>fillcolor</p:attrName>
                                        </p:attrNameLst>
                                      </p:cBhvr>
                                      <p:by>
                                        <p:hsl h="0" s="-12549" l="-25098"/>
                                      </p:by>
                                    </p:animClr>
                                    <p:animClr clrSpc="hsl" dir="cw">
                                      <p:cBhvr>
                                        <p:cTn id="43" dur="500" fill="hold"/>
                                        <p:tgtEl>
                                          <p:spTgt spid="11"/>
                                        </p:tgtEl>
                                        <p:attrNameLst>
                                          <p:attrName>stroke.color</p:attrName>
                                        </p:attrNameLst>
                                      </p:cBhvr>
                                      <p:by>
                                        <p:hsl h="0" s="-12549" l="-25098"/>
                                      </p:by>
                                    </p:animClr>
                                    <p:set>
                                      <p:cBhvr>
                                        <p:cTn id="44" dur="5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2C0A-5348-4E41-9E92-F03EBB03B7D9}"/>
              </a:ext>
            </a:extLst>
          </p:cNvPr>
          <p:cNvSpPr>
            <a:spLocks noGrp="1"/>
          </p:cNvSpPr>
          <p:nvPr>
            <p:ph type="title"/>
          </p:nvPr>
        </p:nvSpPr>
        <p:spPr/>
        <p:txBody>
          <a:bodyPr/>
          <a:lstStyle/>
          <a:p>
            <a:r>
              <a:rPr lang="en-US" dirty="0"/>
              <a:t>Appendix: Gaussian Propagation</a:t>
            </a:r>
          </a:p>
        </p:txBody>
      </p:sp>
      <p:pic>
        <p:nvPicPr>
          <p:cNvPr id="4" name="Picture 3">
            <a:extLst>
              <a:ext uri="{FF2B5EF4-FFF2-40B4-BE49-F238E27FC236}">
                <a16:creationId xmlns:a16="http://schemas.microsoft.com/office/drawing/2014/main" id="{639FEF9F-7CB5-40C4-AB97-E74129D76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398" y="2380627"/>
            <a:ext cx="9392408" cy="2336342"/>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7DCC594-658A-4B6D-A22F-635CC0735604}"/>
                  </a:ext>
                </a:extLst>
              </p:cNvPr>
              <p:cNvSpPr/>
              <p:nvPr/>
            </p:nvSpPr>
            <p:spPr>
              <a:xfrm>
                <a:off x="3626913" y="5315006"/>
                <a:ext cx="1814279" cy="8918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m>
                            <m:mPr>
                              <m:mcs>
                                <m:mc>
                                  <m:mcPr>
                                    <m:count m:val="1"/>
                                    <m:mcJc m:val="center"/>
                                  </m:mcPr>
                                </m:mc>
                              </m:mcs>
                              <m:ctrlPr>
                                <a:rPr lang="en-US" sz="2800" i="1">
                                  <a:latin typeface="Cambria Math" panose="02040503050406030204" pitchFamily="18" charset="0"/>
                                </a:rPr>
                              </m:ctrlPr>
                            </m:mP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
                          <m:r>
                            <a:rPr lang="en-US" sz="2800" i="1">
                              <a:latin typeface="Cambria Math" panose="02040503050406030204" pitchFamily="18" charset="0"/>
                            </a:rPr>
                            <m:t> </m:t>
                          </m:r>
                        </m:e>
                      </m:d>
                    </m:oMath>
                  </m:oMathPara>
                </a14:m>
                <a:endParaRPr lang="en-US" sz="2800" dirty="0"/>
              </a:p>
            </p:txBody>
          </p:sp>
        </mc:Choice>
        <mc:Fallback xmlns="">
          <p:sp>
            <p:nvSpPr>
              <p:cNvPr id="5" name="Rectangle 4">
                <a:extLst>
                  <a:ext uri="{FF2B5EF4-FFF2-40B4-BE49-F238E27FC236}">
                    <a16:creationId xmlns:a16="http://schemas.microsoft.com/office/drawing/2014/main" id="{37DCC594-658A-4B6D-A22F-635CC0735604}"/>
                  </a:ext>
                </a:extLst>
              </p:cNvPr>
              <p:cNvSpPr>
                <a:spLocks noRot="1" noChangeAspect="1" noMove="1" noResize="1" noEditPoints="1" noAdjustHandles="1" noChangeArrowheads="1" noChangeShapeType="1" noTextEdit="1"/>
              </p:cNvSpPr>
              <p:nvPr/>
            </p:nvSpPr>
            <p:spPr>
              <a:xfrm>
                <a:off x="3626913" y="5315006"/>
                <a:ext cx="1814279" cy="89184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6B69B5D-3D5E-40F3-A9E8-9E53F034E300}"/>
                  </a:ext>
                </a:extLst>
              </p:cNvPr>
              <p:cNvSpPr/>
              <p:nvPr/>
            </p:nvSpPr>
            <p:spPr>
              <a:xfrm>
                <a:off x="5926602" y="5145298"/>
                <a:ext cx="19744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i="1" dirty="0">
                              <a:latin typeface="Cambria Math" panose="02040503050406030204" pitchFamily="18" charset="0"/>
                            </a:rPr>
                            <m:t>𝑡</m:t>
                          </m:r>
                        </m:sub>
                      </m:sSub>
                      <m:r>
                        <a:rPr lang="en-US" sz="2800" dirty="0">
                          <a:latin typeface="Cambria Math" panose="02040503050406030204" pitchFamily="18" charset="0"/>
                        </a:rPr>
                        <m:t>=</m:t>
                      </m:r>
                      <m:r>
                        <m:rPr>
                          <m:sty m:val="p"/>
                        </m:rPr>
                        <a:rPr lang="en-US" sz="2800" dirty="0">
                          <a:latin typeface="Cambria Math" panose="02040503050406030204" pitchFamily="18" charset="0"/>
                        </a:rPr>
                        <m:t>E</m:t>
                      </m:r>
                      <m:d>
                        <m:dPr>
                          <m:begChr m:val="["/>
                          <m:endChr m:val="]"/>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dirty="0">
                                  <a:latin typeface="Cambria Math" panose="02040503050406030204" pitchFamily="18" charset="0"/>
                                </a:rPr>
                                <m:t> </m:t>
                              </m:r>
                              <m:r>
                                <m:rPr>
                                  <m:sty m:val="p"/>
                                </m:rPr>
                                <a:rPr lang="en-US" sz="2800" dirty="0">
                                  <a:latin typeface="Cambria Math" panose="02040503050406030204" pitchFamily="18" charset="0"/>
                                </a:rPr>
                                <m:t>y</m:t>
                              </m:r>
                            </m:e>
                            <m:sub>
                              <m:r>
                                <m:rPr>
                                  <m:sty m:val="p"/>
                                </m:rPr>
                                <a:rPr lang="en-US" sz="2800" dirty="0">
                                  <a:latin typeface="Cambria Math" panose="02040503050406030204" pitchFamily="18" charset="0"/>
                                </a:rPr>
                                <m:t>t</m:t>
                              </m:r>
                            </m:sub>
                          </m:sSub>
                          <m:r>
                            <a:rPr lang="en-US" sz="2800" dirty="0">
                              <a:latin typeface="Cambria Math" panose="02040503050406030204" pitchFamily="18" charset="0"/>
                            </a:rPr>
                            <m:t> </m:t>
                          </m:r>
                        </m:e>
                      </m:d>
                    </m:oMath>
                  </m:oMathPara>
                </a14:m>
                <a:endParaRPr lang="en-US" sz="2800" dirty="0"/>
              </a:p>
            </p:txBody>
          </p:sp>
        </mc:Choice>
        <mc:Fallback xmlns="">
          <p:sp>
            <p:nvSpPr>
              <p:cNvPr id="7" name="Rectangle 6">
                <a:extLst>
                  <a:ext uri="{FF2B5EF4-FFF2-40B4-BE49-F238E27FC236}">
                    <a16:creationId xmlns:a16="http://schemas.microsoft.com/office/drawing/2014/main" id="{16B69B5D-3D5E-40F3-A9E8-9E53F034E300}"/>
                  </a:ext>
                </a:extLst>
              </p:cNvPr>
              <p:cNvSpPr>
                <a:spLocks noRot="1" noChangeAspect="1" noMove="1" noResize="1" noEditPoints="1" noAdjustHandles="1" noChangeArrowheads="1" noChangeShapeType="1" noTextEdit="1"/>
              </p:cNvSpPr>
              <p:nvPr/>
            </p:nvSpPr>
            <p:spPr>
              <a:xfrm>
                <a:off x="5926602" y="5145298"/>
                <a:ext cx="19744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2EB88E-28AA-4C0B-A2A4-1EA0C22B66B3}"/>
                  </a:ext>
                </a:extLst>
              </p:cNvPr>
              <p:cNvSpPr txBox="1"/>
              <p:nvPr/>
            </p:nvSpPr>
            <p:spPr>
              <a:xfrm>
                <a:off x="6001326" y="5331335"/>
                <a:ext cx="2249014" cy="1292662"/>
              </a:xfrm>
              <a:prstGeom prst="rect">
                <a:avLst/>
              </a:prstGeom>
              <a:noFill/>
            </p:spPr>
            <p:txBody>
              <a:bodyPr wrap="none" lIns="0" tIns="0" rIns="0" bIns="0" rtlCol="0">
                <a:spAutoFit/>
              </a:bodyPr>
              <a:lstStyle/>
              <a:p>
                <a:endParaRPr lang="en-US" sz="28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𝑉𝑎𝑟</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 </m:t>
                          </m:r>
                        </m:e>
                      </m:d>
                    </m:oMath>
                  </m:oMathPara>
                </a14:m>
                <a:endParaRPr lang="en-US" sz="2800" dirty="0"/>
              </a:p>
              <a:p>
                <a:endParaRPr lang="en-US" sz="2800" dirty="0"/>
              </a:p>
            </p:txBody>
          </p:sp>
        </mc:Choice>
        <mc:Fallback xmlns="">
          <p:sp>
            <p:nvSpPr>
              <p:cNvPr id="8" name="TextBox 7">
                <a:extLst>
                  <a:ext uri="{FF2B5EF4-FFF2-40B4-BE49-F238E27FC236}">
                    <a16:creationId xmlns:a16="http://schemas.microsoft.com/office/drawing/2014/main" id="{102EB88E-28AA-4C0B-A2A4-1EA0C22B66B3}"/>
                  </a:ext>
                </a:extLst>
              </p:cNvPr>
              <p:cNvSpPr txBox="1">
                <a:spLocks noRot="1" noChangeAspect="1" noMove="1" noResize="1" noEditPoints="1" noAdjustHandles="1" noChangeArrowheads="1" noChangeShapeType="1" noTextEdit="1"/>
              </p:cNvSpPr>
              <p:nvPr/>
            </p:nvSpPr>
            <p:spPr>
              <a:xfrm>
                <a:off x="6001326" y="5331335"/>
                <a:ext cx="2249014" cy="129266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19593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7B2A-E588-4F87-AA22-19DCAC3DDF15}"/>
              </a:ext>
            </a:extLst>
          </p:cNvPr>
          <p:cNvSpPr>
            <a:spLocks noGrp="1"/>
          </p:cNvSpPr>
          <p:nvPr>
            <p:ph type="title"/>
          </p:nvPr>
        </p:nvSpPr>
        <p:spPr/>
        <p:txBody>
          <a:bodyPr/>
          <a:lstStyle/>
          <a:p>
            <a:r>
              <a:rPr lang="en-US" dirty="0"/>
              <a:t>Appendix: Gaussian Truncation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8F478F-14B6-436C-94DC-E5113D506C4B}"/>
                  </a:ext>
                </a:extLst>
              </p:cNvPr>
              <p:cNvSpPr>
                <a:spLocks noGrp="1"/>
              </p:cNvSpPr>
              <p:nvPr>
                <p:ph idx="1"/>
              </p:nvPr>
            </p:nvSpPr>
            <p:spPr/>
            <p:txBody>
              <a:bodyPr/>
              <a:lstStyle/>
              <a:p>
                <a:r>
                  <a:rPr lang="en-US" dirty="0"/>
                  <a:t>Our goal is to propagate a priori distribution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b="0" dirty="0"/>
                  <a:t>, conditioned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𝑠</m:t>
                        </m:r>
                      </m:sub>
                    </m:sSub>
                  </m:oMath>
                </a14:m>
                <a:r>
                  <a:rPr lang="en-US" b="0" dirty="0"/>
                  <a:t> being collision free, not unconditiona</a:t>
                </a:r>
                <a:r>
                  <a:rPr lang="en-US" dirty="0"/>
                  <a:t>l distribution</a:t>
                </a:r>
                <a:endParaRPr lang="en-US" b="0" dirty="0"/>
              </a:p>
              <a:p>
                <a:endParaRPr lang="en-US" sz="3600" u="sng" dirty="0"/>
              </a:p>
              <a:p>
                <a:endParaRPr lang="en-US" dirty="0"/>
              </a:p>
              <a:p>
                <a:endParaRPr lang="en-US" dirty="0"/>
              </a:p>
              <a:p>
                <a:r>
                  <a:rPr lang="en-US" dirty="0"/>
                  <a:t>Approach: Gaussian Truncation of unconditional distribution by Obstacle Constraints</a:t>
                </a:r>
              </a:p>
            </p:txBody>
          </p:sp>
        </mc:Choice>
        <mc:Fallback xmlns="">
          <p:sp>
            <p:nvSpPr>
              <p:cNvPr id="3" name="Content Placeholder 2">
                <a:extLst>
                  <a:ext uri="{FF2B5EF4-FFF2-40B4-BE49-F238E27FC236}">
                    <a16:creationId xmlns:a16="http://schemas.microsoft.com/office/drawing/2014/main" id="{728F478F-14B6-436C-94DC-E5113D506C4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B3ABD9D-3346-4C50-B0FD-87D0CA384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124" y="3064518"/>
            <a:ext cx="3923751" cy="1192172"/>
          </a:xfrm>
          <a:prstGeom prst="rect">
            <a:avLst/>
          </a:prstGeom>
        </p:spPr>
      </p:pic>
    </p:spTree>
    <p:extLst>
      <p:ext uri="{BB962C8B-B14F-4D97-AF65-F5344CB8AC3E}">
        <p14:creationId xmlns:p14="http://schemas.microsoft.com/office/powerpoint/2010/main" val="812763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Formulation: Nominal Motion Plan</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499" y="1561309"/>
            <a:ext cx="7663002" cy="4305670"/>
          </a:xfrm>
        </p:spPr>
      </p:pic>
      <p:cxnSp>
        <p:nvCxnSpPr>
          <p:cNvPr id="7" name="Straight Arrow Connector 6">
            <a:extLst>
              <a:ext uri="{FF2B5EF4-FFF2-40B4-BE49-F238E27FC236}">
                <a16:creationId xmlns:a16="http://schemas.microsoft.com/office/drawing/2014/main" id="{B69C6611-C397-4D1F-92BE-D60428F9EE18}"/>
              </a:ext>
            </a:extLst>
          </p:cNvPr>
          <p:cNvCxnSpPr/>
          <p:nvPr/>
        </p:nvCxnSpPr>
        <p:spPr>
          <a:xfrm flipH="1" flipV="1">
            <a:off x="9144001" y="3714144"/>
            <a:ext cx="662152" cy="121394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911ECBD-F1C5-46C0-83ED-E8860AE17519}"/>
              </a:ext>
            </a:extLst>
          </p:cNvPr>
          <p:cNvCxnSpPr/>
          <p:nvPr/>
        </p:nvCxnSpPr>
        <p:spPr>
          <a:xfrm flipH="1" flipV="1">
            <a:off x="5538712" y="4033759"/>
            <a:ext cx="662152" cy="121394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801A31-DB45-40DA-B3D2-AF99BEC41636}"/>
              </a:ext>
            </a:extLst>
          </p:cNvPr>
          <p:cNvCxnSpPr>
            <a:cxnSpLocks/>
          </p:cNvCxnSpPr>
          <p:nvPr/>
        </p:nvCxnSpPr>
        <p:spPr>
          <a:xfrm>
            <a:off x="2598119" y="2285769"/>
            <a:ext cx="341023" cy="1493064"/>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EDAB80-2F38-454F-B84D-B734FDA5457D}"/>
              </a:ext>
            </a:extLst>
          </p:cNvPr>
          <p:cNvCxnSpPr>
            <a:cxnSpLocks/>
          </p:cNvCxnSpPr>
          <p:nvPr/>
        </p:nvCxnSpPr>
        <p:spPr>
          <a:xfrm>
            <a:off x="7665419" y="1751505"/>
            <a:ext cx="341023" cy="1493064"/>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0AF614-8559-474A-A34E-A1F0020BCB50}"/>
              </a:ext>
            </a:extLst>
          </p:cNvPr>
          <p:cNvCxnSpPr>
            <a:cxnSpLocks/>
          </p:cNvCxnSpPr>
          <p:nvPr/>
        </p:nvCxnSpPr>
        <p:spPr>
          <a:xfrm flipV="1">
            <a:off x="3736068" y="4321117"/>
            <a:ext cx="427343" cy="134489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BF4DAF-47B2-4AAF-8119-3148B58DE3B2}"/>
              </a:ext>
            </a:extLst>
          </p:cNvPr>
          <p:cNvCxnSpPr>
            <a:cxnSpLocks/>
          </p:cNvCxnSpPr>
          <p:nvPr/>
        </p:nvCxnSpPr>
        <p:spPr>
          <a:xfrm>
            <a:off x="5634980" y="2498037"/>
            <a:ext cx="1133829" cy="100946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FEEF338-C921-4265-8B8C-FE7A2C4FB285}"/>
                  </a:ext>
                </a:extLst>
              </p:cNvPr>
              <p:cNvSpPr/>
              <p:nvPr/>
            </p:nvSpPr>
            <p:spPr>
              <a:xfrm>
                <a:off x="507554" y="6058825"/>
                <a:ext cx="11395411" cy="1438214"/>
              </a:xfrm>
              <a:prstGeom prst="rect">
                <a:avLst/>
              </a:prstGeom>
            </p:spPr>
            <p:txBody>
              <a:bodyPr wrap="square">
                <a:spAutoFit/>
              </a:bodyPr>
              <a:lstStyle/>
              <a:p>
                <a:r>
                  <a:rPr lang="en-US" sz="2800" dirty="0"/>
                  <a:t>Given a nominal plan </a:t>
                </a:r>
                <a14:m>
                  <m:oMath xmlns:m="http://schemas.openxmlformats.org/officeDocument/2006/math">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0</m:t>
                        </m:r>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0</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𝑙</m:t>
                        </m:r>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𝑙</m:t>
                        </m:r>
                      </m:sub>
                      <m:sup>
                        <m:r>
                          <a:rPr lang="en-US" sz="2800" i="1">
                            <a:latin typeface="Cambria Math" panose="02040503050406030204" pitchFamily="18" charset="0"/>
                          </a:rPr>
                          <m:t>∗</m:t>
                        </m:r>
                      </m:sup>
                    </m:sSubSup>
                    <m:r>
                      <a:rPr lang="en-US" sz="2800" i="1">
                        <a:latin typeface="Cambria Math" panose="02040503050406030204" pitchFamily="18" charset="0"/>
                      </a:rPr>
                      <m:t>]</m:t>
                    </m:r>
                  </m:oMath>
                </a14:m>
                <a:r>
                  <a:rPr lang="en-US" sz="2800" dirty="0"/>
                  <a:t>, where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a:latin typeface="Cambria Math" panose="02040503050406030204" pitchFamily="18" charset="0"/>
                      </a:rPr>
                      <m:t>𝑓</m:t>
                    </m:r>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𝑡</m:t>
                            </m:r>
                            <m:r>
                              <a:rPr lang="en-US" sz="2800" i="1">
                                <a:latin typeface="Cambria Math" panose="02040503050406030204" pitchFamily="18" charset="0"/>
                              </a:rPr>
                              <m:t>−1</m:t>
                            </m:r>
                          </m:e>
                        </m:d>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𝑡</m:t>
                        </m:r>
                        <m:r>
                          <a:rPr lang="en-US" sz="2800" i="1">
                            <a:latin typeface="Cambria Math" panose="02040503050406030204" pitchFamily="18" charset="0"/>
                          </a:rPr>
                          <m:t>−1</m:t>
                        </m:r>
                      </m:sub>
                      <m:sup>
                        <m:r>
                          <a:rPr lang="en-US" sz="2800" i="1">
                            <a:latin typeface="Cambria Math" panose="02040503050406030204" pitchFamily="18" charset="0"/>
                          </a:rPr>
                          <m:t>∗</m:t>
                        </m:r>
                      </m:sup>
                    </m:sSubSup>
                    <m:r>
                      <a:rPr lang="en-US" sz="2800" i="1">
                        <a:latin typeface="Cambria Math" panose="02040503050406030204" pitchFamily="18" charset="0"/>
                      </a:rPr>
                      <m:t>,0]</m:t>
                    </m:r>
                  </m:oMath>
                </a14:m>
                <a:endParaRPr lang="en-US" sz="2800" dirty="0"/>
              </a:p>
              <a:p>
                <a:endParaRPr lang="en-US" sz="2800" dirty="0"/>
              </a:p>
              <a:p>
                <a:r>
                  <a:rPr lang="en-US" sz="2800" dirty="0"/>
                  <a:t> </a:t>
                </a:r>
              </a:p>
            </p:txBody>
          </p:sp>
        </mc:Choice>
        <mc:Fallback xmlns="">
          <p:sp>
            <p:nvSpPr>
              <p:cNvPr id="3" name="Rectangle 2">
                <a:extLst>
                  <a:ext uri="{FF2B5EF4-FFF2-40B4-BE49-F238E27FC236}">
                    <a16:creationId xmlns:a16="http://schemas.microsoft.com/office/drawing/2014/main" id="{4FEEF338-C921-4265-8B8C-FE7A2C4FB285}"/>
                  </a:ext>
                </a:extLst>
              </p:cNvPr>
              <p:cNvSpPr>
                <a:spLocks noRot="1" noChangeAspect="1" noMove="1" noResize="1" noEditPoints="1" noAdjustHandles="1" noChangeArrowheads="1" noChangeShapeType="1" noTextEdit="1"/>
              </p:cNvSpPr>
              <p:nvPr/>
            </p:nvSpPr>
            <p:spPr>
              <a:xfrm>
                <a:off x="507554" y="6058825"/>
                <a:ext cx="11395411" cy="1438214"/>
              </a:xfrm>
              <a:prstGeom prst="rect">
                <a:avLst/>
              </a:prstGeom>
              <a:blipFill>
                <a:blip r:embed="rId3"/>
                <a:stretch>
                  <a:fillRect l="-1070" t="-4237"/>
                </a:stretch>
              </a:blipFill>
            </p:spPr>
            <p:txBody>
              <a:bodyPr/>
              <a:lstStyle/>
              <a:p>
                <a:r>
                  <a:rPr lang="en-US">
                    <a:noFill/>
                  </a:rPr>
                  <a:t> </a:t>
                </a:r>
              </a:p>
            </p:txBody>
          </p:sp>
        </mc:Fallback>
      </mc:AlternateContent>
    </p:spTree>
    <p:extLst>
      <p:ext uri="{BB962C8B-B14F-4D97-AF65-F5344CB8AC3E}">
        <p14:creationId xmlns:p14="http://schemas.microsoft.com/office/powerpoint/2010/main" val="3496211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a:xfrm>
            <a:off x="838200" y="365125"/>
            <a:ext cx="10765222" cy="1325563"/>
          </a:xfrm>
        </p:spPr>
        <p:txBody>
          <a:bodyPr/>
          <a:lstStyle/>
          <a:p>
            <a:r>
              <a:rPr lang="en-US" dirty="0"/>
              <a:t>Formulation: Kalman Filter State Estimation</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499" y="1561309"/>
            <a:ext cx="7663002" cy="4305670"/>
          </a:xfrm>
        </p:spPr>
      </p:pic>
      <p:sp>
        <p:nvSpPr>
          <p:cNvPr id="15" name="Oval 14">
            <a:extLst>
              <a:ext uri="{FF2B5EF4-FFF2-40B4-BE49-F238E27FC236}">
                <a16:creationId xmlns:a16="http://schemas.microsoft.com/office/drawing/2014/main" id="{D82F9249-80FE-4C81-A3F1-D8E3B72D7B0B}"/>
              </a:ext>
            </a:extLst>
          </p:cNvPr>
          <p:cNvSpPr/>
          <p:nvPr/>
        </p:nvSpPr>
        <p:spPr>
          <a:xfrm>
            <a:off x="9017822" y="351012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5C4ADFA-076A-4DA7-9B78-360B782654FE}"/>
              </a:ext>
            </a:extLst>
          </p:cNvPr>
          <p:cNvCxnSpPr>
            <a:cxnSpLocks/>
          </p:cNvCxnSpPr>
          <p:nvPr/>
        </p:nvCxnSpPr>
        <p:spPr>
          <a:xfrm flipH="1">
            <a:off x="9355885" y="3148330"/>
            <a:ext cx="409188" cy="500989"/>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FF9EED-EED1-4CE1-83DC-C8CD1E2DE8DA}"/>
              </a:ext>
            </a:extLst>
          </p:cNvPr>
          <p:cNvCxnSpPr>
            <a:cxnSpLocks/>
          </p:cNvCxnSpPr>
          <p:nvPr/>
        </p:nvCxnSpPr>
        <p:spPr>
          <a:xfrm>
            <a:off x="9316277" y="3579310"/>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FE5A8D-2E36-4289-8A88-431BA023AC25}"/>
              </a:ext>
            </a:extLst>
          </p:cNvPr>
          <p:cNvCxnSpPr>
            <a:cxnSpLocks/>
          </p:cNvCxnSpPr>
          <p:nvPr/>
        </p:nvCxnSpPr>
        <p:spPr>
          <a:xfrm>
            <a:off x="9716860" y="3096039"/>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2D81E4F-D6A1-487A-8691-7B1BEC337E49}"/>
                  </a:ext>
                </a:extLst>
              </p:cNvPr>
              <p:cNvSpPr/>
              <p:nvPr/>
            </p:nvSpPr>
            <p:spPr>
              <a:xfrm>
                <a:off x="9689410" y="3294460"/>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e>
                      </m:acc>
                    </m:oMath>
                  </m:oMathPara>
                </a14:m>
                <a:endParaRPr lang="en-US" sz="2800" dirty="0"/>
              </a:p>
            </p:txBody>
          </p:sp>
        </mc:Choice>
        <mc:Fallback xmlns="">
          <p:sp>
            <p:nvSpPr>
              <p:cNvPr id="25" name="Rectangle 24">
                <a:extLst>
                  <a:ext uri="{FF2B5EF4-FFF2-40B4-BE49-F238E27FC236}">
                    <a16:creationId xmlns:a16="http://schemas.microsoft.com/office/drawing/2014/main" id="{22D81E4F-D6A1-487A-8691-7B1BEC337E49}"/>
                  </a:ext>
                </a:extLst>
              </p:cNvPr>
              <p:cNvSpPr>
                <a:spLocks noRot="1" noChangeAspect="1" noMove="1" noResize="1" noEditPoints="1" noAdjustHandles="1" noChangeArrowheads="1" noChangeShapeType="1" noTextEdit="1"/>
              </p:cNvSpPr>
              <p:nvPr/>
            </p:nvSpPr>
            <p:spPr>
              <a:xfrm>
                <a:off x="9689410" y="3294460"/>
                <a:ext cx="590995"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BB39BEE1-7BE8-4B60-AE4B-EB4543A0153B}"/>
                  </a:ext>
                </a:extLst>
              </p:cNvPr>
              <p:cNvSpPr/>
              <p:nvPr/>
            </p:nvSpPr>
            <p:spPr>
              <a:xfrm>
                <a:off x="9451319" y="2361769"/>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27" name="Rectangle 26">
                <a:extLst>
                  <a:ext uri="{FF2B5EF4-FFF2-40B4-BE49-F238E27FC236}">
                    <a16:creationId xmlns:a16="http://schemas.microsoft.com/office/drawing/2014/main" id="{BB39BEE1-7BE8-4B60-AE4B-EB4543A0153B}"/>
                  </a:ext>
                </a:extLst>
              </p:cNvPr>
              <p:cNvSpPr>
                <a:spLocks noRot="1" noChangeAspect="1" noMove="1" noResize="1" noEditPoints="1" noAdjustHandles="1" noChangeArrowheads="1" noChangeShapeType="1" noTextEdit="1"/>
              </p:cNvSpPr>
              <p:nvPr/>
            </p:nvSpPr>
            <p:spPr>
              <a:xfrm>
                <a:off x="9451319" y="2361769"/>
                <a:ext cx="590995"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3859DF16-59AE-42C6-BEA8-C3D78C82F4E7}"/>
                  </a:ext>
                </a:extLst>
              </p:cNvPr>
              <p:cNvSpPr/>
              <p:nvPr/>
            </p:nvSpPr>
            <p:spPr>
              <a:xfrm>
                <a:off x="8794329" y="3792106"/>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8" name="Rectangle 27">
                <a:extLst>
                  <a:ext uri="{FF2B5EF4-FFF2-40B4-BE49-F238E27FC236}">
                    <a16:creationId xmlns:a16="http://schemas.microsoft.com/office/drawing/2014/main" id="{3859DF16-59AE-42C6-BEA8-C3D78C82F4E7}"/>
                  </a:ext>
                </a:extLst>
              </p:cNvPr>
              <p:cNvSpPr>
                <a:spLocks noRot="1" noChangeAspect="1" noMove="1" noResize="1" noEditPoints="1" noAdjustHandles="1" noChangeArrowheads="1" noChangeShapeType="1" noTextEdit="1"/>
              </p:cNvSpPr>
              <p:nvPr/>
            </p:nvSpPr>
            <p:spPr>
              <a:xfrm>
                <a:off x="8794329" y="3792106"/>
                <a:ext cx="618374" cy="523220"/>
              </a:xfrm>
              <a:prstGeom prst="rect">
                <a:avLst/>
              </a:prstGeom>
              <a:blipFill>
                <a:blip r:embed="rId6"/>
                <a:stretch>
                  <a:fillRect/>
                </a:stretch>
              </a:blipFill>
            </p:spPr>
            <p:txBody>
              <a:bodyPr/>
              <a:lstStyle/>
              <a:p>
                <a:r>
                  <a:rPr lang="en-US">
                    <a:noFill/>
                  </a:rPr>
                  <a:t> </a:t>
                </a:r>
              </a:p>
            </p:txBody>
          </p:sp>
        </mc:Fallback>
      </mc:AlternateContent>
      <p:sp>
        <p:nvSpPr>
          <p:cNvPr id="29" name="Oval 28">
            <a:extLst>
              <a:ext uri="{FF2B5EF4-FFF2-40B4-BE49-F238E27FC236}">
                <a16:creationId xmlns:a16="http://schemas.microsoft.com/office/drawing/2014/main" id="{C01B5AC2-EAAC-46BC-8155-D787C7334575}"/>
              </a:ext>
            </a:extLst>
          </p:cNvPr>
          <p:cNvSpPr/>
          <p:nvPr/>
        </p:nvSpPr>
        <p:spPr>
          <a:xfrm>
            <a:off x="9430097" y="286506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76E31D1-1419-464A-A427-0B6B3D9A3556}"/>
                  </a:ext>
                </a:extLst>
              </p:cNvPr>
              <p:cNvSpPr/>
              <p:nvPr/>
            </p:nvSpPr>
            <p:spPr>
              <a:xfrm>
                <a:off x="1001884" y="5785310"/>
                <a:ext cx="10765222" cy="830997"/>
              </a:xfrm>
              <a:prstGeom prst="rect">
                <a:avLst/>
              </a:prstGeom>
            </p:spPr>
            <p:txBody>
              <a:bodyPr wrap="square">
                <a:spAutoFit/>
              </a:bodyPr>
              <a:lstStyle/>
              <a:p>
                <a:pPr lvl="1"/>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r>
                      <a:rPr lang="en-US" sz="2400" b="0" i="0" dirty="0" smtClean="0">
                        <a:latin typeface="Cambria Math" panose="02040503050406030204" pitchFamily="18" charset="0"/>
                      </a:rPr>
                      <m:t>:</m:t>
                    </m:r>
                  </m:oMath>
                </a14:m>
                <a:r>
                  <a:rPr lang="en-US" sz="2400" i="1" dirty="0"/>
                  <a:t> true deviation </a:t>
                </a:r>
                <a:r>
                  <a:rPr lang="en-US" sz="2400" dirty="0"/>
                  <a:t>from the true state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oMath>
                </a14:m>
                <a:r>
                  <a:rPr lang="en-US" sz="2400" dirty="0"/>
                  <a:t>, </a:t>
                </a:r>
                <a:r>
                  <a:rPr lang="en-US" sz="2400" u="sng" dirty="0"/>
                  <a:t>assuming linearized motion model</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the Kalman Filter estimate of </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oMath>
                </a14:m>
                <a:r>
                  <a:rPr lang="en-US" sz="2400" dirty="0"/>
                  <a:t>, using linearized sensor and motion models</a:t>
                </a:r>
              </a:p>
            </p:txBody>
          </p:sp>
        </mc:Choice>
        <mc:Fallback xmlns="">
          <p:sp>
            <p:nvSpPr>
              <p:cNvPr id="14" name="Rectangle 13">
                <a:extLst>
                  <a:ext uri="{FF2B5EF4-FFF2-40B4-BE49-F238E27FC236}">
                    <a16:creationId xmlns:a16="http://schemas.microsoft.com/office/drawing/2014/main" id="{C76E31D1-1419-464A-A427-0B6B3D9A3556}"/>
                  </a:ext>
                </a:extLst>
              </p:cNvPr>
              <p:cNvSpPr>
                <a:spLocks noRot="1" noChangeAspect="1" noMove="1" noResize="1" noEditPoints="1" noAdjustHandles="1" noChangeArrowheads="1" noChangeShapeType="1" noTextEdit="1"/>
              </p:cNvSpPr>
              <p:nvPr/>
            </p:nvSpPr>
            <p:spPr>
              <a:xfrm>
                <a:off x="1001884" y="5785310"/>
                <a:ext cx="10765222" cy="830997"/>
              </a:xfrm>
              <a:prstGeom prst="rect">
                <a:avLst/>
              </a:prstGeom>
              <a:blipFill>
                <a:blip r:embed="rId7"/>
                <a:stretch>
                  <a:fillRect t="-5882" b="-16176"/>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8CD71B48-7B10-497B-9CEC-C6662E141D4D}"/>
              </a:ext>
            </a:extLst>
          </p:cNvPr>
          <p:cNvSpPr/>
          <p:nvPr/>
        </p:nvSpPr>
        <p:spPr>
          <a:xfrm>
            <a:off x="9732828" y="3326416"/>
            <a:ext cx="547578" cy="500263"/>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226B639-E986-4067-81CF-BBB671B0C005}"/>
                  </a:ext>
                </a:extLst>
              </p:cNvPr>
              <p:cNvSpPr/>
              <p:nvPr/>
            </p:nvSpPr>
            <p:spPr>
              <a:xfrm>
                <a:off x="1001884" y="1847052"/>
                <a:ext cx="16303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r>
                        <a:rPr lang="en-US" sz="2400" i="1" dirty="0">
                          <a:latin typeface="Cambria Math" panose="02040503050406030204" pitchFamily="18" charset="0"/>
                        </a:rPr>
                        <m:t>=</m:t>
                      </m:r>
                      <m:r>
                        <a:rPr lang="en-US" sz="2400" i="1" dirty="0">
                          <a:latin typeface="Cambria Math" panose="02040503050406030204" pitchFamily="18" charset="0"/>
                        </a:rPr>
                        <m:t>𝐸</m:t>
                      </m:r>
                      <m:r>
                        <a:rPr lang="en-US" sz="2400" i="1" dirty="0">
                          <a:latin typeface="Cambria Math" panose="02040503050406030204" pitchFamily="18" charset="0"/>
                        </a:rPr>
                        <m:t>[</m:t>
                      </m:r>
                      <m:acc>
                        <m:accPr>
                          <m:chr m:val="̅"/>
                          <m:ctrlPr>
                            <a:rPr lang="en-US" sz="2400" i="1" dirty="0">
                              <a:latin typeface="Cambria Math" panose="02040503050406030204" pitchFamily="18" charset="0"/>
                            </a:rPr>
                          </m:ctrlPr>
                        </m:acc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𝑡</m:t>
                              </m:r>
                            </m:sub>
                          </m:sSub>
                        </m:e>
                      </m:acc>
                      <m:r>
                        <a:rPr lang="en-US" sz="2400" i="1" dirty="0">
                          <a:latin typeface="Cambria Math" panose="02040503050406030204" pitchFamily="18" charset="0"/>
                        </a:rPr>
                        <m:t>]</m:t>
                      </m:r>
                    </m:oMath>
                  </m:oMathPara>
                </a14:m>
                <a:endParaRPr lang="en-US" sz="2400" dirty="0"/>
              </a:p>
            </p:txBody>
          </p:sp>
        </mc:Choice>
        <mc:Fallback xmlns="">
          <p:sp>
            <p:nvSpPr>
              <p:cNvPr id="4" name="Rectangle 3">
                <a:extLst>
                  <a:ext uri="{FF2B5EF4-FFF2-40B4-BE49-F238E27FC236}">
                    <a16:creationId xmlns:a16="http://schemas.microsoft.com/office/drawing/2014/main" id="{B226B639-E986-4067-81CF-BBB671B0C005}"/>
                  </a:ext>
                </a:extLst>
              </p:cNvPr>
              <p:cNvSpPr>
                <a:spLocks noRot="1" noChangeAspect="1" noMove="1" noResize="1" noEditPoints="1" noAdjustHandles="1" noChangeArrowheads="1" noChangeShapeType="1" noTextEdit="1"/>
              </p:cNvSpPr>
              <p:nvPr/>
            </p:nvSpPr>
            <p:spPr>
              <a:xfrm>
                <a:off x="1001884" y="1847052"/>
                <a:ext cx="1630318" cy="461665"/>
              </a:xfrm>
              <a:prstGeom prst="rect">
                <a:avLst/>
              </a:prstGeom>
              <a:blipFill>
                <a:blip r:embed="rId8"/>
                <a:stretch>
                  <a:fillRect t="-3947" r="-17537" b="-17105"/>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1CFF2A27-EE5E-4217-AA88-235E749EECDA}"/>
              </a:ext>
            </a:extLst>
          </p:cNvPr>
          <p:cNvCxnSpPr>
            <a:cxnSpLocks/>
          </p:cNvCxnSpPr>
          <p:nvPr/>
        </p:nvCxnSpPr>
        <p:spPr>
          <a:xfrm>
            <a:off x="2632202" y="2360330"/>
            <a:ext cx="6385620" cy="918360"/>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28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a:xfrm>
            <a:off x="838200" y="365125"/>
            <a:ext cx="10842214" cy="1325563"/>
          </a:xfrm>
        </p:spPr>
        <p:txBody>
          <a:bodyPr/>
          <a:lstStyle/>
          <a:p>
            <a:r>
              <a:rPr lang="en-US" dirty="0"/>
              <a:t>Formulation: Linear Feedback Control</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499" y="1561309"/>
            <a:ext cx="7663002" cy="4305670"/>
          </a:xfrm>
        </p:spPr>
      </p:pic>
      <p:cxnSp>
        <p:nvCxnSpPr>
          <p:cNvPr id="12" name="Straight Arrow Connector 11">
            <a:extLst>
              <a:ext uri="{FF2B5EF4-FFF2-40B4-BE49-F238E27FC236}">
                <a16:creationId xmlns:a16="http://schemas.microsoft.com/office/drawing/2014/main" id="{B70AF614-8559-474A-A34E-A1F0020BCB50}"/>
              </a:ext>
            </a:extLst>
          </p:cNvPr>
          <p:cNvCxnSpPr>
            <a:cxnSpLocks/>
          </p:cNvCxnSpPr>
          <p:nvPr/>
        </p:nvCxnSpPr>
        <p:spPr>
          <a:xfrm>
            <a:off x="3690798" y="2026229"/>
            <a:ext cx="5327024" cy="126823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F4627C9-D449-4FAC-BF5B-779B24014570}"/>
                  </a:ext>
                </a:extLst>
              </p:cNvPr>
              <p:cNvSpPr txBox="1"/>
              <p:nvPr/>
            </p:nvSpPr>
            <p:spPr>
              <a:xfrm>
                <a:off x="416647" y="6078029"/>
                <a:ext cx="11087742" cy="523220"/>
              </a:xfrm>
              <a:prstGeom prst="rect">
                <a:avLst/>
              </a:prstGeom>
              <a:noFill/>
            </p:spPr>
            <p:txBody>
              <a:bodyPr wrap="square" rtlCol="0">
                <a:spAutoFit/>
              </a:bodyPr>
              <a:lstStyle/>
              <a:p>
                <a:r>
                  <a:rPr lang="en-US" sz="2800" dirty="0"/>
                  <a:t>Compute </a:t>
                </a:r>
                <a14:m>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𝑢</m:t>
                            </m:r>
                          </m:e>
                        </m:acc>
                      </m:e>
                      <m:sub>
                        <m:r>
                          <a:rPr lang="en-US" sz="2800" b="0" i="1" dirty="0" smtClean="0">
                            <a:latin typeface="Cambria Math" panose="02040503050406030204" pitchFamily="18" charset="0"/>
                          </a:rPr>
                          <m:t>𝑡</m:t>
                        </m:r>
                      </m:sub>
                    </m:sSub>
                  </m:oMath>
                </a14:m>
                <a:r>
                  <a:rPr lang="en-US" sz="2800" dirty="0"/>
                  <a:t>, deviation from nominal control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𝑢</m:t>
                        </m:r>
                      </m:e>
                      <m:sub>
                        <m:r>
                          <a:rPr lang="en-US" sz="2800" b="0" i="1" smtClean="0">
                            <a:latin typeface="Cambria Math" panose="02040503050406030204" pitchFamily="18" charset="0"/>
                          </a:rPr>
                          <m:t>𝑡</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oMath>
                </a14:m>
                <a:r>
                  <a:rPr lang="en-US" sz="2800" dirty="0"/>
                  <a:t> </a:t>
                </a:r>
                <a14:m>
                  <m:oMath xmlns:m="http://schemas.openxmlformats.org/officeDocument/2006/math">
                    <m:acc>
                      <m:accPr>
                        <m:chr m:val="̅"/>
                        <m:ctrlPr>
                          <a:rPr lang="en-US" sz="2800" b="1" i="1" dirty="0" smtClean="0">
                            <a:latin typeface="Cambria Math" panose="02040503050406030204" pitchFamily="18" charset="0"/>
                          </a:rPr>
                        </m:ctrlPr>
                      </m:accPr>
                      <m:e>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𝒖</m:t>
                            </m:r>
                          </m:e>
                          <m:sub>
                            <m:r>
                              <a:rPr lang="en-US" sz="2800" b="1" i="1" dirty="0" smtClean="0">
                                <a:latin typeface="Cambria Math" panose="02040503050406030204" pitchFamily="18" charset="0"/>
                              </a:rPr>
                              <m:t>𝒕</m:t>
                            </m:r>
                          </m:sub>
                        </m:sSub>
                      </m:e>
                    </m:acc>
                    <m:r>
                      <a:rPr lang="en-US" sz="2800" b="1" i="1" dirty="0" smtClean="0">
                        <a:latin typeface="Cambria Math" panose="02040503050406030204" pitchFamily="18" charset="0"/>
                      </a:rPr>
                      <m:t>+</m:t>
                    </m:r>
                    <m:sSubSup>
                      <m:sSubSupPr>
                        <m:ctrlPr>
                          <a:rPr lang="en-US" sz="2800" b="1" i="1" dirty="0" smtClean="0">
                            <a:latin typeface="Cambria Math" panose="02040503050406030204" pitchFamily="18" charset="0"/>
                          </a:rPr>
                        </m:ctrlPr>
                      </m:sSubSupPr>
                      <m:e>
                        <m:r>
                          <a:rPr lang="en-US" sz="2800" b="1" i="1" dirty="0" smtClean="0">
                            <a:latin typeface="Cambria Math" panose="02040503050406030204" pitchFamily="18" charset="0"/>
                          </a:rPr>
                          <m:t>𝒖</m:t>
                        </m:r>
                      </m:e>
                      <m:sub>
                        <m:r>
                          <a:rPr lang="en-US" sz="2800" b="1" i="1" dirty="0" smtClean="0">
                            <a:latin typeface="Cambria Math" panose="02040503050406030204" pitchFamily="18" charset="0"/>
                          </a:rPr>
                          <m:t>𝒕</m:t>
                        </m:r>
                      </m:sub>
                      <m:sup>
                        <m:r>
                          <a:rPr lang="en-US" sz="2800" b="1" i="1" dirty="0" smtClean="0">
                            <a:latin typeface="Cambria Math" panose="02040503050406030204" pitchFamily="18" charset="0"/>
                          </a:rPr>
                          <m:t>∗</m:t>
                        </m:r>
                      </m:sup>
                    </m:sSubSup>
                  </m:oMath>
                </a14:m>
                <a:r>
                  <a:rPr lang="en-US" sz="2800" b="1" dirty="0"/>
                  <a:t> is new control</a:t>
                </a:r>
              </a:p>
            </p:txBody>
          </p:sp>
        </mc:Choice>
        <mc:Fallback xmlns="">
          <p:sp>
            <p:nvSpPr>
              <p:cNvPr id="3" name="TextBox 2">
                <a:extLst>
                  <a:ext uri="{FF2B5EF4-FFF2-40B4-BE49-F238E27FC236}">
                    <a16:creationId xmlns:a16="http://schemas.microsoft.com/office/drawing/2014/main" id="{FF4627C9-D449-4FAC-BF5B-779B24014570}"/>
                  </a:ext>
                </a:extLst>
              </p:cNvPr>
              <p:cNvSpPr txBox="1">
                <a:spLocks noRot="1" noChangeAspect="1" noMove="1" noResize="1" noEditPoints="1" noAdjustHandles="1" noChangeArrowheads="1" noChangeShapeType="1" noTextEdit="1"/>
              </p:cNvSpPr>
              <p:nvPr/>
            </p:nvSpPr>
            <p:spPr>
              <a:xfrm>
                <a:off x="416647" y="6078029"/>
                <a:ext cx="11087742" cy="523220"/>
              </a:xfrm>
              <a:prstGeom prst="rect">
                <a:avLst/>
              </a:prstGeom>
              <a:blipFill>
                <a:blip r:embed="rId3"/>
                <a:stretch>
                  <a:fillRect l="-1100" t="-10465" b="-32558"/>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D82F9249-80FE-4C81-A3F1-D8E3B72D7B0B}"/>
              </a:ext>
            </a:extLst>
          </p:cNvPr>
          <p:cNvSpPr/>
          <p:nvPr/>
        </p:nvSpPr>
        <p:spPr>
          <a:xfrm>
            <a:off x="9017822" y="351012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5C4ADFA-076A-4DA7-9B78-360B782654FE}"/>
              </a:ext>
            </a:extLst>
          </p:cNvPr>
          <p:cNvCxnSpPr>
            <a:cxnSpLocks/>
          </p:cNvCxnSpPr>
          <p:nvPr/>
        </p:nvCxnSpPr>
        <p:spPr>
          <a:xfrm flipH="1">
            <a:off x="9355885" y="3148330"/>
            <a:ext cx="409188" cy="500989"/>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FF9EED-EED1-4CE1-83DC-C8CD1E2DE8DA}"/>
              </a:ext>
            </a:extLst>
          </p:cNvPr>
          <p:cNvCxnSpPr>
            <a:cxnSpLocks/>
          </p:cNvCxnSpPr>
          <p:nvPr/>
        </p:nvCxnSpPr>
        <p:spPr>
          <a:xfrm>
            <a:off x="9316277" y="3579310"/>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FE5A8D-2E36-4289-8A88-431BA023AC25}"/>
              </a:ext>
            </a:extLst>
          </p:cNvPr>
          <p:cNvCxnSpPr>
            <a:cxnSpLocks/>
          </p:cNvCxnSpPr>
          <p:nvPr/>
        </p:nvCxnSpPr>
        <p:spPr>
          <a:xfrm>
            <a:off x="9716860" y="3096039"/>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2D81E4F-D6A1-487A-8691-7B1BEC337E49}"/>
                  </a:ext>
                </a:extLst>
              </p:cNvPr>
              <p:cNvSpPr/>
              <p:nvPr/>
            </p:nvSpPr>
            <p:spPr>
              <a:xfrm>
                <a:off x="9689410" y="3294460"/>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e>
                      </m:acc>
                    </m:oMath>
                  </m:oMathPara>
                </a14:m>
                <a:endParaRPr lang="en-US" sz="2800" dirty="0"/>
              </a:p>
            </p:txBody>
          </p:sp>
        </mc:Choice>
        <mc:Fallback xmlns="">
          <p:sp>
            <p:nvSpPr>
              <p:cNvPr id="25" name="Rectangle 24">
                <a:extLst>
                  <a:ext uri="{FF2B5EF4-FFF2-40B4-BE49-F238E27FC236}">
                    <a16:creationId xmlns:a16="http://schemas.microsoft.com/office/drawing/2014/main" id="{22D81E4F-D6A1-487A-8691-7B1BEC337E49}"/>
                  </a:ext>
                </a:extLst>
              </p:cNvPr>
              <p:cNvSpPr>
                <a:spLocks noRot="1" noChangeAspect="1" noMove="1" noResize="1" noEditPoints="1" noAdjustHandles="1" noChangeArrowheads="1" noChangeShapeType="1" noTextEdit="1"/>
              </p:cNvSpPr>
              <p:nvPr/>
            </p:nvSpPr>
            <p:spPr>
              <a:xfrm>
                <a:off x="9689410" y="3294460"/>
                <a:ext cx="590995"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BB39BEE1-7BE8-4B60-AE4B-EB4543A0153B}"/>
                  </a:ext>
                </a:extLst>
              </p:cNvPr>
              <p:cNvSpPr/>
              <p:nvPr/>
            </p:nvSpPr>
            <p:spPr>
              <a:xfrm>
                <a:off x="9451319" y="2361769"/>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27" name="Rectangle 26">
                <a:extLst>
                  <a:ext uri="{FF2B5EF4-FFF2-40B4-BE49-F238E27FC236}">
                    <a16:creationId xmlns:a16="http://schemas.microsoft.com/office/drawing/2014/main" id="{BB39BEE1-7BE8-4B60-AE4B-EB4543A0153B}"/>
                  </a:ext>
                </a:extLst>
              </p:cNvPr>
              <p:cNvSpPr>
                <a:spLocks noRot="1" noChangeAspect="1" noMove="1" noResize="1" noEditPoints="1" noAdjustHandles="1" noChangeArrowheads="1" noChangeShapeType="1" noTextEdit="1"/>
              </p:cNvSpPr>
              <p:nvPr/>
            </p:nvSpPr>
            <p:spPr>
              <a:xfrm>
                <a:off x="9451319" y="2361769"/>
                <a:ext cx="590995"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3859DF16-59AE-42C6-BEA8-C3D78C82F4E7}"/>
                  </a:ext>
                </a:extLst>
              </p:cNvPr>
              <p:cNvSpPr/>
              <p:nvPr/>
            </p:nvSpPr>
            <p:spPr>
              <a:xfrm>
                <a:off x="8794329" y="3792106"/>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8" name="Rectangle 27">
                <a:extLst>
                  <a:ext uri="{FF2B5EF4-FFF2-40B4-BE49-F238E27FC236}">
                    <a16:creationId xmlns:a16="http://schemas.microsoft.com/office/drawing/2014/main" id="{3859DF16-59AE-42C6-BEA8-C3D78C82F4E7}"/>
                  </a:ext>
                </a:extLst>
              </p:cNvPr>
              <p:cNvSpPr>
                <a:spLocks noRot="1" noChangeAspect="1" noMove="1" noResize="1" noEditPoints="1" noAdjustHandles="1" noChangeArrowheads="1" noChangeShapeType="1" noTextEdit="1"/>
              </p:cNvSpPr>
              <p:nvPr/>
            </p:nvSpPr>
            <p:spPr>
              <a:xfrm>
                <a:off x="8794329" y="3792106"/>
                <a:ext cx="618374" cy="523220"/>
              </a:xfrm>
              <a:prstGeom prst="rect">
                <a:avLst/>
              </a:prstGeom>
              <a:blipFill>
                <a:blip r:embed="rId6"/>
                <a:stretch>
                  <a:fillRect/>
                </a:stretch>
              </a:blipFill>
            </p:spPr>
            <p:txBody>
              <a:bodyPr/>
              <a:lstStyle/>
              <a:p>
                <a:r>
                  <a:rPr lang="en-US">
                    <a:noFill/>
                  </a:rPr>
                  <a:t> </a:t>
                </a:r>
              </a:p>
            </p:txBody>
          </p:sp>
        </mc:Fallback>
      </mc:AlternateContent>
      <p:sp>
        <p:nvSpPr>
          <p:cNvPr id="29" name="Oval 28">
            <a:extLst>
              <a:ext uri="{FF2B5EF4-FFF2-40B4-BE49-F238E27FC236}">
                <a16:creationId xmlns:a16="http://schemas.microsoft.com/office/drawing/2014/main" id="{C01B5AC2-EAAC-46BC-8155-D787C7334575}"/>
              </a:ext>
            </a:extLst>
          </p:cNvPr>
          <p:cNvSpPr/>
          <p:nvPr/>
        </p:nvSpPr>
        <p:spPr>
          <a:xfrm>
            <a:off x="9430097" y="286506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DA00DA4-253B-49E7-9C44-8762E13FFD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5518" y="1448419"/>
            <a:ext cx="2677962" cy="820666"/>
          </a:xfrm>
          <a:prstGeom prst="rect">
            <a:avLst/>
          </a:prstGeom>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75E9DB4-115E-45E8-AD8C-80DB0C3432E5}"/>
                  </a:ext>
                </a:extLst>
              </p:cNvPr>
              <p:cNvSpPr/>
              <p:nvPr/>
            </p:nvSpPr>
            <p:spPr>
              <a:xfrm>
                <a:off x="416647" y="2248500"/>
                <a:ext cx="3466077" cy="488147"/>
              </a:xfrm>
              <a:prstGeom prst="rect">
                <a:avLst/>
              </a:prstGeom>
            </p:spPr>
            <p:txBody>
              <a:bodyPr wrap="none">
                <a:spAutoFit/>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+1</m:t>
                            </m:r>
                          </m:e>
                        </m:d>
                      </m:sub>
                    </m:sSub>
                  </m:oMath>
                </a14:m>
                <a:r>
                  <a:rPr lang="en-US" sz="2400" dirty="0"/>
                  <a:t>: Control gain matrix</a:t>
                </a:r>
              </a:p>
            </p:txBody>
          </p:sp>
        </mc:Choice>
        <mc:Fallback xmlns="">
          <p:sp>
            <p:nvSpPr>
              <p:cNvPr id="4" name="Rectangle 3">
                <a:extLst>
                  <a:ext uri="{FF2B5EF4-FFF2-40B4-BE49-F238E27FC236}">
                    <a16:creationId xmlns:a16="http://schemas.microsoft.com/office/drawing/2014/main" id="{A75E9DB4-115E-45E8-AD8C-80DB0C3432E5}"/>
                  </a:ext>
                </a:extLst>
              </p:cNvPr>
              <p:cNvSpPr>
                <a:spLocks noRot="1" noChangeAspect="1" noMove="1" noResize="1" noEditPoints="1" noAdjustHandles="1" noChangeArrowheads="1" noChangeShapeType="1" noTextEdit="1"/>
              </p:cNvSpPr>
              <p:nvPr/>
            </p:nvSpPr>
            <p:spPr>
              <a:xfrm>
                <a:off x="416647" y="2248500"/>
                <a:ext cx="3466077" cy="488147"/>
              </a:xfrm>
              <a:prstGeom prst="rect">
                <a:avLst/>
              </a:prstGeom>
              <a:blipFill>
                <a:blip r:embed="rId8"/>
                <a:stretch>
                  <a:fillRect l="-351" t="-8750" r="-1933" b="-23750"/>
                </a:stretch>
              </a:blipFill>
            </p:spPr>
            <p:txBody>
              <a:bodyPr/>
              <a:lstStyle/>
              <a:p>
                <a:r>
                  <a:rPr lang="en-US">
                    <a:noFill/>
                  </a:rPr>
                  <a:t> </a:t>
                </a:r>
              </a:p>
            </p:txBody>
          </p:sp>
        </mc:Fallback>
      </mc:AlternateContent>
    </p:spTree>
    <p:extLst>
      <p:ext uri="{BB962C8B-B14F-4D97-AF65-F5344CB8AC3E}">
        <p14:creationId xmlns:p14="http://schemas.microsoft.com/office/powerpoint/2010/main" val="3065557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Formulation: Obstacle Constraints</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4499" y="1561309"/>
            <a:ext cx="7663002" cy="4305670"/>
          </a:xfr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E5230DC-33D6-4357-A015-1963A48AB98A}"/>
                  </a:ext>
                </a:extLst>
              </p:cNvPr>
              <p:cNvSpPr/>
              <p:nvPr/>
            </p:nvSpPr>
            <p:spPr>
              <a:xfrm>
                <a:off x="5138792" y="3341781"/>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11" name="Rectangle 10">
                <a:extLst>
                  <a:ext uri="{FF2B5EF4-FFF2-40B4-BE49-F238E27FC236}">
                    <a16:creationId xmlns:a16="http://schemas.microsoft.com/office/drawing/2014/main" id="{8E5230DC-33D6-4357-A015-1963A48AB98A}"/>
                  </a:ext>
                </a:extLst>
              </p:cNvPr>
              <p:cNvSpPr>
                <a:spLocks noRot="1" noChangeAspect="1" noMove="1" noResize="1" noEditPoints="1" noAdjustHandles="1" noChangeArrowheads="1" noChangeShapeType="1" noTextEdit="1"/>
              </p:cNvSpPr>
              <p:nvPr/>
            </p:nvSpPr>
            <p:spPr>
              <a:xfrm>
                <a:off x="5138792" y="3341781"/>
                <a:ext cx="590995" cy="523220"/>
              </a:xfrm>
              <a:prstGeom prst="rect">
                <a:avLst/>
              </a:prstGeom>
              <a:blipFill>
                <a:blip r:embed="rId4"/>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8A7367D0-166D-435D-8D0D-AB05BFDEA0BF}"/>
              </a:ext>
            </a:extLst>
          </p:cNvPr>
          <p:cNvSpPr/>
          <p:nvPr/>
        </p:nvSpPr>
        <p:spPr>
          <a:xfrm>
            <a:off x="5308166" y="3916399"/>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AE643CC-05CC-4D39-82DD-EEA0E48290B8}"/>
              </a:ext>
            </a:extLst>
          </p:cNvPr>
          <p:cNvSpPr/>
          <p:nvPr/>
        </p:nvSpPr>
        <p:spPr>
          <a:xfrm rot="21362655">
            <a:off x="4036413" y="3312571"/>
            <a:ext cx="304800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911ECBD-F1C5-46C0-83ED-E8860AE17519}"/>
              </a:ext>
            </a:extLst>
          </p:cNvPr>
          <p:cNvCxnSpPr>
            <a:cxnSpLocks/>
          </p:cNvCxnSpPr>
          <p:nvPr/>
        </p:nvCxnSpPr>
        <p:spPr>
          <a:xfrm flipV="1">
            <a:off x="3221455" y="3865001"/>
            <a:ext cx="2086711" cy="217431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551C402-0425-4B30-84BC-E5F9C7C158EA}"/>
                  </a:ext>
                </a:extLst>
              </p:cNvPr>
              <p:cNvSpPr/>
              <p:nvPr/>
            </p:nvSpPr>
            <p:spPr>
              <a:xfrm>
                <a:off x="1259819" y="6039314"/>
                <a:ext cx="10093981" cy="523220"/>
              </a:xfrm>
              <a:prstGeom prst="rect">
                <a:avLst/>
              </a:prstGeom>
            </p:spPr>
            <p:txBody>
              <a:bodyPr wrap="square">
                <a:spAutoFit/>
              </a:bodyPr>
              <a:lstStyle/>
              <a:p>
                <a14:m>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𝑡</m:t>
                    </m:r>
                    <m:r>
                      <a:rPr lang="en-US" sz="2800" i="1">
                        <a:latin typeface="Cambria Math" panose="02040503050406030204" pitchFamily="18" charset="0"/>
                      </a:rPr>
                      <m:t>∈[0,</m:t>
                    </m:r>
                    <m:r>
                      <a:rPr lang="en-US" sz="2800" i="1">
                        <a:latin typeface="Cambria Math" panose="02040503050406030204" pitchFamily="18" charset="0"/>
                      </a:rPr>
                      <m:t>𝑙</m:t>
                    </m:r>
                    <m:r>
                      <a:rPr lang="en-US" sz="2800" i="1">
                        <a:latin typeface="Cambria Math" panose="02040503050406030204" pitchFamily="18" charset="0"/>
                      </a:rPr>
                      <m:t>]</m:t>
                    </m:r>
                  </m:oMath>
                </a14:m>
                <a:r>
                  <a:rPr lang="en-US" sz="2800" dirty="0">
                    <a:latin typeface="Cambria Math" panose="02040503050406030204" pitchFamily="18" charset="0"/>
                  </a:rPr>
                  <a:t> the feasible region containing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oMath>
                </a14:m>
                <a:r>
                  <a:rPr lang="en-US" sz="2800" dirty="0">
                    <a:latin typeface="Cambria Math" panose="02040503050406030204" pitchFamily="18" charset="0"/>
                  </a:rPr>
                  <a:t> is assumed convex</a:t>
                </a:r>
              </a:p>
            </p:txBody>
          </p:sp>
        </mc:Choice>
        <mc:Fallback xmlns="">
          <p:sp>
            <p:nvSpPr>
              <p:cNvPr id="4" name="Rectangle 3">
                <a:extLst>
                  <a:ext uri="{FF2B5EF4-FFF2-40B4-BE49-F238E27FC236}">
                    <a16:creationId xmlns:a16="http://schemas.microsoft.com/office/drawing/2014/main" id="{1551C402-0425-4B30-84BC-E5F9C7C158EA}"/>
                  </a:ext>
                </a:extLst>
              </p:cNvPr>
              <p:cNvSpPr>
                <a:spLocks noRot="1" noChangeAspect="1" noMove="1" noResize="1" noEditPoints="1" noAdjustHandles="1" noChangeArrowheads="1" noChangeShapeType="1" noTextEdit="1"/>
              </p:cNvSpPr>
              <p:nvPr/>
            </p:nvSpPr>
            <p:spPr>
              <a:xfrm>
                <a:off x="1259819" y="6039314"/>
                <a:ext cx="10093981" cy="523220"/>
              </a:xfrm>
              <a:prstGeom prst="rect">
                <a:avLst/>
              </a:prstGeom>
              <a:blipFill>
                <a:blip r:embed="rId5"/>
                <a:stretch>
                  <a:fillRect t="-12791" b="-31395"/>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8302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a:xfrm>
            <a:off x="838200" y="1825624"/>
            <a:ext cx="10515600" cy="4843189"/>
          </a:xfrm>
        </p:spPr>
        <p:txBody>
          <a:bodyPr/>
          <a:lstStyle/>
          <a:p>
            <a:r>
              <a:rPr lang="en-US" dirty="0"/>
              <a:t>Prior Work</a:t>
            </a:r>
          </a:p>
          <a:p>
            <a:r>
              <a:rPr lang="en-US" dirty="0"/>
              <a:t>Proposed Method</a:t>
            </a:r>
          </a:p>
          <a:p>
            <a:pPr lvl="1"/>
            <a:r>
              <a:rPr lang="en-US" dirty="0"/>
              <a:t>Formulation</a:t>
            </a:r>
          </a:p>
          <a:p>
            <a:pPr lvl="1"/>
            <a:r>
              <a:rPr lang="en-US" dirty="0"/>
              <a:t>Approach</a:t>
            </a:r>
          </a:p>
          <a:p>
            <a:pPr lvl="2"/>
            <a:r>
              <a:rPr lang="en-US" dirty="0"/>
              <a:t>Gaussian Propagation</a:t>
            </a:r>
          </a:p>
          <a:p>
            <a:pPr lvl="2"/>
            <a:r>
              <a:rPr lang="en-US" dirty="0"/>
              <a:t>Gaussian Truncation</a:t>
            </a:r>
          </a:p>
          <a:p>
            <a:r>
              <a:rPr lang="en-US" dirty="0"/>
              <a:t>Method Evaluation and Results</a:t>
            </a:r>
          </a:p>
          <a:p>
            <a:pPr lvl="1"/>
            <a:r>
              <a:rPr lang="en-US" dirty="0"/>
              <a:t>Car-like robot with second order dynamics</a:t>
            </a:r>
          </a:p>
          <a:p>
            <a:pPr lvl="1"/>
            <a:r>
              <a:rPr lang="en-US" dirty="0"/>
              <a:t>Nonholonomic bevel-tip flexible needle</a:t>
            </a:r>
          </a:p>
        </p:txBody>
      </p:sp>
    </p:spTree>
    <p:extLst>
      <p:ext uri="{BB962C8B-B14F-4D97-AF65-F5344CB8AC3E}">
        <p14:creationId xmlns:p14="http://schemas.microsoft.com/office/powerpoint/2010/main" val="2761268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114F-C133-45E1-A1AF-1C87F224AFEA}"/>
              </a:ext>
            </a:extLst>
          </p:cNvPr>
          <p:cNvSpPr>
            <a:spLocks noGrp="1"/>
          </p:cNvSpPr>
          <p:nvPr>
            <p:ph type="title"/>
          </p:nvPr>
        </p:nvSpPr>
        <p:spPr/>
        <p:txBody>
          <a:bodyPr/>
          <a:lstStyle/>
          <a:p>
            <a:r>
              <a:rPr lang="en-US" dirty="0"/>
              <a:t>Approach: Gaussian 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DDBCA0-59C3-4B43-A7BD-3CD3918E500C}"/>
                  </a:ext>
                </a:extLst>
              </p:cNvPr>
              <p:cNvSpPr>
                <a:spLocks noGrp="1"/>
              </p:cNvSpPr>
              <p:nvPr>
                <p:ph idx="1"/>
              </p:nvPr>
            </p:nvSpPr>
            <p:spPr>
              <a:xfrm>
                <a:off x="838200" y="1825624"/>
                <a:ext cx="10515600" cy="5032375"/>
              </a:xfrm>
            </p:spPr>
            <p:txBody>
              <a:bodyPr>
                <a:normAutofit/>
              </a:bodyPr>
              <a:lstStyle/>
              <a:p>
                <a:r>
                  <a:rPr lang="en-US" dirty="0"/>
                  <a:t>The true (linearized) state deviation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𝑡</m:t>
                        </m:r>
                      </m:sub>
                    </m:sSub>
                  </m:oMath>
                </a14:m>
                <a:r>
                  <a:rPr lang="en-US" dirty="0"/>
                  <a:t>, and its estimator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𝑡</m:t>
                        </m:r>
                      </m:sub>
                    </m:sSub>
                  </m:oMath>
                </a14:m>
                <a:r>
                  <a:rPr lang="en-US" dirty="0"/>
                  <a:t> evolve as</a:t>
                </a:r>
              </a:p>
              <a:p>
                <a:endParaRPr lang="en-US" dirty="0"/>
              </a:p>
              <a:p>
                <a:endParaRPr lang="en-US" dirty="0"/>
              </a:p>
              <a:p>
                <a:endParaRPr lang="en-US" dirty="0"/>
              </a:p>
              <a:p>
                <a:endParaRPr lang="en-US" dirty="0"/>
              </a:p>
              <a:p>
                <a:r>
                  <a:rPr lang="en-US" dirty="0">
                    <a:solidFill>
                      <a:srgbClr val="FF0000"/>
                    </a:solidFill>
                  </a:rPr>
                  <a:t>This is pretty messy, </a:t>
                </a:r>
                <a:r>
                  <a:rPr lang="en-US" dirty="0">
                    <a:solidFill>
                      <a:srgbClr val="0070C0"/>
                    </a:solidFill>
                  </a:rPr>
                  <a:t>here’s the shorthand:</a:t>
                </a:r>
              </a:p>
              <a:p>
                <a:pPr marL="0" indent="0">
                  <a:buNone/>
                </a:pPr>
                <a:endParaRPr lang="en-US" dirty="0">
                  <a:solidFill>
                    <a:srgbClr val="0070C0"/>
                  </a:solidFill>
                </a:endParaRPr>
              </a:p>
              <a:p>
                <a:endParaRPr lang="en-US" dirty="0"/>
              </a:p>
            </p:txBody>
          </p:sp>
        </mc:Choice>
        <mc:Fallback xmlns="">
          <p:sp>
            <p:nvSpPr>
              <p:cNvPr id="3" name="Content Placeholder 2">
                <a:extLst>
                  <a:ext uri="{FF2B5EF4-FFF2-40B4-BE49-F238E27FC236}">
                    <a16:creationId xmlns:a16="http://schemas.microsoft.com/office/drawing/2014/main" id="{5DDDBCA0-59C3-4B43-A7BD-3CD3918E500C}"/>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3"/>
                <a:stretch>
                  <a:fillRect l="-1043" t="-193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D200ACB-9904-4A69-84F5-762CBFC1D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6295" y="2494997"/>
            <a:ext cx="7759409" cy="1868006"/>
          </a:xfrm>
          <a:prstGeom prst="rect">
            <a:avLst/>
          </a:prstGeom>
        </p:spPr>
      </p:pic>
      <p:pic>
        <p:nvPicPr>
          <p:cNvPr id="7" name="Picture 6">
            <a:extLst>
              <a:ext uri="{FF2B5EF4-FFF2-40B4-BE49-F238E27FC236}">
                <a16:creationId xmlns:a16="http://schemas.microsoft.com/office/drawing/2014/main" id="{0BA67F30-32CE-44CF-ACDD-25A22F010E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8483" y="5032375"/>
            <a:ext cx="5335034" cy="632760"/>
          </a:xfrm>
          <a:prstGeom prst="rect">
            <a:avLst/>
          </a:prstGeom>
        </p:spPr>
      </p:pic>
    </p:spTree>
    <p:extLst>
      <p:ext uri="{BB962C8B-B14F-4D97-AF65-F5344CB8AC3E}">
        <p14:creationId xmlns:p14="http://schemas.microsoft.com/office/powerpoint/2010/main" val="177312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9458-9E56-4290-B259-264FC4FC1589}"/>
              </a:ext>
            </a:extLst>
          </p:cNvPr>
          <p:cNvSpPr>
            <a:spLocks noGrp="1"/>
          </p:cNvSpPr>
          <p:nvPr>
            <p:ph type="title"/>
          </p:nvPr>
        </p:nvSpPr>
        <p:spPr/>
        <p:txBody>
          <a:bodyPr/>
          <a:lstStyle/>
          <a:p>
            <a:r>
              <a:rPr lang="en-US" dirty="0"/>
              <a:t>Approach: Gaussian Propagation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B4CA2C-686D-4B57-A273-727D12C4925E}"/>
                  </a:ext>
                </a:extLst>
              </p:cNvPr>
              <p:cNvSpPr>
                <a:spLocks noGrp="1"/>
              </p:cNvSpPr>
              <p:nvPr>
                <p:ph idx="1"/>
              </p:nvPr>
            </p:nvSpPr>
            <p:spPr>
              <a:xfrm>
                <a:off x="838200" y="1825625"/>
                <a:ext cx="11000014" cy="4351338"/>
              </a:xfrm>
            </p:spPr>
            <p:txBody>
              <a:bodyPr/>
              <a:lstStyle/>
              <a:p>
                <a:r>
                  <a:rPr lang="en-US" dirty="0"/>
                  <a:t>Define the mean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dirty="0" smtClean="0">
                            <a:latin typeface="Cambria Math" panose="02040503050406030204" pitchFamily="18" charset="0"/>
                          </a:rPr>
                          <m:t>𝑡</m:t>
                        </m:r>
                      </m:sub>
                    </m:sSub>
                    <m:r>
                      <a:rPr lang="en-US" b="0" i="0" dirty="0" smtClean="0">
                        <a:latin typeface="Cambria Math" panose="02040503050406030204" pitchFamily="18" charset="0"/>
                      </a:rPr>
                      <m:t>=</m:t>
                    </m:r>
                    <m:r>
                      <m:rPr>
                        <m:sty m:val="p"/>
                      </m:rPr>
                      <a:rPr lang="en-US" b="0" i="0" dirty="0" smtClean="0">
                        <a:latin typeface="Cambria Math" panose="02040503050406030204" pitchFamily="18" charset="0"/>
                      </a:rPr>
                      <m:t>E</m:t>
                    </m:r>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 </m:t>
                        </m:r>
                        <m:r>
                          <m:rPr>
                            <m:sty m:val="p"/>
                          </m:rPr>
                          <a:rPr lang="en-US" b="0" i="0" dirty="0" smtClean="0">
                            <a:latin typeface="Cambria Math" panose="02040503050406030204" pitchFamily="18" charset="0"/>
                          </a:rPr>
                          <m:t>y</m:t>
                        </m:r>
                      </m:e>
                      <m:sub>
                        <m:r>
                          <m:rPr>
                            <m:sty m:val="p"/>
                          </m:rPr>
                          <a:rPr lang="en-US" b="0" i="0" dirty="0" smtClean="0">
                            <a:latin typeface="Cambria Math" panose="02040503050406030204" pitchFamily="18" charset="0"/>
                          </a:rPr>
                          <m:t>t</m:t>
                        </m:r>
                      </m:sub>
                    </m:sSub>
                    <m:r>
                      <a:rPr lang="en-US" b="0" i="0" dirty="0" smtClean="0">
                        <a:latin typeface="Cambria Math" panose="02040503050406030204" pitchFamily="18" charset="0"/>
                      </a:rPr>
                      <m:t> ]</m:t>
                    </m:r>
                  </m:oMath>
                </a14:m>
                <a:r>
                  <a:rPr lang="en-US" dirty="0"/>
                  <a:t>, and 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𝑉𝑎𝑟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 </m:t>
                        </m:r>
                      </m:e>
                    </m:d>
                  </m:oMath>
                </a14:m>
                <a:endParaRPr lang="en-US" dirty="0"/>
              </a:p>
              <a:p>
                <a:r>
                  <a:rPr lang="en-US" dirty="0"/>
                  <a:t>Propagate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acc>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oMath>
                </a14:m>
                <a:r>
                  <a:rPr lang="en-US" dirty="0"/>
                  <a:t> as follows:</a:t>
                </a:r>
              </a:p>
            </p:txBody>
          </p:sp>
        </mc:Choice>
        <mc:Fallback xmlns="">
          <p:sp>
            <p:nvSpPr>
              <p:cNvPr id="3" name="Content Placeholder 2">
                <a:extLst>
                  <a:ext uri="{FF2B5EF4-FFF2-40B4-BE49-F238E27FC236}">
                    <a16:creationId xmlns:a16="http://schemas.microsoft.com/office/drawing/2014/main" id="{4EB4CA2C-686D-4B57-A273-727D12C4925E}"/>
                  </a:ext>
                </a:extLst>
              </p:cNvPr>
              <p:cNvSpPr>
                <a:spLocks noGrp="1" noRot="1" noChangeAspect="1" noMove="1" noResize="1" noEditPoints="1" noAdjustHandles="1" noChangeArrowheads="1" noChangeShapeType="1" noTextEdit="1"/>
              </p:cNvSpPr>
              <p:nvPr>
                <p:ph idx="1"/>
              </p:nvPr>
            </p:nvSpPr>
            <p:spPr>
              <a:xfrm>
                <a:off x="838200" y="1825625"/>
                <a:ext cx="11000014" cy="4351338"/>
              </a:xfrm>
              <a:blipFill>
                <a:blip r:embed="rId3"/>
                <a:stretch>
                  <a:fillRect l="-998" t="-224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28FA188-4385-487C-AD41-172380512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0879" y="3062240"/>
            <a:ext cx="7550242" cy="1878107"/>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1BE9F8A-BB97-4A3C-BC90-3AD45EF147BD}"/>
                  </a:ext>
                </a:extLst>
              </p:cNvPr>
              <p:cNvSpPr/>
              <p:nvPr/>
            </p:nvSpPr>
            <p:spPr>
              <a:xfrm>
                <a:off x="0" y="5731891"/>
                <a:ext cx="10188232" cy="830997"/>
              </a:xfrm>
              <a:prstGeom prst="rect">
                <a:avLst/>
              </a:prstGeom>
            </p:spPr>
            <p:txBody>
              <a:bodyPr wrap="square">
                <a:spAutoFit/>
              </a:bodyPr>
              <a:lstStyle/>
              <a:p>
                <a:pPr lvl="1"/>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r>
                      <a:rPr lang="en-US" sz="2400" b="0" i="0" dirty="0" smtClean="0">
                        <a:latin typeface="Cambria Math" panose="02040503050406030204" pitchFamily="18" charset="0"/>
                      </a:rPr>
                      <m:t>:</m:t>
                    </m:r>
                  </m:oMath>
                </a14:m>
                <a:r>
                  <a:rPr lang="en-US" sz="2400" i="1" dirty="0"/>
                  <a:t> true deviation </a:t>
                </a:r>
                <a:r>
                  <a:rPr lang="en-US" sz="2400" dirty="0"/>
                  <a:t>from the true state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oMath>
                </a14:m>
                <a:r>
                  <a:rPr lang="en-US" sz="2400" dirty="0"/>
                  <a:t>, </a:t>
                </a:r>
                <a:r>
                  <a:rPr lang="en-US" sz="2400" u="sng" dirty="0"/>
                  <a:t>assuming linearized motion model</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the Kalman Filter estimator of </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oMath>
                </a14:m>
                <a:r>
                  <a:rPr lang="en-US" sz="2400" dirty="0"/>
                  <a:t>, using sensor and motion models</a:t>
                </a:r>
              </a:p>
            </p:txBody>
          </p:sp>
        </mc:Choice>
        <mc:Fallback xmlns="">
          <p:sp>
            <p:nvSpPr>
              <p:cNvPr id="7" name="Rectangle 6">
                <a:extLst>
                  <a:ext uri="{FF2B5EF4-FFF2-40B4-BE49-F238E27FC236}">
                    <a16:creationId xmlns:a16="http://schemas.microsoft.com/office/drawing/2014/main" id="{41BE9F8A-BB97-4A3C-BC90-3AD45EF147BD}"/>
                  </a:ext>
                </a:extLst>
              </p:cNvPr>
              <p:cNvSpPr>
                <a:spLocks noRot="1" noChangeAspect="1" noMove="1" noResize="1" noEditPoints="1" noAdjustHandles="1" noChangeArrowheads="1" noChangeShapeType="1" noTextEdit="1"/>
              </p:cNvSpPr>
              <p:nvPr/>
            </p:nvSpPr>
            <p:spPr>
              <a:xfrm>
                <a:off x="0" y="5731891"/>
                <a:ext cx="10188232" cy="830997"/>
              </a:xfrm>
              <a:prstGeom prst="rect">
                <a:avLst/>
              </a:prstGeom>
              <a:blipFill>
                <a:blip r:embed="rId5"/>
                <a:stretch>
                  <a:fillRect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834DB0C-2930-4857-BF89-9BF60D1820FC}"/>
                  </a:ext>
                </a:extLst>
              </p:cNvPr>
              <p:cNvSpPr/>
              <p:nvPr/>
            </p:nvSpPr>
            <p:spPr>
              <a:xfrm>
                <a:off x="375191" y="4954306"/>
                <a:ext cx="1580754" cy="7775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𝑡</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 </m:t>
                          </m:r>
                          <m:m>
                            <m:mPr>
                              <m:mcs>
                                <m:mc>
                                  <m:mcPr>
                                    <m:count m:val="1"/>
                                    <m:mcJc m:val="center"/>
                                  </m:mcPr>
                                </m:mc>
                              </m:mcs>
                              <m:ctrlPr>
                                <a:rPr lang="en-US" sz="2400" i="1">
                                  <a:latin typeface="Cambria Math" panose="02040503050406030204" pitchFamily="18" charset="0"/>
                                </a:rPr>
                              </m:ctrlPr>
                            </m:mPr>
                            <m:mr>
                              <m:e>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e>
                            </m:mr>
                            <m:mr>
                              <m:e>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e>
                            </m:mr>
                          </m:m>
                          <m:r>
                            <a:rPr lang="en-US" sz="2400" i="1">
                              <a:latin typeface="Cambria Math" panose="02040503050406030204" pitchFamily="18" charset="0"/>
                            </a:rPr>
                            <m:t> </m:t>
                          </m:r>
                        </m:e>
                      </m:d>
                    </m:oMath>
                  </m:oMathPara>
                </a14:m>
                <a:endParaRPr lang="en-US" sz="2400" dirty="0"/>
              </a:p>
            </p:txBody>
          </p:sp>
        </mc:Choice>
        <mc:Fallback xmlns="">
          <p:sp>
            <p:nvSpPr>
              <p:cNvPr id="5" name="Rectangle 4">
                <a:extLst>
                  <a:ext uri="{FF2B5EF4-FFF2-40B4-BE49-F238E27FC236}">
                    <a16:creationId xmlns:a16="http://schemas.microsoft.com/office/drawing/2014/main" id="{2834DB0C-2930-4857-BF89-9BF60D1820FC}"/>
                  </a:ext>
                </a:extLst>
              </p:cNvPr>
              <p:cNvSpPr>
                <a:spLocks noRot="1" noChangeAspect="1" noMove="1" noResize="1" noEditPoints="1" noAdjustHandles="1" noChangeArrowheads="1" noChangeShapeType="1" noTextEdit="1"/>
              </p:cNvSpPr>
              <p:nvPr/>
            </p:nvSpPr>
            <p:spPr>
              <a:xfrm>
                <a:off x="375191" y="4954306"/>
                <a:ext cx="1580754" cy="77758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3107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Approach: Gaussian Propagation (Cont.)</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4499" y="1561309"/>
            <a:ext cx="7663002" cy="4305670"/>
          </a:xfrm>
        </p:spPr>
      </p:pic>
      <p:cxnSp>
        <p:nvCxnSpPr>
          <p:cNvPr id="12" name="Straight Arrow Connector 11">
            <a:extLst>
              <a:ext uri="{FF2B5EF4-FFF2-40B4-BE49-F238E27FC236}">
                <a16:creationId xmlns:a16="http://schemas.microsoft.com/office/drawing/2014/main" id="{B70AF614-8559-474A-A34E-A1F0020BCB50}"/>
              </a:ext>
            </a:extLst>
          </p:cNvPr>
          <p:cNvCxnSpPr>
            <a:cxnSpLocks/>
          </p:cNvCxnSpPr>
          <p:nvPr/>
        </p:nvCxnSpPr>
        <p:spPr>
          <a:xfrm flipV="1">
            <a:off x="2939142" y="4640731"/>
            <a:ext cx="427343" cy="134489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2546C92-6FFC-44AE-B8C5-F707162A2BEC}"/>
                  </a:ext>
                </a:extLst>
              </p:cNvPr>
              <p:cNvSpPr txBox="1"/>
              <p:nvPr/>
            </p:nvSpPr>
            <p:spPr>
              <a:xfrm>
                <a:off x="266058" y="6039315"/>
                <a:ext cx="9661443" cy="523220"/>
              </a:xfrm>
              <a:prstGeom prst="rect">
                <a:avLst/>
              </a:prstGeom>
              <a:noFill/>
            </p:spPr>
            <p:txBody>
              <a:bodyPr wrap="square" rtlCol="0">
                <a:spAutoFit/>
              </a:bodyPr>
              <a:lstStyle/>
              <a:p>
                <a:r>
                  <a:rPr lang="en-US" sz="2800" dirty="0"/>
                  <a:t>Grey Ellipses: Unconditional a priori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oMath>
                </a14:m>
                <a:r>
                  <a:rPr lang="en-US" sz="2800" dirty="0"/>
                  <a:t>distributions</a:t>
                </a:r>
              </a:p>
            </p:txBody>
          </p:sp>
        </mc:Choice>
        <mc:Fallback xmlns="">
          <p:sp>
            <p:nvSpPr>
              <p:cNvPr id="10" name="TextBox 9">
                <a:extLst>
                  <a:ext uri="{FF2B5EF4-FFF2-40B4-BE49-F238E27FC236}">
                    <a16:creationId xmlns:a16="http://schemas.microsoft.com/office/drawing/2014/main" id="{A2546C92-6FFC-44AE-B8C5-F707162A2BEC}"/>
                  </a:ext>
                </a:extLst>
              </p:cNvPr>
              <p:cNvSpPr txBox="1">
                <a:spLocks noRot="1" noChangeAspect="1" noMove="1" noResize="1" noEditPoints="1" noAdjustHandles="1" noChangeArrowheads="1" noChangeShapeType="1" noTextEdit="1"/>
              </p:cNvSpPr>
              <p:nvPr/>
            </p:nvSpPr>
            <p:spPr>
              <a:xfrm>
                <a:off x="266058" y="6039315"/>
                <a:ext cx="9661443" cy="523220"/>
              </a:xfrm>
              <a:prstGeom prst="rect">
                <a:avLst/>
              </a:prstGeom>
              <a:blipFill>
                <a:blip r:embed="rId4"/>
                <a:stretch>
                  <a:fillRect l="-1325"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F786B86-1662-4D9D-924F-2FE11EC1E65F}"/>
                  </a:ext>
                </a:extLst>
              </p:cNvPr>
              <p:cNvSpPr/>
              <p:nvPr/>
            </p:nvSpPr>
            <p:spPr>
              <a:xfrm>
                <a:off x="266058" y="1561309"/>
                <a:ext cx="408746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r>
                            <a:rPr lang="en-US" sz="2800" i="1">
                              <a:latin typeface="Cambria Math" panose="02040503050406030204" pitchFamily="18" charset="0"/>
                            </a:rPr>
                            <m:t> </m:t>
                          </m:r>
                        </m:sub>
                      </m:sSub>
                      <m:r>
                        <a:rPr lang="en-US" sz="2800" i="1">
                          <a:latin typeface="Cambria Math" panose="02040503050406030204" pitchFamily="18" charset="0"/>
                        </a:rPr>
                        <m:t>~  </m:t>
                      </m:r>
                      <m:r>
                        <a:rPr lang="en-US" sz="2800" i="1">
                          <a:latin typeface="Cambria Math" panose="02040503050406030204" pitchFamily="18" charset="0"/>
                        </a:rPr>
                        <m:t>𝑁</m:t>
                      </m:r>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m:rPr>
                          <m:sty m:val="p"/>
                        </m:rPr>
                        <a:rPr lang="el-GR" sz="2800" i="1">
                          <a:latin typeface="Cambria Math" panose="02040503050406030204" pitchFamily="18" charset="0"/>
                          <a:ea typeface="Cambria Math" panose="02040503050406030204" pitchFamily="18" charset="0"/>
                        </a:rPr>
                        <m:t>Λ</m:t>
                      </m:r>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𝑡</m:t>
                              </m:r>
                            </m:sub>
                          </m:sSub>
                        </m:e>
                      </m:acc>
                      <m:r>
                        <a:rPr lang="en-US" sz="2800" i="1">
                          <a:latin typeface="Cambria Math" panose="02040503050406030204" pitchFamily="18" charset="0"/>
                          <a:ea typeface="Cambria Math" panose="02040503050406030204" pitchFamily="18" charset="0"/>
                        </a:rPr>
                        <m:t>, </m:t>
                      </m:r>
                      <m:r>
                        <m:rPr>
                          <m:sty m:val="p"/>
                        </m:rPr>
                        <a:rPr lang="el-GR" sz="2800" i="1">
                          <a:latin typeface="Cambria Math" panose="02040503050406030204" pitchFamily="18" charset="0"/>
                          <a:ea typeface="Cambria Math" panose="02040503050406030204" pitchFamily="18" charset="0"/>
                        </a:rPr>
                        <m:t>Λ</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𝑅</m:t>
                          </m:r>
                        </m:e>
                        <m:sub>
                          <m:r>
                            <a:rPr lang="en-US" sz="2800" i="1">
                              <a:latin typeface="Cambria Math" panose="02040503050406030204" pitchFamily="18" charset="0"/>
                              <a:ea typeface="Cambria Math" panose="02040503050406030204" pitchFamily="18" charset="0"/>
                            </a:rPr>
                            <m:t>𝑡</m:t>
                          </m:r>
                        </m:sub>
                      </m:sSub>
                      <m:sSup>
                        <m:sSupPr>
                          <m:ctrlPr>
                            <a:rPr lang="en-US" sz="2800" i="1">
                              <a:latin typeface="Cambria Math" panose="02040503050406030204" pitchFamily="18" charset="0"/>
                              <a:ea typeface="Cambria Math" panose="02040503050406030204" pitchFamily="18" charset="0"/>
                            </a:rPr>
                          </m:ctrlPr>
                        </m:sSupPr>
                        <m:e>
                          <m:r>
                            <m:rPr>
                              <m:sty m:val="p"/>
                            </m:rPr>
                            <a:rPr lang="el-GR" sz="2800" i="1">
                              <a:latin typeface="Cambria Math" panose="02040503050406030204" pitchFamily="18" charset="0"/>
                              <a:ea typeface="Cambria Math" panose="02040503050406030204" pitchFamily="18" charset="0"/>
                            </a:rPr>
                            <m:t>Λ</m:t>
                          </m:r>
                        </m:e>
                        <m:sup>
                          <m:r>
                            <a:rPr lang="en-US" sz="2800" i="1">
                              <a:latin typeface="Cambria Math" panose="02040503050406030204" pitchFamily="18" charset="0"/>
                              <a:ea typeface="Cambria Math" panose="02040503050406030204" pitchFamily="18" charset="0"/>
                            </a:rPr>
                            <m:t>𝑇</m:t>
                          </m:r>
                        </m:sup>
                      </m:sSup>
                      <m:r>
                        <a:rPr lang="en-US" sz="2800" i="1">
                          <a:latin typeface="Cambria Math" panose="02040503050406030204" pitchFamily="18" charset="0"/>
                        </a:rPr>
                        <m:t>]</m:t>
                      </m:r>
                    </m:oMath>
                  </m:oMathPara>
                </a14:m>
                <a:endParaRPr lang="en-US" sz="2800" dirty="0"/>
              </a:p>
            </p:txBody>
          </p:sp>
        </mc:Choice>
        <mc:Fallback xmlns="">
          <p:sp>
            <p:nvSpPr>
              <p:cNvPr id="3" name="Rectangle 2">
                <a:extLst>
                  <a:ext uri="{FF2B5EF4-FFF2-40B4-BE49-F238E27FC236}">
                    <a16:creationId xmlns:a16="http://schemas.microsoft.com/office/drawing/2014/main" id="{3F786B86-1662-4D9D-924F-2FE11EC1E65F}"/>
                  </a:ext>
                </a:extLst>
              </p:cNvPr>
              <p:cNvSpPr>
                <a:spLocks noRot="1" noChangeAspect="1" noMove="1" noResize="1" noEditPoints="1" noAdjustHandles="1" noChangeArrowheads="1" noChangeShapeType="1" noTextEdit="1"/>
              </p:cNvSpPr>
              <p:nvPr/>
            </p:nvSpPr>
            <p:spPr>
              <a:xfrm>
                <a:off x="266058" y="1561309"/>
                <a:ext cx="4087466"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EAAD1EC-CC6F-4460-B5E3-23A1184FF7B2}"/>
                  </a:ext>
                </a:extLst>
              </p:cNvPr>
              <p:cNvSpPr/>
              <p:nvPr/>
            </p:nvSpPr>
            <p:spPr>
              <a:xfrm>
                <a:off x="9612253" y="4222060"/>
                <a:ext cx="1814279" cy="8918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m>
                            <m:mPr>
                              <m:mcs>
                                <m:mc>
                                  <m:mcPr>
                                    <m:count m:val="1"/>
                                    <m:mcJc m:val="center"/>
                                  </m:mcPr>
                                </m:mc>
                              </m:mcs>
                              <m:ctrlPr>
                                <a:rPr lang="en-US" sz="2800" i="1">
                                  <a:latin typeface="Cambria Math" panose="02040503050406030204" pitchFamily="18" charset="0"/>
                                </a:rPr>
                              </m:ctrlPr>
                            </m:mP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
                          <m:r>
                            <a:rPr lang="en-US" sz="2800" i="1">
                              <a:latin typeface="Cambria Math" panose="02040503050406030204" pitchFamily="18" charset="0"/>
                            </a:rPr>
                            <m:t> </m:t>
                          </m:r>
                        </m:e>
                      </m:d>
                    </m:oMath>
                  </m:oMathPara>
                </a14:m>
                <a:endParaRPr lang="en-US" sz="2800" dirty="0"/>
              </a:p>
            </p:txBody>
          </p:sp>
        </mc:Choice>
        <mc:Fallback xmlns="">
          <p:sp>
            <p:nvSpPr>
              <p:cNvPr id="9" name="Rectangle 8">
                <a:extLst>
                  <a:ext uri="{FF2B5EF4-FFF2-40B4-BE49-F238E27FC236}">
                    <a16:creationId xmlns:a16="http://schemas.microsoft.com/office/drawing/2014/main" id="{CEAAD1EC-CC6F-4460-B5E3-23A1184FF7B2}"/>
                  </a:ext>
                </a:extLst>
              </p:cNvPr>
              <p:cNvSpPr>
                <a:spLocks noRot="1" noChangeAspect="1" noMove="1" noResize="1" noEditPoints="1" noAdjustHandles="1" noChangeArrowheads="1" noChangeShapeType="1" noTextEdit="1"/>
              </p:cNvSpPr>
              <p:nvPr/>
            </p:nvSpPr>
            <p:spPr>
              <a:xfrm>
                <a:off x="9612253" y="4222060"/>
                <a:ext cx="1814279" cy="89184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98C2F99-AFB8-4A58-8C9B-757B85623F42}"/>
                  </a:ext>
                </a:extLst>
              </p:cNvPr>
              <p:cNvSpPr/>
              <p:nvPr/>
            </p:nvSpPr>
            <p:spPr>
              <a:xfrm>
                <a:off x="9799805" y="6176885"/>
                <a:ext cx="1626727" cy="52322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Λ</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𝐼</m:t>
                      </m:r>
                      <m:r>
                        <a:rPr lang="en-US" sz="2800" i="1">
                          <a:latin typeface="Cambria Math" panose="02040503050406030204" pitchFamily="18" charset="0"/>
                          <a:ea typeface="Cambria Math" panose="02040503050406030204" pitchFamily="18" charset="0"/>
                        </a:rPr>
                        <m:t> 0]</m:t>
                      </m:r>
                    </m:oMath>
                  </m:oMathPara>
                </a14:m>
                <a:endParaRPr lang="en-US" sz="2800" dirty="0"/>
              </a:p>
            </p:txBody>
          </p:sp>
        </mc:Choice>
        <mc:Fallback xmlns="">
          <p:sp>
            <p:nvSpPr>
              <p:cNvPr id="4" name="Rectangle 3">
                <a:extLst>
                  <a:ext uri="{FF2B5EF4-FFF2-40B4-BE49-F238E27FC236}">
                    <a16:creationId xmlns:a16="http://schemas.microsoft.com/office/drawing/2014/main" id="{898C2F99-AFB8-4A58-8C9B-757B85623F42}"/>
                  </a:ext>
                </a:extLst>
              </p:cNvPr>
              <p:cNvSpPr>
                <a:spLocks noRot="1" noChangeAspect="1" noMove="1" noResize="1" noEditPoints="1" noAdjustHandles="1" noChangeArrowheads="1" noChangeShapeType="1" noTextEdit="1"/>
              </p:cNvSpPr>
              <p:nvPr/>
            </p:nvSpPr>
            <p:spPr>
              <a:xfrm>
                <a:off x="9799805" y="6176885"/>
                <a:ext cx="1626727" cy="523220"/>
              </a:xfrm>
              <a:prstGeom prst="rect">
                <a:avLst/>
              </a:prstGeom>
              <a:blipFill>
                <a:blip r:embed="rId7"/>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5D323B9C-88E3-4019-9A83-3A5D83CCA4DA}"/>
              </a:ext>
            </a:extLst>
          </p:cNvPr>
          <p:cNvSpPr/>
          <p:nvPr/>
        </p:nvSpPr>
        <p:spPr>
          <a:xfrm>
            <a:off x="9017822" y="351012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4692CE0-DBFF-4302-A76D-07561C20B00D}"/>
              </a:ext>
            </a:extLst>
          </p:cNvPr>
          <p:cNvCxnSpPr>
            <a:cxnSpLocks/>
          </p:cNvCxnSpPr>
          <p:nvPr/>
        </p:nvCxnSpPr>
        <p:spPr>
          <a:xfrm flipH="1">
            <a:off x="9355885" y="3148330"/>
            <a:ext cx="409188" cy="500989"/>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6EAECCF-06CA-48E4-984D-F793EE1AE995}"/>
                  </a:ext>
                </a:extLst>
              </p:cNvPr>
              <p:cNvSpPr/>
              <p:nvPr/>
            </p:nvSpPr>
            <p:spPr>
              <a:xfrm>
                <a:off x="9689410" y="3294460"/>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e>
                      </m:acc>
                    </m:oMath>
                  </m:oMathPara>
                </a14:m>
                <a:endParaRPr lang="en-US" sz="2800" dirty="0"/>
              </a:p>
            </p:txBody>
          </p:sp>
        </mc:Choice>
        <mc:Fallback xmlns="">
          <p:sp>
            <p:nvSpPr>
              <p:cNvPr id="15" name="Rectangle 14">
                <a:extLst>
                  <a:ext uri="{FF2B5EF4-FFF2-40B4-BE49-F238E27FC236}">
                    <a16:creationId xmlns:a16="http://schemas.microsoft.com/office/drawing/2014/main" id="{76EAECCF-06CA-48E4-984D-F793EE1AE995}"/>
                  </a:ext>
                </a:extLst>
              </p:cNvPr>
              <p:cNvSpPr>
                <a:spLocks noRot="1" noChangeAspect="1" noMove="1" noResize="1" noEditPoints="1" noAdjustHandles="1" noChangeArrowheads="1" noChangeShapeType="1" noTextEdit="1"/>
              </p:cNvSpPr>
              <p:nvPr/>
            </p:nvSpPr>
            <p:spPr>
              <a:xfrm>
                <a:off x="9689410" y="3294460"/>
                <a:ext cx="590995"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4DF822E-4787-443B-9C5B-D16A298B2694}"/>
                  </a:ext>
                </a:extLst>
              </p:cNvPr>
              <p:cNvSpPr/>
              <p:nvPr/>
            </p:nvSpPr>
            <p:spPr>
              <a:xfrm>
                <a:off x="9451319" y="2361769"/>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16" name="Rectangle 15">
                <a:extLst>
                  <a:ext uri="{FF2B5EF4-FFF2-40B4-BE49-F238E27FC236}">
                    <a16:creationId xmlns:a16="http://schemas.microsoft.com/office/drawing/2014/main" id="{A4DF822E-4787-443B-9C5B-D16A298B2694}"/>
                  </a:ext>
                </a:extLst>
              </p:cNvPr>
              <p:cNvSpPr>
                <a:spLocks noRot="1" noChangeAspect="1" noMove="1" noResize="1" noEditPoints="1" noAdjustHandles="1" noChangeArrowheads="1" noChangeShapeType="1" noTextEdit="1"/>
              </p:cNvSpPr>
              <p:nvPr/>
            </p:nvSpPr>
            <p:spPr>
              <a:xfrm>
                <a:off x="9451319" y="2361769"/>
                <a:ext cx="590995" cy="523220"/>
              </a:xfrm>
              <a:prstGeom prst="rect">
                <a:avLst/>
              </a:prstGeom>
              <a:blipFill>
                <a:blip r:embed="rId9"/>
                <a:stretch>
                  <a:fillRect/>
                </a:stretch>
              </a:blipFill>
            </p:spPr>
            <p:txBody>
              <a:bodyPr/>
              <a:lstStyle/>
              <a:p>
                <a:r>
                  <a:rPr lang="en-US">
                    <a:noFill/>
                  </a:rPr>
                  <a:t> </a:t>
                </a:r>
              </a:p>
            </p:txBody>
          </p:sp>
        </mc:Fallback>
      </mc:AlternateContent>
      <p:sp>
        <p:nvSpPr>
          <p:cNvPr id="17" name="Oval 16">
            <a:extLst>
              <a:ext uri="{FF2B5EF4-FFF2-40B4-BE49-F238E27FC236}">
                <a16:creationId xmlns:a16="http://schemas.microsoft.com/office/drawing/2014/main" id="{E71A817F-5430-49C8-9E57-7B24E0F53780}"/>
              </a:ext>
            </a:extLst>
          </p:cNvPr>
          <p:cNvSpPr/>
          <p:nvPr/>
        </p:nvSpPr>
        <p:spPr>
          <a:xfrm>
            <a:off x="9430097" y="286506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517109B-637F-4980-BF8E-213C36044358}"/>
              </a:ext>
            </a:extLst>
          </p:cNvPr>
          <p:cNvCxnSpPr>
            <a:cxnSpLocks/>
          </p:cNvCxnSpPr>
          <p:nvPr/>
        </p:nvCxnSpPr>
        <p:spPr>
          <a:xfrm>
            <a:off x="9316277" y="3579310"/>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410627C-AE30-464C-A965-4B305DC54830}"/>
              </a:ext>
            </a:extLst>
          </p:cNvPr>
          <p:cNvCxnSpPr>
            <a:cxnSpLocks/>
          </p:cNvCxnSpPr>
          <p:nvPr/>
        </p:nvCxnSpPr>
        <p:spPr>
          <a:xfrm>
            <a:off x="9716860" y="3096039"/>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EDE0D9C-B028-46F2-A405-CE942A19648B}"/>
                  </a:ext>
                </a:extLst>
              </p:cNvPr>
              <p:cNvSpPr/>
              <p:nvPr/>
            </p:nvSpPr>
            <p:spPr>
              <a:xfrm>
                <a:off x="8794329" y="3792106"/>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0" name="Rectangle 19">
                <a:extLst>
                  <a:ext uri="{FF2B5EF4-FFF2-40B4-BE49-F238E27FC236}">
                    <a16:creationId xmlns:a16="http://schemas.microsoft.com/office/drawing/2014/main" id="{DEDE0D9C-B028-46F2-A405-CE942A19648B}"/>
                  </a:ext>
                </a:extLst>
              </p:cNvPr>
              <p:cNvSpPr>
                <a:spLocks noRot="1" noChangeAspect="1" noMove="1" noResize="1" noEditPoints="1" noAdjustHandles="1" noChangeArrowheads="1" noChangeShapeType="1" noTextEdit="1"/>
              </p:cNvSpPr>
              <p:nvPr/>
            </p:nvSpPr>
            <p:spPr>
              <a:xfrm>
                <a:off x="8794329" y="3792106"/>
                <a:ext cx="618374"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911A33C-4D0B-4AD7-8251-6ABBC1DE7F2E}"/>
                  </a:ext>
                </a:extLst>
              </p:cNvPr>
              <p:cNvSpPr/>
              <p:nvPr/>
            </p:nvSpPr>
            <p:spPr>
              <a:xfrm>
                <a:off x="9625942" y="5117499"/>
                <a:ext cx="19744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i="1" dirty="0">
                              <a:latin typeface="Cambria Math" panose="02040503050406030204" pitchFamily="18" charset="0"/>
                            </a:rPr>
                            <m:t>𝑡</m:t>
                          </m:r>
                        </m:sub>
                      </m:sSub>
                      <m:r>
                        <a:rPr lang="en-US" sz="2800" dirty="0">
                          <a:latin typeface="Cambria Math" panose="02040503050406030204" pitchFamily="18" charset="0"/>
                        </a:rPr>
                        <m:t>=</m:t>
                      </m:r>
                      <m:r>
                        <m:rPr>
                          <m:sty m:val="p"/>
                        </m:rPr>
                        <a:rPr lang="en-US" sz="2800" dirty="0">
                          <a:latin typeface="Cambria Math" panose="02040503050406030204" pitchFamily="18" charset="0"/>
                        </a:rPr>
                        <m:t>E</m:t>
                      </m:r>
                      <m:d>
                        <m:dPr>
                          <m:begChr m:val="["/>
                          <m:endChr m:val="]"/>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dirty="0">
                                  <a:latin typeface="Cambria Math" panose="02040503050406030204" pitchFamily="18" charset="0"/>
                                </a:rPr>
                                <m:t> </m:t>
                              </m:r>
                              <m:r>
                                <m:rPr>
                                  <m:sty m:val="p"/>
                                </m:rPr>
                                <a:rPr lang="en-US" sz="2800" dirty="0">
                                  <a:latin typeface="Cambria Math" panose="02040503050406030204" pitchFamily="18" charset="0"/>
                                </a:rPr>
                                <m:t>y</m:t>
                              </m:r>
                            </m:e>
                            <m:sub>
                              <m:r>
                                <m:rPr>
                                  <m:sty m:val="p"/>
                                </m:rPr>
                                <a:rPr lang="en-US" sz="2800" dirty="0">
                                  <a:latin typeface="Cambria Math" panose="02040503050406030204" pitchFamily="18" charset="0"/>
                                </a:rPr>
                                <m:t>t</m:t>
                              </m:r>
                            </m:sub>
                          </m:sSub>
                          <m:r>
                            <a:rPr lang="en-US" sz="2800" dirty="0">
                              <a:latin typeface="Cambria Math" panose="02040503050406030204" pitchFamily="18" charset="0"/>
                            </a:rPr>
                            <m:t> </m:t>
                          </m:r>
                        </m:e>
                      </m:d>
                    </m:oMath>
                  </m:oMathPara>
                </a14:m>
                <a:endParaRPr lang="en-US" sz="2800" dirty="0"/>
              </a:p>
            </p:txBody>
          </p:sp>
        </mc:Choice>
        <mc:Fallback xmlns="">
          <p:sp>
            <p:nvSpPr>
              <p:cNvPr id="6" name="Rectangle 5">
                <a:extLst>
                  <a:ext uri="{FF2B5EF4-FFF2-40B4-BE49-F238E27FC236}">
                    <a16:creationId xmlns:a16="http://schemas.microsoft.com/office/drawing/2014/main" id="{2911A33C-4D0B-4AD7-8251-6ABBC1DE7F2E}"/>
                  </a:ext>
                </a:extLst>
              </p:cNvPr>
              <p:cNvSpPr>
                <a:spLocks noRot="1" noChangeAspect="1" noMove="1" noResize="1" noEditPoints="1" noAdjustHandles="1" noChangeArrowheads="1" noChangeShapeType="1" noTextEdit="1"/>
              </p:cNvSpPr>
              <p:nvPr/>
            </p:nvSpPr>
            <p:spPr>
              <a:xfrm>
                <a:off x="9625942" y="5117499"/>
                <a:ext cx="1974451"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DFCA852-3172-4D4F-A5A8-9CCF94D416EE}"/>
                  </a:ext>
                </a:extLst>
              </p:cNvPr>
              <p:cNvSpPr txBox="1"/>
              <p:nvPr/>
            </p:nvSpPr>
            <p:spPr>
              <a:xfrm>
                <a:off x="9689410" y="5295700"/>
                <a:ext cx="2249014" cy="1292662"/>
              </a:xfrm>
              <a:prstGeom prst="rect">
                <a:avLst/>
              </a:prstGeom>
              <a:noFill/>
            </p:spPr>
            <p:txBody>
              <a:bodyPr wrap="none" lIns="0" tIns="0" rIns="0" bIns="0" rtlCol="0">
                <a:spAutoFit/>
              </a:bodyPr>
              <a:lstStyle/>
              <a:p>
                <a:endParaRPr lang="en-US" sz="28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𝑉𝑎𝑟</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 </m:t>
                          </m:r>
                        </m:e>
                      </m:d>
                    </m:oMath>
                  </m:oMathPara>
                </a14:m>
                <a:endParaRPr lang="en-US" sz="2800" dirty="0"/>
              </a:p>
              <a:p>
                <a:endParaRPr lang="en-US" sz="2800" dirty="0"/>
              </a:p>
            </p:txBody>
          </p:sp>
        </mc:Choice>
        <mc:Fallback xmlns="">
          <p:sp>
            <p:nvSpPr>
              <p:cNvPr id="7" name="TextBox 6">
                <a:extLst>
                  <a:ext uri="{FF2B5EF4-FFF2-40B4-BE49-F238E27FC236}">
                    <a16:creationId xmlns:a16="http://schemas.microsoft.com/office/drawing/2014/main" id="{1DFCA852-3172-4D4F-A5A8-9CCF94D416EE}"/>
                  </a:ext>
                </a:extLst>
              </p:cNvPr>
              <p:cNvSpPr txBox="1">
                <a:spLocks noRot="1" noChangeAspect="1" noMove="1" noResize="1" noEditPoints="1" noAdjustHandles="1" noChangeArrowheads="1" noChangeShapeType="1" noTextEdit="1"/>
              </p:cNvSpPr>
              <p:nvPr/>
            </p:nvSpPr>
            <p:spPr>
              <a:xfrm>
                <a:off x="9689410" y="5295700"/>
                <a:ext cx="2249014" cy="129266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9B68615-CFB9-4F3A-BE9B-8E1BDEE475A8}"/>
                  </a:ext>
                </a:extLst>
              </p:cNvPr>
              <p:cNvSpPr txBox="1"/>
              <p:nvPr/>
            </p:nvSpPr>
            <p:spPr>
              <a:xfrm>
                <a:off x="477433" y="2114875"/>
                <a:ext cx="3344505" cy="369332"/>
              </a:xfrm>
              <a:prstGeom prst="rect">
                <a:avLst/>
              </a:prstGeom>
              <a:noFill/>
            </p:spPr>
            <p:txBody>
              <a:bodyPr wrap="none" lIns="0" tIns="0" rIns="0" bIns="0" rtlCol="0">
                <a:spAutoFit/>
              </a:bodyPr>
              <a:lstStyle/>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oMath>
                </a14:m>
                <a:r>
                  <a:rPr lang="en-US" sz="2400" dirty="0"/>
                  <a:t> Nominal State at time t</a:t>
                </a:r>
              </a:p>
            </p:txBody>
          </p:sp>
        </mc:Choice>
        <mc:Fallback xmlns="">
          <p:sp>
            <p:nvSpPr>
              <p:cNvPr id="21" name="TextBox 20">
                <a:extLst>
                  <a:ext uri="{FF2B5EF4-FFF2-40B4-BE49-F238E27FC236}">
                    <a16:creationId xmlns:a16="http://schemas.microsoft.com/office/drawing/2014/main" id="{C9B68615-CFB9-4F3A-BE9B-8E1BDEE475A8}"/>
                  </a:ext>
                </a:extLst>
              </p:cNvPr>
              <p:cNvSpPr txBox="1">
                <a:spLocks noRot="1" noChangeAspect="1" noMove="1" noResize="1" noEditPoints="1" noAdjustHandles="1" noChangeArrowheads="1" noChangeShapeType="1" noTextEdit="1"/>
              </p:cNvSpPr>
              <p:nvPr/>
            </p:nvSpPr>
            <p:spPr>
              <a:xfrm>
                <a:off x="477433" y="2114875"/>
                <a:ext cx="3344505" cy="369332"/>
              </a:xfrm>
              <a:prstGeom prst="rect">
                <a:avLst/>
              </a:prstGeom>
              <a:blipFill>
                <a:blip r:embed="rId13"/>
                <a:stretch>
                  <a:fillRect l="-2186" t="-26230" r="-4554" b="-47541"/>
                </a:stretch>
              </a:blipFill>
            </p:spPr>
            <p:txBody>
              <a:bodyPr/>
              <a:lstStyle/>
              <a:p>
                <a:r>
                  <a:rPr lang="en-US">
                    <a:noFill/>
                  </a:rPr>
                  <a:t> </a:t>
                </a:r>
              </a:p>
            </p:txBody>
          </p:sp>
        </mc:Fallback>
      </mc:AlternateContent>
    </p:spTree>
    <p:extLst>
      <p:ext uri="{BB962C8B-B14F-4D97-AF65-F5344CB8AC3E}">
        <p14:creationId xmlns:p14="http://schemas.microsoft.com/office/powerpoint/2010/main" val="389572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D3078A-D520-46B3-9CE8-BE7D0EE38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2586" y="2047973"/>
            <a:ext cx="5196350" cy="2919713"/>
          </a:xfrm>
          <a:prstGeom prst="rect">
            <a:avLst/>
          </a:prstGeom>
        </p:spPr>
      </p:pic>
      <p:sp>
        <p:nvSpPr>
          <p:cNvPr id="2" name="Title 1">
            <a:extLst>
              <a:ext uri="{FF2B5EF4-FFF2-40B4-BE49-F238E27FC236}">
                <a16:creationId xmlns:a16="http://schemas.microsoft.com/office/drawing/2014/main" id="{E6C6C7B7-1145-4ADC-821C-3AB0E0C51908}"/>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B681777C-D570-4492-88F6-6D7CA45A58CF}"/>
              </a:ext>
            </a:extLst>
          </p:cNvPr>
          <p:cNvSpPr>
            <a:spLocks noGrp="1"/>
          </p:cNvSpPr>
          <p:nvPr>
            <p:ph idx="1"/>
          </p:nvPr>
        </p:nvSpPr>
        <p:spPr>
          <a:xfrm>
            <a:off x="838199" y="1825625"/>
            <a:ext cx="6492767" cy="4351338"/>
          </a:xfrm>
        </p:spPr>
        <p:txBody>
          <a:bodyPr>
            <a:noAutofit/>
          </a:bodyPr>
          <a:lstStyle/>
          <a:p>
            <a:r>
              <a:rPr lang="en-US" dirty="0">
                <a:solidFill>
                  <a:schemeClr val="tx1">
                    <a:alpha val="24000"/>
                  </a:schemeClr>
                </a:solidFill>
              </a:rPr>
              <a:t>Real world uncertainty in</a:t>
            </a:r>
          </a:p>
          <a:p>
            <a:pPr lvl="1"/>
            <a:r>
              <a:rPr lang="en-US" dirty="0">
                <a:solidFill>
                  <a:schemeClr val="tx1">
                    <a:alpha val="24000"/>
                  </a:schemeClr>
                </a:solidFill>
              </a:rPr>
              <a:t>Robot motion</a:t>
            </a:r>
          </a:p>
          <a:p>
            <a:pPr lvl="1"/>
            <a:r>
              <a:rPr lang="en-US" dirty="0">
                <a:solidFill>
                  <a:schemeClr val="tx1">
                    <a:alpha val="24000"/>
                  </a:schemeClr>
                </a:solidFill>
              </a:rPr>
              <a:t>Sensor information</a:t>
            </a:r>
          </a:p>
          <a:p>
            <a:r>
              <a:rPr lang="en-US" dirty="0">
                <a:solidFill>
                  <a:schemeClr val="tx1">
                    <a:alpha val="24000"/>
                  </a:schemeClr>
                </a:solidFill>
              </a:rPr>
              <a:t>Naïve Monte-Carlo simulation is a no-go</a:t>
            </a:r>
          </a:p>
          <a:p>
            <a:pPr lvl="1"/>
            <a:r>
              <a:rPr lang="en-US" dirty="0">
                <a:solidFill>
                  <a:schemeClr val="tx1">
                    <a:alpha val="24000"/>
                  </a:schemeClr>
                </a:solidFill>
              </a:rPr>
              <a:t>Requires many simulations of many particles</a:t>
            </a:r>
          </a:p>
          <a:p>
            <a:pPr lvl="1"/>
            <a:r>
              <a:rPr lang="en-US" dirty="0">
                <a:solidFill>
                  <a:schemeClr val="tx1">
                    <a:alpha val="24000"/>
                  </a:schemeClr>
                </a:solidFill>
              </a:rPr>
              <a:t>No guarantee of conservative estimate</a:t>
            </a:r>
          </a:p>
          <a:p>
            <a:pPr lvl="1"/>
            <a:endParaRPr lang="en-US" dirty="0"/>
          </a:p>
          <a:p>
            <a:endParaRPr lang="en-US" dirty="0"/>
          </a:p>
        </p:txBody>
      </p:sp>
    </p:spTree>
    <p:custDataLst>
      <p:tags r:id="rId1"/>
    </p:custDataLst>
    <p:extLst>
      <p:ext uri="{BB962C8B-B14F-4D97-AF65-F5344CB8AC3E}">
        <p14:creationId xmlns:p14="http://schemas.microsoft.com/office/powerpoint/2010/main" val="49288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3">
                                            <p:txEl>
                                              <p:pRg st="0" end="0"/>
                                            </p:txEl>
                                          </p:spTgt>
                                        </p:tgtEl>
                                        <p:attrNameLst>
                                          <p:attrName>style.color</p:attrName>
                                        </p:attrNameLst>
                                      </p:cBhvr>
                                      <p:by>
                                        <p:hsl h="0" s="-12549" l="-25098"/>
                                      </p:by>
                                    </p:animClr>
                                    <p:animClr clrSpc="hsl" dir="cw">
                                      <p:cBhvr>
                                        <p:cTn id="7" dur="500" fill="hold"/>
                                        <p:tgtEl>
                                          <p:spTgt spid="3">
                                            <p:txEl>
                                              <p:pRg st="0" end="0"/>
                                            </p:txEl>
                                          </p:spTgt>
                                        </p:tgtEl>
                                        <p:attrNameLst>
                                          <p:attrName>fillcolor</p:attrName>
                                        </p:attrNameLst>
                                      </p:cBhvr>
                                      <p:by>
                                        <p:hsl h="0" s="-12549" l="-25098"/>
                                      </p:by>
                                    </p:animClr>
                                    <p:animClr clrSpc="hsl" dir="cw">
                                      <p:cBhvr>
                                        <p:cTn id="8" dur="500" fill="hold"/>
                                        <p:tgtEl>
                                          <p:spTgt spid="3">
                                            <p:txEl>
                                              <p:pRg st="0" end="0"/>
                                            </p:txEl>
                                          </p:spTgt>
                                        </p:tgtEl>
                                        <p:attrNameLst>
                                          <p:attrName>stroke.color</p:attrName>
                                        </p:attrNameLst>
                                      </p:cBhvr>
                                      <p:by>
                                        <p:hsl h="0" s="-12549" l="-25098"/>
                                      </p:by>
                                    </p:animClr>
                                    <p:set>
                                      <p:cBhvr>
                                        <p:cTn id="9" dur="500" fill="hold"/>
                                        <p:tgtEl>
                                          <p:spTgt spid="3">
                                            <p:txEl>
                                              <p:pRg st="0" end="0"/>
                                            </p:txEl>
                                          </p:spTgt>
                                        </p:tgtEl>
                                        <p:attrNameLst>
                                          <p:attrName>fill.type</p:attrName>
                                        </p:attrNameLst>
                                      </p:cBhvr>
                                      <p:to>
                                        <p:strVal val="solid"/>
                                      </p:to>
                                    </p:set>
                                  </p:childTnLst>
                                </p:cTn>
                              </p:par>
                              <p:par>
                                <p:cTn id="10" presetID="24" presetClass="emph" presetSubtype="0" fill="hold" nodeType="withEffect">
                                  <p:stCondLst>
                                    <p:cond delay="0"/>
                                  </p:stCondLst>
                                  <p:childTnLst>
                                    <p:animClr clrSpc="hsl" dir="cw">
                                      <p:cBhvr override="childStyle">
                                        <p:cTn id="11" dur="500" fill="hold"/>
                                        <p:tgtEl>
                                          <p:spTgt spid="3">
                                            <p:txEl>
                                              <p:pRg st="1" end="1"/>
                                            </p:txEl>
                                          </p:spTgt>
                                        </p:tgtEl>
                                        <p:attrNameLst>
                                          <p:attrName>style.color</p:attrName>
                                        </p:attrNameLst>
                                      </p:cBhvr>
                                      <p:by>
                                        <p:hsl h="0" s="-12549" l="-25098"/>
                                      </p:by>
                                    </p:animClr>
                                    <p:animClr clrSpc="hsl" dir="cw">
                                      <p:cBhvr>
                                        <p:cTn id="12" dur="500" fill="hold"/>
                                        <p:tgtEl>
                                          <p:spTgt spid="3">
                                            <p:txEl>
                                              <p:pRg st="1" end="1"/>
                                            </p:txEl>
                                          </p:spTgt>
                                        </p:tgtEl>
                                        <p:attrNameLst>
                                          <p:attrName>fillcolor</p:attrName>
                                        </p:attrNameLst>
                                      </p:cBhvr>
                                      <p:by>
                                        <p:hsl h="0" s="-12549" l="-25098"/>
                                      </p:by>
                                    </p:animClr>
                                    <p:animClr clrSpc="hsl" dir="cw">
                                      <p:cBhvr>
                                        <p:cTn id="13" dur="500" fill="hold"/>
                                        <p:tgtEl>
                                          <p:spTgt spid="3">
                                            <p:txEl>
                                              <p:pRg st="1" end="1"/>
                                            </p:txEl>
                                          </p:spTgt>
                                        </p:tgtEl>
                                        <p:attrNameLst>
                                          <p:attrName>stroke.color</p:attrName>
                                        </p:attrNameLst>
                                      </p:cBhvr>
                                      <p:by>
                                        <p:hsl h="0" s="-12549" l="-25098"/>
                                      </p:by>
                                    </p:animClr>
                                    <p:set>
                                      <p:cBhvr>
                                        <p:cTn id="14" dur="500" fill="hold"/>
                                        <p:tgtEl>
                                          <p:spTgt spid="3">
                                            <p:txEl>
                                              <p:pRg st="1" end="1"/>
                                            </p:txEl>
                                          </p:spTgt>
                                        </p:tgtEl>
                                        <p:attrNameLst>
                                          <p:attrName>fill.type</p:attrName>
                                        </p:attrNameLst>
                                      </p:cBhvr>
                                      <p:to>
                                        <p:strVal val="solid"/>
                                      </p:to>
                                    </p:set>
                                  </p:childTnLst>
                                </p:cTn>
                              </p:par>
                              <p:par>
                                <p:cTn id="15" presetID="24" presetClass="emph" presetSubtype="0" fill="hold" nodeType="withEffect">
                                  <p:stCondLst>
                                    <p:cond delay="0"/>
                                  </p:stCondLst>
                                  <p:childTnLst>
                                    <p:animClr clrSpc="hsl" dir="cw">
                                      <p:cBhvr override="childStyle">
                                        <p:cTn id="16" dur="500" fill="hold"/>
                                        <p:tgtEl>
                                          <p:spTgt spid="3">
                                            <p:txEl>
                                              <p:pRg st="2" end="2"/>
                                            </p:txEl>
                                          </p:spTgt>
                                        </p:tgtEl>
                                        <p:attrNameLst>
                                          <p:attrName>style.color</p:attrName>
                                        </p:attrNameLst>
                                      </p:cBhvr>
                                      <p:by>
                                        <p:hsl h="0" s="-12549" l="-25098"/>
                                      </p:by>
                                    </p:animClr>
                                    <p:animClr clrSpc="hsl" dir="cw">
                                      <p:cBhvr>
                                        <p:cTn id="17" dur="500" fill="hold"/>
                                        <p:tgtEl>
                                          <p:spTgt spid="3">
                                            <p:txEl>
                                              <p:pRg st="2" end="2"/>
                                            </p:txEl>
                                          </p:spTgt>
                                        </p:tgtEl>
                                        <p:attrNameLst>
                                          <p:attrName>fillcolor</p:attrName>
                                        </p:attrNameLst>
                                      </p:cBhvr>
                                      <p:by>
                                        <p:hsl h="0" s="-12549" l="-25098"/>
                                      </p:by>
                                    </p:animClr>
                                    <p:animClr clrSpc="hsl" dir="cw">
                                      <p:cBhvr>
                                        <p:cTn id="18" dur="500" fill="hold"/>
                                        <p:tgtEl>
                                          <p:spTgt spid="3">
                                            <p:txEl>
                                              <p:pRg st="2" end="2"/>
                                            </p:txEl>
                                          </p:spTgt>
                                        </p:tgtEl>
                                        <p:attrNameLst>
                                          <p:attrName>stroke.color</p:attrName>
                                        </p:attrNameLst>
                                      </p:cBhvr>
                                      <p:by>
                                        <p:hsl h="0" s="-12549" l="-25098"/>
                                      </p:by>
                                    </p:animClr>
                                    <p:set>
                                      <p:cBhvr>
                                        <p:cTn id="19" dur="500" fill="hold"/>
                                        <p:tgtEl>
                                          <p:spTgt spid="3">
                                            <p:txEl>
                                              <p:pRg st="2" end="2"/>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4" presetClass="emph" presetSubtype="0" fill="hold" nodeType="clickEffect">
                                  <p:stCondLst>
                                    <p:cond delay="0"/>
                                  </p:stCondLst>
                                  <p:childTnLst>
                                    <p:animClr clrSpc="hsl" dir="cw">
                                      <p:cBhvr override="childStyle">
                                        <p:cTn id="23" dur="500" fill="hold"/>
                                        <p:tgtEl>
                                          <p:spTgt spid="3">
                                            <p:txEl>
                                              <p:pRg st="3" end="3"/>
                                            </p:txEl>
                                          </p:spTgt>
                                        </p:tgtEl>
                                        <p:attrNameLst>
                                          <p:attrName>style.color</p:attrName>
                                        </p:attrNameLst>
                                      </p:cBhvr>
                                      <p:by>
                                        <p:hsl h="0" s="-12549" l="-25098"/>
                                      </p:by>
                                    </p:animClr>
                                    <p:animClr clrSpc="hsl" dir="cw">
                                      <p:cBhvr>
                                        <p:cTn id="24" dur="500" fill="hold"/>
                                        <p:tgtEl>
                                          <p:spTgt spid="3">
                                            <p:txEl>
                                              <p:pRg st="3" end="3"/>
                                            </p:txEl>
                                          </p:spTgt>
                                        </p:tgtEl>
                                        <p:attrNameLst>
                                          <p:attrName>fillcolor</p:attrName>
                                        </p:attrNameLst>
                                      </p:cBhvr>
                                      <p:by>
                                        <p:hsl h="0" s="-12549" l="-25098"/>
                                      </p:by>
                                    </p:animClr>
                                    <p:animClr clrSpc="hsl" dir="cw">
                                      <p:cBhvr>
                                        <p:cTn id="25" dur="500" fill="hold"/>
                                        <p:tgtEl>
                                          <p:spTgt spid="3">
                                            <p:txEl>
                                              <p:pRg st="3" end="3"/>
                                            </p:txEl>
                                          </p:spTgt>
                                        </p:tgtEl>
                                        <p:attrNameLst>
                                          <p:attrName>stroke.color</p:attrName>
                                        </p:attrNameLst>
                                      </p:cBhvr>
                                      <p:by>
                                        <p:hsl h="0" s="-12549" l="-25098"/>
                                      </p:by>
                                    </p:animClr>
                                    <p:set>
                                      <p:cBhvr>
                                        <p:cTn id="26" dur="500" fill="hold"/>
                                        <p:tgtEl>
                                          <p:spTgt spid="3">
                                            <p:txEl>
                                              <p:pRg st="3" end="3"/>
                                            </p:txEl>
                                          </p:spTgt>
                                        </p:tgtEl>
                                        <p:attrNameLst>
                                          <p:attrName>fill.type</p:attrName>
                                        </p:attrNameLst>
                                      </p:cBhvr>
                                      <p:to>
                                        <p:strVal val="solid"/>
                                      </p:to>
                                    </p:set>
                                  </p:childTnLst>
                                </p:cTn>
                              </p:par>
                              <p:par>
                                <p:cTn id="27" presetID="24" presetClass="emph" presetSubtype="0" fill="hold" nodeType="withEffect">
                                  <p:stCondLst>
                                    <p:cond delay="0"/>
                                  </p:stCondLst>
                                  <p:childTnLst>
                                    <p:animClr clrSpc="hsl" dir="cw">
                                      <p:cBhvr override="childStyle">
                                        <p:cTn id="28" dur="500" fill="hold"/>
                                        <p:tgtEl>
                                          <p:spTgt spid="3">
                                            <p:txEl>
                                              <p:pRg st="4" end="4"/>
                                            </p:txEl>
                                          </p:spTgt>
                                        </p:tgtEl>
                                        <p:attrNameLst>
                                          <p:attrName>style.color</p:attrName>
                                        </p:attrNameLst>
                                      </p:cBhvr>
                                      <p:by>
                                        <p:hsl h="0" s="-12549" l="-25098"/>
                                      </p:by>
                                    </p:animClr>
                                    <p:animClr clrSpc="hsl" dir="cw">
                                      <p:cBhvr>
                                        <p:cTn id="29" dur="500" fill="hold"/>
                                        <p:tgtEl>
                                          <p:spTgt spid="3">
                                            <p:txEl>
                                              <p:pRg st="4" end="4"/>
                                            </p:txEl>
                                          </p:spTgt>
                                        </p:tgtEl>
                                        <p:attrNameLst>
                                          <p:attrName>fillcolor</p:attrName>
                                        </p:attrNameLst>
                                      </p:cBhvr>
                                      <p:by>
                                        <p:hsl h="0" s="-12549" l="-25098"/>
                                      </p:by>
                                    </p:animClr>
                                    <p:animClr clrSpc="hsl" dir="cw">
                                      <p:cBhvr>
                                        <p:cTn id="30" dur="500" fill="hold"/>
                                        <p:tgtEl>
                                          <p:spTgt spid="3">
                                            <p:txEl>
                                              <p:pRg st="4" end="4"/>
                                            </p:txEl>
                                          </p:spTgt>
                                        </p:tgtEl>
                                        <p:attrNameLst>
                                          <p:attrName>stroke.color</p:attrName>
                                        </p:attrNameLst>
                                      </p:cBhvr>
                                      <p:by>
                                        <p:hsl h="0" s="-12549" l="-25098"/>
                                      </p:by>
                                    </p:animClr>
                                    <p:set>
                                      <p:cBhvr>
                                        <p:cTn id="31" dur="500" fill="hold"/>
                                        <p:tgtEl>
                                          <p:spTgt spid="3">
                                            <p:txEl>
                                              <p:pRg st="4" end="4"/>
                                            </p:txEl>
                                          </p:spTgt>
                                        </p:tgtEl>
                                        <p:attrNameLst>
                                          <p:attrName>fill.type</p:attrName>
                                        </p:attrNameLst>
                                      </p:cBhvr>
                                      <p:to>
                                        <p:strVal val="solid"/>
                                      </p:to>
                                    </p:set>
                                  </p:childTnLst>
                                </p:cTn>
                              </p:par>
                              <p:par>
                                <p:cTn id="32" presetID="24" presetClass="emph" presetSubtype="0" fill="hold" nodeType="withEffect">
                                  <p:stCondLst>
                                    <p:cond delay="0"/>
                                  </p:stCondLst>
                                  <p:childTnLst>
                                    <p:animClr clrSpc="hsl" dir="cw">
                                      <p:cBhvr override="childStyle">
                                        <p:cTn id="33" dur="500" fill="hold"/>
                                        <p:tgtEl>
                                          <p:spTgt spid="3">
                                            <p:txEl>
                                              <p:pRg st="5" end="5"/>
                                            </p:txEl>
                                          </p:spTgt>
                                        </p:tgtEl>
                                        <p:attrNameLst>
                                          <p:attrName>style.color</p:attrName>
                                        </p:attrNameLst>
                                      </p:cBhvr>
                                      <p:by>
                                        <p:hsl h="0" s="-12549" l="-25098"/>
                                      </p:by>
                                    </p:animClr>
                                    <p:animClr clrSpc="hsl" dir="cw">
                                      <p:cBhvr>
                                        <p:cTn id="34" dur="500" fill="hold"/>
                                        <p:tgtEl>
                                          <p:spTgt spid="3">
                                            <p:txEl>
                                              <p:pRg st="5" end="5"/>
                                            </p:txEl>
                                          </p:spTgt>
                                        </p:tgtEl>
                                        <p:attrNameLst>
                                          <p:attrName>fillcolor</p:attrName>
                                        </p:attrNameLst>
                                      </p:cBhvr>
                                      <p:by>
                                        <p:hsl h="0" s="-12549" l="-25098"/>
                                      </p:by>
                                    </p:animClr>
                                    <p:animClr clrSpc="hsl" dir="cw">
                                      <p:cBhvr>
                                        <p:cTn id="35" dur="500" fill="hold"/>
                                        <p:tgtEl>
                                          <p:spTgt spid="3">
                                            <p:txEl>
                                              <p:pRg st="5" end="5"/>
                                            </p:txEl>
                                          </p:spTgt>
                                        </p:tgtEl>
                                        <p:attrNameLst>
                                          <p:attrName>stroke.color</p:attrName>
                                        </p:attrNameLst>
                                      </p:cBhvr>
                                      <p:by>
                                        <p:hsl h="0" s="-12549" l="-25098"/>
                                      </p:by>
                                    </p:animClr>
                                    <p:set>
                                      <p:cBhvr>
                                        <p:cTn id="36" dur="500" fill="hold"/>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Approach: Gaussian Propagation (Cont.)</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4499" y="1561309"/>
            <a:ext cx="7663002" cy="4305670"/>
          </a:xfr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2546C92-6FFC-44AE-B8C5-F707162A2BEC}"/>
                  </a:ext>
                </a:extLst>
              </p:cNvPr>
              <p:cNvSpPr txBox="1"/>
              <p:nvPr/>
            </p:nvSpPr>
            <p:spPr>
              <a:xfrm>
                <a:off x="266058" y="6039315"/>
                <a:ext cx="9661443" cy="523220"/>
              </a:xfrm>
              <a:prstGeom prst="rect">
                <a:avLst/>
              </a:prstGeom>
              <a:noFill/>
            </p:spPr>
            <p:txBody>
              <a:bodyPr wrap="square" rtlCol="0">
                <a:spAutoFit/>
              </a:bodyPr>
              <a:lstStyle/>
              <a:p>
                <a:r>
                  <a:rPr lang="en-US" sz="2800" dirty="0"/>
                  <a:t>Grey Ellipses: Unconditional a priori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oMath>
                </a14:m>
                <a:r>
                  <a:rPr lang="en-US" sz="2800" dirty="0"/>
                  <a:t>distributions</a:t>
                </a:r>
              </a:p>
            </p:txBody>
          </p:sp>
        </mc:Choice>
        <mc:Fallback xmlns="">
          <p:sp>
            <p:nvSpPr>
              <p:cNvPr id="10" name="TextBox 9">
                <a:extLst>
                  <a:ext uri="{FF2B5EF4-FFF2-40B4-BE49-F238E27FC236}">
                    <a16:creationId xmlns:a16="http://schemas.microsoft.com/office/drawing/2014/main" id="{A2546C92-6FFC-44AE-B8C5-F707162A2BEC}"/>
                  </a:ext>
                </a:extLst>
              </p:cNvPr>
              <p:cNvSpPr txBox="1">
                <a:spLocks noRot="1" noChangeAspect="1" noMove="1" noResize="1" noEditPoints="1" noAdjustHandles="1" noChangeArrowheads="1" noChangeShapeType="1" noTextEdit="1"/>
              </p:cNvSpPr>
              <p:nvPr/>
            </p:nvSpPr>
            <p:spPr>
              <a:xfrm>
                <a:off x="266058" y="6039315"/>
                <a:ext cx="9661443" cy="523220"/>
              </a:xfrm>
              <a:prstGeom prst="rect">
                <a:avLst/>
              </a:prstGeom>
              <a:blipFill>
                <a:blip r:embed="rId4"/>
                <a:stretch>
                  <a:fillRect l="-1325"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EAAD1EC-CC6F-4460-B5E3-23A1184FF7B2}"/>
                  </a:ext>
                </a:extLst>
              </p:cNvPr>
              <p:cNvSpPr/>
              <p:nvPr/>
            </p:nvSpPr>
            <p:spPr>
              <a:xfrm>
                <a:off x="9612253" y="4222060"/>
                <a:ext cx="1814279" cy="8918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m>
                            <m:mPr>
                              <m:mcs>
                                <m:mc>
                                  <m:mcPr>
                                    <m:count m:val="1"/>
                                    <m:mcJc m:val="center"/>
                                  </m:mcPr>
                                </m:mc>
                              </m:mcs>
                              <m:ctrlPr>
                                <a:rPr lang="en-US" sz="2800" i="1">
                                  <a:latin typeface="Cambria Math" panose="02040503050406030204" pitchFamily="18" charset="0"/>
                                </a:rPr>
                              </m:ctrlPr>
                            </m:mP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
                          <m:r>
                            <a:rPr lang="en-US" sz="2800" i="1">
                              <a:latin typeface="Cambria Math" panose="02040503050406030204" pitchFamily="18" charset="0"/>
                            </a:rPr>
                            <m:t> </m:t>
                          </m:r>
                        </m:e>
                      </m:d>
                    </m:oMath>
                  </m:oMathPara>
                </a14:m>
                <a:endParaRPr lang="en-US" sz="2800" dirty="0"/>
              </a:p>
            </p:txBody>
          </p:sp>
        </mc:Choice>
        <mc:Fallback xmlns="">
          <p:sp>
            <p:nvSpPr>
              <p:cNvPr id="9" name="Rectangle 8">
                <a:extLst>
                  <a:ext uri="{FF2B5EF4-FFF2-40B4-BE49-F238E27FC236}">
                    <a16:creationId xmlns:a16="http://schemas.microsoft.com/office/drawing/2014/main" id="{CEAAD1EC-CC6F-4460-B5E3-23A1184FF7B2}"/>
                  </a:ext>
                </a:extLst>
              </p:cNvPr>
              <p:cNvSpPr>
                <a:spLocks noRot="1" noChangeAspect="1" noMove="1" noResize="1" noEditPoints="1" noAdjustHandles="1" noChangeArrowheads="1" noChangeShapeType="1" noTextEdit="1"/>
              </p:cNvSpPr>
              <p:nvPr/>
            </p:nvSpPr>
            <p:spPr>
              <a:xfrm>
                <a:off x="9612253" y="4222060"/>
                <a:ext cx="1814279" cy="89184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98C2F99-AFB8-4A58-8C9B-757B85623F42}"/>
                  </a:ext>
                </a:extLst>
              </p:cNvPr>
              <p:cNvSpPr/>
              <p:nvPr/>
            </p:nvSpPr>
            <p:spPr>
              <a:xfrm>
                <a:off x="9799805" y="6176885"/>
                <a:ext cx="1626727" cy="52322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Λ</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𝐼</m:t>
                      </m:r>
                      <m:r>
                        <a:rPr lang="en-US" sz="2800" i="1">
                          <a:latin typeface="Cambria Math" panose="02040503050406030204" pitchFamily="18" charset="0"/>
                          <a:ea typeface="Cambria Math" panose="02040503050406030204" pitchFamily="18" charset="0"/>
                        </a:rPr>
                        <m:t> 0]</m:t>
                      </m:r>
                    </m:oMath>
                  </m:oMathPara>
                </a14:m>
                <a:endParaRPr lang="en-US" sz="2800" dirty="0"/>
              </a:p>
            </p:txBody>
          </p:sp>
        </mc:Choice>
        <mc:Fallback xmlns="">
          <p:sp>
            <p:nvSpPr>
              <p:cNvPr id="4" name="Rectangle 3">
                <a:extLst>
                  <a:ext uri="{FF2B5EF4-FFF2-40B4-BE49-F238E27FC236}">
                    <a16:creationId xmlns:a16="http://schemas.microsoft.com/office/drawing/2014/main" id="{898C2F99-AFB8-4A58-8C9B-757B85623F42}"/>
                  </a:ext>
                </a:extLst>
              </p:cNvPr>
              <p:cNvSpPr>
                <a:spLocks noRot="1" noChangeAspect="1" noMove="1" noResize="1" noEditPoints="1" noAdjustHandles="1" noChangeArrowheads="1" noChangeShapeType="1" noTextEdit="1"/>
              </p:cNvSpPr>
              <p:nvPr/>
            </p:nvSpPr>
            <p:spPr>
              <a:xfrm>
                <a:off x="9799805" y="6176885"/>
                <a:ext cx="1626727" cy="523220"/>
              </a:xfrm>
              <a:prstGeom prst="rect">
                <a:avLst/>
              </a:prstGeom>
              <a:blipFill>
                <a:blip r:embed="rId7"/>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5D323B9C-88E3-4019-9A83-3A5D83CCA4DA}"/>
              </a:ext>
            </a:extLst>
          </p:cNvPr>
          <p:cNvSpPr/>
          <p:nvPr/>
        </p:nvSpPr>
        <p:spPr>
          <a:xfrm>
            <a:off x="9017822" y="351012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4692CE0-DBFF-4302-A76D-07561C20B00D}"/>
              </a:ext>
            </a:extLst>
          </p:cNvPr>
          <p:cNvCxnSpPr>
            <a:cxnSpLocks/>
          </p:cNvCxnSpPr>
          <p:nvPr/>
        </p:nvCxnSpPr>
        <p:spPr>
          <a:xfrm flipH="1">
            <a:off x="9355885" y="3148330"/>
            <a:ext cx="409188" cy="500989"/>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6EAECCF-06CA-48E4-984D-F793EE1AE995}"/>
                  </a:ext>
                </a:extLst>
              </p:cNvPr>
              <p:cNvSpPr/>
              <p:nvPr/>
            </p:nvSpPr>
            <p:spPr>
              <a:xfrm>
                <a:off x="9689410" y="3294460"/>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e>
                      </m:acc>
                    </m:oMath>
                  </m:oMathPara>
                </a14:m>
                <a:endParaRPr lang="en-US" sz="2800" dirty="0"/>
              </a:p>
            </p:txBody>
          </p:sp>
        </mc:Choice>
        <mc:Fallback xmlns="">
          <p:sp>
            <p:nvSpPr>
              <p:cNvPr id="15" name="Rectangle 14">
                <a:extLst>
                  <a:ext uri="{FF2B5EF4-FFF2-40B4-BE49-F238E27FC236}">
                    <a16:creationId xmlns:a16="http://schemas.microsoft.com/office/drawing/2014/main" id="{76EAECCF-06CA-48E4-984D-F793EE1AE995}"/>
                  </a:ext>
                </a:extLst>
              </p:cNvPr>
              <p:cNvSpPr>
                <a:spLocks noRot="1" noChangeAspect="1" noMove="1" noResize="1" noEditPoints="1" noAdjustHandles="1" noChangeArrowheads="1" noChangeShapeType="1" noTextEdit="1"/>
              </p:cNvSpPr>
              <p:nvPr/>
            </p:nvSpPr>
            <p:spPr>
              <a:xfrm>
                <a:off x="9689410" y="3294460"/>
                <a:ext cx="590995"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4DF822E-4787-443B-9C5B-D16A298B2694}"/>
                  </a:ext>
                </a:extLst>
              </p:cNvPr>
              <p:cNvSpPr/>
              <p:nvPr/>
            </p:nvSpPr>
            <p:spPr>
              <a:xfrm>
                <a:off x="9451319" y="2361769"/>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16" name="Rectangle 15">
                <a:extLst>
                  <a:ext uri="{FF2B5EF4-FFF2-40B4-BE49-F238E27FC236}">
                    <a16:creationId xmlns:a16="http://schemas.microsoft.com/office/drawing/2014/main" id="{A4DF822E-4787-443B-9C5B-D16A298B2694}"/>
                  </a:ext>
                </a:extLst>
              </p:cNvPr>
              <p:cNvSpPr>
                <a:spLocks noRot="1" noChangeAspect="1" noMove="1" noResize="1" noEditPoints="1" noAdjustHandles="1" noChangeArrowheads="1" noChangeShapeType="1" noTextEdit="1"/>
              </p:cNvSpPr>
              <p:nvPr/>
            </p:nvSpPr>
            <p:spPr>
              <a:xfrm>
                <a:off x="9451319" y="2361769"/>
                <a:ext cx="590995" cy="523220"/>
              </a:xfrm>
              <a:prstGeom prst="rect">
                <a:avLst/>
              </a:prstGeom>
              <a:blipFill>
                <a:blip r:embed="rId9"/>
                <a:stretch>
                  <a:fillRect/>
                </a:stretch>
              </a:blipFill>
            </p:spPr>
            <p:txBody>
              <a:bodyPr/>
              <a:lstStyle/>
              <a:p>
                <a:r>
                  <a:rPr lang="en-US">
                    <a:noFill/>
                  </a:rPr>
                  <a:t> </a:t>
                </a:r>
              </a:p>
            </p:txBody>
          </p:sp>
        </mc:Fallback>
      </mc:AlternateContent>
      <p:sp>
        <p:nvSpPr>
          <p:cNvPr id="17" name="Oval 16">
            <a:extLst>
              <a:ext uri="{FF2B5EF4-FFF2-40B4-BE49-F238E27FC236}">
                <a16:creationId xmlns:a16="http://schemas.microsoft.com/office/drawing/2014/main" id="{E71A817F-5430-49C8-9E57-7B24E0F53780}"/>
              </a:ext>
            </a:extLst>
          </p:cNvPr>
          <p:cNvSpPr/>
          <p:nvPr/>
        </p:nvSpPr>
        <p:spPr>
          <a:xfrm>
            <a:off x="9430097" y="286506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517109B-637F-4980-BF8E-213C36044358}"/>
              </a:ext>
            </a:extLst>
          </p:cNvPr>
          <p:cNvCxnSpPr>
            <a:cxnSpLocks/>
          </p:cNvCxnSpPr>
          <p:nvPr/>
        </p:nvCxnSpPr>
        <p:spPr>
          <a:xfrm>
            <a:off x="9316277" y="3579310"/>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410627C-AE30-464C-A965-4B305DC54830}"/>
              </a:ext>
            </a:extLst>
          </p:cNvPr>
          <p:cNvCxnSpPr>
            <a:cxnSpLocks/>
          </p:cNvCxnSpPr>
          <p:nvPr/>
        </p:nvCxnSpPr>
        <p:spPr>
          <a:xfrm>
            <a:off x="9716860" y="3096039"/>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EDE0D9C-B028-46F2-A405-CE942A19648B}"/>
                  </a:ext>
                </a:extLst>
              </p:cNvPr>
              <p:cNvSpPr/>
              <p:nvPr/>
            </p:nvSpPr>
            <p:spPr>
              <a:xfrm>
                <a:off x="8794329" y="3792106"/>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0" name="Rectangle 19">
                <a:extLst>
                  <a:ext uri="{FF2B5EF4-FFF2-40B4-BE49-F238E27FC236}">
                    <a16:creationId xmlns:a16="http://schemas.microsoft.com/office/drawing/2014/main" id="{DEDE0D9C-B028-46F2-A405-CE942A19648B}"/>
                  </a:ext>
                </a:extLst>
              </p:cNvPr>
              <p:cNvSpPr>
                <a:spLocks noRot="1" noChangeAspect="1" noMove="1" noResize="1" noEditPoints="1" noAdjustHandles="1" noChangeArrowheads="1" noChangeShapeType="1" noTextEdit="1"/>
              </p:cNvSpPr>
              <p:nvPr/>
            </p:nvSpPr>
            <p:spPr>
              <a:xfrm>
                <a:off x="8794329" y="3792106"/>
                <a:ext cx="618374"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911A33C-4D0B-4AD7-8251-6ABBC1DE7F2E}"/>
                  </a:ext>
                </a:extLst>
              </p:cNvPr>
              <p:cNvSpPr/>
              <p:nvPr/>
            </p:nvSpPr>
            <p:spPr>
              <a:xfrm>
                <a:off x="9625942" y="5117499"/>
                <a:ext cx="19744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i="1" dirty="0">
                              <a:latin typeface="Cambria Math" panose="02040503050406030204" pitchFamily="18" charset="0"/>
                            </a:rPr>
                            <m:t>𝑡</m:t>
                          </m:r>
                        </m:sub>
                      </m:sSub>
                      <m:r>
                        <a:rPr lang="en-US" sz="2800" dirty="0">
                          <a:latin typeface="Cambria Math" panose="02040503050406030204" pitchFamily="18" charset="0"/>
                        </a:rPr>
                        <m:t>=</m:t>
                      </m:r>
                      <m:r>
                        <m:rPr>
                          <m:sty m:val="p"/>
                        </m:rPr>
                        <a:rPr lang="en-US" sz="2800" dirty="0">
                          <a:latin typeface="Cambria Math" panose="02040503050406030204" pitchFamily="18" charset="0"/>
                        </a:rPr>
                        <m:t>E</m:t>
                      </m:r>
                      <m:d>
                        <m:dPr>
                          <m:begChr m:val="["/>
                          <m:endChr m:val="]"/>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dirty="0">
                                  <a:latin typeface="Cambria Math" panose="02040503050406030204" pitchFamily="18" charset="0"/>
                                </a:rPr>
                                <m:t> </m:t>
                              </m:r>
                              <m:r>
                                <m:rPr>
                                  <m:sty m:val="p"/>
                                </m:rPr>
                                <a:rPr lang="en-US" sz="2800" dirty="0">
                                  <a:latin typeface="Cambria Math" panose="02040503050406030204" pitchFamily="18" charset="0"/>
                                </a:rPr>
                                <m:t>y</m:t>
                              </m:r>
                            </m:e>
                            <m:sub>
                              <m:r>
                                <m:rPr>
                                  <m:sty m:val="p"/>
                                </m:rPr>
                                <a:rPr lang="en-US" sz="2800" dirty="0">
                                  <a:latin typeface="Cambria Math" panose="02040503050406030204" pitchFamily="18" charset="0"/>
                                </a:rPr>
                                <m:t>t</m:t>
                              </m:r>
                            </m:sub>
                          </m:sSub>
                          <m:r>
                            <a:rPr lang="en-US" sz="2800" dirty="0">
                              <a:latin typeface="Cambria Math" panose="02040503050406030204" pitchFamily="18" charset="0"/>
                            </a:rPr>
                            <m:t> </m:t>
                          </m:r>
                        </m:e>
                      </m:d>
                    </m:oMath>
                  </m:oMathPara>
                </a14:m>
                <a:endParaRPr lang="en-US" sz="2800" dirty="0"/>
              </a:p>
            </p:txBody>
          </p:sp>
        </mc:Choice>
        <mc:Fallback xmlns="">
          <p:sp>
            <p:nvSpPr>
              <p:cNvPr id="6" name="Rectangle 5">
                <a:extLst>
                  <a:ext uri="{FF2B5EF4-FFF2-40B4-BE49-F238E27FC236}">
                    <a16:creationId xmlns:a16="http://schemas.microsoft.com/office/drawing/2014/main" id="{2911A33C-4D0B-4AD7-8251-6ABBC1DE7F2E}"/>
                  </a:ext>
                </a:extLst>
              </p:cNvPr>
              <p:cNvSpPr>
                <a:spLocks noRot="1" noChangeAspect="1" noMove="1" noResize="1" noEditPoints="1" noAdjustHandles="1" noChangeArrowheads="1" noChangeShapeType="1" noTextEdit="1"/>
              </p:cNvSpPr>
              <p:nvPr/>
            </p:nvSpPr>
            <p:spPr>
              <a:xfrm>
                <a:off x="9625942" y="5117499"/>
                <a:ext cx="1974451"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DFCA852-3172-4D4F-A5A8-9CCF94D416EE}"/>
                  </a:ext>
                </a:extLst>
              </p:cNvPr>
              <p:cNvSpPr txBox="1"/>
              <p:nvPr/>
            </p:nvSpPr>
            <p:spPr>
              <a:xfrm>
                <a:off x="9689410" y="5295700"/>
                <a:ext cx="2249014" cy="1292662"/>
              </a:xfrm>
              <a:prstGeom prst="rect">
                <a:avLst/>
              </a:prstGeom>
              <a:noFill/>
            </p:spPr>
            <p:txBody>
              <a:bodyPr wrap="none" lIns="0" tIns="0" rIns="0" bIns="0" rtlCol="0">
                <a:spAutoFit/>
              </a:bodyPr>
              <a:lstStyle/>
              <a:p>
                <a:endParaRPr lang="en-US" sz="28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𝑉𝑎𝑟</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 </m:t>
                          </m:r>
                        </m:e>
                      </m:d>
                    </m:oMath>
                  </m:oMathPara>
                </a14:m>
                <a:endParaRPr lang="en-US" sz="2800" dirty="0"/>
              </a:p>
              <a:p>
                <a:endParaRPr lang="en-US" sz="2800" dirty="0"/>
              </a:p>
            </p:txBody>
          </p:sp>
        </mc:Choice>
        <mc:Fallback xmlns="">
          <p:sp>
            <p:nvSpPr>
              <p:cNvPr id="7" name="TextBox 6">
                <a:extLst>
                  <a:ext uri="{FF2B5EF4-FFF2-40B4-BE49-F238E27FC236}">
                    <a16:creationId xmlns:a16="http://schemas.microsoft.com/office/drawing/2014/main" id="{1DFCA852-3172-4D4F-A5A8-9CCF94D416EE}"/>
                  </a:ext>
                </a:extLst>
              </p:cNvPr>
              <p:cNvSpPr txBox="1">
                <a:spLocks noRot="1" noChangeAspect="1" noMove="1" noResize="1" noEditPoints="1" noAdjustHandles="1" noChangeArrowheads="1" noChangeShapeType="1" noTextEdit="1"/>
              </p:cNvSpPr>
              <p:nvPr/>
            </p:nvSpPr>
            <p:spPr>
              <a:xfrm>
                <a:off x="9689410" y="5295700"/>
                <a:ext cx="2249014" cy="1292662"/>
              </a:xfrm>
              <a:prstGeom prst="rect">
                <a:avLst/>
              </a:prstGeom>
              <a:blipFill>
                <a:blip r:embed="rId12"/>
                <a:stretch>
                  <a:fillRect/>
                </a:stretch>
              </a:blipFill>
            </p:spPr>
            <p:txBody>
              <a:bodyPr/>
              <a:lstStyle/>
              <a:p>
                <a:r>
                  <a:rPr lang="en-US">
                    <a:noFill/>
                  </a:rPr>
                  <a:t> </a:t>
                </a:r>
              </a:p>
            </p:txBody>
          </p:sp>
        </mc:Fallback>
      </mc:AlternateContent>
      <p:sp>
        <p:nvSpPr>
          <p:cNvPr id="11" name="Arrow: Right 10">
            <a:extLst>
              <a:ext uri="{FF2B5EF4-FFF2-40B4-BE49-F238E27FC236}">
                <a16:creationId xmlns:a16="http://schemas.microsoft.com/office/drawing/2014/main" id="{E0192202-5F43-45F8-A4BB-3D3F3BE72E0C}"/>
              </a:ext>
            </a:extLst>
          </p:cNvPr>
          <p:cNvSpPr/>
          <p:nvPr/>
        </p:nvSpPr>
        <p:spPr>
          <a:xfrm>
            <a:off x="3838650" y="4471445"/>
            <a:ext cx="870107" cy="393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DEAEA8E-A129-431E-A590-B6BC54E02758}"/>
              </a:ext>
            </a:extLst>
          </p:cNvPr>
          <p:cNvSpPr/>
          <p:nvPr/>
        </p:nvSpPr>
        <p:spPr>
          <a:xfrm>
            <a:off x="2426927" y="3318540"/>
            <a:ext cx="3567902" cy="1679129"/>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2" name="Picture 11">
            <a:extLst>
              <a:ext uri="{FF2B5EF4-FFF2-40B4-BE49-F238E27FC236}">
                <a16:creationId xmlns:a16="http://schemas.microsoft.com/office/drawing/2014/main" id="{5301481D-B70F-421B-99DF-E8499DA4888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75541" y="1699216"/>
            <a:ext cx="4104230" cy="1577602"/>
          </a:xfrm>
          <a:prstGeom prst="rect">
            <a:avLst/>
          </a:prstGeom>
        </p:spPr>
      </p:pic>
    </p:spTree>
    <p:custDataLst>
      <p:tags r:id="rId1"/>
    </p:custDataLst>
    <p:extLst>
      <p:ext uri="{BB962C8B-B14F-4D97-AF65-F5344CB8AC3E}">
        <p14:creationId xmlns:p14="http://schemas.microsoft.com/office/powerpoint/2010/main" val="2299317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a:xfrm>
            <a:off x="838200" y="1825624"/>
            <a:ext cx="10515600" cy="4843189"/>
          </a:xfrm>
        </p:spPr>
        <p:txBody>
          <a:bodyPr/>
          <a:lstStyle/>
          <a:p>
            <a:r>
              <a:rPr lang="en-US" dirty="0"/>
              <a:t>Prior Work</a:t>
            </a:r>
          </a:p>
          <a:p>
            <a:r>
              <a:rPr lang="en-US" dirty="0"/>
              <a:t>Proposed Method</a:t>
            </a:r>
          </a:p>
          <a:p>
            <a:pPr lvl="1"/>
            <a:r>
              <a:rPr lang="en-US" dirty="0"/>
              <a:t>Formulation</a:t>
            </a:r>
          </a:p>
          <a:p>
            <a:pPr lvl="1"/>
            <a:r>
              <a:rPr lang="en-US" dirty="0"/>
              <a:t>Approach</a:t>
            </a:r>
          </a:p>
          <a:p>
            <a:pPr lvl="2"/>
            <a:r>
              <a:rPr lang="en-US" dirty="0"/>
              <a:t>Gaussian Propagation</a:t>
            </a:r>
          </a:p>
          <a:p>
            <a:pPr lvl="2"/>
            <a:r>
              <a:rPr lang="en-US" dirty="0"/>
              <a:t>Gaussian Truncation</a:t>
            </a:r>
          </a:p>
          <a:p>
            <a:r>
              <a:rPr lang="en-US" dirty="0"/>
              <a:t>Method Evaluation and Results</a:t>
            </a:r>
          </a:p>
          <a:p>
            <a:pPr lvl="1"/>
            <a:r>
              <a:rPr lang="en-US" dirty="0"/>
              <a:t>Car-like robot with second order dynamics</a:t>
            </a:r>
          </a:p>
          <a:p>
            <a:pPr lvl="1"/>
            <a:r>
              <a:rPr lang="en-US" dirty="0"/>
              <a:t>Nonholonomic bevel-tip flexible needle</a:t>
            </a:r>
          </a:p>
        </p:txBody>
      </p:sp>
    </p:spTree>
    <p:extLst>
      <p:ext uri="{BB962C8B-B14F-4D97-AF65-F5344CB8AC3E}">
        <p14:creationId xmlns:p14="http://schemas.microsoft.com/office/powerpoint/2010/main" val="2476328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Approach: Gaussian Truncation (Cont.)</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499" y="1561309"/>
            <a:ext cx="7663002" cy="4305670"/>
          </a:xfrm>
        </p:spPr>
      </p:pic>
      <p:cxnSp>
        <p:nvCxnSpPr>
          <p:cNvPr id="8" name="Straight Arrow Connector 7">
            <a:extLst>
              <a:ext uri="{FF2B5EF4-FFF2-40B4-BE49-F238E27FC236}">
                <a16:creationId xmlns:a16="http://schemas.microsoft.com/office/drawing/2014/main" id="{8911ECBD-F1C5-46C0-83ED-E8860AE17519}"/>
              </a:ext>
            </a:extLst>
          </p:cNvPr>
          <p:cNvCxnSpPr>
            <a:cxnSpLocks/>
          </p:cNvCxnSpPr>
          <p:nvPr/>
        </p:nvCxnSpPr>
        <p:spPr>
          <a:xfrm flipH="1" flipV="1">
            <a:off x="5092262" y="4414345"/>
            <a:ext cx="796193" cy="162497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0AF614-8559-474A-A34E-A1F0020BCB50}"/>
              </a:ext>
            </a:extLst>
          </p:cNvPr>
          <p:cNvCxnSpPr>
            <a:cxnSpLocks/>
          </p:cNvCxnSpPr>
          <p:nvPr/>
        </p:nvCxnSpPr>
        <p:spPr>
          <a:xfrm flipV="1">
            <a:off x="2939142" y="4640731"/>
            <a:ext cx="427343" cy="134489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546C92-6FFC-44AE-B8C5-F707162A2BEC}"/>
              </a:ext>
            </a:extLst>
          </p:cNvPr>
          <p:cNvSpPr txBox="1"/>
          <p:nvPr/>
        </p:nvSpPr>
        <p:spPr>
          <a:xfrm>
            <a:off x="266058" y="6039315"/>
            <a:ext cx="9661443" cy="523220"/>
          </a:xfrm>
          <a:prstGeom prst="rect">
            <a:avLst/>
          </a:prstGeom>
          <a:noFill/>
        </p:spPr>
        <p:txBody>
          <a:bodyPr wrap="square" rtlCol="0">
            <a:spAutoFit/>
          </a:bodyPr>
          <a:lstStyle/>
          <a:p>
            <a:r>
              <a:rPr lang="en-US" sz="2800" dirty="0"/>
              <a:t>Black Ellipses: Obstacle Truncated Gaussian Distributions</a:t>
            </a:r>
          </a:p>
        </p:txBody>
      </p:sp>
      <p:cxnSp>
        <p:nvCxnSpPr>
          <p:cNvPr id="9" name="Straight Arrow Connector 8">
            <a:extLst>
              <a:ext uri="{FF2B5EF4-FFF2-40B4-BE49-F238E27FC236}">
                <a16:creationId xmlns:a16="http://schemas.microsoft.com/office/drawing/2014/main" id="{ECCF71DD-47F6-4B7B-84E6-EF0D3248782B}"/>
              </a:ext>
            </a:extLst>
          </p:cNvPr>
          <p:cNvCxnSpPr>
            <a:cxnSpLocks/>
          </p:cNvCxnSpPr>
          <p:nvPr/>
        </p:nvCxnSpPr>
        <p:spPr>
          <a:xfrm>
            <a:off x="4130566" y="1991107"/>
            <a:ext cx="1757889" cy="130268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3654FA-D47F-4A05-AE8B-74A9B3B618DF}"/>
              </a:ext>
            </a:extLst>
          </p:cNvPr>
          <p:cNvCxnSpPr>
            <a:cxnSpLocks/>
          </p:cNvCxnSpPr>
          <p:nvPr/>
        </p:nvCxnSpPr>
        <p:spPr>
          <a:xfrm flipH="1">
            <a:off x="8765628" y="2119191"/>
            <a:ext cx="1556012" cy="1136383"/>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569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D38962F-DE61-4F64-964C-FEC90AA55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762" y="3970882"/>
            <a:ext cx="7190476" cy="2714286"/>
          </a:xfrm>
          <a:prstGeom prst="rect">
            <a:avLst/>
          </a:prstGeom>
        </p:spPr>
      </p:pic>
      <p:sp>
        <p:nvSpPr>
          <p:cNvPr id="2" name="Title 1">
            <a:extLst>
              <a:ext uri="{FF2B5EF4-FFF2-40B4-BE49-F238E27FC236}">
                <a16:creationId xmlns:a16="http://schemas.microsoft.com/office/drawing/2014/main" id="{A9DEF1B1-94C3-46EC-A079-F482E8E1ECF2}"/>
              </a:ext>
            </a:extLst>
          </p:cNvPr>
          <p:cNvSpPr>
            <a:spLocks noGrp="1"/>
          </p:cNvSpPr>
          <p:nvPr>
            <p:ph type="title"/>
          </p:nvPr>
        </p:nvSpPr>
        <p:spPr/>
        <p:txBody>
          <a:bodyPr/>
          <a:lstStyle/>
          <a:p>
            <a:r>
              <a:rPr lang="en-US" dirty="0"/>
              <a:t>Approach: Gaussian Truncation (Cont.)</a:t>
            </a:r>
          </a:p>
        </p:txBody>
      </p:sp>
      <p:sp>
        <p:nvSpPr>
          <p:cNvPr id="3" name="Content Placeholder 2">
            <a:extLst>
              <a:ext uri="{FF2B5EF4-FFF2-40B4-BE49-F238E27FC236}">
                <a16:creationId xmlns:a16="http://schemas.microsoft.com/office/drawing/2014/main" id="{74DFDF2C-60F7-4512-8530-A750E88F2E2B}"/>
              </a:ext>
            </a:extLst>
          </p:cNvPr>
          <p:cNvSpPr>
            <a:spLocks noGrp="1"/>
          </p:cNvSpPr>
          <p:nvPr>
            <p:ph idx="1"/>
          </p:nvPr>
        </p:nvSpPr>
        <p:spPr>
          <a:xfrm>
            <a:off x="838200" y="1825625"/>
            <a:ext cx="10964422" cy="1325563"/>
          </a:xfrm>
        </p:spPr>
        <p:txBody>
          <a:bodyPr>
            <a:normAutofit/>
          </a:bodyPr>
          <a:lstStyle/>
          <a:p>
            <a:r>
              <a:rPr lang="en-US" dirty="0"/>
              <a:t>Compute </a:t>
            </a:r>
            <a:r>
              <a:rPr lang="en-US" u="sng" dirty="0"/>
              <a:t>shift</a:t>
            </a:r>
            <a:r>
              <a:rPr lang="en-US" dirty="0"/>
              <a:t> in mean and variance </a:t>
            </a:r>
            <a:r>
              <a:rPr lang="en-US" u="sng" dirty="0"/>
              <a:t>for each constraint</a:t>
            </a:r>
          </a:p>
        </p:txBody>
      </p:sp>
      <p:pic>
        <p:nvPicPr>
          <p:cNvPr id="7" name="Picture 6">
            <a:extLst>
              <a:ext uri="{FF2B5EF4-FFF2-40B4-BE49-F238E27FC236}">
                <a16:creationId xmlns:a16="http://schemas.microsoft.com/office/drawing/2014/main" id="{93687007-0B81-429A-9195-607AE7224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0156" y="2466431"/>
            <a:ext cx="4211687" cy="1639388"/>
          </a:xfrm>
          <a:prstGeom prst="rect">
            <a:avLst/>
          </a:prstGeom>
        </p:spPr>
      </p:pic>
    </p:spTree>
    <p:extLst>
      <p:ext uri="{BB962C8B-B14F-4D97-AF65-F5344CB8AC3E}">
        <p14:creationId xmlns:p14="http://schemas.microsoft.com/office/powerpoint/2010/main" val="37308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6C56-DF51-4ECB-81A8-A8946ACE0BAC}"/>
              </a:ext>
            </a:extLst>
          </p:cNvPr>
          <p:cNvSpPr>
            <a:spLocks noGrp="1"/>
          </p:cNvSpPr>
          <p:nvPr>
            <p:ph type="title"/>
          </p:nvPr>
        </p:nvSpPr>
        <p:spPr/>
        <p:txBody>
          <a:bodyPr/>
          <a:lstStyle/>
          <a:p>
            <a:r>
              <a:rPr lang="en-US" dirty="0"/>
              <a:t>Approach: Gaussian Truncation (Cont.)</a:t>
            </a:r>
          </a:p>
        </p:txBody>
      </p:sp>
      <p:sp>
        <p:nvSpPr>
          <p:cNvPr id="3" name="Content Placeholder 2">
            <a:extLst>
              <a:ext uri="{FF2B5EF4-FFF2-40B4-BE49-F238E27FC236}">
                <a16:creationId xmlns:a16="http://schemas.microsoft.com/office/drawing/2014/main" id="{D05B5FBE-B9C9-4379-85FD-F38CB688B164}"/>
              </a:ext>
            </a:extLst>
          </p:cNvPr>
          <p:cNvSpPr>
            <a:spLocks noGrp="1"/>
          </p:cNvSpPr>
          <p:nvPr>
            <p:ph idx="1"/>
          </p:nvPr>
        </p:nvSpPr>
        <p:spPr/>
        <p:txBody>
          <a:bodyPr/>
          <a:lstStyle/>
          <a:p>
            <a:r>
              <a:rPr lang="en-US" dirty="0"/>
              <a:t>Step 1: For each constraint, affine transform to 1D Gaussian</a:t>
            </a:r>
          </a:p>
        </p:txBody>
      </p:sp>
      <p:pic>
        <p:nvPicPr>
          <p:cNvPr id="4" name="Content Placeholder 4">
            <a:extLst>
              <a:ext uri="{FF2B5EF4-FFF2-40B4-BE49-F238E27FC236}">
                <a16:creationId xmlns:a16="http://schemas.microsoft.com/office/drawing/2014/main" id="{72786DAC-1570-467D-9167-D97B95473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377" y="2909900"/>
            <a:ext cx="11413245" cy="3097881"/>
          </a:xfrm>
          <a:prstGeom prst="rect">
            <a:avLst/>
          </a:prstGeom>
        </p:spPr>
      </p:pic>
      <p:sp>
        <p:nvSpPr>
          <p:cNvPr id="6" name="Rectangle 5">
            <a:extLst>
              <a:ext uri="{FF2B5EF4-FFF2-40B4-BE49-F238E27FC236}">
                <a16:creationId xmlns:a16="http://schemas.microsoft.com/office/drawing/2014/main" id="{E58FD1EB-94F6-4B55-907F-7584A9EF3F97}"/>
              </a:ext>
            </a:extLst>
          </p:cNvPr>
          <p:cNvSpPr/>
          <p:nvPr/>
        </p:nvSpPr>
        <p:spPr>
          <a:xfrm>
            <a:off x="389377" y="2676635"/>
            <a:ext cx="7823894" cy="3500328"/>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a:extLst>
              <a:ext uri="{FF2B5EF4-FFF2-40B4-BE49-F238E27FC236}">
                <a16:creationId xmlns:a16="http://schemas.microsoft.com/office/drawing/2014/main" id="{3444B98A-C7C2-4F68-8567-9DC302E3F5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207" y="2676635"/>
            <a:ext cx="2410161" cy="581106"/>
          </a:xfrm>
          <a:prstGeom prst="rect">
            <a:avLst/>
          </a:prstGeom>
        </p:spPr>
      </p:pic>
      <p:sp>
        <p:nvSpPr>
          <p:cNvPr id="9" name="TextBox 8">
            <a:extLst>
              <a:ext uri="{FF2B5EF4-FFF2-40B4-BE49-F238E27FC236}">
                <a16:creationId xmlns:a16="http://schemas.microsoft.com/office/drawing/2014/main" id="{5A642D71-F0FE-4008-B38E-4464641E49B2}"/>
              </a:ext>
            </a:extLst>
          </p:cNvPr>
          <p:cNvSpPr txBox="1"/>
          <p:nvPr/>
        </p:nvSpPr>
        <p:spPr>
          <a:xfrm>
            <a:off x="9309952" y="2214970"/>
            <a:ext cx="2492670" cy="461665"/>
          </a:xfrm>
          <a:prstGeom prst="rect">
            <a:avLst/>
          </a:prstGeom>
          <a:noFill/>
        </p:spPr>
        <p:txBody>
          <a:bodyPr wrap="none" rtlCol="0">
            <a:spAutoFit/>
          </a:bodyPr>
          <a:lstStyle/>
          <a:p>
            <a:r>
              <a:rPr lang="en-US" sz="2400" dirty="0"/>
              <a:t>Current Constraint</a:t>
            </a:r>
          </a:p>
        </p:txBody>
      </p:sp>
    </p:spTree>
    <p:extLst>
      <p:ext uri="{BB962C8B-B14F-4D97-AF65-F5344CB8AC3E}">
        <p14:creationId xmlns:p14="http://schemas.microsoft.com/office/powerpoint/2010/main" val="2147958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6C56-DF51-4ECB-81A8-A8946ACE0BAC}"/>
              </a:ext>
            </a:extLst>
          </p:cNvPr>
          <p:cNvSpPr>
            <a:spLocks noGrp="1"/>
          </p:cNvSpPr>
          <p:nvPr>
            <p:ph type="title"/>
          </p:nvPr>
        </p:nvSpPr>
        <p:spPr/>
        <p:txBody>
          <a:bodyPr/>
          <a:lstStyle/>
          <a:p>
            <a:r>
              <a:rPr lang="en-US" dirty="0"/>
              <a:t>Approach: Gaussian Truncation (Cont.)</a:t>
            </a:r>
          </a:p>
        </p:txBody>
      </p:sp>
      <p:sp>
        <p:nvSpPr>
          <p:cNvPr id="3" name="Content Placeholder 2">
            <a:extLst>
              <a:ext uri="{FF2B5EF4-FFF2-40B4-BE49-F238E27FC236}">
                <a16:creationId xmlns:a16="http://schemas.microsoft.com/office/drawing/2014/main" id="{D05B5FBE-B9C9-4379-85FD-F38CB688B164}"/>
              </a:ext>
            </a:extLst>
          </p:cNvPr>
          <p:cNvSpPr>
            <a:spLocks noGrp="1"/>
          </p:cNvSpPr>
          <p:nvPr>
            <p:ph idx="1"/>
          </p:nvPr>
        </p:nvSpPr>
        <p:spPr/>
        <p:txBody>
          <a:bodyPr/>
          <a:lstStyle/>
          <a:p>
            <a:r>
              <a:rPr lang="en-US" dirty="0"/>
              <a:t>Step 2: Truncate 1D Gaussian by constraint (well-known problem)</a:t>
            </a:r>
          </a:p>
        </p:txBody>
      </p:sp>
      <p:pic>
        <p:nvPicPr>
          <p:cNvPr id="4" name="Content Placeholder 4">
            <a:extLst>
              <a:ext uri="{FF2B5EF4-FFF2-40B4-BE49-F238E27FC236}">
                <a16:creationId xmlns:a16="http://schemas.microsoft.com/office/drawing/2014/main" id="{72786DAC-1570-467D-9167-D97B95473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377" y="2909900"/>
            <a:ext cx="11413245" cy="3097881"/>
          </a:xfrm>
          <a:prstGeom prst="rect">
            <a:avLst/>
          </a:prstGeom>
        </p:spPr>
      </p:pic>
      <p:sp>
        <p:nvSpPr>
          <p:cNvPr id="6" name="Rectangle 5">
            <a:extLst>
              <a:ext uri="{FF2B5EF4-FFF2-40B4-BE49-F238E27FC236}">
                <a16:creationId xmlns:a16="http://schemas.microsoft.com/office/drawing/2014/main" id="{E58FD1EB-94F6-4B55-907F-7584A9EF3F97}"/>
              </a:ext>
            </a:extLst>
          </p:cNvPr>
          <p:cNvSpPr/>
          <p:nvPr/>
        </p:nvSpPr>
        <p:spPr>
          <a:xfrm>
            <a:off x="4392385" y="2676635"/>
            <a:ext cx="3820885" cy="3500328"/>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a:extLst>
              <a:ext uri="{FF2B5EF4-FFF2-40B4-BE49-F238E27FC236}">
                <a16:creationId xmlns:a16="http://schemas.microsoft.com/office/drawing/2014/main" id="{3444B98A-C7C2-4F68-8567-9DC302E3F5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207" y="2676635"/>
            <a:ext cx="2410161" cy="581106"/>
          </a:xfrm>
          <a:prstGeom prst="rect">
            <a:avLst/>
          </a:prstGeom>
        </p:spPr>
      </p:pic>
      <p:sp>
        <p:nvSpPr>
          <p:cNvPr id="9" name="TextBox 8">
            <a:extLst>
              <a:ext uri="{FF2B5EF4-FFF2-40B4-BE49-F238E27FC236}">
                <a16:creationId xmlns:a16="http://schemas.microsoft.com/office/drawing/2014/main" id="{5A642D71-F0FE-4008-B38E-4464641E49B2}"/>
              </a:ext>
            </a:extLst>
          </p:cNvPr>
          <p:cNvSpPr txBox="1"/>
          <p:nvPr/>
        </p:nvSpPr>
        <p:spPr>
          <a:xfrm>
            <a:off x="9309952" y="2214970"/>
            <a:ext cx="2492670" cy="461665"/>
          </a:xfrm>
          <a:prstGeom prst="rect">
            <a:avLst/>
          </a:prstGeom>
          <a:noFill/>
        </p:spPr>
        <p:txBody>
          <a:bodyPr wrap="none" rtlCol="0">
            <a:spAutoFit/>
          </a:bodyPr>
          <a:lstStyle/>
          <a:p>
            <a:r>
              <a:rPr lang="en-US" sz="2400" dirty="0"/>
              <a:t>Current Constraint</a:t>
            </a:r>
          </a:p>
        </p:txBody>
      </p:sp>
      <p:cxnSp>
        <p:nvCxnSpPr>
          <p:cNvPr id="10" name="Straight Arrow Connector 9">
            <a:extLst>
              <a:ext uri="{FF2B5EF4-FFF2-40B4-BE49-F238E27FC236}">
                <a16:creationId xmlns:a16="http://schemas.microsoft.com/office/drawing/2014/main" id="{028CE6B4-9BBB-4285-BD73-62E30C0712B0}"/>
              </a:ext>
            </a:extLst>
          </p:cNvPr>
          <p:cNvCxnSpPr>
            <a:cxnSpLocks/>
          </p:cNvCxnSpPr>
          <p:nvPr/>
        </p:nvCxnSpPr>
        <p:spPr>
          <a:xfrm flipH="1" flipV="1">
            <a:off x="6776357" y="4784271"/>
            <a:ext cx="2533595" cy="162595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902FFC9-78FE-4C78-BAE4-E716A1EDBC61}"/>
              </a:ext>
            </a:extLst>
          </p:cNvPr>
          <p:cNvCxnSpPr>
            <a:cxnSpLocks/>
          </p:cNvCxnSpPr>
          <p:nvPr/>
        </p:nvCxnSpPr>
        <p:spPr>
          <a:xfrm flipH="1" flipV="1">
            <a:off x="6302829" y="3527647"/>
            <a:ext cx="3257182" cy="1256624"/>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2DD26FD-4BEA-454B-8FB9-145562354650}"/>
              </a:ext>
            </a:extLst>
          </p:cNvPr>
          <p:cNvSpPr txBox="1"/>
          <p:nvPr/>
        </p:nvSpPr>
        <p:spPr>
          <a:xfrm>
            <a:off x="9337835" y="6116470"/>
            <a:ext cx="444352" cy="707886"/>
          </a:xfrm>
          <a:prstGeom prst="rect">
            <a:avLst/>
          </a:prstGeom>
          <a:noFill/>
        </p:spPr>
        <p:txBody>
          <a:bodyPr wrap="none" rtlCol="0">
            <a:spAutoFit/>
          </a:bodyPr>
          <a:lstStyle/>
          <a:p>
            <a:r>
              <a:rPr lang="en-US" sz="4000" dirty="0">
                <a:solidFill>
                  <a:srgbClr val="FF0000"/>
                </a:solidFill>
              </a:rPr>
              <a:t>1</a:t>
            </a:r>
          </a:p>
        </p:txBody>
      </p:sp>
      <p:sp>
        <p:nvSpPr>
          <p:cNvPr id="15" name="TextBox 14">
            <a:extLst>
              <a:ext uri="{FF2B5EF4-FFF2-40B4-BE49-F238E27FC236}">
                <a16:creationId xmlns:a16="http://schemas.microsoft.com/office/drawing/2014/main" id="{BBE9E3C4-34FF-41C1-AE07-00C0CCED95C4}"/>
              </a:ext>
            </a:extLst>
          </p:cNvPr>
          <p:cNvSpPr txBox="1"/>
          <p:nvPr/>
        </p:nvSpPr>
        <p:spPr>
          <a:xfrm>
            <a:off x="9536599" y="4444268"/>
            <a:ext cx="444352" cy="707886"/>
          </a:xfrm>
          <a:prstGeom prst="rect">
            <a:avLst/>
          </a:prstGeom>
          <a:noFill/>
        </p:spPr>
        <p:txBody>
          <a:bodyPr wrap="none" rtlCol="0">
            <a:spAutoFit/>
          </a:bodyPr>
          <a:lstStyle/>
          <a:p>
            <a:r>
              <a:rPr lang="en-US" sz="4000" dirty="0">
                <a:solidFill>
                  <a:srgbClr val="FF0000"/>
                </a:solidFill>
              </a:rPr>
              <a:t>2</a:t>
            </a:r>
          </a:p>
        </p:txBody>
      </p:sp>
    </p:spTree>
    <p:extLst>
      <p:ext uri="{BB962C8B-B14F-4D97-AF65-F5344CB8AC3E}">
        <p14:creationId xmlns:p14="http://schemas.microsoft.com/office/powerpoint/2010/main" val="2963944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6C56-DF51-4ECB-81A8-A8946ACE0BAC}"/>
              </a:ext>
            </a:extLst>
          </p:cNvPr>
          <p:cNvSpPr>
            <a:spLocks noGrp="1"/>
          </p:cNvSpPr>
          <p:nvPr>
            <p:ph type="title"/>
          </p:nvPr>
        </p:nvSpPr>
        <p:spPr/>
        <p:txBody>
          <a:bodyPr/>
          <a:lstStyle/>
          <a:p>
            <a:r>
              <a:rPr lang="en-US" dirty="0"/>
              <a:t>Approach: Gaussian Truncation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5B5FBE-B9C9-4379-85FD-F38CB688B164}"/>
                  </a:ext>
                </a:extLst>
              </p:cNvPr>
              <p:cNvSpPr>
                <a:spLocks noGrp="1"/>
              </p:cNvSpPr>
              <p:nvPr>
                <p:ph idx="1"/>
              </p:nvPr>
            </p:nvSpPr>
            <p:spPr/>
            <p:txBody>
              <a:bodyPr/>
              <a:lstStyle/>
              <a:p>
                <a:r>
                  <a:rPr lang="en-US" dirty="0"/>
                  <a:t>Step 3: Get shifts in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and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Σ</m:t>
                    </m:r>
                  </m:oMath>
                </a14:m>
                <a:r>
                  <a:rPr lang="en-US" dirty="0"/>
                  <a:t> of original Gaussian, </a:t>
                </a:r>
                <a14:m>
                  <m:oMath xmlns:m="http://schemas.openxmlformats.org/officeDocument/2006/math">
                    <m:r>
                      <a:rPr lang="en-US"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𝑡</m:t>
                        </m:r>
                      </m:sub>
                      <m:sup>
                        <m:r>
                          <a:rPr lang="en-US" b="0" i="1" smtClean="0">
                            <a:latin typeface="Cambria Math" panose="02040503050406030204" pitchFamily="18" charset="0"/>
                            <a:ea typeface="Cambria Math" panose="02040503050406030204" pitchFamily="18" charset="0"/>
                          </a:rPr>
                          <m:t>𝑖</m:t>
                        </m:r>
                      </m:sup>
                    </m:sSubSup>
                  </m:oMath>
                </a14:m>
                <a:r>
                  <a:rPr lang="en-US" dirty="0"/>
                  <a:t> and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sub>
                      <m:sup>
                        <m:r>
                          <a:rPr lang="en-US" b="0" i="1" smtClean="0">
                            <a:latin typeface="Cambria Math" panose="02040503050406030204" pitchFamily="18" charset="0"/>
                            <a:ea typeface="Cambria Math" panose="02040503050406030204" pitchFamily="18" charset="0"/>
                          </a:rPr>
                          <m:t>𝑖</m:t>
                        </m:r>
                      </m:sup>
                    </m:sSubSup>
                  </m:oMath>
                </a14:m>
                <a:endParaRPr lang="en-US" dirty="0"/>
              </a:p>
            </p:txBody>
          </p:sp>
        </mc:Choice>
        <mc:Fallback xmlns="">
          <p:sp>
            <p:nvSpPr>
              <p:cNvPr id="3" name="Content Placeholder 2">
                <a:extLst>
                  <a:ext uri="{FF2B5EF4-FFF2-40B4-BE49-F238E27FC236}">
                    <a16:creationId xmlns:a16="http://schemas.microsoft.com/office/drawing/2014/main" id="{D05B5FBE-B9C9-4379-85FD-F38CB688B164}"/>
                  </a:ext>
                </a:extLst>
              </p:cNvPr>
              <p:cNvSpPr>
                <a:spLocks noGrp="1" noRot="1" noChangeAspect="1" noMove="1" noResize="1" noEditPoints="1" noAdjustHandles="1" noChangeArrowheads="1" noChangeShapeType="1" noTextEdit="1"/>
              </p:cNvSpPr>
              <p:nvPr>
                <p:ph idx="1"/>
              </p:nvPr>
            </p:nvSpPr>
            <p:spPr>
              <a:blipFill>
                <a:blip r:embed="rId3"/>
                <a:stretch>
                  <a:fillRect l="-1043" t="-1821"/>
                </a:stretch>
              </a:blipFill>
            </p:spPr>
            <p:txBody>
              <a:bodyPr/>
              <a:lstStyle/>
              <a:p>
                <a:r>
                  <a:rPr lang="en-US">
                    <a:noFill/>
                  </a:rPr>
                  <a:t> </a:t>
                </a:r>
              </a:p>
            </p:txBody>
          </p:sp>
        </mc:Fallback>
      </mc:AlternateContent>
      <p:pic>
        <p:nvPicPr>
          <p:cNvPr id="4" name="Content Placeholder 4">
            <a:extLst>
              <a:ext uri="{FF2B5EF4-FFF2-40B4-BE49-F238E27FC236}">
                <a16:creationId xmlns:a16="http://schemas.microsoft.com/office/drawing/2014/main" id="{72786DAC-1570-467D-9167-D97B95473D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377" y="2909900"/>
            <a:ext cx="11413245" cy="3097881"/>
          </a:xfrm>
          <a:prstGeom prst="rect">
            <a:avLst/>
          </a:prstGeom>
        </p:spPr>
      </p:pic>
      <p:pic>
        <p:nvPicPr>
          <p:cNvPr id="8" name="Picture 7">
            <a:extLst>
              <a:ext uri="{FF2B5EF4-FFF2-40B4-BE49-F238E27FC236}">
                <a16:creationId xmlns:a16="http://schemas.microsoft.com/office/drawing/2014/main" id="{3444B98A-C7C2-4F68-8567-9DC302E3F5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1207" y="2676635"/>
            <a:ext cx="2410161" cy="581106"/>
          </a:xfrm>
          <a:prstGeom prst="rect">
            <a:avLst/>
          </a:prstGeom>
        </p:spPr>
      </p:pic>
      <p:sp>
        <p:nvSpPr>
          <p:cNvPr id="6" name="Rectangle 5">
            <a:extLst>
              <a:ext uri="{FF2B5EF4-FFF2-40B4-BE49-F238E27FC236}">
                <a16:creationId xmlns:a16="http://schemas.microsoft.com/office/drawing/2014/main" id="{E58FD1EB-94F6-4B55-907F-7584A9EF3F97}"/>
              </a:ext>
            </a:extLst>
          </p:cNvPr>
          <p:cNvSpPr/>
          <p:nvPr/>
        </p:nvSpPr>
        <p:spPr>
          <a:xfrm>
            <a:off x="8311243" y="3347673"/>
            <a:ext cx="3491379" cy="2882584"/>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5A642D71-F0FE-4008-B38E-4464641E49B2}"/>
              </a:ext>
            </a:extLst>
          </p:cNvPr>
          <p:cNvSpPr txBox="1"/>
          <p:nvPr/>
        </p:nvSpPr>
        <p:spPr>
          <a:xfrm>
            <a:off x="9309952" y="2214970"/>
            <a:ext cx="2492670" cy="461665"/>
          </a:xfrm>
          <a:prstGeom prst="rect">
            <a:avLst/>
          </a:prstGeom>
          <a:noFill/>
        </p:spPr>
        <p:txBody>
          <a:bodyPr wrap="none" rtlCol="0">
            <a:spAutoFit/>
          </a:bodyPr>
          <a:lstStyle/>
          <a:p>
            <a:r>
              <a:rPr lang="en-US" sz="2400" dirty="0"/>
              <a:t>Current Constraint</a:t>
            </a:r>
          </a:p>
        </p:txBody>
      </p:sp>
    </p:spTree>
    <p:extLst>
      <p:ext uri="{BB962C8B-B14F-4D97-AF65-F5344CB8AC3E}">
        <p14:creationId xmlns:p14="http://schemas.microsoft.com/office/powerpoint/2010/main" val="2212776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465B-D6C5-4689-B4DF-DB00CE98D584}"/>
              </a:ext>
            </a:extLst>
          </p:cNvPr>
          <p:cNvSpPr>
            <a:spLocks noGrp="1"/>
          </p:cNvSpPr>
          <p:nvPr>
            <p:ph type="title"/>
          </p:nvPr>
        </p:nvSpPr>
        <p:spPr/>
        <p:txBody>
          <a:bodyPr/>
          <a:lstStyle/>
          <a:p>
            <a:r>
              <a:rPr lang="en-US" dirty="0"/>
              <a:t>Approach: Gaussian Truncation (Cont.)</a:t>
            </a:r>
          </a:p>
        </p:txBody>
      </p:sp>
      <p:pic>
        <p:nvPicPr>
          <p:cNvPr id="5" name="Content Placeholder 4">
            <a:extLst>
              <a:ext uri="{FF2B5EF4-FFF2-40B4-BE49-F238E27FC236}">
                <a16:creationId xmlns:a16="http://schemas.microsoft.com/office/drawing/2014/main" id="{771AC7E8-F9DE-4EFC-8328-2F58EC3842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90688"/>
            <a:ext cx="5283842" cy="3025341"/>
          </a:xfrm>
        </p:spPr>
      </p:pic>
      <p:pic>
        <p:nvPicPr>
          <p:cNvPr id="7" name="Picture 6">
            <a:extLst>
              <a:ext uri="{FF2B5EF4-FFF2-40B4-BE49-F238E27FC236}">
                <a16:creationId xmlns:a16="http://schemas.microsoft.com/office/drawing/2014/main" id="{EEFE8632-24AF-4100-9743-3631382B1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496" y="5349151"/>
            <a:ext cx="6377290" cy="1053639"/>
          </a:xfrm>
          <a:prstGeom prst="rect">
            <a:avLst/>
          </a:prstGeom>
        </p:spPr>
      </p:pic>
      <p:sp>
        <p:nvSpPr>
          <p:cNvPr id="8" name="TextBox 7">
            <a:extLst>
              <a:ext uri="{FF2B5EF4-FFF2-40B4-BE49-F238E27FC236}">
                <a16:creationId xmlns:a16="http://schemas.microsoft.com/office/drawing/2014/main" id="{7C1EE7BD-BADB-4367-864D-F4A5A1EC34E0}"/>
              </a:ext>
            </a:extLst>
          </p:cNvPr>
          <p:cNvSpPr txBox="1"/>
          <p:nvPr/>
        </p:nvSpPr>
        <p:spPr>
          <a:xfrm>
            <a:off x="1105736" y="2735089"/>
            <a:ext cx="3630802" cy="523220"/>
          </a:xfrm>
          <a:prstGeom prst="rect">
            <a:avLst/>
          </a:prstGeom>
          <a:noFill/>
        </p:spPr>
        <p:txBody>
          <a:bodyPr wrap="none" rtlCol="0">
            <a:spAutoFit/>
          </a:bodyPr>
          <a:lstStyle/>
          <a:p>
            <a:r>
              <a:rPr lang="en-US" sz="2800" dirty="0"/>
              <a:t>Truncated 1D-Gaussian </a:t>
            </a:r>
          </a:p>
        </p:txBody>
      </p:sp>
      <p:pic>
        <p:nvPicPr>
          <p:cNvPr id="10" name="Picture 9">
            <a:extLst>
              <a:ext uri="{FF2B5EF4-FFF2-40B4-BE49-F238E27FC236}">
                <a16:creationId xmlns:a16="http://schemas.microsoft.com/office/drawing/2014/main" id="{FCEB544A-AAEE-40D1-B1BD-0EA4E1BA75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032" y="5349151"/>
            <a:ext cx="3877216" cy="1019317"/>
          </a:xfrm>
          <a:prstGeom prst="rect">
            <a:avLst/>
          </a:prstGeom>
        </p:spPr>
      </p:pic>
      <p:sp>
        <p:nvSpPr>
          <p:cNvPr id="11" name="Rectangle 10">
            <a:extLst>
              <a:ext uri="{FF2B5EF4-FFF2-40B4-BE49-F238E27FC236}">
                <a16:creationId xmlns:a16="http://schemas.microsoft.com/office/drawing/2014/main" id="{B6CE7535-CC59-4F84-B4D8-9F868EC4D429}"/>
              </a:ext>
            </a:extLst>
          </p:cNvPr>
          <p:cNvSpPr/>
          <p:nvPr/>
        </p:nvSpPr>
        <p:spPr>
          <a:xfrm>
            <a:off x="5830064" y="1361217"/>
            <a:ext cx="5741826" cy="3494562"/>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Arrow Connector 11">
            <a:extLst>
              <a:ext uri="{FF2B5EF4-FFF2-40B4-BE49-F238E27FC236}">
                <a16:creationId xmlns:a16="http://schemas.microsoft.com/office/drawing/2014/main" id="{877973F4-D61A-4FEB-A601-145FFE7A9DA4}"/>
              </a:ext>
            </a:extLst>
          </p:cNvPr>
          <p:cNvCxnSpPr>
            <a:cxnSpLocks/>
          </p:cNvCxnSpPr>
          <p:nvPr/>
        </p:nvCxnSpPr>
        <p:spPr>
          <a:xfrm>
            <a:off x="4351283" y="3258309"/>
            <a:ext cx="2474683" cy="17069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5EDF93D-72B0-411B-BE47-6B96A3C62ED2}"/>
                  </a:ext>
                </a:extLst>
              </p:cNvPr>
              <p:cNvSpPr txBox="1"/>
              <p:nvPr/>
            </p:nvSpPr>
            <p:spPr>
              <a:xfrm>
                <a:off x="344630" y="4147893"/>
                <a:ext cx="4746043" cy="707886"/>
              </a:xfrm>
              <a:prstGeom prst="rect">
                <a:avLst/>
              </a:prstGeom>
              <a:noFill/>
            </p:spPr>
            <p:txBody>
              <a:bodyPr wrap="none" rtlCol="0">
                <a:spAutoFit/>
              </a:bodyPr>
              <a:lstStyle/>
              <a:p>
                <a:r>
                  <a:rPr lang="en-US" sz="2000" dirty="0"/>
                  <a:t>1 – </a:t>
                </a:r>
                <a:r>
                  <a:rPr lang="en-US" sz="2000" dirty="0" err="1"/>
                  <a:t>cdf</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𝛼</m:t>
                        </m:r>
                      </m:e>
                      <m:sub>
                        <m:r>
                          <a:rPr lang="en-US" sz="2000" b="0" i="1" smtClean="0">
                            <a:latin typeface="Cambria Math" panose="02040503050406030204" pitchFamily="18" charset="0"/>
                          </a:rPr>
                          <m:t>𝑖</m:t>
                        </m:r>
                      </m:sub>
                    </m:sSub>
                  </m:oMath>
                </a14:m>
                <a:r>
                  <a:rPr lang="en-US" sz="2000" dirty="0"/>
                  <a:t>):</a:t>
                </a:r>
              </a:p>
              <a:p>
                <a:r>
                  <a:rPr lang="en-US" sz="2000" dirty="0"/>
                  <a:t>Area under 1D Gaussian violating constraint</a:t>
                </a:r>
              </a:p>
            </p:txBody>
          </p:sp>
        </mc:Choice>
        <mc:Fallback xmlns="">
          <p:sp>
            <p:nvSpPr>
              <p:cNvPr id="17" name="TextBox 16">
                <a:extLst>
                  <a:ext uri="{FF2B5EF4-FFF2-40B4-BE49-F238E27FC236}">
                    <a16:creationId xmlns:a16="http://schemas.microsoft.com/office/drawing/2014/main" id="{05EDF93D-72B0-411B-BE47-6B96A3C62ED2}"/>
                  </a:ext>
                </a:extLst>
              </p:cNvPr>
              <p:cNvSpPr txBox="1">
                <a:spLocks noRot="1" noChangeAspect="1" noMove="1" noResize="1" noEditPoints="1" noAdjustHandles="1" noChangeArrowheads="1" noChangeShapeType="1" noTextEdit="1"/>
              </p:cNvSpPr>
              <p:nvPr/>
            </p:nvSpPr>
            <p:spPr>
              <a:xfrm>
                <a:off x="344630" y="4147893"/>
                <a:ext cx="4746043" cy="707886"/>
              </a:xfrm>
              <a:prstGeom prst="rect">
                <a:avLst/>
              </a:prstGeom>
              <a:blipFill>
                <a:blip r:embed="rId5"/>
                <a:stretch>
                  <a:fillRect l="-1414" t="-4274" r="-643" b="-13675"/>
                </a:stretch>
              </a:blipFill>
            </p:spPr>
            <p:txBody>
              <a:bodyPr/>
              <a:lstStyle/>
              <a:p>
                <a:r>
                  <a:rPr lang="en-US">
                    <a:noFill/>
                  </a:rPr>
                  <a:t> </a:t>
                </a:r>
              </a:p>
            </p:txBody>
          </p:sp>
        </mc:Fallback>
      </mc:AlternateContent>
    </p:spTree>
    <p:extLst>
      <p:ext uri="{BB962C8B-B14F-4D97-AF65-F5344CB8AC3E}">
        <p14:creationId xmlns:p14="http://schemas.microsoft.com/office/powerpoint/2010/main" val="3322615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B67-4AA0-4CAB-8CD9-FC0B05E8A3FC}"/>
              </a:ext>
            </a:extLst>
          </p:cNvPr>
          <p:cNvSpPr>
            <a:spLocks noGrp="1"/>
          </p:cNvSpPr>
          <p:nvPr>
            <p:ph type="title"/>
          </p:nvPr>
        </p:nvSpPr>
        <p:spPr/>
        <p:txBody>
          <a:bodyPr/>
          <a:lstStyle/>
          <a:p>
            <a:r>
              <a:rPr lang="en-US" dirty="0"/>
              <a:t>Local Convexification Attempt</a:t>
            </a:r>
          </a:p>
        </p:txBody>
      </p:sp>
      <p:pic>
        <p:nvPicPr>
          <p:cNvPr id="5" name="Content Placeholder 4">
            <a:extLst>
              <a:ext uri="{FF2B5EF4-FFF2-40B4-BE49-F238E27FC236}">
                <a16:creationId xmlns:a16="http://schemas.microsoft.com/office/drawing/2014/main" id="{2B142322-59B7-4E36-BA0C-68057C1C7F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6894" y="1857057"/>
            <a:ext cx="10700245" cy="3400743"/>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5F908E-2621-447B-A133-A8815CA1AE49}"/>
                  </a:ext>
                </a:extLst>
              </p:cNvPr>
              <p:cNvSpPr txBox="1"/>
              <p:nvPr/>
            </p:nvSpPr>
            <p:spPr>
              <a:xfrm>
                <a:off x="3885183" y="5424169"/>
                <a:ext cx="4723665" cy="379399"/>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𝑡</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U</m:t>
                        </m:r>
                      </m:e>
                      <m:sub>
                        <m:r>
                          <m:rPr>
                            <m:sty m:val="p"/>
                          </m:rPr>
                          <a:rPr lang="en-US" sz="2400" b="0" i="0" smtClean="0">
                            <a:latin typeface="Cambria Math" panose="02040503050406030204" pitchFamily="18" charset="0"/>
                          </a:rPr>
                          <m:t>t</m:t>
                        </m:r>
                      </m:sub>
                    </m:sSub>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U</m:t>
                        </m:r>
                      </m:e>
                      <m:sub>
                        <m:r>
                          <m:rPr>
                            <m:sty m:val="p"/>
                          </m:rPr>
                          <a:rPr lang="en-US" sz="2400" b="0" i="0" smtClean="0">
                            <a:latin typeface="Cambria Math" panose="02040503050406030204" pitchFamily="18" charset="0"/>
                          </a:rPr>
                          <m:t>t</m:t>
                        </m:r>
                      </m:sub>
                      <m:sup>
                        <m:r>
                          <m:rPr>
                            <m:sty m:val="p"/>
                          </m:rPr>
                          <a:rPr lang="en-US" sz="2400" b="0" i="0" smtClean="0">
                            <a:latin typeface="Cambria Math" panose="02040503050406030204" pitchFamily="18" charset="0"/>
                          </a:rPr>
                          <m:t>T</m:t>
                        </m:r>
                      </m:sup>
                    </m:sSubSup>
                  </m:oMath>
                </a14:m>
                <a:r>
                  <a:rPr lang="en-US" sz="2400" dirty="0"/>
                  <a:t> is Cholesky decomposition</a:t>
                </a:r>
              </a:p>
            </p:txBody>
          </p:sp>
        </mc:Choice>
        <mc:Fallback xmlns="">
          <p:sp>
            <p:nvSpPr>
              <p:cNvPr id="6" name="TextBox 5">
                <a:extLst>
                  <a:ext uri="{FF2B5EF4-FFF2-40B4-BE49-F238E27FC236}">
                    <a16:creationId xmlns:a16="http://schemas.microsoft.com/office/drawing/2014/main" id="{945F908E-2621-447B-A133-A8815CA1AE49}"/>
                  </a:ext>
                </a:extLst>
              </p:cNvPr>
              <p:cNvSpPr txBox="1">
                <a:spLocks noRot="1" noChangeAspect="1" noMove="1" noResize="1" noEditPoints="1" noAdjustHandles="1" noChangeArrowheads="1" noChangeShapeType="1" noTextEdit="1"/>
              </p:cNvSpPr>
              <p:nvPr/>
            </p:nvSpPr>
            <p:spPr>
              <a:xfrm>
                <a:off x="3885183" y="5424169"/>
                <a:ext cx="4723665" cy="379399"/>
              </a:xfrm>
              <a:prstGeom prst="rect">
                <a:avLst/>
              </a:prstGeom>
              <a:blipFill>
                <a:blip r:embed="rId4"/>
                <a:stretch>
                  <a:fillRect l="-2194" t="-22581" r="-2839" b="-48387"/>
                </a:stretch>
              </a:blipFill>
            </p:spPr>
            <p:txBody>
              <a:bodyPr/>
              <a:lstStyle/>
              <a:p>
                <a:r>
                  <a:rPr lang="en-US">
                    <a:noFill/>
                  </a:rPr>
                  <a:t> </a:t>
                </a:r>
              </a:p>
            </p:txBody>
          </p:sp>
        </mc:Fallback>
      </mc:AlternateContent>
    </p:spTree>
    <p:extLst>
      <p:ext uri="{BB962C8B-B14F-4D97-AF65-F5344CB8AC3E}">
        <p14:creationId xmlns:p14="http://schemas.microsoft.com/office/powerpoint/2010/main" val="111886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59EC-B884-4B50-92B4-30332C5EB947}"/>
              </a:ext>
            </a:extLst>
          </p:cNvPr>
          <p:cNvSpPr>
            <a:spLocks noGrp="1"/>
          </p:cNvSpPr>
          <p:nvPr>
            <p:ph type="title"/>
          </p:nvPr>
        </p:nvSpPr>
        <p:spPr/>
        <p:txBody>
          <a:bodyPr/>
          <a:lstStyle/>
          <a:p>
            <a:r>
              <a:rPr lang="en-US" dirty="0"/>
              <a:t>Questions so far?</a:t>
            </a:r>
          </a:p>
        </p:txBody>
      </p:sp>
      <p:sp>
        <p:nvSpPr>
          <p:cNvPr id="3" name="Text Placeholder 2">
            <a:extLst>
              <a:ext uri="{FF2B5EF4-FFF2-40B4-BE49-F238E27FC236}">
                <a16:creationId xmlns:a16="http://schemas.microsoft.com/office/drawing/2014/main" id="{A98C2275-BA77-49E5-9EF4-08FE96D669E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8639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59EC-B884-4B50-92B4-30332C5EB947}"/>
              </a:ext>
            </a:extLst>
          </p:cNvPr>
          <p:cNvSpPr>
            <a:spLocks noGrp="1"/>
          </p:cNvSpPr>
          <p:nvPr>
            <p:ph type="title"/>
          </p:nvPr>
        </p:nvSpPr>
        <p:spPr/>
        <p:txBody>
          <a:bodyPr/>
          <a:lstStyle/>
          <a:p>
            <a:r>
              <a:rPr lang="en-US" dirty="0"/>
              <a:t>Formulation</a:t>
            </a:r>
          </a:p>
        </p:txBody>
      </p:sp>
      <p:sp>
        <p:nvSpPr>
          <p:cNvPr id="3" name="Text Placeholder 2">
            <a:extLst>
              <a:ext uri="{FF2B5EF4-FFF2-40B4-BE49-F238E27FC236}">
                <a16:creationId xmlns:a16="http://schemas.microsoft.com/office/drawing/2014/main" id="{A98C2275-BA77-49E5-9EF4-08FE96D669EF}"/>
              </a:ext>
            </a:extLst>
          </p:cNvPr>
          <p:cNvSpPr>
            <a:spLocks noGrp="1"/>
          </p:cNvSpPr>
          <p:nvPr>
            <p:ph type="body" idx="1"/>
          </p:nvPr>
        </p:nvSpPr>
        <p:spPr/>
        <p:txBody>
          <a:bodyPr/>
          <a:lstStyle/>
          <a:p>
            <a:r>
              <a:rPr lang="en-US" dirty="0"/>
              <a:t>Based on Estimating Probability of Collision for Safe Planning under Gaussian Motion and Sensing Uncertainty (</a:t>
            </a:r>
            <a:r>
              <a:rPr lang="en-US" dirty="0" err="1"/>
              <a:t>Patil</a:t>
            </a:r>
            <a:r>
              <a:rPr lang="en-US" dirty="0"/>
              <a:t>, van den Berg, </a:t>
            </a:r>
            <a:r>
              <a:rPr lang="en-US" dirty="0" err="1"/>
              <a:t>Alterovitz</a:t>
            </a:r>
            <a:r>
              <a:rPr lang="en-US" dirty="0"/>
              <a:t> 2012)</a:t>
            </a:r>
          </a:p>
        </p:txBody>
      </p:sp>
    </p:spTree>
    <p:extLst>
      <p:ext uri="{BB962C8B-B14F-4D97-AF65-F5344CB8AC3E}">
        <p14:creationId xmlns:p14="http://schemas.microsoft.com/office/powerpoint/2010/main" val="2778786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161B31-F424-4F4A-88B8-ACDDEEF0A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872" y="3712352"/>
            <a:ext cx="6133565" cy="1029947"/>
          </a:xfrm>
          <a:prstGeom prst="rect">
            <a:avLst/>
          </a:prstGeom>
        </p:spPr>
      </p:pic>
      <p:pic>
        <p:nvPicPr>
          <p:cNvPr id="4" name="Picture 3">
            <a:extLst>
              <a:ext uri="{FF2B5EF4-FFF2-40B4-BE49-F238E27FC236}">
                <a16:creationId xmlns:a16="http://schemas.microsoft.com/office/drawing/2014/main" id="{833238D4-5E3C-4725-BBF5-977EACBE2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573" y="2617413"/>
            <a:ext cx="7396162" cy="913291"/>
          </a:xfrm>
          <a:prstGeom prst="rect">
            <a:avLst/>
          </a:prstGeom>
        </p:spPr>
      </p:pic>
      <p:sp>
        <p:nvSpPr>
          <p:cNvPr id="2" name="Title 1">
            <a:extLst>
              <a:ext uri="{FF2B5EF4-FFF2-40B4-BE49-F238E27FC236}">
                <a16:creationId xmlns:a16="http://schemas.microsoft.com/office/drawing/2014/main" id="{F5A28A83-E66F-4FCA-A530-47E5C6DD9054}"/>
              </a:ext>
            </a:extLst>
          </p:cNvPr>
          <p:cNvSpPr>
            <a:spLocks noGrp="1"/>
          </p:cNvSpPr>
          <p:nvPr>
            <p:ph type="title"/>
          </p:nvPr>
        </p:nvSpPr>
        <p:spPr/>
        <p:txBody>
          <a:bodyPr/>
          <a:lstStyle/>
          <a:p>
            <a:r>
              <a:rPr lang="en-US" dirty="0"/>
              <a:t>Formulation: Gaussian Uncertainty</a:t>
            </a:r>
          </a:p>
        </p:txBody>
      </p:sp>
      <p:sp>
        <p:nvSpPr>
          <p:cNvPr id="3" name="Content Placeholder 2">
            <a:extLst>
              <a:ext uri="{FF2B5EF4-FFF2-40B4-BE49-F238E27FC236}">
                <a16:creationId xmlns:a16="http://schemas.microsoft.com/office/drawing/2014/main" id="{0FED802C-BB4F-4FA9-81C2-71E323806FA3}"/>
              </a:ext>
            </a:extLst>
          </p:cNvPr>
          <p:cNvSpPr>
            <a:spLocks noGrp="1"/>
          </p:cNvSpPr>
          <p:nvPr>
            <p:ph idx="1"/>
          </p:nvPr>
        </p:nvSpPr>
        <p:spPr/>
        <p:txBody>
          <a:bodyPr/>
          <a:lstStyle/>
          <a:p>
            <a:r>
              <a:rPr lang="en-US" dirty="0"/>
              <a:t>Robot operating in uncertain environment with obstacles</a:t>
            </a:r>
          </a:p>
          <a:p>
            <a:r>
              <a:rPr lang="en-US" dirty="0"/>
              <a:t>Motion Model</a:t>
            </a:r>
          </a:p>
          <a:p>
            <a:endParaRPr lang="en-US" dirty="0"/>
          </a:p>
          <a:p>
            <a:r>
              <a:rPr lang="en-US" dirty="0"/>
              <a:t>Sensor Model</a:t>
            </a:r>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673DC0-FB17-49F0-B9BB-6EAE7AD31D06}"/>
                  </a:ext>
                </a:extLst>
              </p:cNvPr>
              <p:cNvSpPr txBox="1"/>
              <p:nvPr/>
            </p:nvSpPr>
            <p:spPr>
              <a:xfrm>
                <a:off x="1263519" y="4965103"/>
                <a:ext cx="1884618"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oMath>
                </a14:m>
                <a:r>
                  <a:rPr lang="en-US" sz="2400" dirty="0"/>
                  <a:t>: Robot State</a:t>
                </a:r>
              </a:p>
            </p:txBody>
          </p:sp>
        </mc:Choice>
        <mc:Fallback xmlns="">
          <p:sp>
            <p:nvSpPr>
              <p:cNvPr id="6" name="TextBox 5">
                <a:extLst>
                  <a:ext uri="{FF2B5EF4-FFF2-40B4-BE49-F238E27FC236}">
                    <a16:creationId xmlns:a16="http://schemas.microsoft.com/office/drawing/2014/main" id="{AD673DC0-FB17-49F0-B9BB-6EAE7AD31D06}"/>
                  </a:ext>
                </a:extLst>
              </p:cNvPr>
              <p:cNvSpPr txBox="1">
                <a:spLocks noRot="1" noChangeAspect="1" noMove="1" noResize="1" noEditPoints="1" noAdjustHandles="1" noChangeArrowheads="1" noChangeShapeType="1" noTextEdit="1"/>
              </p:cNvSpPr>
              <p:nvPr/>
            </p:nvSpPr>
            <p:spPr>
              <a:xfrm>
                <a:off x="1263519" y="4965103"/>
                <a:ext cx="1884618" cy="369332"/>
              </a:xfrm>
              <a:prstGeom prst="rect">
                <a:avLst/>
              </a:prstGeom>
              <a:blipFill>
                <a:blip r:embed="rId4"/>
                <a:stretch>
                  <a:fillRect l="-3883" t="-24590" r="-9061"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AEB975-B4BE-4810-AB98-CCD152F06CC7}"/>
                  </a:ext>
                </a:extLst>
              </p:cNvPr>
              <p:cNvSpPr txBox="1"/>
              <p:nvPr/>
            </p:nvSpPr>
            <p:spPr>
              <a:xfrm>
                <a:off x="1263519" y="5396176"/>
                <a:ext cx="2094869"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Control input</a:t>
                </a:r>
              </a:p>
            </p:txBody>
          </p:sp>
        </mc:Choice>
        <mc:Fallback xmlns="">
          <p:sp>
            <p:nvSpPr>
              <p:cNvPr id="7" name="TextBox 6">
                <a:extLst>
                  <a:ext uri="{FF2B5EF4-FFF2-40B4-BE49-F238E27FC236}">
                    <a16:creationId xmlns:a16="http://schemas.microsoft.com/office/drawing/2014/main" id="{BDAEB975-B4BE-4810-AB98-CCD152F06CC7}"/>
                  </a:ext>
                </a:extLst>
              </p:cNvPr>
              <p:cNvSpPr txBox="1">
                <a:spLocks noRot="1" noChangeAspect="1" noMove="1" noResize="1" noEditPoints="1" noAdjustHandles="1" noChangeArrowheads="1" noChangeShapeType="1" noTextEdit="1"/>
              </p:cNvSpPr>
              <p:nvPr/>
            </p:nvSpPr>
            <p:spPr>
              <a:xfrm>
                <a:off x="1263519" y="5396176"/>
                <a:ext cx="2094869" cy="369332"/>
              </a:xfrm>
              <a:prstGeom prst="rect">
                <a:avLst/>
              </a:prstGeom>
              <a:blipFill>
                <a:blip r:embed="rId5"/>
                <a:stretch>
                  <a:fillRect l="-3488" t="-24590" r="-7558"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A305E05-C656-473B-9AE6-B45228FB9687}"/>
                  </a:ext>
                </a:extLst>
              </p:cNvPr>
              <p:cNvSpPr txBox="1"/>
              <p:nvPr/>
            </p:nvSpPr>
            <p:spPr>
              <a:xfrm>
                <a:off x="1263519" y="5759471"/>
                <a:ext cx="3072508"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Sensor measurement</a:t>
                </a:r>
              </a:p>
            </p:txBody>
          </p:sp>
        </mc:Choice>
        <mc:Fallback xmlns="">
          <p:sp>
            <p:nvSpPr>
              <p:cNvPr id="8" name="TextBox 7">
                <a:extLst>
                  <a:ext uri="{FF2B5EF4-FFF2-40B4-BE49-F238E27FC236}">
                    <a16:creationId xmlns:a16="http://schemas.microsoft.com/office/drawing/2014/main" id="{1A305E05-C656-473B-9AE6-B45228FB9687}"/>
                  </a:ext>
                </a:extLst>
              </p:cNvPr>
              <p:cNvSpPr txBox="1">
                <a:spLocks noRot="1" noChangeAspect="1" noMove="1" noResize="1" noEditPoints="1" noAdjustHandles="1" noChangeArrowheads="1" noChangeShapeType="1" noTextEdit="1"/>
              </p:cNvSpPr>
              <p:nvPr/>
            </p:nvSpPr>
            <p:spPr>
              <a:xfrm>
                <a:off x="1263519" y="5759471"/>
                <a:ext cx="3072508" cy="369332"/>
              </a:xfrm>
              <a:prstGeom prst="rect">
                <a:avLst/>
              </a:prstGeom>
              <a:blipFill>
                <a:blip r:embed="rId6"/>
                <a:stretch>
                  <a:fillRect l="-2381" t="-26667" r="-515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2B1626-3C2A-4BEE-B549-0FFBE894AF40}"/>
                  </a:ext>
                </a:extLst>
              </p:cNvPr>
              <p:cNvSpPr txBox="1"/>
              <p:nvPr/>
            </p:nvSpPr>
            <p:spPr>
              <a:xfrm>
                <a:off x="5018755" y="4923947"/>
                <a:ext cx="6675995"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Gaussian random noise variable with variance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𝑡</m:t>
                        </m:r>
                      </m:sub>
                    </m:sSub>
                  </m:oMath>
                </a14:m>
                <a:endParaRPr lang="en-US" sz="2400" dirty="0"/>
              </a:p>
            </p:txBody>
          </p:sp>
        </mc:Choice>
        <mc:Fallback xmlns="">
          <p:sp>
            <p:nvSpPr>
              <p:cNvPr id="9" name="TextBox 8">
                <a:extLst>
                  <a:ext uri="{FF2B5EF4-FFF2-40B4-BE49-F238E27FC236}">
                    <a16:creationId xmlns:a16="http://schemas.microsoft.com/office/drawing/2014/main" id="{332B1626-3C2A-4BEE-B549-0FFBE894AF40}"/>
                  </a:ext>
                </a:extLst>
              </p:cNvPr>
              <p:cNvSpPr txBox="1">
                <a:spLocks noRot="1" noChangeAspect="1" noMove="1" noResize="1" noEditPoints="1" noAdjustHandles="1" noChangeArrowheads="1" noChangeShapeType="1" noTextEdit="1"/>
              </p:cNvSpPr>
              <p:nvPr/>
            </p:nvSpPr>
            <p:spPr>
              <a:xfrm>
                <a:off x="5018755" y="4923947"/>
                <a:ext cx="6675995" cy="369332"/>
              </a:xfrm>
              <a:prstGeom prst="rect">
                <a:avLst/>
              </a:prstGeom>
              <a:blipFill>
                <a:blip r:embed="rId7"/>
                <a:stretch>
                  <a:fillRect l="-1096" t="-2666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0E201C-644E-4791-AEAF-4839F1FE48CA}"/>
                  </a:ext>
                </a:extLst>
              </p:cNvPr>
              <p:cNvSpPr txBox="1"/>
              <p:nvPr/>
            </p:nvSpPr>
            <p:spPr>
              <a:xfrm>
                <a:off x="5081017" y="5333625"/>
                <a:ext cx="6551473"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Gaussian random noise variable with variance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Sub>
                  </m:oMath>
                </a14:m>
                <a:endParaRPr lang="en-US" sz="2400" dirty="0"/>
              </a:p>
            </p:txBody>
          </p:sp>
        </mc:Choice>
        <mc:Fallback xmlns="">
          <p:sp>
            <p:nvSpPr>
              <p:cNvPr id="10" name="TextBox 9">
                <a:extLst>
                  <a:ext uri="{FF2B5EF4-FFF2-40B4-BE49-F238E27FC236}">
                    <a16:creationId xmlns:a16="http://schemas.microsoft.com/office/drawing/2014/main" id="{840E201C-644E-4791-AEAF-4839F1FE48CA}"/>
                  </a:ext>
                </a:extLst>
              </p:cNvPr>
              <p:cNvSpPr txBox="1">
                <a:spLocks noRot="1" noChangeAspect="1" noMove="1" noResize="1" noEditPoints="1" noAdjustHandles="1" noChangeArrowheads="1" noChangeShapeType="1" noTextEdit="1"/>
              </p:cNvSpPr>
              <p:nvPr/>
            </p:nvSpPr>
            <p:spPr>
              <a:xfrm>
                <a:off x="5081017" y="5333625"/>
                <a:ext cx="6551473" cy="369332"/>
              </a:xfrm>
              <a:prstGeom prst="rect">
                <a:avLst/>
              </a:prstGeom>
              <a:blipFill>
                <a:blip r:embed="rId8"/>
                <a:stretch>
                  <a:fillRect l="-1210" t="-26230" b="-47541"/>
                </a:stretch>
              </a:blipFill>
            </p:spPr>
            <p:txBody>
              <a:bodyPr/>
              <a:lstStyle/>
              <a:p>
                <a:r>
                  <a:rPr lang="en-US">
                    <a:noFill/>
                  </a:rPr>
                  <a:t> </a:t>
                </a:r>
              </a:p>
            </p:txBody>
          </p:sp>
        </mc:Fallback>
      </mc:AlternateContent>
    </p:spTree>
    <p:extLst>
      <p:ext uri="{BB962C8B-B14F-4D97-AF65-F5344CB8AC3E}">
        <p14:creationId xmlns:p14="http://schemas.microsoft.com/office/powerpoint/2010/main" val="182367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90A358D-3485-4014-A7CB-9C6086517D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2520" y="1307206"/>
            <a:ext cx="7676129" cy="4590284"/>
          </a:xfrm>
        </p:spPr>
      </p:pic>
      <p:sp>
        <p:nvSpPr>
          <p:cNvPr id="2" name="Title 1">
            <a:extLst>
              <a:ext uri="{FF2B5EF4-FFF2-40B4-BE49-F238E27FC236}">
                <a16:creationId xmlns:a16="http://schemas.microsoft.com/office/drawing/2014/main" id="{FFD1BAB3-071B-428B-8B62-F3AEE0A46217}"/>
              </a:ext>
            </a:extLst>
          </p:cNvPr>
          <p:cNvSpPr>
            <a:spLocks noGrp="1"/>
          </p:cNvSpPr>
          <p:nvPr>
            <p:ph type="title"/>
          </p:nvPr>
        </p:nvSpPr>
        <p:spPr/>
        <p:txBody>
          <a:bodyPr/>
          <a:lstStyle/>
          <a:p>
            <a:r>
              <a:rPr lang="en-US" dirty="0"/>
              <a:t>Formulation: Nominal Motion Plan</a:t>
            </a:r>
          </a:p>
        </p:txBody>
      </p:sp>
      <p:sp>
        <p:nvSpPr>
          <p:cNvPr id="10" name="TextBox 9">
            <a:extLst>
              <a:ext uri="{FF2B5EF4-FFF2-40B4-BE49-F238E27FC236}">
                <a16:creationId xmlns:a16="http://schemas.microsoft.com/office/drawing/2014/main" id="{24DDE3FB-9671-429E-BFBB-4AB5CE7B861D}"/>
              </a:ext>
            </a:extLst>
          </p:cNvPr>
          <p:cNvSpPr txBox="1"/>
          <p:nvPr/>
        </p:nvSpPr>
        <p:spPr>
          <a:xfrm>
            <a:off x="168800" y="1648726"/>
            <a:ext cx="2394951" cy="646331"/>
          </a:xfrm>
          <a:prstGeom prst="rect">
            <a:avLst/>
          </a:prstGeom>
          <a:noFill/>
        </p:spPr>
        <p:txBody>
          <a:bodyPr wrap="none" rtlCol="0">
            <a:spAutoFit/>
          </a:bodyPr>
          <a:lstStyle/>
          <a:p>
            <a:r>
              <a:rPr lang="en-US" b="1" dirty="0"/>
              <a:t>Green dots:</a:t>
            </a:r>
          </a:p>
          <a:p>
            <a:r>
              <a:rPr lang="en-US" dirty="0"/>
              <a:t>Beacons for localization</a:t>
            </a:r>
          </a:p>
        </p:txBody>
      </p:sp>
      <p:cxnSp>
        <p:nvCxnSpPr>
          <p:cNvPr id="12" name="Straight Arrow Connector 11">
            <a:extLst>
              <a:ext uri="{FF2B5EF4-FFF2-40B4-BE49-F238E27FC236}">
                <a16:creationId xmlns:a16="http://schemas.microsoft.com/office/drawing/2014/main" id="{4D2A8F11-7C7F-42C6-8160-2B066A0A2132}"/>
              </a:ext>
            </a:extLst>
          </p:cNvPr>
          <p:cNvCxnSpPr>
            <a:cxnSpLocks/>
          </p:cNvCxnSpPr>
          <p:nvPr/>
        </p:nvCxnSpPr>
        <p:spPr>
          <a:xfrm flipV="1">
            <a:off x="7909560" y="4038600"/>
            <a:ext cx="182880" cy="213945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841887-95AA-48EB-A417-D43BAF3EE35F}"/>
              </a:ext>
            </a:extLst>
          </p:cNvPr>
          <p:cNvCxnSpPr>
            <a:cxnSpLocks/>
          </p:cNvCxnSpPr>
          <p:nvPr/>
        </p:nvCxnSpPr>
        <p:spPr>
          <a:xfrm flipH="1" flipV="1">
            <a:off x="5995751" y="4402908"/>
            <a:ext cx="847632" cy="172280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43C254-8591-4671-B1CE-B62D9606B02F}"/>
              </a:ext>
            </a:extLst>
          </p:cNvPr>
          <p:cNvCxnSpPr>
            <a:cxnSpLocks/>
          </p:cNvCxnSpPr>
          <p:nvPr/>
        </p:nvCxnSpPr>
        <p:spPr>
          <a:xfrm>
            <a:off x="1782011" y="3428632"/>
            <a:ext cx="1638078" cy="1260119"/>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5635F12-4189-464E-81E2-9F991C918469}"/>
              </a:ext>
            </a:extLst>
          </p:cNvPr>
          <p:cNvCxnSpPr>
            <a:cxnSpLocks/>
          </p:cNvCxnSpPr>
          <p:nvPr/>
        </p:nvCxnSpPr>
        <p:spPr>
          <a:xfrm flipH="1">
            <a:off x="7909560" y="1436743"/>
            <a:ext cx="1565518" cy="168745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98BA232-98B2-4128-84D2-A606715E04B0}"/>
              </a:ext>
            </a:extLst>
          </p:cNvPr>
          <p:cNvCxnSpPr>
            <a:cxnSpLocks/>
          </p:cNvCxnSpPr>
          <p:nvPr/>
        </p:nvCxnSpPr>
        <p:spPr>
          <a:xfrm flipV="1">
            <a:off x="3964901" y="4688751"/>
            <a:ext cx="427343" cy="134489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452A65-1564-4E37-90CD-34F5B3F30DE8}"/>
              </a:ext>
            </a:extLst>
          </p:cNvPr>
          <p:cNvCxnSpPr>
            <a:cxnSpLocks/>
          </p:cNvCxnSpPr>
          <p:nvPr/>
        </p:nvCxnSpPr>
        <p:spPr>
          <a:xfrm>
            <a:off x="3461151" y="1709902"/>
            <a:ext cx="1862187" cy="2978849"/>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Rectangle 29">
                <a:extLst>
                  <a:ext uri="{FF2B5EF4-FFF2-40B4-BE49-F238E27FC236}">
                    <a16:creationId xmlns:a16="http://schemas.microsoft.com/office/drawing/2014/main" id="{63C1D749-EAC2-4911-85D9-8EF5597E51B3}"/>
                  </a:ext>
                </a:extLst>
              </p:cNvPr>
              <p:cNvSpPr/>
              <p:nvPr/>
            </p:nvSpPr>
            <p:spPr>
              <a:xfrm>
                <a:off x="251260" y="5992466"/>
                <a:ext cx="11395411" cy="1438214"/>
              </a:xfrm>
              <a:prstGeom prst="rect">
                <a:avLst/>
              </a:prstGeom>
            </p:spPr>
            <p:txBody>
              <a:bodyPr wrap="square">
                <a:spAutoFit/>
              </a:bodyPr>
              <a:lstStyle/>
              <a:p>
                <a:r>
                  <a:rPr lang="en-US" sz="2800" dirty="0"/>
                  <a:t>Given a nominal plan </a:t>
                </a:r>
                <a14:m>
                  <m:oMath xmlns:m="http://schemas.openxmlformats.org/officeDocument/2006/math">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0</m:t>
                        </m:r>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0</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𝑙</m:t>
                        </m:r>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𝑙</m:t>
                        </m:r>
                      </m:sub>
                      <m:sup>
                        <m:r>
                          <a:rPr lang="en-US" sz="2800" i="1">
                            <a:latin typeface="Cambria Math" panose="02040503050406030204" pitchFamily="18" charset="0"/>
                          </a:rPr>
                          <m:t>∗</m:t>
                        </m:r>
                      </m:sup>
                    </m:sSubSup>
                    <m:r>
                      <a:rPr lang="en-US" sz="2800" i="1">
                        <a:latin typeface="Cambria Math" panose="02040503050406030204" pitchFamily="18" charset="0"/>
                      </a:rPr>
                      <m:t>]</m:t>
                    </m:r>
                  </m:oMath>
                </a14:m>
                <a:r>
                  <a:rPr lang="en-US" sz="2800" dirty="0"/>
                  <a:t>, where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a:latin typeface="Cambria Math" panose="02040503050406030204" pitchFamily="18" charset="0"/>
                      </a:rPr>
                      <m:t>𝑓</m:t>
                    </m:r>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𝑡</m:t>
                            </m:r>
                            <m:r>
                              <a:rPr lang="en-US" sz="2800" i="1">
                                <a:latin typeface="Cambria Math" panose="02040503050406030204" pitchFamily="18" charset="0"/>
                              </a:rPr>
                              <m:t>−1</m:t>
                            </m:r>
                          </m:e>
                        </m:d>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𝑡</m:t>
                        </m:r>
                        <m:r>
                          <a:rPr lang="en-US" sz="2800" i="1">
                            <a:latin typeface="Cambria Math" panose="02040503050406030204" pitchFamily="18" charset="0"/>
                          </a:rPr>
                          <m:t>−1</m:t>
                        </m:r>
                      </m:sub>
                      <m:sup>
                        <m:r>
                          <a:rPr lang="en-US" sz="2800" i="1">
                            <a:latin typeface="Cambria Math" panose="02040503050406030204" pitchFamily="18" charset="0"/>
                          </a:rPr>
                          <m:t>∗</m:t>
                        </m:r>
                      </m:sup>
                    </m:sSubSup>
                    <m:r>
                      <a:rPr lang="en-US" sz="2800" i="1">
                        <a:latin typeface="Cambria Math" panose="02040503050406030204" pitchFamily="18" charset="0"/>
                      </a:rPr>
                      <m:t>]</m:t>
                    </m:r>
                  </m:oMath>
                </a14:m>
                <a:endParaRPr lang="en-US" sz="2800" dirty="0"/>
              </a:p>
              <a:p>
                <a:endParaRPr lang="en-US" sz="2800" dirty="0"/>
              </a:p>
              <a:p>
                <a:r>
                  <a:rPr lang="en-US" sz="2800" dirty="0"/>
                  <a:t> </a:t>
                </a:r>
              </a:p>
            </p:txBody>
          </p:sp>
        </mc:Choice>
        <mc:Fallback>
          <p:sp>
            <p:nvSpPr>
              <p:cNvPr id="30" name="Rectangle 29">
                <a:extLst>
                  <a:ext uri="{FF2B5EF4-FFF2-40B4-BE49-F238E27FC236}">
                    <a16:creationId xmlns:a16="http://schemas.microsoft.com/office/drawing/2014/main" id="{63C1D749-EAC2-4911-85D9-8EF5597E51B3}"/>
                  </a:ext>
                </a:extLst>
              </p:cNvPr>
              <p:cNvSpPr>
                <a:spLocks noRot="1" noChangeAspect="1" noMove="1" noResize="1" noEditPoints="1" noAdjustHandles="1" noChangeArrowheads="1" noChangeShapeType="1" noTextEdit="1"/>
              </p:cNvSpPr>
              <p:nvPr/>
            </p:nvSpPr>
            <p:spPr>
              <a:xfrm>
                <a:off x="251260" y="5992466"/>
                <a:ext cx="11395411" cy="1438214"/>
              </a:xfrm>
              <a:prstGeom prst="rect">
                <a:avLst/>
              </a:prstGeom>
              <a:blipFill>
                <a:blip r:embed="rId3"/>
                <a:stretch>
                  <a:fillRect l="-1070" t="-3814"/>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6FCF1B36-A4B5-49B9-BB79-B3CC86822580}"/>
              </a:ext>
            </a:extLst>
          </p:cNvPr>
          <p:cNvCxnSpPr>
            <a:cxnSpLocks/>
          </p:cNvCxnSpPr>
          <p:nvPr/>
        </p:nvCxnSpPr>
        <p:spPr>
          <a:xfrm>
            <a:off x="5636808" y="1563716"/>
            <a:ext cx="782759" cy="1693852"/>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374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70A0-1408-4D9A-90F8-7C4DFB33D0F7}"/>
              </a:ext>
            </a:extLst>
          </p:cNvPr>
          <p:cNvSpPr>
            <a:spLocks noGrp="1"/>
          </p:cNvSpPr>
          <p:nvPr>
            <p:ph type="title"/>
          </p:nvPr>
        </p:nvSpPr>
        <p:spPr/>
        <p:txBody>
          <a:bodyPr/>
          <a:lstStyle/>
          <a:p>
            <a:r>
              <a:rPr lang="en-US" dirty="0"/>
              <a:t>Formulation: Accepted Assumptions</a:t>
            </a:r>
          </a:p>
        </p:txBody>
      </p:sp>
      <p:sp>
        <p:nvSpPr>
          <p:cNvPr id="3" name="Content Placeholder 2">
            <a:extLst>
              <a:ext uri="{FF2B5EF4-FFF2-40B4-BE49-F238E27FC236}">
                <a16:creationId xmlns:a16="http://schemas.microsoft.com/office/drawing/2014/main" id="{BCE294E5-8CE5-42C4-B1B5-96D8801CA66A}"/>
              </a:ext>
            </a:extLst>
          </p:cNvPr>
          <p:cNvSpPr>
            <a:spLocks noGrp="1"/>
          </p:cNvSpPr>
          <p:nvPr>
            <p:ph idx="1"/>
          </p:nvPr>
        </p:nvSpPr>
        <p:spPr/>
        <p:txBody>
          <a:bodyPr/>
          <a:lstStyle/>
          <a:p>
            <a:r>
              <a:rPr lang="en-US" dirty="0"/>
              <a:t>Kalman Filter State Estimator</a:t>
            </a:r>
          </a:p>
          <a:p>
            <a:r>
              <a:rPr lang="en-US" dirty="0"/>
              <a:t>Linearization of Models about Nominal Motion Plan</a:t>
            </a:r>
          </a:p>
          <a:p>
            <a:r>
              <a:rPr lang="en-US" dirty="0"/>
              <a:t>Linear Feedback Controller to follow Nominal Motion Plan</a:t>
            </a:r>
          </a:p>
        </p:txBody>
      </p:sp>
    </p:spTree>
    <p:extLst>
      <p:ext uri="{BB962C8B-B14F-4D97-AF65-F5344CB8AC3E}">
        <p14:creationId xmlns:p14="http://schemas.microsoft.com/office/powerpoint/2010/main" val="7957557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5.8"/>
</p:tagLst>
</file>

<file path=ppt/tags/tag2.xml><?xml version="1.0" encoding="utf-8"?>
<p:tagLst xmlns:a="http://schemas.openxmlformats.org/drawingml/2006/main" xmlns:r="http://schemas.openxmlformats.org/officeDocument/2006/relationships" xmlns:p="http://schemas.openxmlformats.org/presentationml/2006/main">
  <p:tag name="TIMING" val="|9.8|28.5|59.8"/>
</p:tagLst>
</file>

<file path=ppt/tags/tag3.xml><?xml version="1.0" encoding="utf-8"?>
<p:tagLst xmlns:a="http://schemas.openxmlformats.org/drawingml/2006/main" xmlns:r="http://schemas.openxmlformats.org/officeDocument/2006/relationships" xmlns:p="http://schemas.openxmlformats.org/presentationml/2006/main">
  <p:tag name="TIMING" val="|1.5"/>
</p:tagLst>
</file>

<file path=ppt/tags/tag4.xml><?xml version="1.0" encoding="utf-8"?>
<p:tagLst xmlns:a="http://schemas.openxmlformats.org/drawingml/2006/main" xmlns:r="http://schemas.openxmlformats.org/officeDocument/2006/relationships" xmlns:p="http://schemas.openxmlformats.org/presentationml/2006/main">
  <p:tag name="TIMING" val="|10.9"/>
</p:tagLst>
</file>

<file path=ppt/tags/tag5.xml><?xml version="1.0" encoding="utf-8"?>
<p:tagLst xmlns:a="http://schemas.openxmlformats.org/drawingml/2006/main" xmlns:r="http://schemas.openxmlformats.org/officeDocument/2006/relationships" xmlns:p="http://schemas.openxmlformats.org/presentationml/2006/main">
  <p:tag name="TIMING" val="|10.9"/>
</p:tagLst>
</file>

<file path=ppt/tags/tag6.xml><?xml version="1.0" encoding="utf-8"?>
<p:tagLst xmlns:a="http://schemas.openxmlformats.org/drawingml/2006/main" xmlns:r="http://schemas.openxmlformats.org/officeDocument/2006/relationships" xmlns:p="http://schemas.openxmlformats.org/presentationml/2006/main">
  <p:tag name="TIMING"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TotalTime>
  <Words>2042</Words>
  <Application>Microsoft Office PowerPoint</Application>
  <PresentationFormat>Widescreen</PresentationFormat>
  <Paragraphs>327</Paragraphs>
  <Slides>48</Slides>
  <Notes>23</Notes>
  <HiddenSlides>12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Cambria Math</vt:lpstr>
      <vt:lpstr>Office Theme</vt:lpstr>
      <vt:lpstr>Final Project Workshop</vt:lpstr>
      <vt:lpstr>Research Motivation</vt:lpstr>
      <vt:lpstr>Goal</vt:lpstr>
      <vt:lpstr>Problems</vt:lpstr>
      <vt:lpstr>Questions so far?</vt:lpstr>
      <vt:lpstr>Formulation</vt:lpstr>
      <vt:lpstr>Formulation: Gaussian Uncertainty</vt:lpstr>
      <vt:lpstr>Formulation: Nominal Motion Plan</vt:lpstr>
      <vt:lpstr>Formulation: Accepted Assumptions</vt:lpstr>
      <vt:lpstr>Overview of Approach</vt:lpstr>
      <vt:lpstr>Approach: Gaussian Propagation</vt:lpstr>
      <vt:lpstr>Approach: Gaussian Propagation (Cont.)</vt:lpstr>
      <vt:lpstr>Approach: Gaussian Truncation</vt:lpstr>
      <vt:lpstr>Questions so far?</vt:lpstr>
      <vt:lpstr>Formulation: Questionable Assumptions</vt:lpstr>
      <vt:lpstr>Assumption 1: Convex Feasible Region</vt:lpstr>
      <vt:lpstr>Proposed Local Convexification Attempt</vt:lpstr>
      <vt:lpstr>Question 1: Convexification</vt:lpstr>
      <vt:lpstr>Question 2: Non-Point Robot?</vt:lpstr>
      <vt:lpstr>End</vt:lpstr>
      <vt:lpstr>Approach: Gaussian Truncation (Cont.)</vt:lpstr>
      <vt:lpstr>Final Probability of No Collisions</vt:lpstr>
      <vt:lpstr>Appendix: Formulation Elements</vt:lpstr>
      <vt:lpstr>Appendix: Model Linearization</vt:lpstr>
      <vt:lpstr>Appendix: Nominal Motion Plan</vt:lpstr>
      <vt:lpstr>Appendix: Kalman Filter State Estimation</vt:lpstr>
      <vt:lpstr>Appendix: Linear Feedback Control</vt:lpstr>
      <vt:lpstr>Appendix: Obstacle Constraints</vt:lpstr>
      <vt:lpstr>Appendix: Gaussian Propagation</vt:lpstr>
      <vt:lpstr>Appendix: Gaussian Propagation</vt:lpstr>
      <vt:lpstr>Appendix: Gaussian Truncation</vt:lpstr>
      <vt:lpstr>Formulation: Nominal Motion Plan</vt:lpstr>
      <vt:lpstr>Formulation: Kalman Filter State Estimation</vt:lpstr>
      <vt:lpstr>Formulation: Linear Feedback Control</vt:lpstr>
      <vt:lpstr>Formulation: Obstacle Constraints</vt:lpstr>
      <vt:lpstr>Outline</vt:lpstr>
      <vt:lpstr>Approach: Gaussian Propagation</vt:lpstr>
      <vt:lpstr>Approach: Gaussian Propagation (Cont.)</vt:lpstr>
      <vt:lpstr>Approach: Gaussian Propagation (Cont.)</vt:lpstr>
      <vt:lpstr>Approach: Gaussian Propagation (Cont.)</vt:lpstr>
      <vt:lpstr>Outline</vt:lpstr>
      <vt:lpstr>Approach: Gaussian Truncation (Cont.)</vt:lpstr>
      <vt:lpstr>Approach: Gaussian Truncation (Cont.)</vt:lpstr>
      <vt:lpstr>Approach: Gaussian Truncation (Cont.)</vt:lpstr>
      <vt:lpstr>Approach: Gaussian Truncation (Cont.)</vt:lpstr>
      <vt:lpstr>Approach: Gaussian Truncation (Cont.)</vt:lpstr>
      <vt:lpstr>Approach: Gaussian Truncation (Cont.)</vt:lpstr>
      <vt:lpstr>Local Convexification Attempt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Probability of Collision for Safe Planning under Gaussian Motion and Sensing Uncertainty</dc:title>
  <dc:creator>Ajaay</dc:creator>
  <cp:lastModifiedBy>Ajaay</cp:lastModifiedBy>
  <cp:revision>484</cp:revision>
  <dcterms:created xsi:type="dcterms:W3CDTF">2018-03-19T04:08:14Z</dcterms:created>
  <dcterms:modified xsi:type="dcterms:W3CDTF">2018-04-04T20:36:04Z</dcterms:modified>
</cp:coreProperties>
</file>