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70" r:id="rId3"/>
    <p:sldId id="257" r:id="rId4"/>
    <p:sldId id="258" r:id="rId5"/>
    <p:sldId id="259" r:id="rId6"/>
    <p:sldId id="260" r:id="rId7"/>
    <p:sldId id="262" r:id="rId8"/>
    <p:sldId id="263" r:id="rId9"/>
    <p:sldId id="264" r:id="rId10"/>
    <p:sldId id="271" r:id="rId11"/>
    <p:sldId id="272" r:id="rId12"/>
    <p:sldId id="265" r:id="rId13"/>
    <p:sldId id="261" r:id="rId14"/>
    <p:sldId id="266" r:id="rId15"/>
    <p:sldId id="267" r:id="rId16"/>
    <p:sldId id="268" r:id="rId17"/>
    <p:sldId id="269" r:id="rId18"/>
    <p:sldId id="274" r:id="rId19"/>
    <p:sldId id="273"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5533BC83-33F3-400A-8486-22D8A5E41619}" type="datetimeFigureOut">
              <a:rPr lang="es-ES" smtClean="0"/>
              <a:pPr/>
              <a:t>25/03/2011</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7D37A04B-90A4-439C-A727-E03B4F0DCB43}"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533BC83-33F3-400A-8486-22D8A5E41619}" type="datetimeFigureOut">
              <a:rPr lang="es-ES" smtClean="0"/>
              <a:pPr/>
              <a:t>25/03/2011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D37A04B-90A4-439C-A727-E03B4F0DCB43}"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533BC83-33F3-400A-8486-22D8A5E41619}" type="datetimeFigureOut">
              <a:rPr lang="es-ES" smtClean="0"/>
              <a:pPr/>
              <a:t>25/03/2011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D37A04B-90A4-439C-A727-E03B4F0DCB43}"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5533BC83-33F3-400A-8486-22D8A5E41619}" type="datetimeFigureOut">
              <a:rPr lang="es-ES" smtClean="0"/>
              <a:pPr/>
              <a:t>25/03/2011</a:t>
            </a:fld>
            <a:endParaRPr lang="es-ES"/>
          </a:p>
        </p:txBody>
      </p:sp>
      <p:sp>
        <p:nvSpPr>
          <p:cNvPr id="9" name="8 Marcador de número de diapositiva"/>
          <p:cNvSpPr>
            <a:spLocks noGrp="1"/>
          </p:cNvSpPr>
          <p:nvPr>
            <p:ph type="sldNum" sz="quarter" idx="15"/>
          </p:nvPr>
        </p:nvSpPr>
        <p:spPr/>
        <p:txBody>
          <a:bodyPr rtlCol="0"/>
          <a:lstStyle/>
          <a:p>
            <a:fld id="{7D37A04B-90A4-439C-A727-E03B4F0DCB43}"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5533BC83-33F3-400A-8486-22D8A5E41619}" type="datetimeFigureOut">
              <a:rPr lang="es-ES" smtClean="0"/>
              <a:pPr/>
              <a:t>25/03/2011</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7D37A04B-90A4-439C-A727-E03B4F0DCB43}"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5533BC83-33F3-400A-8486-22D8A5E41619}" type="datetimeFigureOut">
              <a:rPr lang="es-ES" smtClean="0"/>
              <a:pPr/>
              <a:t>25/03/2011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D37A04B-90A4-439C-A727-E03B4F0DCB43}" type="slidenum">
              <a:rPr lang="es-ES" smtClean="0"/>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5533BC83-33F3-400A-8486-22D8A5E41619}" type="datetimeFigureOut">
              <a:rPr lang="es-ES" smtClean="0"/>
              <a:pPr/>
              <a:t>25/03/2011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D37A04B-90A4-439C-A727-E03B4F0DCB43}" type="slidenum">
              <a:rPr lang="es-ES" smtClean="0"/>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5533BC83-33F3-400A-8486-22D8A5E41619}" type="datetimeFigureOut">
              <a:rPr lang="es-ES" smtClean="0"/>
              <a:pPr/>
              <a:t>25/03/2011</a:t>
            </a:fld>
            <a:endParaRPr lang="es-ES"/>
          </a:p>
        </p:txBody>
      </p:sp>
      <p:sp>
        <p:nvSpPr>
          <p:cNvPr id="7" name="6 Marcador de número de diapositiva"/>
          <p:cNvSpPr>
            <a:spLocks noGrp="1"/>
          </p:cNvSpPr>
          <p:nvPr>
            <p:ph type="sldNum" sz="quarter" idx="11"/>
          </p:nvPr>
        </p:nvSpPr>
        <p:spPr/>
        <p:txBody>
          <a:bodyPr rtlCol="0"/>
          <a:lstStyle/>
          <a:p>
            <a:fld id="{7D37A04B-90A4-439C-A727-E03B4F0DCB43}"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533BC83-33F3-400A-8486-22D8A5E41619}" type="datetimeFigureOut">
              <a:rPr lang="es-ES" smtClean="0"/>
              <a:pPr/>
              <a:t>25/03/2011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D37A04B-90A4-439C-A727-E03B4F0DCB43}"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5533BC83-33F3-400A-8486-22D8A5E41619}" type="datetimeFigureOut">
              <a:rPr lang="es-ES" smtClean="0"/>
              <a:pPr/>
              <a:t>25/03/2011</a:t>
            </a:fld>
            <a:endParaRPr lang="es-ES"/>
          </a:p>
        </p:txBody>
      </p:sp>
      <p:sp>
        <p:nvSpPr>
          <p:cNvPr id="22" name="21 Marcador de número de diapositiva"/>
          <p:cNvSpPr>
            <a:spLocks noGrp="1"/>
          </p:cNvSpPr>
          <p:nvPr>
            <p:ph type="sldNum" sz="quarter" idx="15"/>
          </p:nvPr>
        </p:nvSpPr>
        <p:spPr/>
        <p:txBody>
          <a:bodyPr rtlCol="0"/>
          <a:lstStyle/>
          <a:p>
            <a:fld id="{7D37A04B-90A4-439C-A727-E03B4F0DCB43}"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5533BC83-33F3-400A-8486-22D8A5E41619}" type="datetimeFigureOut">
              <a:rPr lang="es-ES" smtClean="0"/>
              <a:pPr/>
              <a:t>25/03/2011</a:t>
            </a:fld>
            <a:endParaRPr lang="es-ES"/>
          </a:p>
        </p:txBody>
      </p:sp>
      <p:sp>
        <p:nvSpPr>
          <p:cNvPr id="18" name="17 Marcador de número de diapositiva"/>
          <p:cNvSpPr>
            <a:spLocks noGrp="1"/>
          </p:cNvSpPr>
          <p:nvPr>
            <p:ph type="sldNum" sz="quarter" idx="11"/>
          </p:nvPr>
        </p:nvSpPr>
        <p:spPr/>
        <p:txBody>
          <a:bodyPr rtlCol="0"/>
          <a:lstStyle/>
          <a:p>
            <a:fld id="{7D37A04B-90A4-439C-A727-E03B4F0DCB43}"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533BC83-33F3-400A-8486-22D8A5E41619}" type="datetimeFigureOut">
              <a:rPr lang="es-ES" smtClean="0"/>
              <a:pPr/>
              <a:t>25/03/2011</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D37A04B-90A4-439C-A727-E03B4F0DCB43}"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996952"/>
            <a:ext cx="7772400" cy="1470025"/>
          </a:xfrm>
        </p:spPr>
        <p:txBody>
          <a:bodyPr>
            <a:normAutofit/>
          </a:bodyPr>
          <a:lstStyle/>
          <a:p>
            <a:pPr algn="ctr"/>
            <a:r>
              <a:rPr lang="es-ES" sz="6600" b="1" i="1" dirty="0" smtClean="0">
                <a:latin typeface="Sazanami Gothic" pitchFamily="49" charset="2"/>
                <a:ea typeface="Sazanami Gothic" pitchFamily="49" charset="2"/>
              </a:rPr>
              <a:t>J</a:t>
            </a:r>
            <a:r>
              <a:rPr lang="es-ES" sz="6600" b="1" dirty="0" smtClean="0">
                <a:latin typeface="Sazanami Gothic" pitchFamily="49" charset="2"/>
                <a:ea typeface="Sazanami Gothic" pitchFamily="49" charset="2"/>
              </a:rPr>
              <a:t>ava</a:t>
            </a:r>
            <a:r>
              <a:rPr lang="es-ES" sz="6600" b="1" i="1" dirty="0" smtClean="0">
                <a:latin typeface="Sazanami Gothic" pitchFamily="49" charset="2"/>
                <a:ea typeface="Sazanami Gothic" pitchFamily="49" charset="2"/>
              </a:rPr>
              <a:t>D</a:t>
            </a:r>
            <a:r>
              <a:rPr lang="es-ES" sz="6600" b="1" dirty="0" smtClean="0">
                <a:latin typeface="Sazanami Gothic" pitchFamily="49" charset="2"/>
                <a:ea typeface="Sazanami Gothic" pitchFamily="49" charset="2"/>
              </a:rPr>
              <a:t>iKt</a:t>
            </a:r>
            <a:endParaRPr lang="es-ES" sz="6600" b="1" dirty="0">
              <a:latin typeface="Sazanami Gothic" pitchFamily="49" charset="2"/>
              <a:ea typeface="Sazanami Gothic" pitchFamily="49" charset="2"/>
            </a:endParaRPr>
          </a:p>
        </p:txBody>
      </p:sp>
      <p:sp>
        <p:nvSpPr>
          <p:cNvPr id="3" name="2 Subtítulo"/>
          <p:cNvSpPr>
            <a:spLocks noGrp="1"/>
          </p:cNvSpPr>
          <p:nvPr>
            <p:ph type="subTitle" idx="1"/>
          </p:nvPr>
        </p:nvSpPr>
        <p:spPr>
          <a:xfrm>
            <a:off x="1331640" y="4797152"/>
            <a:ext cx="6400800" cy="1752600"/>
          </a:xfrm>
        </p:spPr>
        <p:txBody>
          <a:bodyPr/>
          <a:lstStyle/>
          <a:p>
            <a:pPr algn="ctr"/>
            <a:r>
              <a:rPr lang="es-ES" dirty="0" smtClean="0"/>
              <a:t>El diccionario de Kanjis definitivo</a:t>
            </a:r>
            <a:endParaRPr lang="es-ES" dirty="0"/>
          </a:p>
        </p:txBody>
      </p:sp>
      <p:pic>
        <p:nvPicPr>
          <p:cNvPr id="6" name="5 Imagen" descr="3.0.png"/>
          <p:cNvPicPr>
            <a:picLocks noChangeAspect="1"/>
          </p:cNvPicPr>
          <p:nvPr/>
        </p:nvPicPr>
        <p:blipFill>
          <a:blip r:embed="rId2" cstate="print"/>
          <a:stretch>
            <a:fillRect/>
          </a:stretch>
        </p:blipFill>
        <p:spPr>
          <a:xfrm>
            <a:off x="3203848" y="692696"/>
            <a:ext cx="2448272" cy="244827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 qué son tan difíciles de estudiar?:</a:t>
            </a:r>
            <a:br>
              <a:rPr lang="es-ES" dirty="0" smtClean="0"/>
            </a:br>
            <a:r>
              <a:rPr lang="es-ES" dirty="0" smtClean="0"/>
              <a:t>Los kanjis pueden ser fáciles </a:t>
            </a:r>
            <a:r>
              <a:rPr lang="es-ES" dirty="0" smtClean="0"/>
              <a:t>4…</a:t>
            </a:r>
            <a:endParaRPr lang="es-ES" dirty="0"/>
          </a:p>
        </p:txBody>
      </p:sp>
      <p:sp>
        <p:nvSpPr>
          <p:cNvPr id="4" name="3 CuadroTexto"/>
          <p:cNvSpPr txBox="1"/>
          <p:nvPr/>
        </p:nvSpPr>
        <p:spPr>
          <a:xfrm>
            <a:off x="2843808" y="2060848"/>
            <a:ext cx="3816424" cy="3939540"/>
          </a:xfrm>
          <a:prstGeom prst="rect">
            <a:avLst/>
          </a:prstGeom>
          <a:noFill/>
        </p:spPr>
        <p:txBody>
          <a:bodyPr wrap="square" rtlCol="0">
            <a:spAutoFit/>
          </a:bodyPr>
          <a:lstStyle/>
          <a:p>
            <a:r>
              <a:rPr lang="ja-JP" altLang="es-ES" sz="25000" smtClean="0"/>
              <a:t>上</a:t>
            </a:r>
            <a:endParaRPr lang="es-ES" sz="25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 qué son tan difíciles de estudiar?:</a:t>
            </a:r>
            <a:br>
              <a:rPr lang="es-ES" dirty="0" smtClean="0"/>
            </a:br>
            <a:r>
              <a:rPr lang="es-ES" dirty="0" smtClean="0"/>
              <a:t>Los kanjis pueden ser fáciles </a:t>
            </a:r>
            <a:r>
              <a:rPr lang="es-ES" dirty="0" smtClean="0"/>
              <a:t>4…</a:t>
            </a:r>
            <a:endParaRPr lang="es-ES" dirty="0"/>
          </a:p>
        </p:txBody>
      </p:sp>
      <p:sp>
        <p:nvSpPr>
          <p:cNvPr id="4" name="3 CuadroTexto"/>
          <p:cNvSpPr txBox="1"/>
          <p:nvPr/>
        </p:nvSpPr>
        <p:spPr>
          <a:xfrm>
            <a:off x="2843808" y="2060848"/>
            <a:ext cx="3816424" cy="3939540"/>
          </a:xfrm>
          <a:prstGeom prst="rect">
            <a:avLst/>
          </a:prstGeom>
          <a:noFill/>
        </p:spPr>
        <p:txBody>
          <a:bodyPr wrap="square" rtlCol="0">
            <a:spAutoFit/>
          </a:bodyPr>
          <a:lstStyle/>
          <a:p>
            <a:r>
              <a:rPr lang="ja-JP" altLang="es-ES" sz="25000" smtClean="0"/>
              <a:t>下</a:t>
            </a:r>
            <a:endParaRPr lang="es-ES" sz="25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 qué son tan difíciles de estudiar?:</a:t>
            </a:r>
            <a:br>
              <a:rPr lang="es-ES" dirty="0" smtClean="0"/>
            </a:br>
            <a:r>
              <a:rPr lang="es-ES" dirty="0" smtClean="0"/>
              <a:t>Los kanjis pueden ser complicados</a:t>
            </a:r>
            <a:endParaRPr lang="es-ES" dirty="0"/>
          </a:p>
        </p:txBody>
      </p:sp>
      <p:sp>
        <p:nvSpPr>
          <p:cNvPr id="4" name="3 CuadroTexto"/>
          <p:cNvSpPr txBox="1"/>
          <p:nvPr/>
        </p:nvSpPr>
        <p:spPr>
          <a:xfrm>
            <a:off x="2411760" y="1556792"/>
            <a:ext cx="3816424" cy="4708981"/>
          </a:xfrm>
          <a:prstGeom prst="rect">
            <a:avLst/>
          </a:prstGeom>
          <a:noFill/>
        </p:spPr>
        <p:txBody>
          <a:bodyPr wrap="square" rtlCol="0">
            <a:spAutoFit/>
          </a:bodyPr>
          <a:lstStyle/>
          <a:p>
            <a:r>
              <a:rPr lang="ja-JP" altLang="es-ES" sz="30000" smtClean="0"/>
              <a:t>臟</a:t>
            </a:r>
            <a:endParaRPr lang="ja-JP" altLang="es-ES" sz="30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 qué son tan difíciles de estudiar?: El problema se multiplica por mil</a:t>
            </a:r>
            <a:endParaRPr lang="es-ES" dirty="0"/>
          </a:p>
        </p:txBody>
      </p:sp>
      <p:sp>
        <p:nvSpPr>
          <p:cNvPr id="3" name="2 Marcador de contenido"/>
          <p:cNvSpPr>
            <a:spLocks noGrp="1"/>
          </p:cNvSpPr>
          <p:nvPr>
            <p:ph sz="quarter" idx="1"/>
          </p:nvPr>
        </p:nvSpPr>
        <p:spPr/>
        <p:txBody>
          <a:bodyPr>
            <a:normAutofit lnSpcReduction="10000"/>
          </a:bodyPr>
          <a:lstStyle/>
          <a:p>
            <a:pPr>
              <a:buNone/>
            </a:pPr>
            <a:r>
              <a:rPr lang="es-ES" altLang="ja-JP" sz="2800" dirty="0" smtClean="0"/>
              <a:t>	</a:t>
            </a:r>
            <a:r>
              <a:rPr lang="ja-JP" altLang="es-ES" sz="2800" smtClean="0"/>
              <a:t>漢字（かんじ）は、古代中国に発祥を持つ文字。中国語を表記するための伝統的な文字である。また古代において中国から日本へ伝えられ、その形態・機能を利用して日本語の表記にも使われている（これについては日本における漢字を参照）。</a:t>
            </a:r>
          </a:p>
          <a:p>
            <a:pPr>
              <a:buNone/>
            </a:pPr>
            <a:r>
              <a:rPr lang="es-ES" altLang="ja-JP" sz="2800" dirty="0" smtClean="0"/>
              <a:t>	</a:t>
            </a:r>
            <a:r>
              <a:rPr lang="ja-JP" altLang="es-ES" sz="2800" smtClean="0"/>
              <a:t>人類史上、最も文字数が多い文字体系であり、その数は</a:t>
            </a:r>
            <a:r>
              <a:rPr lang="es-ES" altLang="ja-JP" sz="2800" dirty="0" smtClean="0"/>
              <a:t>10</a:t>
            </a:r>
            <a:r>
              <a:rPr lang="ja-JP" altLang="es-ES" sz="2800" smtClean="0"/>
              <a:t>万文字をはるかに超え他の文字体系を圧倒している。近代以降、異体字を整理したり使用頻度の少ない漢字の利用を制限しようとする動きは何度もあったが、現在でもその数は増え続けている。</a:t>
            </a:r>
          </a:p>
          <a:p>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Los diccionarios de kanjis son necesarios</a:t>
            </a:r>
            <a:endParaRPr lang="es-ES" dirty="0"/>
          </a:p>
        </p:txBody>
      </p:sp>
      <p:sp>
        <p:nvSpPr>
          <p:cNvPr id="3" name="2 Marcador de contenido"/>
          <p:cNvSpPr>
            <a:spLocks noGrp="1"/>
          </p:cNvSpPr>
          <p:nvPr>
            <p:ph sz="quarter" idx="1"/>
          </p:nvPr>
        </p:nvSpPr>
        <p:spPr/>
        <p:txBody>
          <a:bodyPr/>
          <a:lstStyle/>
          <a:p>
            <a:r>
              <a:rPr lang="es-ES" b="1" dirty="0" smtClean="0"/>
              <a:t>Conclusión</a:t>
            </a:r>
            <a:r>
              <a:rPr lang="es-ES" dirty="0" smtClean="0"/>
              <a:t>: los diccionarios de kanjis son fundamentales y son herramientas muy poderosas </a:t>
            </a:r>
          </a:p>
          <a:p>
            <a:r>
              <a:rPr lang="es-ES" dirty="0" smtClean="0"/>
              <a:t>Debido a esto, es necesario ordenarlos y clasificarlos para que puedan ser buscados de la misma manera que las palabras son clasificadas alfabéticamente en un diccionario normal</a:t>
            </a:r>
          </a:p>
          <a:p>
            <a:r>
              <a:rPr lang="es-ES" b="1" dirty="0" smtClean="0"/>
              <a:t>Problema</a:t>
            </a:r>
            <a:r>
              <a:rPr lang="es-ES" dirty="0" smtClean="0"/>
              <a:t>: los kanjis son fundamentalmente </a:t>
            </a:r>
            <a:r>
              <a:rPr lang="es-ES" u="sng" dirty="0" smtClean="0"/>
              <a:t>dibujos</a:t>
            </a:r>
            <a:r>
              <a:rPr lang="es-ES" dirty="0" smtClean="0"/>
              <a:t>. El estudiante que no sabe como se lee o que significa un kanji solo tiene retazos de información difícilmente clasificable</a:t>
            </a:r>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Problema: los kanjis son fundamentalmente dibujos</a:t>
            </a:r>
            <a:endParaRPr lang="es-ES" dirty="0"/>
          </a:p>
        </p:txBody>
      </p:sp>
      <p:sp>
        <p:nvSpPr>
          <p:cNvPr id="3" name="2 Marcador de contenido"/>
          <p:cNvSpPr>
            <a:spLocks noGrp="1"/>
          </p:cNvSpPr>
          <p:nvPr>
            <p:ph sz="quarter" idx="1"/>
          </p:nvPr>
        </p:nvSpPr>
        <p:spPr/>
        <p:txBody>
          <a:bodyPr/>
          <a:lstStyle/>
          <a:p>
            <a:r>
              <a:rPr lang="es-ES" sz="3600" dirty="0" smtClean="0"/>
              <a:t>Existen muchísimos criterios distintos para clasificar y ordenar kanjis (nº de trazos, radicales, nemotécnicos, etc..)</a:t>
            </a:r>
          </a:p>
          <a:p>
            <a:r>
              <a:rPr lang="es-ES" sz="3600" dirty="0" smtClean="0"/>
              <a:t>Unos son mejores que otros dependiendo del kanji en particular</a:t>
            </a:r>
          </a:p>
          <a:p>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282154"/>
          </a:xfrm>
        </p:spPr>
        <p:txBody>
          <a:bodyPr>
            <a:normAutofit fontScale="90000"/>
          </a:bodyPr>
          <a:lstStyle/>
          <a:p>
            <a:r>
              <a:rPr lang="es-ES" dirty="0" smtClean="0"/>
              <a:t>Para terminar con los Kanjis: Toda la información que puede usarse para buscar un kanji</a:t>
            </a:r>
            <a:endParaRPr lang="es-E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457200" y="1818666"/>
            <a:ext cx="7467600" cy="44366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Llegados a este punto, </a:t>
            </a:r>
            <a:br>
              <a:rPr lang="es-ES" dirty="0" smtClean="0"/>
            </a:br>
            <a:r>
              <a:rPr lang="es-ES" dirty="0" smtClean="0"/>
              <a:t>¿Qué es JavaDiKt?</a:t>
            </a:r>
            <a:endParaRPr lang="es-ES"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457200" y="1824390"/>
            <a:ext cx="7467600" cy="442524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Llegados a este punto, </a:t>
            </a:r>
            <a:br>
              <a:rPr lang="es-ES" dirty="0" smtClean="0"/>
            </a:br>
            <a:r>
              <a:rPr lang="es-ES" dirty="0" smtClean="0"/>
              <a:t>¿Qué es JavaDiKt?</a:t>
            </a:r>
            <a:endParaRPr lang="es-ES" dirty="0"/>
          </a:p>
        </p:txBody>
      </p:sp>
      <p:sp>
        <p:nvSpPr>
          <p:cNvPr id="3" name="2 Marcador de contenido"/>
          <p:cNvSpPr>
            <a:spLocks noGrp="1"/>
          </p:cNvSpPr>
          <p:nvPr>
            <p:ph sz="quarter" idx="1"/>
          </p:nvPr>
        </p:nvSpPr>
        <p:spPr/>
        <p:txBody>
          <a:bodyPr>
            <a:normAutofit/>
          </a:bodyPr>
          <a:lstStyle/>
          <a:p>
            <a:r>
              <a:rPr lang="es-ES" sz="2800" dirty="0" smtClean="0"/>
              <a:t>JavaDiKt es un diccionario electrónico de kanjis multiplataforma que aspira a servir de referencia a estudiantes de japonés de todos los niveles.</a:t>
            </a:r>
          </a:p>
          <a:p>
            <a:r>
              <a:rPr lang="es-ES" sz="2800" b="0" u="none" strike="noStrike" dirty="0" smtClean="0"/>
              <a:t>Viene a suplir la carestía de herramientas libres de escritorio para el estudio del Japonés</a:t>
            </a:r>
          </a:p>
          <a:p>
            <a:r>
              <a:rPr lang="es-ES" altLang="ja-JP" sz="2800" dirty="0" smtClean="0"/>
              <a:t>Añade una serie de conceptos nuevos inexistentes o poco desarrolladas en otras herramientas libres</a:t>
            </a:r>
            <a:endParaRPr lang="es-ES" sz="2800" b="0" u="none" strike="noStrik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Los tres pilares básicos I:</a:t>
            </a:r>
            <a:br>
              <a:rPr lang="es-ES" dirty="0" smtClean="0"/>
            </a:br>
            <a:r>
              <a:rPr lang="es-ES" dirty="0" smtClean="0"/>
              <a:t>Búsqueda mediante combinación de criterios</a:t>
            </a:r>
            <a:endParaRPr lang="es-ES" dirty="0"/>
          </a:p>
        </p:txBody>
      </p:sp>
      <p:sp>
        <p:nvSpPr>
          <p:cNvPr id="3" name="2 Marcador de contenido"/>
          <p:cNvSpPr>
            <a:spLocks noGrp="1"/>
          </p:cNvSpPr>
          <p:nvPr>
            <p:ph sz="quarter" idx="1"/>
          </p:nvPr>
        </p:nvSpPr>
        <p:spPr/>
        <p:txBody>
          <a:bodyPr>
            <a:normAutofit/>
          </a:bodyPr>
          <a:lstStyle/>
          <a:p>
            <a:r>
              <a:rPr lang="es-ES" sz="2800" dirty="0" smtClean="0"/>
              <a:t>A diferencia de otros diccionarios electrónicos, en JavaDiKt pueden combinarse muchos criterios distintos para crear búsquedas muy complicadas.</a:t>
            </a:r>
          </a:p>
          <a:p>
            <a:r>
              <a:rPr lang="es-ES" sz="2800" dirty="0" smtClean="0"/>
              <a:t>Para ello se crean expresiones en lenguaje natural de disyunción y conjunción que describen a conjuntos de Kanji, algo parecido a las </a:t>
            </a:r>
            <a:r>
              <a:rPr lang="es-ES" sz="2800" dirty="0" err="1" smtClean="0"/>
              <a:t>queries</a:t>
            </a:r>
            <a:r>
              <a:rPr lang="es-ES" sz="2800" dirty="0" smtClean="0"/>
              <a:t> al alcance de los mortales</a:t>
            </a:r>
            <a:endParaRPr lang="es-E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Sobre Mí</a:t>
            </a:r>
            <a:endParaRPr lang="es-ES" dirty="0"/>
          </a:p>
        </p:txBody>
      </p:sp>
      <p:sp>
        <p:nvSpPr>
          <p:cNvPr id="3" name="2 Marcador de contenido"/>
          <p:cNvSpPr>
            <a:spLocks noGrp="1"/>
          </p:cNvSpPr>
          <p:nvPr>
            <p:ph sz="quarter" idx="1"/>
          </p:nvPr>
        </p:nvSpPr>
        <p:spPr/>
        <p:txBody>
          <a:bodyPr>
            <a:normAutofit/>
          </a:bodyPr>
          <a:lstStyle/>
          <a:p>
            <a:r>
              <a:rPr lang="es-ES" sz="3600" dirty="0" smtClean="0"/>
              <a:t>Estudiante de 3º de Ingeniería Informática</a:t>
            </a:r>
          </a:p>
          <a:p>
            <a:r>
              <a:rPr lang="es-ES" sz="3600" dirty="0" smtClean="0"/>
              <a:t>Éste es mi primer proyecto</a:t>
            </a:r>
          </a:p>
          <a:p>
            <a:r>
              <a:rPr lang="es-ES" sz="3600" dirty="0" smtClean="0"/>
              <a:t>Apasionado de la programación</a:t>
            </a:r>
          </a:p>
          <a:p>
            <a:r>
              <a:rPr lang="es-ES" sz="3600" dirty="0" smtClean="0"/>
              <a:t>Muy muy novato en el mundo del Software Libre y el desarrollo de proyectos</a:t>
            </a:r>
          </a:p>
          <a:p>
            <a:pPr>
              <a:buNone/>
            </a:pPr>
            <a:endParaRPr lang="es-E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Los tres pilares básicos I:</a:t>
            </a:r>
            <a:br>
              <a:rPr lang="es-ES" dirty="0" smtClean="0"/>
            </a:br>
            <a:r>
              <a:rPr lang="es-ES" dirty="0" smtClean="0"/>
              <a:t>Búsqueda mediante combinación de criterios </a:t>
            </a:r>
            <a:endParaRPr lang="es-ES" dirty="0"/>
          </a:p>
        </p:txBody>
      </p:sp>
      <p:sp>
        <p:nvSpPr>
          <p:cNvPr id="3" name="2 Marcador de contenido"/>
          <p:cNvSpPr>
            <a:spLocks noGrp="1"/>
          </p:cNvSpPr>
          <p:nvPr>
            <p:ph sz="quarter" idx="1"/>
          </p:nvPr>
        </p:nvSpPr>
        <p:spPr>
          <a:xfrm>
            <a:off x="457200" y="1600200"/>
            <a:ext cx="7467600" cy="892696"/>
          </a:xfrm>
        </p:spPr>
        <p:txBody>
          <a:bodyPr/>
          <a:lstStyle/>
          <a:p>
            <a:r>
              <a:rPr lang="es-ES" dirty="0" smtClean="0"/>
              <a:t>Es posible ordenar a JavaDiKt que busque los siguientes Kanjis</a:t>
            </a:r>
            <a:endParaRPr lang="es-ES" dirty="0"/>
          </a:p>
        </p:txBody>
      </p:sp>
      <p:sp>
        <p:nvSpPr>
          <p:cNvPr id="4" name="3 CuadroTexto"/>
          <p:cNvSpPr txBox="1"/>
          <p:nvPr/>
        </p:nvSpPr>
        <p:spPr>
          <a:xfrm>
            <a:off x="1691680" y="2924944"/>
            <a:ext cx="5832648" cy="1815882"/>
          </a:xfrm>
          <a:prstGeom prst="rect">
            <a:avLst/>
          </a:prstGeom>
          <a:noFill/>
        </p:spPr>
        <p:txBody>
          <a:bodyPr wrap="square" rtlCol="0">
            <a:spAutoFit/>
          </a:bodyPr>
          <a:lstStyle/>
          <a:p>
            <a:r>
              <a:rPr lang="es-ES" sz="2800" b="1" i="1" dirty="0" smtClean="0"/>
              <a:t>Buscar todos los kanjis que tengan entre 20 y 23 trazos y que pertenezcan a la lista de kanjis básicos</a:t>
            </a:r>
            <a:endParaRPr lang="es-ES" sz="2800" b="1"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Los tres pilares básicos I:</a:t>
            </a:r>
            <a:br>
              <a:rPr lang="es-ES" dirty="0" smtClean="0"/>
            </a:br>
            <a:r>
              <a:rPr lang="es-ES" dirty="0" smtClean="0"/>
              <a:t>Búsqueda mediante combinación de criterios </a:t>
            </a:r>
            <a:endParaRPr lang="es-ES" dirty="0"/>
          </a:p>
        </p:txBody>
      </p:sp>
      <p:sp>
        <p:nvSpPr>
          <p:cNvPr id="3" name="2 Marcador de contenido"/>
          <p:cNvSpPr>
            <a:spLocks noGrp="1"/>
          </p:cNvSpPr>
          <p:nvPr>
            <p:ph sz="quarter" idx="1"/>
          </p:nvPr>
        </p:nvSpPr>
        <p:spPr>
          <a:xfrm>
            <a:off x="457200" y="1600200"/>
            <a:ext cx="7467600" cy="892696"/>
          </a:xfrm>
        </p:spPr>
        <p:txBody>
          <a:bodyPr/>
          <a:lstStyle/>
          <a:p>
            <a:r>
              <a:rPr lang="es-ES" dirty="0" smtClean="0"/>
              <a:t>Es posible ordenar a JavaDiKt que busque los siguientes Kanjis</a:t>
            </a:r>
            <a:endParaRPr lang="es-ES" dirty="0"/>
          </a:p>
        </p:txBody>
      </p:sp>
      <p:sp>
        <p:nvSpPr>
          <p:cNvPr id="4" name="3 CuadroTexto"/>
          <p:cNvSpPr txBox="1"/>
          <p:nvPr/>
        </p:nvSpPr>
        <p:spPr>
          <a:xfrm>
            <a:off x="1547664" y="3140968"/>
            <a:ext cx="6192688" cy="1384995"/>
          </a:xfrm>
          <a:prstGeom prst="rect">
            <a:avLst/>
          </a:prstGeom>
          <a:noFill/>
        </p:spPr>
        <p:txBody>
          <a:bodyPr wrap="square" rtlCol="0">
            <a:spAutoFit/>
          </a:bodyPr>
          <a:lstStyle/>
          <a:p>
            <a:r>
              <a:rPr lang="es-ES" sz="2800" b="1" i="1" dirty="0" smtClean="0"/>
              <a:t>Buscar todos los kanjis que tengan entre 20 o 22 trazos o 12 trazos y cuyo significado se “Mar”</a:t>
            </a:r>
            <a:endParaRPr lang="es-ES" sz="2800"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Los tres pilares básicos I:</a:t>
            </a:r>
            <a:br>
              <a:rPr lang="es-ES" dirty="0" smtClean="0"/>
            </a:br>
            <a:r>
              <a:rPr lang="es-ES" dirty="0" smtClean="0"/>
              <a:t>Búsqueda mediante combinación de criterios </a:t>
            </a:r>
            <a:endParaRPr lang="es-ES" dirty="0"/>
          </a:p>
        </p:txBody>
      </p:sp>
      <p:sp>
        <p:nvSpPr>
          <p:cNvPr id="3" name="2 Marcador de contenido"/>
          <p:cNvSpPr>
            <a:spLocks noGrp="1"/>
          </p:cNvSpPr>
          <p:nvPr>
            <p:ph sz="quarter" idx="1"/>
          </p:nvPr>
        </p:nvSpPr>
        <p:spPr>
          <a:xfrm>
            <a:off x="457200" y="1600200"/>
            <a:ext cx="7467600" cy="2116832"/>
          </a:xfrm>
        </p:spPr>
        <p:txBody>
          <a:bodyPr>
            <a:normAutofit fontScale="92500"/>
          </a:bodyPr>
          <a:lstStyle/>
          <a:p>
            <a:r>
              <a:rPr lang="es-ES" dirty="0" smtClean="0"/>
              <a:t>Utilidad: aunar conocimientos difusos sobre un kanji en cuestión para obtener la información completa</a:t>
            </a:r>
          </a:p>
          <a:p>
            <a:r>
              <a:rPr lang="es-ES" dirty="0" smtClean="0"/>
              <a:t>Ejemplo: Queremos recordar como se escribe y se pronuncia el siguiente kanji. Sabemos que significa “persona”. </a:t>
            </a:r>
            <a:endParaRPr lang="es-ES" dirty="0"/>
          </a:p>
        </p:txBody>
      </p:sp>
      <p:sp>
        <p:nvSpPr>
          <p:cNvPr id="5" name="4 CuadroTexto"/>
          <p:cNvSpPr txBox="1"/>
          <p:nvPr/>
        </p:nvSpPr>
        <p:spPr>
          <a:xfrm>
            <a:off x="3347864" y="3789040"/>
            <a:ext cx="2016224" cy="2400657"/>
          </a:xfrm>
          <a:prstGeom prst="rect">
            <a:avLst/>
          </a:prstGeom>
          <a:noFill/>
        </p:spPr>
        <p:txBody>
          <a:bodyPr wrap="square" rtlCol="0">
            <a:spAutoFit/>
          </a:bodyPr>
          <a:lstStyle/>
          <a:p>
            <a:r>
              <a:rPr lang="ja-JP" altLang="es-ES" sz="15000"/>
              <a:t>人</a:t>
            </a:r>
            <a:endParaRPr lang="es-ES" sz="15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Los tres pilares básicos I:</a:t>
            </a:r>
            <a:br>
              <a:rPr lang="es-ES" dirty="0" smtClean="0"/>
            </a:br>
            <a:r>
              <a:rPr lang="es-ES" dirty="0" smtClean="0"/>
              <a:t>Búsqueda mediante combinación de criterios </a:t>
            </a:r>
            <a:endParaRPr lang="es-ES" dirty="0"/>
          </a:p>
        </p:txBody>
      </p:sp>
      <p:sp>
        <p:nvSpPr>
          <p:cNvPr id="3" name="2 Marcador de contenido"/>
          <p:cNvSpPr>
            <a:spLocks noGrp="1"/>
          </p:cNvSpPr>
          <p:nvPr>
            <p:ph sz="quarter" idx="1"/>
          </p:nvPr>
        </p:nvSpPr>
        <p:spPr>
          <a:xfrm>
            <a:off x="457200" y="1600200"/>
            <a:ext cx="7467600" cy="892696"/>
          </a:xfrm>
        </p:spPr>
        <p:txBody>
          <a:bodyPr/>
          <a:lstStyle/>
          <a:p>
            <a:r>
              <a:rPr lang="es-ES" altLang="ja-JP" dirty="0" smtClean="0"/>
              <a:t>Añadiendo este criterio en JavaDiKt nos salen 3 resultados. No estamos seguros de cuál es.</a:t>
            </a:r>
          </a:p>
          <a:p>
            <a:pPr>
              <a:buNone/>
            </a:pPr>
            <a:endParaRPr lang="es-ES" dirty="0"/>
          </a:p>
        </p:txBody>
      </p:sp>
      <p:pic>
        <p:nvPicPr>
          <p:cNvPr id="4098" name="Picture 2"/>
          <p:cNvPicPr>
            <a:picLocks noChangeAspect="1" noChangeArrowheads="1"/>
          </p:cNvPicPr>
          <p:nvPr/>
        </p:nvPicPr>
        <p:blipFill>
          <a:blip r:embed="rId2" cstate="print"/>
          <a:srcRect/>
          <a:stretch>
            <a:fillRect/>
          </a:stretch>
        </p:blipFill>
        <p:spPr bwMode="auto">
          <a:xfrm>
            <a:off x="827584" y="2420888"/>
            <a:ext cx="6787874" cy="408969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Los tres pilares básicos I:</a:t>
            </a:r>
            <a:br>
              <a:rPr lang="es-ES" dirty="0" smtClean="0"/>
            </a:br>
            <a:r>
              <a:rPr lang="es-ES" dirty="0" smtClean="0"/>
              <a:t>Búsqueda mediante combinación de criterios </a:t>
            </a:r>
            <a:endParaRPr lang="es-ES" dirty="0"/>
          </a:p>
        </p:txBody>
      </p:sp>
      <p:sp>
        <p:nvSpPr>
          <p:cNvPr id="3" name="2 Marcador de contenido"/>
          <p:cNvSpPr>
            <a:spLocks noGrp="1"/>
          </p:cNvSpPr>
          <p:nvPr>
            <p:ph sz="quarter" idx="1"/>
          </p:nvPr>
        </p:nvSpPr>
        <p:spPr>
          <a:xfrm>
            <a:off x="457200" y="1600200"/>
            <a:ext cx="7467600" cy="676672"/>
          </a:xfrm>
        </p:spPr>
        <p:txBody>
          <a:bodyPr/>
          <a:lstStyle/>
          <a:p>
            <a:r>
              <a:rPr lang="es-ES" dirty="0" smtClean="0"/>
              <a:t>¡Ah! Recuerdo que tenía 2 trazos. A ver ahora…</a:t>
            </a:r>
            <a:endParaRPr lang="es-ES" dirty="0"/>
          </a:p>
        </p:txBody>
      </p:sp>
      <p:pic>
        <p:nvPicPr>
          <p:cNvPr id="5122" name="Picture 2"/>
          <p:cNvPicPr>
            <a:picLocks noChangeAspect="1" noChangeArrowheads="1"/>
          </p:cNvPicPr>
          <p:nvPr/>
        </p:nvPicPr>
        <p:blipFill>
          <a:blip r:embed="rId2" cstate="print"/>
          <a:srcRect/>
          <a:stretch>
            <a:fillRect/>
          </a:stretch>
        </p:blipFill>
        <p:spPr bwMode="auto">
          <a:xfrm>
            <a:off x="683568" y="2204864"/>
            <a:ext cx="7050360" cy="424784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Los tres pilares básicos 2:</a:t>
            </a:r>
            <a:br>
              <a:rPr lang="es-ES" dirty="0" smtClean="0"/>
            </a:br>
            <a:r>
              <a:rPr lang="es-ES" dirty="0" smtClean="0"/>
              <a:t>La búsqueda por dibujo</a:t>
            </a:r>
            <a:endParaRPr lang="es-ES" dirty="0"/>
          </a:p>
        </p:txBody>
      </p:sp>
      <p:sp>
        <p:nvSpPr>
          <p:cNvPr id="3" name="2 Marcador de contenido"/>
          <p:cNvSpPr>
            <a:spLocks noGrp="1"/>
          </p:cNvSpPr>
          <p:nvPr>
            <p:ph sz="quarter" idx="1"/>
          </p:nvPr>
        </p:nvSpPr>
        <p:spPr>
          <a:xfrm>
            <a:off x="457200" y="1600200"/>
            <a:ext cx="7467600" cy="820688"/>
          </a:xfrm>
        </p:spPr>
        <p:txBody>
          <a:bodyPr>
            <a:normAutofit lnSpcReduction="10000"/>
          </a:bodyPr>
          <a:lstStyle/>
          <a:p>
            <a:r>
              <a:rPr lang="es-ES" dirty="0" smtClean="0"/>
              <a:t>JavaDiKt también permite buscar kanjis dibujándolos en un panel</a:t>
            </a:r>
            <a:endParaRPr lang="es-ES" dirty="0"/>
          </a:p>
        </p:txBody>
      </p:sp>
      <p:pic>
        <p:nvPicPr>
          <p:cNvPr id="6148" name="Picture 4"/>
          <p:cNvPicPr>
            <a:picLocks noChangeAspect="1" noChangeArrowheads="1"/>
          </p:cNvPicPr>
          <p:nvPr/>
        </p:nvPicPr>
        <p:blipFill>
          <a:blip r:embed="rId2" cstate="print"/>
          <a:srcRect/>
          <a:stretch>
            <a:fillRect/>
          </a:stretch>
        </p:blipFill>
        <p:spPr bwMode="auto">
          <a:xfrm>
            <a:off x="827584" y="2420888"/>
            <a:ext cx="6768752" cy="407817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Los tres pilares básicos 2:</a:t>
            </a:r>
            <a:br>
              <a:rPr lang="es-ES" dirty="0" smtClean="0"/>
            </a:br>
            <a:r>
              <a:rPr lang="es-ES" dirty="0" smtClean="0"/>
              <a:t>La búsqueda por dibujo</a:t>
            </a:r>
            <a:endParaRPr lang="es-ES" dirty="0"/>
          </a:p>
        </p:txBody>
      </p:sp>
      <p:sp>
        <p:nvSpPr>
          <p:cNvPr id="3" name="2 Marcador de contenido"/>
          <p:cNvSpPr>
            <a:spLocks noGrp="1"/>
          </p:cNvSpPr>
          <p:nvPr>
            <p:ph sz="quarter" idx="1"/>
          </p:nvPr>
        </p:nvSpPr>
        <p:spPr>
          <a:xfrm>
            <a:off x="457200" y="1600200"/>
            <a:ext cx="7467600" cy="820688"/>
          </a:xfrm>
        </p:spPr>
        <p:txBody>
          <a:bodyPr>
            <a:normAutofit lnSpcReduction="10000"/>
          </a:bodyPr>
          <a:lstStyle/>
          <a:p>
            <a:r>
              <a:rPr lang="es-ES" dirty="0" smtClean="0"/>
              <a:t>… y combinar las búsquedas por dibujo con búsqueda por criterio</a:t>
            </a:r>
            <a:endParaRPr lang="es-ES" dirty="0"/>
          </a:p>
        </p:txBody>
      </p:sp>
      <p:pic>
        <p:nvPicPr>
          <p:cNvPr id="7170" name="Picture 2"/>
          <p:cNvPicPr>
            <a:picLocks noChangeAspect="1" noChangeArrowheads="1"/>
          </p:cNvPicPr>
          <p:nvPr/>
        </p:nvPicPr>
        <p:blipFill>
          <a:blip r:embed="rId2" cstate="print"/>
          <a:srcRect/>
          <a:stretch>
            <a:fillRect/>
          </a:stretch>
        </p:blipFill>
        <p:spPr bwMode="auto">
          <a:xfrm>
            <a:off x="827584" y="2420888"/>
            <a:ext cx="6978352" cy="420445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Los tres pilares básicos 3:</a:t>
            </a:r>
            <a:br>
              <a:rPr lang="es-ES" dirty="0" smtClean="0"/>
            </a:br>
            <a:r>
              <a:rPr lang="es-ES" dirty="0" smtClean="0"/>
              <a:t>Exportación  especializada</a:t>
            </a:r>
            <a:endParaRPr lang="es-ES" dirty="0"/>
          </a:p>
        </p:txBody>
      </p:sp>
      <p:sp>
        <p:nvSpPr>
          <p:cNvPr id="3" name="2 Marcador de contenido"/>
          <p:cNvSpPr>
            <a:spLocks noGrp="1"/>
          </p:cNvSpPr>
          <p:nvPr>
            <p:ph sz="quarter" idx="1"/>
          </p:nvPr>
        </p:nvSpPr>
        <p:spPr>
          <a:xfrm>
            <a:off x="457200" y="1600200"/>
            <a:ext cx="7467600" cy="892696"/>
          </a:xfrm>
        </p:spPr>
        <p:txBody>
          <a:bodyPr>
            <a:normAutofit fontScale="85000" lnSpcReduction="20000"/>
          </a:bodyPr>
          <a:lstStyle/>
          <a:p>
            <a:r>
              <a:rPr lang="es-ES" dirty="0" smtClean="0"/>
              <a:t>Dado que JavaDiKt permite búsquedas muy especializadas, puede aprovecharse para hacer selecciones precisas de los kanjis y exportarlos a otros formatos útiles para el estudiante</a:t>
            </a:r>
            <a:endParaRPr lang="es-ES" dirty="0"/>
          </a:p>
        </p:txBody>
      </p:sp>
      <p:pic>
        <p:nvPicPr>
          <p:cNvPr id="4" name="Picture 2"/>
          <p:cNvPicPr>
            <a:picLocks noChangeAspect="1" noChangeArrowheads="1"/>
          </p:cNvPicPr>
          <p:nvPr/>
        </p:nvPicPr>
        <p:blipFill>
          <a:blip r:embed="rId2" cstate="print"/>
          <a:srcRect/>
          <a:stretch>
            <a:fillRect/>
          </a:stretch>
        </p:blipFill>
        <p:spPr bwMode="auto">
          <a:xfrm>
            <a:off x="971600" y="2492896"/>
            <a:ext cx="6593160" cy="390705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Los tres pilares básicos 3:</a:t>
            </a:r>
            <a:br>
              <a:rPr lang="es-ES" dirty="0" smtClean="0"/>
            </a:br>
            <a:r>
              <a:rPr lang="es-ES" dirty="0" smtClean="0"/>
              <a:t>Exportación  especializada</a:t>
            </a:r>
            <a:endParaRPr lang="es-ES" dirty="0"/>
          </a:p>
        </p:txBody>
      </p:sp>
      <p:sp>
        <p:nvSpPr>
          <p:cNvPr id="3" name="2 Marcador de contenido"/>
          <p:cNvSpPr>
            <a:spLocks noGrp="1"/>
          </p:cNvSpPr>
          <p:nvPr>
            <p:ph sz="quarter" idx="1"/>
          </p:nvPr>
        </p:nvSpPr>
        <p:spPr>
          <a:xfrm>
            <a:off x="457200" y="1600200"/>
            <a:ext cx="7467600" cy="2980928"/>
          </a:xfrm>
        </p:spPr>
        <p:txBody>
          <a:bodyPr/>
          <a:lstStyle/>
          <a:p>
            <a:r>
              <a:rPr lang="es-ES" dirty="0" smtClean="0"/>
              <a:t>Esta funcionalidad aún está en desarrollo</a:t>
            </a:r>
          </a:p>
          <a:p>
            <a:r>
              <a:rPr lang="es-ES" dirty="0" smtClean="0"/>
              <a:t>Podrá exportarse en multitud de formatos (PDF, ODT, HTML, PNG, …)</a:t>
            </a:r>
          </a:p>
          <a:p>
            <a:r>
              <a:rPr lang="es-ES" dirty="0" smtClean="0"/>
              <a:t>Usando varios estilos distintos (Tabla, Diccionario, Tarjeta de Estudio,…)</a:t>
            </a:r>
          </a:p>
          <a:p>
            <a:r>
              <a:rPr lang="es-ES" dirty="0" smtClean="0"/>
              <a:t>Mostrando los datos que el usuario quiera(Nº de trazos, significado, frecuencia,…)</a:t>
            </a:r>
            <a:endParaRPr lang="es-ES" dirty="0"/>
          </a:p>
        </p:txBody>
      </p:sp>
      <p:pic>
        <p:nvPicPr>
          <p:cNvPr id="8195" name="Picture 3"/>
          <p:cNvPicPr>
            <a:picLocks noChangeAspect="1" noChangeArrowheads="1"/>
          </p:cNvPicPr>
          <p:nvPr/>
        </p:nvPicPr>
        <p:blipFill>
          <a:blip r:embed="rId2" cstate="print"/>
          <a:srcRect/>
          <a:stretch>
            <a:fillRect/>
          </a:stretch>
        </p:blipFill>
        <p:spPr bwMode="auto">
          <a:xfrm rot="767248">
            <a:off x="1713619" y="4675042"/>
            <a:ext cx="1762369" cy="2347739"/>
          </a:xfrm>
          <a:prstGeom prst="rect">
            <a:avLst/>
          </a:prstGeom>
          <a:noFill/>
          <a:ln w="9525">
            <a:noFill/>
            <a:miter lim="800000"/>
            <a:headEnd/>
            <a:tailEnd/>
          </a:ln>
        </p:spPr>
      </p:pic>
      <p:pic>
        <p:nvPicPr>
          <p:cNvPr id="5" name="4 Imagen" descr="ODT_Icon.png"/>
          <p:cNvPicPr>
            <a:picLocks noChangeAspect="1"/>
          </p:cNvPicPr>
          <p:nvPr/>
        </p:nvPicPr>
        <p:blipFill>
          <a:blip r:embed="rId3" cstate="print"/>
          <a:stretch>
            <a:fillRect/>
          </a:stretch>
        </p:blipFill>
        <p:spPr>
          <a:xfrm>
            <a:off x="683568" y="4797152"/>
            <a:ext cx="1618075" cy="1618075"/>
          </a:xfrm>
          <a:prstGeom prst="rect">
            <a:avLst/>
          </a:prstGeom>
        </p:spPr>
      </p:pic>
      <p:pic>
        <p:nvPicPr>
          <p:cNvPr id="8196" name="Picture 4"/>
          <p:cNvPicPr>
            <a:picLocks noChangeAspect="1" noChangeArrowheads="1"/>
          </p:cNvPicPr>
          <p:nvPr/>
        </p:nvPicPr>
        <p:blipFill>
          <a:blip r:embed="rId4" cstate="print"/>
          <a:srcRect/>
          <a:stretch>
            <a:fillRect/>
          </a:stretch>
        </p:blipFill>
        <p:spPr bwMode="auto">
          <a:xfrm>
            <a:off x="3779912" y="4797152"/>
            <a:ext cx="1716782" cy="1716782"/>
          </a:xfrm>
          <a:prstGeom prst="rect">
            <a:avLst/>
          </a:prstGeom>
          <a:noFill/>
          <a:ln w="9525">
            <a:noFill/>
            <a:miter lim="800000"/>
            <a:headEnd/>
            <a:tailEnd/>
          </a:ln>
        </p:spPr>
      </p:pic>
      <p:pic>
        <p:nvPicPr>
          <p:cNvPr id="8197" name="Picture 5"/>
          <p:cNvPicPr>
            <a:picLocks noChangeAspect="1" noChangeArrowheads="1"/>
          </p:cNvPicPr>
          <p:nvPr/>
        </p:nvPicPr>
        <p:blipFill>
          <a:blip r:embed="rId5" cstate="print"/>
          <a:srcRect/>
          <a:stretch>
            <a:fillRect/>
          </a:stretch>
        </p:blipFill>
        <p:spPr bwMode="auto">
          <a:xfrm>
            <a:off x="6084168" y="4725144"/>
            <a:ext cx="1628378" cy="162837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También es interesante</a:t>
            </a:r>
            <a:endParaRPr lang="es-ES" dirty="0"/>
          </a:p>
        </p:txBody>
      </p:sp>
      <p:sp>
        <p:nvSpPr>
          <p:cNvPr id="3" name="2 Marcador de contenido"/>
          <p:cNvSpPr>
            <a:spLocks noGrp="1"/>
          </p:cNvSpPr>
          <p:nvPr>
            <p:ph sz="quarter" idx="1"/>
          </p:nvPr>
        </p:nvSpPr>
        <p:spPr/>
        <p:txBody>
          <a:bodyPr>
            <a:normAutofit/>
          </a:bodyPr>
          <a:lstStyle/>
          <a:p>
            <a:r>
              <a:rPr lang="es-ES" sz="3600" dirty="0" smtClean="0"/>
              <a:t>Soporte multilenguaje</a:t>
            </a:r>
          </a:p>
          <a:p>
            <a:r>
              <a:rPr lang="es-ES" sz="3600" dirty="0" smtClean="0"/>
              <a:t>Soporte multiplataforma</a:t>
            </a:r>
          </a:p>
          <a:p>
            <a:r>
              <a:rPr lang="es-ES" sz="3600" dirty="0" smtClean="0"/>
              <a:t>Todo “</a:t>
            </a:r>
            <a:r>
              <a:rPr lang="es-ES" sz="3600" dirty="0" err="1" smtClean="0"/>
              <a:t>built</a:t>
            </a:r>
            <a:r>
              <a:rPr lang="es-ES" sz="3600" dirty="0" smtClean="0"/>
              <a:t>-in”, listo para funcionar</a:t>
            </a:r>
          </a:p>
          <a:p>
            <a:r>
              <a:rPr lang="es-ES" sz="3600" dirty="0" smtClean="0"/>
              <a:t>Completo manual con información extra sobre kanjis</a:t>
            </a:r>
          </a:p>
          <a:p>
            <a:r>
              <a:rPr lang="es-ES" sz="3600" dirty="0" smtClean="0"/>
              <a:t>API futurible</a:t>
            </a:r>
            <a:endParaRPr lang="es-E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¿Cómo explicar qué hace JavaDiKt?</a:t>
            </a:r>
            <a:endParaRPr lang="es-ES" dirty="0"/>
          </a:p>
        </p:txBody>
      </p:sp>
      <p:sp>
        <p:nvSpPr>
          <p:cNvPr id="3" name="2 Marcador de contenido"/>
          <p:cNvSpPr>
            <a:spLocks noGrp="1"/>
          </p:cNvSpPr>
          <p:nvPr>
            <p:ph sz="quarter" idx="1"/>
          </p:nvPr>
        </p:nvSpPr>
        <p:spPr>
          <a:xfrm>
            <a:off x="457200" y="1600200"/>
            <a:ext cx="7467600" cy="3629000"/>
          </a:xfrm>
        </p:spPr>
        <p:txBody>
          <a:bodyPr>
            <a:noAutofit/>
          </a:bodyPr>
          <a:lstStyle/>
          <a:p>
            <a:r>
              <a:rPr lang="es-ES" sz="3200" dirty="0" smtClean="0"/>
              <a:t>Silogismo: JavaDiKt es un programa para estudiantes de Japonés. Pocas personas estudian Japonés, ergo la mayoría de la gente no va a entender lo que he hecho.</a:t>
            </a:r>
          </a:p>
          <a:p>
            <a:r>
              <a:rPr lang="es-ES" sz="3200" dirty="0" smtClean="0"/>
              <a:t>Vamos a intentar explicar que es un Kanji y que significan para los estudiantes de Japonés.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Página oficial: </a:t>
            </a:r>
            <a:br>
              <a:rPr lang="es-ES" dirty="0" smtClean="0"/>
            </a:br>
            <a:r>
              <a:rPr lang="es-ES" dirty="0" smtClean="0"/>
              <a:t>JavaDiKt.net</a:t>
            </a:r>
            <a:endParaRPr lang="es-ES" dirty="0"/>
          </a:p>
        </p:txBody>
      </p:sp>
      <p:sp>
        <p:nvSpPr>
          <p:cNvPr id="3" name="2 Marcador de contenido"/>
          <p:cNvSpPr>
            <a:spLocks noGrp="1"/>
          </p:cNvSpPr>
          <p:nvPr>
            <p:ph sz="quarter" idx="1"/>
          </p:nvPr>
        </p:nvSpPr>
        <p:spPr>
          <a:xfrm>
            <a:off x="457200" y="1600200"/>
            <a:ext cx="7467600" cy="748680"/>
          </a:xfrm>
        </p:spPr>
        <p:txBody>
          <a:bodyPr/>
          <a:lstStyle/>
          <a:p>
            <a:r>
              <a:rPr lang="es-ES" dirty="0" smtClean="0"/>
              <a:t>Más información y recursos en http://javadikt.net</a:t>
            </a:r>
            <a:endParaRPr lang="es-ES" dirty="0"/>
          </a:p>
        </p:txBody>
      </p:sp>
      <p:pic>
        <p:nvPicPr>
          <p:cNvPr id="9219" name="Picture 3"/>
          <p:cNvPicPr>
            <a:picLocks noChangeAspect="1" noChangeArrowheads="1"/>
          </p:cNvPicPr>
          <p:nvPr/>
        </p:nvPicPr>
        <p:blipFill>
          <a:blip r:embed="rId2" cstate="print"/>
          <a:srcRect/>
          <a:stretch>
            <a:fillRect/>
          </a:stretch>
        </p:blipFill>
        <p:spPr bwMode="auto">
          <a:xfrm>
            <a:off x="827584" y="2060848"/>
            <a:ext cx="5173390" cy="3282739"/>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2915816" y="2852936"/>
            <a:ext cx="4796273" cy="3043442"/>
          </a:xfrm>
          <a:prstGeom prst="rect">
            <a:avLst/>
          </a:prstGeom>
          <a:noFill/>
          <a:ln w="9525">
            <a:noFill/>
            <a:miter lim="800000"/>
            <a:headEnd/>
            <a:tailEnd/>
          </a:ln>
          <a:scene3d>
            <a:camera prst="orthographicFront"/>
            <a:lightRig rig="threePt" dir="t"/>
          </a:scene3d>
          <a:sp3d>
            <a:bevelT w="165100" prst="coolSlant"/>
          </a:sp3d>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¿Preguntas?</a:t>
            </a:r>
            <a:endParaRPr lang="es-ES" dirty="0"/>
          </a:p>
        </p:txBody>
      </p:sp>
      <p:sp>
        <p:nvSpPr>
          <p:cNvPr id="4" name="3 CuadroTexto"/>
          <p:cNvSpPr txBox="1"/>
          <p:nvPr/>
        </p:nvSpPr>
        <p:spPr>
          <a:xfrm>
            <a:off x="3419872" y="1772816"/>
            <a:ext cx="4032448" cy="4247317"/>
          </a:xfrm>
          <a:prstGeom prst="rect">
            <a:avLst/>
          </a:prstGeom>
          <a:noFill/>
        </p:spPr>
        <p:txBody>
          <a:bodyPr wrap="square" rtlCol="0">
            <a:spAutoFit/>
          </a:bodyPr>
          <a:lstStyle/>
          <a:p>
            <a:r>
              <a:rPr lang="es-ES" sz="27000" dirty="0" smtClean="0"/>
              <a:t>?</a:t>
            </a:r>
            <a:endParaRPr lang="es-ES" sz="27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Ya terminamos</a:t>
            </a:r>
            <a:endParaRPr lang="es-ES" dirty="0"/>
          </a:p>
        </p:txBody>
      </p:sp>
      <p:sp>
        <p:nvSpPr>
          <p:cNvPr id="3" name="2 Marcador de contenido"/>
          <p:cNvSpPr>
            <a:spLocks noGrp="1"/>
          </p:cNvSpPr>
          <p:nvPr>
            <p:ph sz="quarter" idx="1"/>
          </p:nvPr>
        </p:nvSpPr>
        <p:spPr>
          <a:xfrm>
            <a:off x="457200" y="1600200"/>
            <a:ext cx="7467600" cy="1180728"/>
          </a:xfrm>
        </p:spPr>
        <p:txBody>
          <a:bodyPr/>
          <a:lstStyle/>
          <a:p>
            <a:r>
              <a:rPr lang="es-ES" dirty="0" smtClean="0"/>
              <a:t>Muchas gracias por vuestro tiempo…</a:t>
            </a:r>
          </a:p>
          <a:p>
            <a:r>
              <a:rPr lang="es-ES" dirty="0" smtClean="0"/>
              <a:t>…y a los que seáis informáticos y novatos como yo</a:t>
            </a:r>
          </a:p>
          <a:p>
            <a:endParaRPr lang="es-ES" dirty="0"/>
          </a:p>
        </p:txBody>
      </p:sp>
      <p:sp>
        <p:nvSpPr>
          <p:cNvPr id="4" name="3 CuadroTexto"/>
          <p:cNvSpPr txBox="1"/>
          <p:nvPr/>
        </p:nvSpPr>
        <p:spPr>
          <a:xfrm>
            <a:off x="683568" y="2996952"/>
            <a:ext cx="7416824" cy="2246769"/>
          </a:xfrm>
          <a:prstGeom prst="rect">
            <a:avLst/>
          </a:prstGeom>
          <a:noFill/>
        </p:spPr>
        <p:txBody>
          <a:bodyPr wrap="square" rtlCol="0">
            <a:spAutoFit/>
          </a:bodyPr>
          <a:lstStyle/>
          <a:p>
            <a:pPr algn="ctr"/>
            <a:r>
              <a:rPr lang="es-ES" sz="7000" b="1" dirty="0" smtClean="0"/>
              <a:t>¡¡Desarrollad Software Libre!!</a:t>
            </a:r>
            <a:endParaRPr lang="es-ES" sz="7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son los Kanjis?</a:t>
            </a:r>
            <a:endParaRPr lang="es-ES" dirty="0"/>
          </a:p>
        </p:txBody>
      </p:sp>
      <p:sp>
        <p:nvSpPr>
          <p:cNvPr id="3" name="2 Marcador de contenido"/>
          <p:cNvSpPr>
            <a:spLocks noGrp="1"/>
          </p:cNvSpPr>
          <p:nvPr>
            <p:ph sz="quarter" idx="1"/>
          </p:nvPr>
        </p:nvSpPr>
        <p:spPr/>
        <p:txBody>
          <a:bodyPr/>
          <a:lstStyle/>
          <a:p>
            <a:r>
              <a:rPr lang="es-ES" sz="3200" dirty="0" smtClean="0"/>
              <a:t>Los Kanjis son caracteres de origen chino que han sido adaptados a lo largo de la historia como método de escritura por varias culturas asiáticas</a:t>
            </a:r>
          </a:p>
          <a:p>
            <a:r>
              <a:rPr lang="es-ES" sz="3200" dirty="0" smtClean="0"/>
              <a:t>Los Kanjis son ideogramas. Cada carácter representa aparte de una lectura un significado</a:t>
            </a:r>
          </a:p>
          <a:p>
            <a:pPr>
              <a:buNone/>
            </a:pP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 qué son tan difíciles de estudiar?</a:t>
            </a:r>
            <a:endParaRPr lang="es-ES" dirty="0"/>
          </a:p>
        </p:txBody>
      </p:sp>
      <p:sp>
        <p:nvSpPr>
          <p:cNvPr id="3" name="2 Marcador de contenido"/>
          <p:cNvSpPr>
            <a:spLocks noGrp="1"/>
          </p:cNvSpPr>
          <p:nvPr>
            <p:ph sz="quarter" idx="1"/>
          </p:nvPr>
        </p:nvSpPr>
        <p:spPr>
          <a:xfrm>
            <a:off x="457200" y="1600200"/>
            <a:ext cx="7467600" cy="2188840"/>
          </a:xfrm>
        </p:spPr>
        <p:txBody>
          <a:bodyPr>
            <a:noAutofit/>
          </a:bodyPr>
          <a:lstStyle/>
          <a:p>
            <a:r>
              <a:rPr lang="es-ES" sz="2800" dirty="0" smtClean="0"/>
              <a:t>Actualmente existen más de 13000 kanjis</a:t>
            </a:r>
          </a:p>
          <a:p>
            <a:r>
              <a:rPr lang="es-ES" sz="2800" dirty="0" smtClean="0"/>
              <a:t>Cada uno se lee y escribe de manera distinta</a:t>
            </a:r>
          </a:p>
          <a:p>
            <a:r>
              <a:rPr lang="es-ES" sz="2800" dirty="0" smtClean="0"/>
              <a:t>En japonés, dependiendo del contexto, un mismo kanji puede leerse de más de una manera o significar cosas distintas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 qué son tan difíciles de estudiar?: Japonés</a:t>
            </a:r>
            <a:endParaRPr lang="es-ES" dirty="0"/>
          </a:p>
        </p:txBody>
      </p:sp>
      <p:sp>
        <p:nvSpPr>
          <p:cNvPr id="5" name="4 CuadroTexto"/>
          <p:cNvSpPr txBox="1"/>
          <p:nvPr/>
        </p:nvSpPr>
        <p:spPr>
          <a:xfrm>
            <a:off x="827584" y="1844824"/>
            <a:ext cx="3960440" cy="1631216"/>
          </a:xfrm>
          <a:prstGeom prst="rect">
            <a:avLst/>
          </a:prstGeom>
          <a:noFill/>
        </p:spPr>
        <p:txBody>
          <a:bodyPr wrap="square" rtlCol="0">
            <a:spAutoFit/>
          </a:bodyPr>
          <a:lstStyle/>
          <a:p>
            <a:r>
              <a:rPr lang="ja-JP" altLang="es-ES" sz="10000"/>
              <a:t>今年</a:t>
            </a:r>
            <a:r>
              <a:rPr lang="es-ES" altLang="ja-JP" sz="10000" dirty="0" smtClean="0"/>
              <a:t> =</a:t>
            </a:r>
            <a:endParaRPr lang="es-ES" sz="10000" dirty="0"/>
          </a:p>
        </p:txBody>
      </p:sp>
      <p:sp>
        <p:nvSpPr>
          <p:cNvPr id="6" name="5 CuadroTexto"/>
          <p:cNvSpPr txBox="1"/>
          <p:nvPr/>
        </p:nvSpPr>
        <p:spPr>
          <a:xfrm>
            <a:off x="899592" y="4005064"/>
            <a:ext cx="4032448" cy="1631216"/>
          </a:xfrm>
          <a:prstGeom prst="rect">
            <a:avLst/>
          </a:prstGeom>
          <a:noFill/>
        </p:spPr>
        <p:txBody>
          <a:bodyPr wrap="square" rtlCol="0">
            <a:spAutoFit/>
          </a:bodyPr>
          <a:lstStyle/>
          <a:p>
            <a:r>
              <a:rPr lang="ja-JP" altLang="es-ES" sz="10000"/>
              <a:t>来</a:t>
            </a:r>
            <a:r>
              <a:rPr lang="ja-JP" altLang="es-ES" sz="10000" smtClean="0"/>
              <a:t>年</a:t>
            </a:r>
            <a:r>
              <a:rPr lang="es-ES" altLang="ja-JP" sz="10000" dirty="0" smtClean="0"/>
              <a:t> =</a:t>
            </a:r>
            <a:endParaRPr lang="es-ES" sz="10000" dirty="0"/>
          </a:p>
        </p:txBody>
      </p:sp>
      <p:sp>
        <p:nvSpPr>
          <p:cNvPr id="7" name="6 CuadroTexto"/>
          <p:cNvSpPr txBox="1"/>
          <p:nvPr/>
        </p:nvSpPr>
        <p:spPr>
          <a:xfrm>
            <a:off x="5292080" y="2132856"/>
            <a:ext cx="3240360" cy="923330"/>
          </a:xfrm>
          <a:prstGeom prst="rect">
            <a:avLst/>
          </a:prstGeom>
          <a:noFill/>
        </p:spPr>
        <p:txBody>
          <a:bodyPr wrap="square" rtlCol="0">
            <a:spAutoFit/>
          </a:bodyPr>
          <a:lstStyle/>
          <a:p>
            <a:r>
              <a:rPr lang="es-ES" sz="5400" dirty="0" smtClean="0"/>
              <a:t>Este año</a:t>
            </a:r>
            <a:endParaRPr lang="es-ES" sz="5400" dirty="0"/>
          </a:p>
        </p:txBody>
      </p:sp>
      <p:sp>
        <p:nvSpPr>
          <p:cNvPr id="8" name="7 CuadroTexto"/>
          <p:cNvSpPr txBox="1"/>
          <p:nvPr/>
        </p:nvSpPr>
        <p:spPr>
          <a:xfrm>
            <a:off x="5220072" y="4149080"/>
            <a:ext cx="2952328" cy="1569660"/>
          </a:xfrm>
          <a:prstGeom prst="rect">
            <a:avLst/>
          </a:prstGeom>
          <a:noFill/>
        </p:spPr>
        <p:txBody>
          <a:bodyPr wrap="square" rtlCol="0">
            <a:spAutoFit/>
          </a:bodyPr>
          <a:lstStyle/>
          <a:p>
            <a:r>
              <a:rPr lang="es-ES" sz="4800" dirty="0" smtClean="0"/>
              <a:t>El año</a:t>
            </a:r>
          </a:p>
          <a:p>
            <a:r>
              <a:rPr lang="es-ES" sz="4800" dirty="0" smtClean="0"/>
              <a:t>que viene</a:t>
            </a:r>
            <a:endParaRPr lang="es-ES" sz="4800" dirty="0"/>
          </a:p>
        </p:txBody>
      </p:sp>
      <p:sp>
        <p:nvSpPr>
          <p:cNvPr id="9" name="8 CuadroTexto"/>
          <p:cNvSpPr txBox="1"/>
          <p:nvPr/>
        </p:nvSpPr>
        <p:spPr>
          <a:xfrm>
            <a:off x="1043608" y="3501008"/>
            <a:ext cx="4176464" cy="369332"/>
          </a:xfrm>
          <a:prstGeom prst="rect">
            <a:avLst/>
          </a:prstGeom>
          <a:noFill/>
        </p:spPr>
        <p:txBody>
          <a:bodyPr wrap="square" rtlCol="0">
            <a:spAutoFit/>
          </a:bodyPr>
          <a:lstStyle/>
          <a:p>
            <a:r>
              <a:rPr lang="es-ES" dirty="0" smtClean="0"/>
              <a:t>Ejemplo 1: Se lee KOTOSHI</a:t>
            </a:r>
            <a:endParaRPr lang="es-ES" dirty="0"/>
          </a:p>
        </p:txBody>
      </p:sp>
      <p:sp>
        <p:nvSpPr>
          <p:cNvPr id="10" name="9 CuadroTexto"/>
          <p:cNvSpPr txBox="1"/>
          <p:nvPr/>
        </p:nvSpPr>
        <p:spPr>
          <a:xfrm>
            <a:off x="1043608" y="5517232"/>
            <a:ext cx="3024336" cy="369332"/>
          </a:xfrm>
          <a:prstGeom prst="rect">
            <a:avLst/>
          </a:prstGeom>
          <a:noFill/>
        </p:spPr>
        <p:txBody>
          <a:bodyPr wrap="square" rtlCol="0">
            <a:spAutoFit/>
          </a:bodyPr>
          <a:lstStyle/>
          <a:p>
            <a:r>
              <a:rPr lang="es-ES" dirty="0" smtClean="0"/>
              <a:t>Ejemplo 2: Se lee RAINEN</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 qué son tan difíciles de estudiar?:</a:t>
            </a:r>
            <a:br>
              <a:rPr lang="es-ES" dirty="0" smtClean="0"/>
            </a:br>
            <a:r>
              <a:rPr lang="es-ES" dirty="0" smtClean="0"/>
              <a:t>Los kanjis pueden ser fáciles I…</a:t>
            </a:r>
            <a:endParaRPr lang="es-ES" dirty="0"/>
          </a:p>
        </p:txBody>
      </p:sp>
      <p:sp>
        <p:nvSpPr>
          <p:cNvPr id="4" name="3 CuadroTexto"/>
          <p:cNvSpPr txBox="1"/>
          <p:nvPr/>
        </p:nvSpPr>
        <p:spPr>
          <a:xfrm>
            <a:off x="2843808" y="2060848"/>
            <a:ext cx="3816424" cy="3939540"/>
          </a:xfrm>
          <a:prstGeom prst="rect">
            <a:avLst/>
          </a:prstGeom>
          <a:noFill/>
        </p:spPr>
        <p:txBody>
          <a:bodyPr wrap="square" rtlCol="0">
            <a:spAutoFit/>
          </a:bodyPr>
          <a:lstStyle/>
          <a:p>
            <a:r>
              <a:rPr lang="ja-JP" altLang="es-ES" sz="25000" smtClean="0"/>
              <a:t>一</a:t>
            </a:r>
            <a:endParaRPr lang="es-ES" sz="25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 qué son tan difíciles de estudiar?:</a:t>
            </a:r>
            <a:br>
              <a:rPr lang="es-ES" dirty="0" smtClean="0"/>
            </a:br>
            <a:r>
              <a:rPr lang="es-ES" dirty="0" smtClean="0"/>
              <a:t>Los kanjis pueden ser fáciles 2…</a:t>
            </a:r>
            <a:endParaRPr lang="es-ES" dirty="0"/>
          </a:p>
        </p:txBody>
      </p:sp>
      <p:sp>
        <p:nvSpPr>
          <p:cNvPr id="4" name="3 CuadroTexto"/>
          <p:cNvSpPr txBox="1"/>
          <p:nvPr/>
        </p:nvSpPr>
        <p:spPr>
          <a:xfrm>
            <a:off x="2843808" y="2060848"/>
            <a:ext cx="3816424" cy="3939540"/>
          </a:xfrm>
          <a:prstGeom prst="rect">
            <a:avLst/>
          </a:prstGeom>
          <a:noFill/>
        </p:spPr>
        <p:txBody>
          <a:bodyPr wrap="square" rtlCol="0">
            <a:spAutoFit/>
          </a:bodyPr>
          <a:lstStyle/>
          <a:p>
            <a:r>
              <a:rPr lang="ja-JP" altLang="es-ES" sz="25000"/>
              <a:t>二</a:t>
            </a:r>
            <a:endParaRPr lang="es-ES" sz="25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 qué son tan difíciles de estudiar?:</a:t>
            </a:r>
            <a:br>
              <a:rPr lang="es-ES" dirty="0" smtClean="0"/>
            </a:br>
            <a:r>
              <a:rPr lang="es-ES" dirty="0" smtClean="0"/>
              <a:t>Los kanjis pueden ser fáciles 3…</a:t>
            </a:r>
            <a:endParaRPr lang="es-ES" dirty="0"/>
          </a:p>
        </p:txBody>
      </p:sp>
      <p:sp>
        <p:nvSpPr>
          <p:cNvPr id="4" name="3 CuadroTexto"/>
          <p:cNvSpPr txBox="1"/>
          <p:nvPr/>
        </p:nvSpPr>
        <p:spPr>
          <a:xfrm>
            <a:off x="2843808" y="2060848"/>
            <a:ext cx="3816424" cy="3939540"/>
          </a:xfrm>
          <a:prstGeom prst="rect">
            <a:avLst/>
          </a:prstGeom>
          <a:noFill/>
        </p:spPr>
        <p:txBody>
          <a:bodyPr wrap="square" rtlCol="0">
            <a:spAutoFit/>
          </a:bodyPr>
          <a:lstStyle/>
          <a:p>
            <a:r>
              <a:rPr lang="ja-JP" altLang="es-ES" sz="25000"/>
              <a:t>三</a:t>
            </a:r>
            <a:endParaRPr lang="es-ES" sz="25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233</TotalTime>
  <Words>874</Words>
  <Application>Microsoft Office PowerPoint</Application>
  <PresentationFormat>Presentación en pantalla (4:3)</PresentationFormat>
  <Paragraphs>95</Paragraphs>
  <Slides>32</Slides>
  <Notes>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Mirador</vt:lpstr>
      <vt:lpstr>JavaDiKt</vt:lpstr>
      <vt:lpstr>Sobre Mí</vt:lpstr>
      <vt:lpstr>¿Cómo explicar qué hace JavaDiKt?</vt:lpstr>
      <vt:lpstr>¿Qué son los Kanjis?</vt:lpstr>
      <vt:lpstr>¿por qué son tan difíciles de estudiar?</vt:lpstr>
      <vt:lpstr>¿por qué son tan difíciles de estudiar?: Japonés</vt:lpstr>
      <vt:lpstr>¿Por qué son tan difíciles de estudiar?: Los kanjis pueden ser fáciles I…</vt:lpstr>
      <vt:lpstr>¿Por qué son tan difíciles de estudiar?: Los kanjis pueden ser fáciles 2…</vt:lpstr>
      <vt:lpstr>¿Por qué son tan difíciles de estudiar?: Los kanjis pueden ser fáciles 3…</vt:lpstr>
      <vt:lpstr>¿Por qué son tan difíciles de estudiar?: Los kanjis pueden ser fáciles 4…</vt:lpstr>
      <vt:lpstr>¿Por qué son tan difíciles de estudiar?: Los kanjis pueden ser fáciles 4…</vt:lpstr>
      <vt:lpstr>¿Por qué son tan difíciles de estudiar?: Los kanjis pueden ser complicados</vt:lpstr>
      <vt:lpstr>¿por qué son tan difíciles de estudiar?: El problema se multiplica por mil</vt:lpstr>
      <vt:lpstr>Los diccionarios de kanjis son necesarios</vt:lpstr>
      <vt:lpstr>Problema: los kanjis son fundamentalmente dibujos</vt:lpstr>
      <vt:lpstr>Para terminar con los Kanjis: Toda la información que puede usarse para buscar un kanji</vt:lpstr>
      <vt:lpstr>Llegados a este punto,  ¿Qué es JavaDiKt?</vt:lpstr>
      <vt:lpstr>Llegados a este punto,  ¿Qué es JavaDiKt?</vt:lpstr>
      <vt:lpstr>Los tres pilares básicos I: Búsqueda mediante combinación de criterios</vt:lpstr>
      <vt:lpstr>Los tres pilares básicos I: Búsqueda mediante combinación de criterios </vt:lpstr>
      <vt:lpstr>Los tres pilares básicos I: Búsqueda mediante combinación de criterios </vt:lpstr>
      <vt:lpstr>Los tres pilares básicos I: Búsqueda mediante combinación de criterios </vt:lpstr>
      <vt:lpstr>Los tres pilares básicos I: Búsqueda mediante combinación de criterios </vt:lpstr>
      <vt:lpstr>Los tres pilares básicos I: Búsqueda mediante combinación de criterios </vt:lpstr>
      <vt:lpstr>Los tres pilares básicos 2: La búsqueda por dibujo</vt:lpstr>
      <vt:lpstr>Los tres pilares básicos 2: La búsqueda por dibujo</vt:lpstr>
      <vt:lpstr>Los tres pilares básicos 3: Exportación  especializada</vt:lpstr>
      <vt:lpstr>Los tres pilares básicos 3: Exportación  especializada</vt:lpstr>
      <vt:lpstr>También es interesante</vt:lpstr>
      <vt:lpstr>Página oficial:  JavaDiKt.net</vt:lpstr>
      <vt:lpstr>¿Preguntas?</vt:lpstr>
      <vt:lpstr>Ya terminamos</vt:lpstr>
    </vt:vector>
  </TitlesOfParts>
  <Company>ETSII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JavaDiKt</dc:title>
  <dc:creator>Luis Alfonso Arce González</dc:creator>
  <cp:lastModifiedBy>Luis Alfonso Arce González</cp:lastModifiedBy>
  <cp:revision>49</cp:revision>
  <dcterms:created xsi:type="dcterms:W3CDTF">2011-03-25T09:10:50Z</dcterms:created>
  <dcterms:modified xsi:type="dcterms:W3CDTF">2011-03-25T13:33:04Z</dcterms:modified>
</cp:coreProperties>
</file>