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8409" autoAdjust="0"/>
  </p:normalViewPr>
  <p:slideViewPr>
    <p:cSldViewPr>
      <p:cViewPr varScale="1">
        <p:scale>
          <a:sx n="91" d="100"/>
          <a:sy n="91" d="100"/>
        </p:scale>
        <p:origin x="-221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7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77488-A030-43FD-9ABA-BD35DAD829AC}" type="datetimeFigureOut">
              <a:rPr lang="es-ES" smtClean="0"/>
              <a:pPr/>
              <a:t>09/03/2011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00AF-3380-4F4B-8E81-D2F3D922F6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C00AF-3380-4F4B-8E81-D2F3D922F6C9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8B4D-6F9A-454C-8713-B9227A5593BD}" type="datetimeFigureOut">
              <a:rPr lang="es-ES" smtClean="0"/>
              <a:pPr/>
              <a:t>09/03/2011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60CB-3FB5-488A-BE94-93603829D2E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8B4D-6F9A-454C-8713-B9227A5593BD}" type="datetimeFigureOut">
              <a:rPr lang="es-ES" smtClean="0"/>
              <a:pPr/>
              <a:t>09/03/2011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60CB-3FB5-488A-BE94-93603829D2E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8B4D-6F9A-454C-8713-B9227A5593BD}" type="datetimeFigureOut">
              <a:rPr lang="es-ES" smtClean="0"/>
              <a:pPr/>
              <a:t>09/03/2011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60CB-3FB5-488A-BE94-93603829D2E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8B4D-6F9A-454C-8713-B9227A5593BD}" type="datetimeFigureOut">
              <a:rPr lang="es-ES" smtClean="0"/>
              <a:pPr/>
              <a:t>09/03/2011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60CB-3FB5-488A-BE94-93603829D2E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8B4D-6F9A-454C-8713-B9227A5593BD}" type="datetimeFigureOut">
              <a:rPr lang="es-ES" smtClean="0"/>
              <a:pPr/>
              <a:t>09/03/2011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60CB-3FB5-488A-BE94-93603829D2E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8B4D-6F9A-454C-8713-B9227A5593BD}" type="datetimeFigureOut">
              <a:rPr lang="es-ES" smtClean="0"/>
              <a:pPr/>
              <a:t>09/03/2011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60CB-3FB5-488A-BE94-93603829D2E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8B4D-6F9A-454C-8713-B9227A5593BD}" type="datetimeFigureOut">
              <a:rPr lang="es-ES" smtClean="0"/>
              <a:pPr/>
              <a:t>09/03/2011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60CB-3FB5-488A-BE94-93603829D2E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8B4D-6F9A-454C-8713-B9227A5593BD}" type="datetimeFigureOut">
              <a:rPr lang="es-ES" smtClean="0"/>
              <a:pPr/>
              <a:t>09/03/2011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60CB-3FB5-488A-BE94-93603829D2E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8B4D-6F9A-454C-8713-B9227A5593BD}" type="datetimeFigureOut">
              <a:rPr lang="es-ES" smtClean="0"/>
              <a:pPr/>
              <a:t>09/03/2011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60CB-3FB5-488A-BE94-93603829D2E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8B4D-6F9A-454C-8713-B9227A5593BD}" type="datetimeFigureOut">
              <a:rPr lang="es-ES" smtClean="0"/>
              <a:pPr/>
              <a:t>09/03/2011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60CB-3FB5-488A-BE94-93603829D2E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8B4D-6F9A-454C-8713-B9227A5593BD}" type="datetimeFigureOut">
              <a:rPr lang="es-ES" smtClean="0"/>
              <a:pPr/>
              <a:t>09/03/2011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60CB-3FB5-488A-BE94-93603829D2E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8B4D-6F9A-454C-8713-B9227A5593BD}" type="datetimeFigureOut">
              <a:rPr lang="es-ES" smtClean="0"/>
              <a:pPr/>
              <a:t>09/03/2011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60CB-3FB5-488A-BE94-93603829D2E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dikt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JavaDiKt en Japonés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Presentación, ejemplos e información breve.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6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ES" b="1" dirty="0" smtClean="0">
                <a:solidFill>
                  <a:srgbClr val="0070C0"/>
                </a:solidFill>
              </a:rPr>
              <a:t>(--Dibujar el kanji de </a:t>
            </a:r>
            <a:r>
              <a:rPr lang="ja-JP" altLang="es-ES" b="1" smtClean="0">
                <a:solidFill>
                  <a:srgbClr val="0070C0"/>
                </a:solidFill>
              </a:rPr>
              <a:t>四</a:t>
            </a:r>
            <a:r>
              <a:rPr lang="es-ES" altLang="ja-JP" b="1" dirty="0" smtClean="0">
                <a:solidFill>
                  <a:srgbClr val="0070C0"/>
                </a:solidFill>
              </a:rPr>
              <a:t> en el cuadro de dibujo)</a:t>
            </a:r>
          </a:p>
          <a:p>
            <a:pPr>
              <a:lnSpc>
                <a:spcPct val="170000"/>
              </a:lnSpc>
            </a:pPr>
            <a:r>
              <a:rPr lang="ja-JP" altLang="es-ES" smtClean="0"/>
              <a:t>できました</a:t>
            </a:r>
            <a:r>
              <a:rPr lang="ja-JP" altLang="es-ES" smtClean="0"/>
              <a:t>。</a:t>
            </a:r>
            <a:r>
              <a:rPr lang="ja-JP" altLang="es-ES" smtClean="0">
                <a:solidFill>
                  <a:srgbClr val="FF0000"/>
                </a:solidFill>
              </a:rPr>
              <a:t>それで</a:t>
            </a:r>
            <a:r>
              <a:rPr lang="ja-JP" altLang="es-ES" smtClean="0"/>
              <a:t>、探すのバーターンを</a:t>
            </a:r>
            <a:r>
              <a:rPr lang="ja-JP" altLang="es-ES" smtClean="0">
                <a:solidFill>
                  <a:srgbClr val="FF0000"/>
                </a:solidFill>
              </a:rPr>
              <a:t>クリックしましょう</a:t>
            </a:r>
            <a:r>
              <a:rPr lang="ja-JP" altLang="es-ES" smtClean="0"/>
              <a:t>。</a:t>
            </a:r>
            <a:endParaRPr lang="es-ES" altLang="ja-JP" dirty="0" smtClean="0"/>
          </a:p>
          <a:p>
            <a:r>
              <a:rPr lang="es-ES" dirty="0" smtClean="0"/>
              <a:t>Terminado. Entonces, vamos a pulsar el botón de búsqueda.</a:t>
            </a:r>
          </a:p>
          <a:p>
            <a:pPr>
              <a:lnSpc>
                <a:spcPct val="160000"/>
              </a:lnSpc>
            </a:pPr>
            <a:r>
              <a:rPr lang="ja-JP" altLang="es-ES"/>
              <a:t>結</a:t>
            </a:r>
            <a:r>
              <a:rPr lang="ja-JP" altLang="es-ES" smtClean="0"/>
              <a:t>果で</a:t>
            </a:r>
            <a:r>
              <a:rPr lang="ja-JP" altLang="es-ES" smtClean="0">
                <a:solidFill>
                  <a:srgbClr val="FF0000"/>
                </a:solidFill>
              </a:rPr>
              <a:t>似ている漢字が</a:t>
            </a:r>
            <a:r>
              <a:rPr lang="ja-JP" altLang="es-ES" smtClean="0"/>
              <a:t>たくさん</a:t>
            </a:r>
            <a:r>
              <a:rPr lang="ja-JP" altLang="es-ES" smtClean="0">
                <a:solidFill>
                  <a:srgbClr val="FF0000"/>
                </a:solidFill>
              </a:rPr>
              <a:t>あります</a:t>
            </a:r>
            <a:r>
              <a:rPr lang="ja-JP" altLang="es-ES" smtClean="0"/>
              <a:t>、</a:t>
            </a:r>
            <a:r>
              <a:rPr lang="es-ES" altLang="ja-JP" b="1" dirty="0" smtClean="0">
                <a:solidFill>
                  <a:srgbClr val="0070C0"/>
                </a:solidFill>
              </a:rPr>
              <a:t>(¿?)</a:t>
            </a:r>
            <a:r>
              <a:rPr lang="ja-JP" altLang="es-ES" smtClean="0"/>
              <a:t>でしょう？。</a:t>
            </a:r>
            <a:r>
              <a:rPr lang="ja-JP" altLang="es-ES" smtClean="0">
                <a:solidFill>
                  <a:srgbClr val="FF0000"/>
                </a:solidFill>
              </a:rPr>
              <a:t>検索（けんさく）の結果が</a:t>
            </a:r>
            <a:r>
              <a:rPr lang="ja-JP" altLang="es-ES" smtClean="0"/>
              <a:t>よくなりましょう。</a:t>
            </a:r>
            <a:endParaRPr lang="es-ES" altLang="ja-JP" dirty="0" smtClean="0"/>
          </a:p>
          <a:p>
            <a:r>
              <a:rPr lang="es-ES" dirty="0" smtClean="0"/>
              <a:t>Hay muchos resultados que se parecen, ¿Verdad?. Vamos a intentar mejorar el resultado.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7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ES" altLang="ja-JP" b="1" dirty="0" smtClean="0">
                <a:solidFill>
                  <a:srgbClr val="0070C0"/>
                </a:solidFill>
              </a:rPr>
              <a:t>(--Cambiar a pestaña criterio. Añadir criterio </a:t>
            </a:r>
            <a:r>
              <a:rPr lang="ja-JP" altLang="es-ES" b="1" smtClean="0">
                <a:solidFill>
                  <a:srgbClr val="0070C0"/>
                </a:solidFill>
              </a:rPr>
              <a:t>「</a:t>
            </a:r>
            <a:r>
              <a:rPr lang="es-ES" altLang="ja-JP" b="1" dirty="0" smtClean="0">
                <a:solidFill>
                  <a:srgbClr val="0070C0"/>
                </a:solidFill>
              </a:rPr>
              <a:t>Significado igual que 4</a:t>
            </a:r>
            <a:r>
              <a:rPr lang="ja-JP" altLang="es-ES" b="1" smtClean="0">
                <a:solidFill>
                  <a:srgbClr val="0070C0"/>
                </a:solidFill>
              </a:rPr>
              <a:t>」</a:t>
            </a:r>
            <a:r>
              <a:rPr lang="es-ES" altLang="ja-JP" b="1" dirty="0" smtClean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ja-JP" altLang="es-ES" smtClean="0">
                <a:solidFill>
                  <a:srgbClr val="FF0000"/>
                </a:solidFill>
              </a:rPr>
              <a:t>「</a:t>
            </a:r>
            <a:r>
              <a:rPr lang="es-ES" dirty="0" smtClean="0">
                <a:solidFill>
                  <a:srgbClr val="FF0000"/>
                </a:solidFill>
              </a:rPr>
              <a:t>Criterio</a:t>
            </a:r>
            <a:r>
              <a:rPr lang="ja-JP" altLang="es-ES" smtClean="0">
                <a:solidFill>
                  <a:srgbClr val="FF0000"/>
                </a:solidFill>
              </a:rPr>
              <a:t>」のタッブから</a:t>
            </a:r>
            <a:r>
              <a:rPr lang="ja-JP" altLang="es-ES" smtClean="0"/>
              <a:t>、もっと検索条件（けんさくじょうけん）を</a:t>
            </a:r>
            <a:r>
              <a:rPr lang="ja-JP" altLang="es-ES" smtClean="0">
                <a:solidFill>
                  <a:srgbClr val="FF0000"/>
                </a:solidFill>
              </a:rPr>
              <a:t>足せます</a:t>
            </a:r>
            <a:r>
              <a:rPr lang="ja-JP" altLang="es-ES" smtClean="0"/>
              <a:t>。たとえば</a:t>
            </a:r>
            <a:r>
              <a:rPr lang="ja-JP" altLang="es-ES" smtClean="0">
                <a:solidFill>
                  <a:srgbClr val="FF0000"/>
                </a:solidFill>
              </a:rPr>
              <a:t>、「意味は</a:t>
            </a:r>
            <a:r>
              <a:rPr lang="es-ES" altLang="ja-JP" dirty="0" smtClean="0">
                <a:solidFill>
                  <a:srgbClr val="FF0000"/>
                </a:solidFill>
              </a:rPr>
              <a:t>『cuatro』</a:t>
            </a:r>
            <a:r>
              <a:rPr lang="ja-JP" altLang="es-ES" smtClean="0">
                <a:solidFill>
                  <a:srgbClr val="FF0000"/>
                </a:solidFill>
              </a:rPr>
              <a:t>です」と言う条件（じょうけん）を</a:t>
            </a:r>
            <a:r>
              <a:rPr lang="ja-JP" altLang="es-ES" smtClean="0"/>
              <a:t>足しましょう。</a:t>
            </a:r>
            <a:endParaRPr lang="es-ES" altLang="ja-JP" dirty="0" smtClean="0"/>
          </a:p>
          <a:p>
            <a:r>
              <a:rPr lang="es-ES" altLang="ja-JP" dirty="0" smtClean="0"/>
              <a:t>Desde la pestaña de criterio podemos añadir nuevos criterios de búsqueda. Por ejemplo, vamos a añadir el criterio </a:t>
            </a:r>
            <a:r>
              <a:rPr lang="ja-JP" altLang="es-ES" smtClean="0"/>
              <a:t>「</a:t>
            </a:r>
            <a:r>
              <a:rPr lang="es-ES" altLang="ja-JP" dirty="0" smtClean="0"/>
              <a:t>El significado es “cuatro”</a:t>
            </a:r>
            <a:r>
              <a:rPr lang="ja-JP" altLang="es-ES" smtClean="0"/>
              <a:t>」</a:t>
            </a:r>
            <a:r>
              <a:rPr lang="es-ES" altLang="ja-JP" dirty="0" smtClean="0"/>
              <a:t>.</a:t>
            </a:r>
          </a:p>
          <a:p>
            <a:pPr>
              <a:buNone/>
            </a:pPr>
            <a:r>
              <a:rPr lang="es-ES" altLang="ja-JP" b="1" dirty="0" smtClean="0">
                <a:solidFill>
                  <a:srgbClr val="0070C0"/>
                </a:solidFill>
              </a:rPr>
              <a:t>(--añadir criterio y pulsar buscar)</a:t>
            </a:r>
          </a:p>
          <a:p>
            <a:r>
              <a:rPr lang="ja-JP" altLang="es-ES" smtClean="0">
                <a:solidFill>
                  <a:srgbClr val="FF0000"/>
                </a:solidFill>
              </a:rPr>
              <a:t>見えますか</a:t>
            </a:r>
            <a:r>
              <a:rPr lang="ja-JP" altLang="es-ES" smtClean="0"/>
              <a:t>？今結果で</a:t>
            </a:r>
            <a:r>
              <a:rPr lang="ja-JP" altLang="es-ES" smtClean="0">
                <a:solidFill>
                  <a:srgbClr val="FF0000"/>
                </a:solidFill>
              </a:rPr>
              <a:t>漢字が</a:t>
            </a:r>
            <a:r>
              <a:rPr lang="ja-JP" altLang="es-ES" smtClean="0"/>
              <a:t>一つ</a:t>
            </a:r>
            <a:r>
              <a:rPr lang="ja-JP" altLang="es-ES" smtClean="0">
                <a:solidFill>
                  <a:srgbClr val="FF0000"/>
                </a:solidFill>
              </a:rPr>
              <a:t>あります</a:t>
            </a:r>
            <a:r>
              <a:rPr lang="ja-JP" altLang="es-ES" smtClean="0"/>
              <a:t>。</a:t>
            </a:r>
            <a:endParaRPr lang="es-ES" altLang="ja-JP" dirty="0" smtClean="0"/>
          </a:p>
          <a:p>
            <a:r>
              <a:rPr lang="es-ES" altLang="ja-JP" dirty="0" smtClean="0"/>
              <a:t>¿Veis? Ahora en los resultados solo hay un kanji.</a:t>
            </a:r>
          </a:p>
          <a:p>
            <a:pPr>
              <a:buNone/>
            </a:pPr>
            <a:endParaRPr lang="es-ES" altLang="ja-JP" dirty="0" smtClean="0"/>
          </a:p>
          <a:p>
            <a:pPr>
              <a:buNone/>
            </a:pPr>
            <a:endParaRPr lang="es-ES" altLang="ja-JP" dirty="0"/>
          </a:p>
          <a:p>
            <a:endParaRPr lang="es-E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Información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es-ES" altLang="ja-JP" b="1" dirty="0" smtClean="0">
                <a:solidFill>
                  <a:srgbClr val="0070C0"/>
                </a:solidFill>
              </a:rPr>
              <a:t>(--Escribir la dirección de la página en la pizarra)</a:t>
            </a:r>
          </a:p>
          <a:p>
            <a:pPr>
              <a:lnSpc>
                <a:spcPct val="160000"/>
              </a:lnSpc>
            </a:pPr>
            <a:r>
              <a:rPr lang="ja-JP" altLang="es-ES" smtClean="0">
                <a:solidFill>
                  <a:srgbClr val="FF0000"/>
                </a:solidFill>
              </a:rPr>
              <a:t>そ</a:t>
            </a:r>
            <a:r>
              <a:rPr lang="ja-JP" altLang="es-ES">
                <a:solidFill>
                  <a:srgbClr val="FF0000"/>
                </a:solidFill>
              </a:rPr>
              <a:t>れ</a:t>
            </a:r>
            <a:r>
              <a:rPr lang="ja-JP" altLang="es-ES" smtClean="0">
                <a:solidFill>
                  <a:srgbClr val="FF0000"/>
                </a:solidFill>
              </a:rPr>
              <a:t>と</a:t>
            </a:r>
            <a:r>
              <a:rPr lang="ja-JP" altLang="es-ES" smtClean="0"/>
              <a:t>例が</a:t>
            </a:r>
            <a:r>
              <a:rPr lang="ja-JP" altLang="es-ES" smtClean="0">
                <a:solidFill>
                  <a:srgbClr val="FF0000"/>
                </a:solidFill>
              </a:rPr>
              <a:t>終わります</a:t>
            </a:r>
            <a:r>
              <a:rPr lang="ja-JP" altLang="es-ES" smtClean="0"/>
              <a:t>。</a:t>
            </a:r>
            <a:r>
              <a:rPr lang="es-ES" altLang="ja-JP" dirty="0" smtClean="0"/>
              <a:t>JAVADIKT</a:t>
            </a:r>
            <a:r>
              <a:rPr lang="ja-JP" altLang="es-ES" smtClean="0"/>
              <a:t>は</a:t>
            </a:r>
            <a:r>
              <a:rPr lang="ja-JP" altLang="es-ES" smtClean="0">
                <a:solidFill>
                  <a:srgbClr val="FF0000"/>
                </a:solidFill>
              </a:rPr>
              <a:t>便利と思えれば</a:t>
            </a:r>
            <a:r>
              <a:rPr lang="ja-JP" altLang="es-ES" smtClean="0"/>
              <a:t>「ｈｔｔｐ</a:t>
            </a:r>
            <a:r>
              <a:rPr lang="es-ES" altLang="ja-JP" dirty="0" smtClean="0"/>
              <a:t>://www.javadikt.net</a:t>
            </a:r>
            <a:r>
              <a:rPr lang="ja-JP" altLang="es-ES" smtClean="0"/>
              <a:t>」</a:t>
            </a:r>
            <a:r>
              <a:rPr lang="ja-JP" altLang="es-ES" smtClean="0"/>
              <a:t>で</a:t>
            </a:r>
            <a:r>
              <a:rPr lang="ja-JP" altLang="es-ES" smtClean="0">
                <a:solidFill>
                  <a:srgbClr val="FF0000"/>
                </a:solidFill>
              </a:rPr>
              <a:t>ダ</a:t>
            </a:r>
            <a:r>
              <a:rPr lang="ja-JP" altLang="es-ES" smtClean="0">
                <a:solidFill>
                  <a:srgbClr val="FF0000"/>
                </a:solidFill>
              </a:rPr>
              <a:t>ウンロードできます</a:t>
            </a:r>
            <a:r>
              <a:rPr lang="ja-JP" altLang="es-ES" smtClean="0"/>
              <a:t>。</a:t>
            </a:r>
            <a:endParaRPr lang="es-ES" altLang="ja-JP" dirty="0" smtClean="0"/>
          </a:p>
          <a:p>
            <a:r>
              <a:rPr lang="es-ES" dirty="0" smtClean="0"/>
              <a:t>Si creéis que el programa es útil, podéis descargároslo desde </a:t>
            </a:r>
            <a:r>
              <a:rPr lang="ja-JP" altLang="es-ES" smtClean="0"/>
              <a:t>「</a:t>
            </a:r>
            <a:r>
              <a:rPr lang="es-ES" altLang="ja-JP" dirty="0" smtClean="0">
                <a:hlinkClick r:id="rId2"/>
              </a:rPr>
              <a:t>http://www.javadikt.net</a:t>
            </a:r>
            <a:r>
              <a:rPr lang="ja-JP" altLang="es-ES" smtClean="0"/>
              <a:t>」</a:t>
            </a:r>
            <a:r>
              <a:rPr lang="es-ES" altLang="ja-JP" dirty="0" smtClean="0"/>
              <a:t>.</a:t>
            </a:r>
          </a:p>
          <a:p>
            <a:pPr>
              <a:buNone/>
            </a:pPr>
            <a:r>
              <a:rPr lang="es-ES" altLang="ja-JP" b="1" dirty="0" smtClean="0">
                <a:solidFill>
                  <a:srgbClr val="0070C0"/>
                </a:solidFill>
              </a:rPr>
              <a:t>(--Abrir la página javadikt.net)</a:t>
            </a:r>
          </a:p>
          <a:p>
            <a:pPr>
              <a:lnSpc>
                <a:spcPct val="170000"/>
              </a:lnSpc>
            </a:pPr>
            <a:r>
              <a:rPr lang="ja-JP" altLang="es-ES" smtClean="0">
                <a:solidFill>
                  <a:srgbClr val="FF0000"/>
                </a:solidFill>
              </a:rPr>
              <a:t>そのウェブページで</a:t>
            </a:r>
            <a:r>
              <a:rPr lang="ja-JP" altLang="es-ES" smtClean="0"/>
              <a:t>マニュアルとか</a:t>
            </a:r>
            <a:r>
              <a:rPr lang="ja-JP" altLang="es-ES" smtClean="0">
                <a:solidFill>
                  <a:srgbClr val="FF0000"/>
                </a:solidFill>
              </a:rPr>
              <a:t>ファーラムとか</a:t>
            </a:r>
            <a:r>
              <a:rPr lang="ja-JP" altLang="es-ES" smtClean="0"/>
              <a:t>イメージが</a:t>
            </a:r>
            <a:r>
              <a:rPr lang="ja-JP" altLang="es-ES" smtClean="0">
                <a:solidFill>
                  <a:srgbClr val="FF0000"/>
                </a:solidFill>
              </a:rPr>
              <a:t>あります。</a:t>
            </a:r>
            <a:endParaRPr lang="es-ES" altLang="ja-JP" dirty="0" smtClean="0">
              <a:solidFill>
                <a:srgbClr val="FF0000"/>
              </a:solidFill>
            </a:endParaRPr>
          </a:p>
          <a:p>
            <a:r>
              <a:rPr lang="es-ES" dirty="0" smtClean="0"/>
              <a:t>En esa página web hay cosas como manuales, foros e imágenes.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Final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s-ES" smtClean="0"/>
              <a:t>ペ</a:t>
            </a:r>
            <a:r>
              <a:rPr lang="ja-JP" altLang="es-ES" smtClean="0"/>
              <a:t>ー</a:t>
            </a:r>
            <a:r>
              <a:rPr lang="ja-JP" altLang="es-ES" smtClean="0"/>
              <a:t>ジ</a:t>
            </a:r>
            <a:r>
              <a:rPr lang="ja-JP" altLang="es-ES" smtClean="0"/>
              <a:t>で</a:t>
            </a:r>
            <a:r>
              <a:rPr lang="ja-JP" altLang="es-ES" smtClean="0"/>
              <a:t>毎月新しいバーションが発表（はっぴょう）予定です。</a:t>
            </a:r>
            <a:endParaRPr lang="es-ES" altLang="ja-JP" dirty="0" smtClean="0"/>
          </a:p>
          <a:p>
            <a:pPr>
              <a:lnSpc>
                <a:spcPct val="150000"/>
              </a:lnSpc>
            </a:pPr>
            <a:r>
              <a:rPr lang="es-ES" altLang="ja-JP" dirty="0" smtClean="0"/>
              <a:t>Está planeado lanzar nuevas versiones todos los meses.</a:t>
            </a:r>
            <a:endParaRPr lang="es-ES" altLang="ja-JP" dirty="0" smtClean="0"/>
          </a:p>
          <a:p>
            <a:pPr>
              <a:lnSpc>
                <a:spcPct val="150000"/>
              </a:lnSpc>
            </a:pPr>
            <a:r>
              <a:rPr lang="ja-JP" altLang="es-ES" smtClean="0"/>
              <a:t>そ</a:t>
            </a:r>
            <a:r>
              <a:rPr lang="ja-JP" altLang="es-ES"/>
              <a:t>れ</a:t>
            </a:r>
            <a:r>
              <a:rPr lang="ja-JP" altLang="es-ES" smtClean="0"/>
              <a:t>で</a:t>
            </a:r>
            <a:r>
              <a:rPr lang="ja-JP" altLang="es-ES"/>
              <a:t>終わ</a:t>
            </a:r>
            <a:r>
              <a:rPr lang="ja-JP" altLang="es-ES" smtClean="0"/>
              <a:t>り</a:t>
            </a:r>
            <a:r>
              <a:rPr lang="ja-JP" altLang="es-ES" smtClean="0"/>
              <a:t>。</a:t>
            </a:r>
            <a:r>
              <a:rPr lang="ja-JP" altLang="es-ES" smtClean="0"/>
              <a:t>紹</a:t>
            </a:r>
            <a:r>
              <a:rPr lang="ja-JP" altLang="es-ES" smtClean="0"/>
              <a:t>介（しょうかい）</a:t>
            </a:r>
            <a:r>
              <a:rPr lang="ja-JP" altLang="es-ES" smtClean="0"/>
              <a:t>で</a:t>
            </a:r>
            <a:r>
              <a:rPr lang="ja-JP" altLang="es-ES" smtClean="0"/>
              <a:t>は、</a:t>
            </a:r>
            <a:r>
              <a:rPr lang="ja-JP" altLang="es-ES" smtClean="0">
                <a:solidFill>
                  <a:srgbClr val="FF0000"/>
                </a:solidFill>
              </a:rPr>
              <a:t>どもありがとうございます。</a:t>
            </a:r>
            <a:endParaRPr lang="es-ES" altLang="ja-JP" dirty="0" smtClean="0">
              <a:solidFill>
                <a:srgbClr val="FF0000"/>
              </a:solidFill>
            </a:endParaRPr>
          </a:p>
          <a:p>
            <a:r>
              <a:rPr lang="es-ES" dirty="0" smtClean="0"/>
              <a:t>Muchas gracias por esta presentación.</a:t>
            </a:r>
          </a:p>
          <a:p>
            <a:r>
              <a:rPr lang="ja-JP" altLang="es-ES">
                <a:solidFill>
                  <a:srgbClr val="FF0000"/>
                </a:solidFill>
              </a:rPr>
              <a:t>質</a:t>
            </a:r>
            <a:r>
              <a:rPr lang="ja-JP" altLang="es-ES" smtClean="0">
                <a:solidFill>
                  <a:srgbClr val="FF0000"/>
                </a:solidFill>
              </a:rPr>
              <a:t>問が</a:t>
            </a:r>
            <a:r>
              <a:rPr lang="ja-JP" altLang="es-ES"/>
              <a:t>ありますか？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Presentación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s-ES"/>
              <a:t>はじめまして</a:t>
            </a:r>
            <a:r>
              <a:rPr lang="ja-JP" altLang="es-ES" smtClean="0"/>
              <a:t>、私は</a:t>
            </a:r>
            <a:r>
              <a:rPr lang="ja-JP" altLang="es-ES"/>
              <a:t>ルイ</a:t>
            </a:r>
            <a:r>
              <a:rPr lang="ja-JP" altLang="es-ES" smtClean="0"/>
              <a:t>スです。</a:t>
            </a:r>
            <a:endParaRPr lang="es-ES" altLang="ja-JP" dirty="0" smtClean="0"/>
          </a:p>
          <a:p>
            <a:pPr>
              <a:lnSpc>
                <a:spcPct val="150000"/>
              </a:lnSpc>
            </a:pPr>
            <a:r>
              <a:rPr lang="es-ES" altLang="ja-JP" dirty="0" smtClean="0"/>
              <a:t>Hola a todo el mundo, mi nombre es Luis.</a:t>
            </a:r>
          </a:p>
          <a:p>
            <a:pPr>
              <a:lnSpc>
                <a:spcPct val="150000"/>
              </a:lnSpc>
            </a:pPr>
            <a:r>
              <a:rPr lang="ja-JP" altLang="es-ES" smtClean="0"/>
              <a:t>今日は</a:t>
            </a:r>
            <a:r>
              <a:rPr lang="ja-JP" altLang="es-ES" smtClean="0">
                <a:solidFill>
                  <a:srgbClr val="FF0000"/>
                </a:solidFill>
              </a:rPr>
              <a:t>日本語を</a:t>
            </a:r>
            <a:r>
              <a:rPr lang="ja-JP" altLang="es-ES" smtClean="0"/>
              <a:t>勉強のために</a:t>
            </a:r>
            <a:r>
              <a:rPr lang="ja-JP" altLang="es-ES" smtClean="0">
                <a:solidFill>
                  <a:srgbClr val="FF0000"/>
                </a:solidFill>
              </a:rPr>
              <a:t>便利と思う</a:t>
            </a:r>
            <a:r>
              <a:rPr lang="ja-JP" altLang="es-ES" smtClean="0"/>
              <a:t>トゥールを</a:t>
            </a:r>
            <a:r>
              <a:rPr lang="ja-JP" altLang="es-ES" smtClean="0">
                <a:solidFill>
                  <a:srgbClr val="FF0000"/>
                </a:solidFill>
              </a:rPr>
              <a:t>教えようと思います</a:t>
            </a:r>
            <a:r>
              <a:rPr lang="ja-JP" altLang="es-ES" smtClean="0"/>
              <a:t>。</a:t>
            </a:r>
            <a:endParaRPr lang="es-ES" altLang="ja-JP" dirty="0" smtClean="0"/>
          </a:p>
          <a:p>
            <a:pPr>
              <a:lnSpc>
                <a:spcPct val="150000"/>
              </a:lnSpc>
            </a:pPr>
            <a:r>
              <a:rPr lang="es-ES" dirty="0" smtClean="0"/>
              <a:t>Hoy tengo la intención de hablaros sobre una herramienta que puede ser útil para el estudio de la lengua japonesa.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Presentación 2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ja-JP" altLang="es-ES" smtClean="0"/>
              <a:t>今から、</a:t>
            </a:r>
            <a:r>
              <a:rPr lang="ja-JP" altLang="es-ES" smtClean="0">
                <a:solidFill>
                  <a:srgbClr val="FF0000"/>
                </a:solidFill>
              </a:rPr>
              <a:t>日本語で話して見ますけど</a:t>
            </a:r>
            <a:r>
              <a:rPr lang="ja-JP" altLang="es-ES" smtClean="0"/>
              <a:t>、たぶん</a:t>
            </a:r>
            <a:r>
              <a:rPr lang="ja-JP" altLang="es-ES" smtClean="0">
                <a:solidFill>
                  <a:srgbClr val="FF0000"/>
                </a:solidFill>
              </a:rPr>
              <a:t>時々</a:t>
            </a:r>
            <a:r>
              <a:rPr lang="ja-JP" altLang="es-ES"/>
              <a:t>難</a:t>
            </a:r>
            <a:r>
              <a:rPr lang="es-ES" dirty="0"/>
              <a:t>(</a:t>
            </a:r>
            <a:r>
              <a:rPr lang="ja-JP" altLang="es-ES"/>
              <a:t>むずか</a:t>
            </a:r>
            <a:r>
              <a:rPr lang="es-ES" dirty="0"/>
              <a:t>)</a:t>
            </a:r>
            <a:r>
              <a:rPr lang="ja-JP" altLang="es-ES"/>
              <a:t>し</a:t>
            </a:r>
            <a:r>
              <a:rPr lang="ja-JP" altLang="es-ES" smtClean="0"/>
              <a:t>いことは</a:t>
            </a:r>
            <a:r>
              <a:rPr lang="ja-JP" altLang="es-ES" smtClean="0">
                <a:solidFill>
                  <a:srgbClr val="FF0000"/>
                </a:solidFill>
              </a:rPr>
              <a:t>スペイン語で</a:t>
            </a:r>
            <a:r>
              <a:rPr lang="ja-JP" altLang="es-ES" smtClean="0"/>
              <a:t>教えるんですね。 </a:t>
            </a:r>
            <a:r>
              <a:rPr lang="ja-JP" altLang="es-ES"/>
              <a:t>いつ何</a:t>
            </a:r>
            <a:r>
              <a:rPr lang="ja-JP" altLang="es-ES" smtClean="0"/>
              <a:t>時（いつなんとき）何か</a:t>
            </a:r>
            <a:r>
              <a:rPr lang="ja-JP" altLang="es-ES"/>
              <a:t>分からなかった</a:t>
            </a:r>
            <a:r>
              <a:rPr lang="ja-JP" altLang="es-ES" smtClean="0"/>
              <a:t>ら、質問を聞いてください。それから、始めるソ</a:t>
            </a:r>
            <a:r>
              <a:rPr lang="ja-JP" altLang="es-ES"/>
              <a:t>。</a:t>
            </a:r>
            <a:endParaRPr lang="es-ES" altLang="ja-JP" dirty="0" smtClean="0"/>
          </a:p>
          <a:p>
            <a:pPr>
              <a:lnSpc>
                <a:spcPct val="120000"/>
              </a:lnSpc>
            </a:pPr>
            <a:r>
              <a:rPr lang="es-ES" dirty="0" smtClean="0"/>
              <a:t>Desde ahora, intentaré hablar en japonés, pero es probable que las cosas difíciles las enseñe en castellano. Si en algún momento hay algo que no entendáis, preguntad, por favor.</a:t>
            </a:r>
            <a:endParaRPr lang="es-ES" altLang="ja-JP" dirty="0" smtClean="0"/>
          </a:p>
          <a:p>
            <a:pPr>
              <a:lnSpc>
                <a:spcPct val="170000"/>
              </a:lnSpc>
            </a:pPr>
            <a:r>
              <a:rPr lang="ja-JP" altLang="es-ES" smtClean="0">
                <a:solidFill>
                  <a:srgbClr val="FF0000"/>
                </a:solidFill>
              </a:rPr>
              <a:t>基</a:t>
            </a:r>
            <a:r>
              <a:rPr lang="ja-JP" altLang="es-ES">
                <a:solidFill>
                  <a:srgbClr val="FF0000"/>
                </a:solidFill>
              </a:rPr>
              <a:t>本</a:t>
            </a:r>
            <a:r>
              <a:rPr lang="ja-JP" altLang="es-ES" smtClean="0">
                <a:solidFill>
                  <a:srgbClr val="FF0000"/>
                </a:solidFill>
              </a:rPr>
              <a:t>的（きほんてき）に</a:t>
            </a:r>
            <a:r>
              <a:rPr lang="ja-JP" altLang="es-ES" smtClean="0"/>
              <a:t>、トゥルは</a:t>
            </a:r>
            <a:r>
              <a:rPr lang="ja-JP" altLang="es-ES" smtClean="0">
                <a:solidFill>
                  <a:srgbClr val="FF0000"/>
                </a:solidFill>
              </a:rPr>
              <a:t>漢字の電子辞書です</a:t>
            </a:r>
            <a:r>
              <a:rPr lang="ja-JP" altLang="es-ES" smtClean="0"/>
              <a:t>。名前は</a:t>
            </a:r>
            <a:r>
              <a:rPr lang="es-ES" altLang="ja-JP" dirty="0" smtClean="0"/>
              <a:t>JAVADIKT</a:t>
            </a:r>
            <a:r>
              <a:rPr lang="ja-JP" altLang="es-ES" smtClean="0"/>
              <a:t>といいます。私は</a:t>
            </a:r>
            <a:r>
              <a:rPr lang="ja-JP" altLang="es-ES" smtClean="0">
                <a:solidFill>
                  <a:srgbClr val="FF0000"/>
                </a:solidFill>
              </a:rPr>
              <a:t>大学の</a:t>
            </a:r>
            <a:r>
              <a:rPr lang="ja-JP" altLang="es-ES" smtClean="0"/>
              <a:t>第五</a:t>
            </a:r>
            <a:r>
              <a:rPr lang="es-ES" altLang="ja-JP" dirty="0" smtClean="0"/>
              <a:t>(</a:t>
            </a:r>
            <a:r>
              <a:rPr lang="ja-JP" altLang="es-ES" smtClean="0"/>
              <a:t>だいご</a:t>
            </a:r>
            <a:r>
              <a:rPr lang="es-ES" altLang="ja-JP" dirty="0" smtClean="0"/>
              <a:t>)</a:t>
            </a:r>
            <a:r>
              <a:rPr lang="ja-JP" altLang="es-ES" smtClean="0"/>
              <a:t>の</a:t>
            </a:r>
            <a:r>
              <a:rPr lang="ja-JP" altLang="es-ES" smtClean="0">
                <a:solidFill>
                  <a:srgbClr val="FF0000"/>
                </a:solidFill>
              </a:rPr>
              <a:t>フリーソフトの</a:t>
            </a:r>
            <a:r>
              <a:rPr lang="ja-JP" altLang="es-ES" smtClean="0"/>
              <a:t>コンテストのために</a:t>
            </a:r>
            <a:r>
              <a:rPr lang="ja-JP" altLang="es-ES" smtClean="0">
                <a:solidFill>
                  <a:srgbClr val="FF0000"/>
                </a:solidFill>
              </a:rPr>
              <a:t>作っています</a:t>
            </a:r>
            <a:r>
              <a:rPr lang="ja-JP" altLang="es-ES" smtClean="0"/>
              <a:t>。</a:t>
            </a:r>
            <a:endParaRPr lang="es-ES" altLang="ja-JP" dirty="0" smtClean="0"/>
          </a:p>
          <a:p>
            <a:r>
              <a:rPr lang="es-ES" dirty="0" smtClean="0"/>
              <a:t>El diccionario es básicamente un diccionario de kanjis.</a:t>
            </a:r>
            <a:r>
              <a:rPr lang="es-ES" dirty="0"/>
              <a:t> </a:t>
            </a:r>
            <a:r>
              <a:rPr lang="es-ES" dirty="0" smtClean="0"/>
              <a:t>Su nombre es JavaDiKt. Lo estoy desarrollando en el marco del V concurso universitario de Software Libre.</a:t>
            </a:r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Presentación 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s-ES" altLang="ja-JP" dirty="0" smtClean="0">
                <a:solidFill>
                  <a:srgbClr val="FF0000"/>
                </a:solidFill>
              </a:rPr>
              <a:t>MAC</a:t>
            </a:r>
            <a:r>
              <a:rPr lang="ja-JP" altLang="es-ES" smtClean="0">
                <a:solidFill>
                  <a:srgbClr val="FF0000"/>
                </a:solidFill>
              </a:rPr>
              <a:t>とか</a:t>
            </a:r>
            <a:r>
              <a:rPr lang="es-ES" altLang="ja-JP" dirty="0" smtClean="0">
                <a:solidFill>
                  <a:srgbClr val="FF0000"/>
                </a:solidFill>
              </a:rPr>
              <a:t>WINDOWS</a:t>
            </a:r>
            <a:r>
              <a:rPr lang="ja-JP" altLang="es-ES" smtClean="0">
                <a:solidFill>
                  <a:srgbClr val="FF0000"/>
                </a:solidFill>
              </a:rPr>
              <a:t>とか</a:t>
            </a:r>
            <a:r>
              <a:rPr lang="es-ES" altLang="ja-JP" dirty="0" smtClean="0">
                <a:solidFill>
                  <a:srgbClr val="FF0000"/>
                </a:solidFill>
              </a:rPr>
              <a:t>LINUX </a:t>
            </a:r>
            <a:r>
              <a:rPr lang="ja-JP" altLang="es-ES" smtClean="0">
                <a:solidFill>
                  <a:srgbClr val="FF0000"/>
                </a:solidFill>
              </a:rPr>
              <a:t>のバーショも</a:t>
            </a:r>
            <a:r>
              <a:rPr lang="ja-JP" altLang="es-ES" smtClean="0"/>
              <a:t>あるし、</a:t>
            </a:r>
            <a:r>
              <a:rPr lang="ja-JP" altLang="es-ES" smtClean="0">
                <a:solidFill>
                  <a:srgbClr val="FF0000"/>
                </a:solidFill>
              </a:rPr>
              <a:t>すごく大きい</a:t>
            </a:r>
            <a:r>
              <a:rPr lang="ja-JP" altLang="es-ES" smtClean="0"/>
              <a:t>漢字のデータベース</a:t>
            </a:r>
            <a:r>
              <a:rPr lang="ja-JP" altLang="es-ES"/>
              <a:t>も</a:t>
            </a:r>
            <a:r>
              <a:rPr lang="ja-JP" altLang="es-ES" smtClean="0">
                <a:solidFill>
                  <a:srgbClr val="FF0000"/>
                </a:solidFill>
              </a:rPr>
              <a:t>使いますし</a:t>
            </a:r>
            <a:r>
              <a:rPr lang="ja-JP" altLang="es-ES" smtClean="0"/>
              <a:t>、フリーソフトですからも　</a:t>
            </a:r>
            <a:r>
              <a:rPr lang="ja-JP" altLang="es-ES" smtClean="0">
                <a:solidFill>
                  <a:srgbClr val="FF0000"/>
                </a:solidFill>
              </a:rPr>
              <a:t>無料</a:t>
            </a:r>
            <a:r>
              <a:rPr lang="es-ES" altLang="ja-JP" dirty="0" smtClean="0">
                <a:solidFill>
                  <a:srgbClr val="FF0000"/>
                </a:solidFill>
              </a:rPr>
              <a:t>(</a:t>
            </a:r>
            <a:r>
              <a:rPr lang="ja-JP" altLang="es-ES" smtClean="0">
                <a:solidFill>
                  <a:srgbClr val="FF0000"/>
                </a:solidFill>
              </a:rPr>
              <a:t>むりょう</a:t>
            </a:r>
            <a:r>
              <a:rPr lang="es-ES" altLang="ja-JP" dirty="0" smtClean="0">
                <a:solidFill>
                  <a:srgbClr val="FF0000"/>
                </a:solidFill>
              </a:rPr>
              <a:t>)</a:t>
            </a:r>
            <a:r>
              <a:rPr lang="ja-JP" altLang="es-ES" smtClean="0">
                <a:solidFill>
                  <a:srgbClr val="FF0000"/>
                </a:solidFill>
              </a:rPr>
              <a:t>です</a:t>
            </a:r>
            <a:r>
              <a:rPr lang="ja-JP" altLang="es-ES" smtClean="0"/>
              <a:t>。</a:t>
            </a:r>
            <a:endParaRPr lang="es-ES" altLang="ja-JP" dirty="0" smtClean="0"/>
          </a:p>
          <a:p>
            <a:r>
              <a:rPr lang="es-ES" dirty="0" smtClean="0"/>
              <a:t>Existen versiones para Mac, Windo</a:t>
            </a:r>
            <a:r>
              <a:rPr lang="es-ES" dirty="0"/>
              <a:t>w</a:t>
            </a:r>
            <a:r>
              <a:rPr lang="es-ES" dirty="0" smtClean="0"/>
              <a:t>s y Linux entre otros, usa una base de datos de kanjis enorme y como es software libre, es gratuito.</a:t>
            </a:r>
          </a:p>
          <a:p>
            <a:pPr>
              <a:buNone/>
            </a:pPr>
            <a:r>
              <a:rPr lang="es-ES" i="1" dirty="0" smtClean="0">
                <a:solidFill>
                  <a:srgbClr val="0070C0"/>
                </a:solidFill>
              </a:rPr>
              <a:t>(--abre el programa, pausa, pestaña de criterio)</a:t>
            </a:r>
          </a:p>
          <a:p>
            <a:pPr>
              <a:lnSpc>
                <a:spcPct val="170000"/>
              </a:lnSpc>
            </a:pPr>
            <a:r>
              <a:rPr lang="es-ES" altLang="ja-JP" dirty="0" smtClean="0">
                <a:solidFill>
                  <a:srgbClr val="FF0000"/>
                </a:solidFill>
              </a:rPr>
              <a:t>JAVADIKT</a:t>
            </a:r>
            <a:r>
              <a:rPr lang="ja-JP" altLang="es-ES" smtClean="0">
                <a:solidFill>
                  <a:srgbClr val="FF0000"/>
                </a:solidFill>
              </a:rPr>
              <a:t>の長所（ちょうしょ）は</a:t>
            </a:r>
            <a:r>
              <a:rPr lang="ja-JP" altLang="es-ES" smtClean="0"/>
              <a:t>複雑（ふくさつ）な漢字の検索（けんさく）が</a:t>
            </a:r>
            <a:r>
              <a:rPr lang="ja-JP" altLang="es-ES" smtClean="0">
                <a:solidFill>
                  <a:srgbClr val="FF0000"/>
                </a:solidFill>
              </a:rPr>
              <a:t>できるんです</a:t>
            </a:r>
            <a:r>
              <a:rPr lang="ja-JP" altLang="es-ES" smtClean="0"/>
              <a:t>。</a:t>
            </a:r>
            <a:endParaRPr lang="es-ES" altLang="ja-JP" dirty="0" smtClean="0"/>
          </a:p>
          <a:p>
            <a:r>
              <a:rPr lang="es-ES" dirty="0" smtClean="0"/>
              <a:t>El punto fuerte de JavaDiKt es que se pueden realizar búsquedas complicadas.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 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ja-JP" altLang="es-ES" smtClean="0">
                <a:solidFill>
                  <a:srgbClr val="FF0000"/>
                </a:solidFill>
              </a:rPr>
              <a:t>例えを</a:t>
            </a:r>
            <a:r>
              <a:rPr lang="ja-JP" altLang="es-ES" smtClean="0"/>
              <a:t>教えていただけて</a:t>
            </a:r>
            <a:r>
              <a:rPr lang="ja-JP" altLang="es-ES" smtClean="0">
                <a:solidFill>
                  <a:srgbClr val="FF0000"/>
                </a:solidFill>
              </a:rPr>
              <a:t>ください</a:t>
            </a:r>
            <a:r>
              <a:rPr lang="ja-JP" altLang="es-ES" smtClean="0"/>
              <a:t>。</a:t>
            </a:r>
            <a:r>
              <a:rPr lang="es-ES" altLang="ja-JP" b="1" dirty="0" smtClean="0">
                <a:solidFill>
                  <a:srgbClr val="0070C0"/>
                </a:solidFill>
              </a:rPr>
              <a:t>(¿?)</a:t>
            </a:r>
            <a:r>
              <a:rPr lang="ja-JP" altLang="es-ES" smtClean="0"/>
              <a:t>みんなさんは</a:t>
            </a:r>
            <a:r>
              <a:rPr lang="ja-JP" altLang="es-ES" smtClean="0">
                <a:solidFill>
                  <a:srgbClr val="FF0000"/>
                </a:solidFill>
              </a:rPr>
              <a:t>月曜日の漢字の部首（ぶしゅ）についての練習を</a:t>
            </a:r>
            <a:r>
              <a:rPr lang="ja-JP" altLang="es-ES" smtClean="0"/>
              <a:t>思い出せますか</a:t>
            </a:r>
            <a:r>
              <a:rPr lang="es-ES" altLang="ja-JP" dirty="0" smtClean="0"/>
              <a:t>?</a:t>
            </a:r>
          </a:p>
          <a:p>
            <a:r>
              <a:rPr lang="es-ES" altLang="ja-JP" dirty="0" smtClean="0"/>
              <a:t>Dejadme enseñaros un ejemplo. ¿Os acordáis del ejercicio del lunes sobre los radicales de los kanjis?</a:t>
            </a:r>
          </a:p>
          <a:p>
            <a:pPr>
              <a:lnSpc>
                <a:spcPct val="170000"/>
              </a:lnSpc>
            </a:pPr>
            <a:r>
              <a:rPr lang="ja-JP" altLang="es-ES" smtClean="0"/>
              <a:t>その練習で、</a:t>
            </a:r>
            <a:r>
              <a:rPr lang="ja-JP" altLang="es-ES" smtClean="0">
                <a:solidFill>
                  <a:srgbClr val="FF0000"/>
                </a:solidFill>
              </a:rPr>
              <a:t>今まで</a:t>
            </a:r>
            <a:r>
              <a:rPr lang="ja-JP" altLang="es-ES" smtClean="0"/>
              <a:t>勉強した「木」の漢字の部首が</a:t>
            </a:r>
            <a:r>
              <a:rPr lang="ja-JP" altLang="es-ES" smtClean="0">
                <a:solidFill>
                  <a:srgbClr val="FF0000"/>
                </a:solidFill>
              </a:rPr>
              <a:t>ある漢字を</a:t>
            </a:r>
            <a:r>
              <a:rPr lang="ja-JP" altLang="es-ES" smtClean="0"/>
              <a:t>思い出してなければなりませんでしたね。</a:t>
            </a:r>
            <a:endParaRPr lang="es-ES" altLang="ja-JP" dirty="0" smtClean="0"/>
          </a:p>
          <a:p>
            <a:r>
              <a:rPr lang="es-ES" dirty="0" smtClean="0"/>
              <a:t>En ese ejercicio teníamos que recordar aquellos kanjis que habíamos estudiado hasta ahora que tenían el radical de </a:t>
            </a:r>
            <a:r>
              <a:rPr lang="ja-JP" altLang="es-ES" smtClean="0"/>
              <a:t>「木」</a:t>
            </a:r>
            <a:r>
              <a:rPr lang="es-ES" altLang="ja-JP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es-ES" altLang="ja-JP" dirty="0" smtClean="0"/>
              <a:t>JAVADIKT</a:t>
            </a:r>
            <a:r>
              <a:rPr lang="ja-JP" altLang="es-ES" smtClean="0"/>
              <a:t>で、</a:t>
            </a:r>
            <a:r>
              <a:rPr lang="ja-JP" altLang="es-ES" smtClean="0">
                <a:solidFill>
                  <a:srgbClr val="FF0000"/>
                </a:solidFill>
              </a:rPr>
              <a:t>その練習を</a:t>
            </a:r>
            <a:r>
              <a:rPr lang="ja-JP" altLang="es-ES" smtClean="0"/>
              <a:t>解決（かいけつ）しましょう。</a:t>
            </a:r>
            <a:endParaRPr lang="es-ES" altLang="ja-JP" dirty="0" smtClean="0"/>
          </a:p>
          <a:p>
            <a:r>
              <a:rPr lang="es-ES" dirty="0" smtClean="0"/>
              <a:t>Resolvamos ese ejercicio con JavaDiKt.</a:t>
            </a:r>
          </a:p>
          <a:p>
            <a:endParaRPr lang="es-E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2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ja-JP" altLang="es-ES"/>
              <a:t>今まで</a:t>
            </a:r>
            <a:r>
              <a:rPr lang="ja-JP" altLang="es-ES" smtClean="0"/>
              <a:t>、</a:t>
            </a:r>
            <a:r>
              <a:rPr lang="ja-JP" altLang="es-ES">
                <a:solidFill>
                  <a:srgbClr val="FF0000"/>
                </a:solidFill>
              </a:rPr>
              <a:t>３９６</a:t>
            </a:r>
            <a:r>
              <a:rPr lang="ja-JP" altLang="es-ES" smtClean="0">
                <a:solidFill>
                  <a:srgbClr val="FF0000"/>
                </a:solidFill>
              </a:rPr>
              <a:t>の漢字まで</a:t>
            </a:r>
            <a:r>
              <a:rPr lang="ja-JP" altLang="es-ES" smtClean="0"/>
              <a:t>勉強しました、ね？</a:t>
            </a:r>
            <a:endParaRPr lang="es-ES" altLang="ja-JP" dirty="0" smtClean="0"/>
          </a:p>
          <a:p>
            <a:r>
              <a:rPr lang="es-ES" dirty="0" smtClean="0"/>
              <a:t>Hasta ahora hemos estudiado hasta el kanji 396, ¿No?</a:t>
            </a:r>
          </a:p>
          <a:p>
            <a:pPr>
              <a:buNone/>
            </a:pPr>
            <a:r>
              <a:rPr lang="es-ES" b="1" dirty="0" smtClean="0">
                <a:solidFill>
                  <a:srgbClr val="0070C0"/>
                </a:solidFill>
              </a:rPr>
              <a:t>(--empieza añadir criterio -&gt; </a:t>
            </a:r>
            <a:r>
              <a:rPr lang="ja-JP" altLang="es-ES" b="1" smtClean="0">
                <a:solidFill>
                  <a:srgbClr val="0070C0"/>
                </a:solidFill>
              </a:rPr>
              <a:t>「</a:t>
            </a:r>
            <a:r>
              <a:rPr lang="es-ES" b="1" dirty="0" smtClean="0">
                <a:solidFill>
                  <a:srgbClr val="0070C0"/>
                </a:solidFill>
              </a:rPr>
              <a:t>Nombre del diccionario igual que “Kanji Basic </a:t>
            </a:r>
            <a:r>
              <a:rPr lang="es-ES" b="1" dirty="0" err="1" smtClean="0">
                <a:solidFill>
                  <a:srgbClr val="0070C0"/>
                </a:solidFill>
              </a:rPr>
              <a:t>Book</a:t>
            </a:r>
            <a:r>
              <a:rPr lang="es-ES" b="1" dirty="0" smtClean="0">
                <a:solidFill>
                  <a:srgbClr val="0070C0"/>
                </a:solidFill>
              </a:rPr>
              <a:t>”</a:t>
            </a:r>
            <a:r>
              <a:rPr lang="ja-JP" altLang="es-ES" b="1" smtClean="0">
                <a:solidFill>
                  <a:srgbClr val="0070C0"/>
                </a:solidFill>
              </a:rPr>
              <a:t>」</a:t>
            </a:r>
            <a:r>
              <a:rPr lang="es-ES" b="1" dirty="0" smtClean="0">
                <a:solidFill>
                  <a:srgbClr val="0070C0"/>
                </a:solidFill>
              </a:rPr>
              <a:t> y </a:t>
            </a:r>
            <a:r>
              <a:rPr lang="ja-JP" altLang="es-ES" b="1" smtClean="0">
                <a:solidFill>
                  <a:srgbClr val="0070C0"/>
                </a:solidFill>
              </a:rPr>
              <a:t>「</a:t>
            </a:r>
            <a:r>
              <a:rPr lang="es-ES" altLang="ja-JP" b="1" dirty="0" smtClean="0">
                <a:solidFill>
                  <a:srgbClr val="0070C0"/>
                </a:solidFill>
              </a:rPr>
              <a:t>Referencia del diccionario menor o igual que 396</a:t>
            </a:r>
            <a:r>
              <a:rPr lang="ja-JP" altLang="es-ES" b="1" smtClean="0">
                <a:solidFill>
                  <a:srgbClr val="0070C0"/>
                </a:solidFill>
              </a:rPr>
              <a:t>」）</a:t>
            </a:r>
            <a:endParaRPr lang="es-ES" b="1" dirty="0" smtClean="0"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rPr lang="ja-JP" altLang="es-ES">
                <a:solidFill>
                  <a:srgbClr val="FF0000"/>
                </a:solidFill>
              </a:rPr>
              <a:t>それから</a:t>
            </a:r>
            <a:r>
              <a:rPr lang="ja-JP" altLang="es-ES" smtClean="0">
                <a:solidFill>
                  <a:srgbClr val="FF0000"/>
                </a:solidFill>
              </a:rPr>
              <a:t>、</a:t>
            </a:r>
            <a:r>
              <a:rPr lang="ja-JP" altLang="es-ES" smtClean="0"/>
              <a:t>ここで</a:t>
            </a:r>
            <a:r>
              <a:rPr lang="ja-JP" altLang="es-ES" smtClean="0">
                <a:solidFill>
                  <a:srgbClr val="FF0000"/>
                </a:solidFill>
              </a:rPr>
              <a:t>その検索条件（けんさくじょうけん）</a:t>
            </a:r>
            <a:r>
              <a:rPr lang="ja-JP" altLang="es-ES">
                <a:solidFill>
                  <a:srgbClr val="FF0000"/>
                </a:solidFill>
              </a:rPr>
              <a:t>を</a:t>
            </a:r>
            <a:r>
              <a:rPr lang="ja-JP" altLang="es-ES" smtClean="0"/>
              <a:t>入れましょう。</a:t>
            </a:r>
            <a:endParaRPr lang="es-ES" altLang="ja-JP" dirty="0" smtClean="0"/>
          </a:p>
          <a:p>
            <a:r>
              <a:rPr lang="es-ES" dirty="0" smtClean="0"/>
              <a:t>Añadamos entonces ese criterio aquí.</a:t>
            </a:r>
          </a:p>
          <a:p>
            <a:pPr>
              <a:buNone/>
            </a:pPr>
            <a:r>
              <a:rPr lang="es-ES" b="1" dirty="0" smtClean="0">
                <a:solidFill>
                  <a:srgbClr val="0070C0"/>
                </a:solidFill>
              </a:rPr>
              <a:t>(--empieza añadir criterio-&gt; </a:t>
            </a:r>
            <a:r>
              <a:rPr lang="ja-JP" altLang="es-ES" b="1" smtClean="0">
                <a:solidFill>
                  <a:srgbClr val="0070C0"/>
                </a:solidFill>
              </a:rPr>
              <a:t>「</a:t>
            </a:r>
            <a:r>
              <a:rPr lang="es-ES" altLang="ja-JP" b="1" dirty="0" smtClean="0">
                <a:solidFill>
                  <a:srgbClr val="0070C0"/>
                </a:solidFill>
              </a:rPr>
              <a:t>Radical clásico igual que 75</a:t>
            </a:r>
            <a:r>
              <a:rPr lang="ja-JP" altLang="es-ES" b="1" smtClean="0">
                <a:solidFill>
                  <a:srgbClr val="0070C0"/>
                </a:solidFill>
              </a:rPr>
              <a:t>」</a:t>
            </a:r>
            <a:r>
              <a:rPr lang="es-ES" altLang="ja-JP" b="1" dirty="0" smtClean="0">
                <a:solidFill>
                  <a:srgbClr val="0070C0"/>
                </a:solidFill>
              </a:rPr>
              <a:t>)</a:t>
            </a:r>
            <a:endParaRPr lang="es-ES" b="1" dirty="0" smtClean="0"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rPr lang="ja-JP" altLang="es-ES" smtClean="0">
                <a:solidFill>
                  <a:srgbClr val="FF0000"/>
                </a:solidFill>
              </a:rPr>
              <a:t>部首の検索条件（けんさくじょうけん）も</a:t>
            </a:r>
            <a:r>
              <a:rPr lang="ja-JP" altLang="es-ES" smtClean="0"/>
              <a:t>入れて</a:t>
            </a:r>
            <a:r>
              <a:rPr lang="es-ES" altLang="ja-JP" dirty="0" smtClean="0"/>
              <a:t>…</a:t>
            </a:r>
          </a:p>
          <a:p>
            <a:r>
              <a:rPr lang="es-ES" dirty="0" smtClean="0"/>
              <a:t>Añadamos también el criterio del radical.</a:t>
            </a:r>
          </a:p>
          <a:p>
            <a:pPr>
              <a:buNone/>
            </a:pPr>
            <a:r>
              <a:rPr lang="es-ES" altLang="ja-JP" b="1" dirty="0" smtClean="0">
                <a:solidFill>
                  <a:srgbClr val="0070C0"/>
                </a:solidFill>
              </a:rPr>
              <a:t>(--pulsar botón buscar)</a:t>
            </a:r>
          </a:p>
          <a:p>
            <a:pPr>
              <a:lnSpc>
                <a:spcPct val="170000"/>
              </a:lnSpc>
            </a:pPr>
            <a:r>
              <a:rPr lang="ja-JP" altLang="es-ES" smtClean="0"/>
              <a:t>探（さ）し</a:t>
            </a:r>
            <a:r>
              <a:rPr lang="ja-JP" altLang="es-ES"/>
              <a:t>ましょう</a:t>
            </a:r>
            <a:r>
              <a:rPr lang="ja-JP" altLang="es-ES" smtClean="0"/>
              <a:t>。</a:t>
            </a:r>
            <a:endParaRPr lang="es-ES" altLang="ja-JP" dirty="0" smtClean="0"/>
          </a:p>
          <a:p>
            <a:r>
              <a:rPr lang="es-ES" dirty="0" smtClean="0"/>
              <a:t>Buscar.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 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ja-JP" altLang="es-ES" smtClean="0">
                <a:solidFill>
                  <a:srgbClr val="FF0000"/>
                </a:solidFill>
              </a:rPr>
              <a:t>ウインドーの右側で</a:t>
            </a:r>
            <a:r>
              <a:rPr lang="ja-JP" altLang="es-ES" smtClean="0"/>
              <a:t>検索（けんさく）の</a:t>
            </a:r>
            <a:r>
              <a:rPr lang="ja-JP" altLang="es-ES" smtClean="0">
                <a:solidFill>
                  <a:srgbClr val="FF0000"/>
                </a:solidFill>
              </a:rPr>
              <a:t>結果（けっか）です</a:t>
            </a:r>
            <a:r>
              <a:rPr lang="ja-JP" altLang="es-ES" smtClean="0"/>
              <a:t>。</a:t>
            </a:r>
            <a:endParaRPr lang="es-ES" altLang="ja-JP" dirty="0" smtClean="0"/>
          </a:p>
          <a:p>
            <a:r>
              <a:rPr lang="es-ES" dirty="0" smtClean="0"/>
              <a:t>En la parte derecha están los resultados.</a:t>
            </a:r>
          </a:p>
          <a:p>
            <a:pPr>
              <a:buNone/>
            </a:pPr>
            <a:r>
              <a:rPr lang="es-ES" b="1" dirty="0" smtClean="0">
                <a:solidFill>
                  <a:srgbClr val="0070C0"/>
                </a:solidFill>
              </a:rPr>
              <a:t>(--empezar a abrir todas las ventanas de resultados. Señala claramente la última ventana con el ratón)</a:t>
            </a:r>
          </a:p>
          <a:p>
            <a:pPr>
              <a:lnSpc>
                <a:spcPct val="170000"/>
              </a:lnSpc>
            </a:pPr>
            <a:r>
              <a:rPr lang="ja-JP" altLang="es-ES">
                <a:solidFill>
                  <a:srgbClr val="FF0000"/>
                </a:solidFill>
              </a:rPr>
              <a:t>こ</a:t>
            </a:r>
            <a:r>
              <a:rPr lang="ja-JP" altLang="es-ES" smtClean="0">
                <a:solidFill>
                  <a:srgbClr val="FF0000"/>
                </a:solidFill>
              </a:rPr>
              <a:t>れは</a:t>
            </a:r>
            <a:r>
              <a:rPr lang="ja-JP" altLang="es-ES" smtClean="0"/>
              <a:t>漢字の情報（ じょうほう ）ウインドー</a:t>
            </a:r>
            <a:r>
              <a:rPr lang="ja-JP" altLang="es-ES"/>
              <a:t>です</a:t>
            </a:r>
            <a:r>
              <a:rPr lang="ja-JP" altLang="es-ES" smtClean="0"/>
              <a:t>。</a:t>
            </a:r>
            <a:endParaRPr lang="es-ES" altLang="ja-JP" dirty="0" smtClean="0"/>
          </a:p>
          <a:p>
            <a:r>
              <a:rPr lang="es-ES" dirty="0" smtClean="0"/>
              <a:t>Esta es la ventana de información de Kanji.</a:t>
            </a:r>
          </a:p>
          <a:p>
            <a:pPr>
              <a:lnSpc>
                <a:spcPct val="160000"/>
              </a:lnSpc>
            </a:pPr>
            <a:r>
              <a:rPr lang="ja-JP" altLang="es-ES"/>
              <a:t>こ</a:t>
            </a:r>
            <a:r>
              <a:rPr lang="ja-JP" altLang="es-ES" smtClean="0"/>
              <a:t>こで、</a:t>
            </a:r>
            <a:r>
              <a:rPr lang="ja-JP" altLang="es-ES" smtClean="0">
                <a:solidFill>
                  <a:srgbClr val="FF0000"/>
                </a:solidFill>
              </a:rPr>
              <a:t>漢字の画数とか</a:t>
            </a:r>
            <a:r>
              <a:rPr lang="ja-JP" altLang="es-ES" smtClean="0"/>
              <a:t>、意味とか、</a:t>
            </a:r>
            <a:r>
              <a:rPr lang="ja-JP" altLang="es-ES" smtClean="0">
                <a:solidFill>
                  <a:srgbClr val="FF0000"/>
                </a:solidFill>
              </a:rPr>
              <a:t>読みとか</a:t>
            </a:r>
            <a:r>
              <a:rPr lang="ja-JP" altLang="es-ES" smtClean="0"/>
              <a:t>ほかの情報（じょうほう）を</a:t>
            </a:r>
            <a:r>
              <a:rPr lang="ja-JP" altLang="es-ES" smtClean="0">
                <a:solidFill>
                  <a:srgbClr val="FF0000"/>
                </a:solidFill>
              </a:rPr>
              <a:t>見</a:t>
            </a:r>
            <a:r>
              <a:rPr lang="ja-JP" altLang="es-ES">
                <a:solidFill>
                  <a:srgbClr val="FF0000"/>
                </a:solidFill>
              </a:rPr>
              <a:t>られ</a:t>
            </a:r>
            <a:r>
              <a:rPr lang="ja-JP" altLang="es-ES" smtClean="0">
                <a:solidFill>
                  <a:srgbClr val="FF0000"/>
                </a:solidFill>
              </a:rPr>
              <a:t>ます</a:t>
            </a:r>
            <a:r>
              <a:rPr lang="ja-JP" altLang="es-ES" smtClean="0"/>
              <a:t>。</a:t>
            </a:r>
            <a:endParaRPr lang="es-ES" altLang="ja-JP" dirty="0" smtClean="0"/>
          </a:p>
          <a:p>
            <a:r>
              <a:rPr lang="es-ES" dirty="0" smtClean="0"/>
              <a:t>Desde aquí pude verse entre otras cosas el número de trazos, la lectura o el significado del kanji. </a:t>
            </a:r>
          </a:p>
          <a:p>
            <a:endParaRPr lang="es-E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4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ES" altLang="ja-JP" b="1" dirty="0" smtClean="0">
                <a:solidFill>
                  <a:srgbClr val="0070C0"/>
                </a:solidFill>
              </a:rPr>
              <a:t>(--pulsar botón +)</a:t>
            </a:r>
          </a:p>
          <a:p>
            <a:pPr>
              <a:lnSpc>
                <a:spcPct val="170000"/>
              </a:lnSpc>
            </a:pPr>
            <a:r>
              <a:rPr lang="ja-JP" altLang="es-ES" smtClean="0">
                <a:solidFill>
                  <a:srgbClr val="FF0000"/>
                </a:solidFill>
              </a:rPr>
              <a:t>このプルース（</a:t>
            </a:r>
            <a:r>
              <a:rPr lang="es-ES" altLang="ja-JP" dirty="0" smtClean="0">
                <a:solidFill>
                  <a:srgbClr val="FF0000"/>
                </a:solidFill>
              </a:rPr>
              <a:t>+</a:t>
            </a:r>
            <a:r>
              <a:rPr lang="ja-JP" altLang="es-ES" smtClean="0">
                <a:solidFill>
                  <a:srgbClr val="FF0000"/>
                </a:solidFill>
              </a:rPr>
              <a:t>）のバーターンを</a:t>
            </a:r>
            <a:r>
              <a:rPr lang="ja-JP" altLang="es-ES" smtClean="0"/>
              <a:t>クリックすると、</a:t>
            </a:r>
            <a:r>
              <a:rPr lang="ja-JP" altLang="es-ES" smtClean="0">
                <a:solidFill>
                  <a:srgbClr val="FF0000"/>
                </a:solidFill>
              </a:rPr>
              <a:t>漢字の </a:t>
            </a:r>
            <a:r>
              <a:rPr lang="ja-JP" altLang="es-ES">
                <a:solidFill>
                  <a:srgbClr val="FF0000"/>
                </a:solidFill>
              </a:rPr>
              <a:t>部首</a:t>
            </a:r>
            <a:r>
              <a:rPr lang="ja-JP" altLang="es-ES" smtClean="0">
                <a:solidFill>
                  <a:srgbClr val="FF0000"/>
                </a:solidFill>
              </a:rPr>
              <a:t>の情報（じょうほう）ウィンドーが</a:t>
            </a:r>
            <a:r>
              <a:rPr lang="ja-JP" altLang="es-ES"/>
              <a:t>開きます</a:t>
            </a:r>
            <a:r>
              <a:rPr lang="ja-JP" altLang="es-ES" smtClean="0"/>
              <a:t>が</a:t>
            </a:r>
            <a:r>
              <a:rPr lang="es-ES" altLang="ja-JP" dirty="0" smtClean="0"/>
              <a:t>…</a:t>
            </a:r>
          </a:p>
          <a:p>
            <a:r>
              <a:rPr lang="es-ES" dirty="0" smtClean="0"/>
              <a:t>Al pulsar el botón más(+) se abre la ventana de información de orden de trazos,</a:t>
            </a:r>
          </a:p>
          <a:p>
            <a:pPr>
              <a:buNone/>
            </a:pPr>
            <a:r>
              <a:rPr lang="es-ES" b="1" dirty="0" smtClean="0">
                <a:solidFill>
                  <a:srgbClr val="0070C0"/>
                </a:solidFill>
              </a:rPr>
              <a:t>(--cerrar ventana de trazos. Volver a ventana de kanji. Pulsar botón S)</a:t>
            </a:r>
          </a:p>
          <a:p>
            <a:pPr>
              <a:lnSpc>
                <a:spcPct val="170000"/>
              </a:lnSpc>
            </a:pPr>
            <a:r>
              <a:rPr lang="es-ES" altLang="ja-JP" dirty="0" smtClean="0">
                <a:solidFill>
                  <a:srgbClr val="FF0000"/>
                </a:solidFill>
              </a:rPr>
              <a:t>…</a:t>
            </a:r>
            <a:r>
              <a:rPr lang="ja-JP" altLang="es-ES" smtClean="0">
                <a:solidFill>
                  <a:srgbClr val="FF0000"/>
                </a:solidFill>
              </a:rPr>
              <a:t>ほかのエース（</a:t>
            </a:r>
            <a:r>
              <a:rPr lang="es-ES" altLang="ja-JP" dirty="0" smtClean="0">
                <a:solidFill>
                  <a:srgbClr val="FF0000"/>
                </a:solidFill>
              </a:rPr>
              <a:t>S</a:t>
            </a:r>
            <a:r>
              <a:rPr lang="ja-JP" altLang="es-ES" smtClean="0">
                <a:solidFill>
                  <a:srgbClr val="FF0000"/>
                </a:solidFill>
              </a:rPr>
              <a:t>）バーターンを</a:t>
            </a:r>
            <a:r>
              <a:rPr lang="ja-JP" altLang="es-ES" smtClean="0"/>
              <a:t>クリックしたら、</a:t>
            </a:r>
            <a:r>
              <a:rPr lang="ja-JP" altLang="es-ES">
                <a:solidFill>
                  <a:srgbClr val="FF0000"/>
                </a:solidFill>
              </a:rPr>
              <a:t>書き方</a:t>
            </a:r>
            <a:r>
              <a:rPr lang="ja-JP" altLang="es-ES" smtClean="0">
                <a:solidFill>
                  <a:srgbClr val="FF0000"/>
                </a:solidFill>
              </a:rPr>
              <a:t>の情報（じょうほう）ウィンだーが</a:t>
            </a:r>
            <a:r>
              <a:rPr lang="ja-JP" altLang="es-ES" smtClean="0"/>
              <a:t>開くそうです。</a:t>
            </a:r>
            <a:endParaRPr lang="es-ES" altLang="ja-JP" dirty="0" smtClean="0"/>
          </a:p>
          <a:p>
            <a:r>
              <a:rPr lang="es-ES" dirty="0" smtClean="0"/>
              <a:t>…pero si pulsamos el otro botón, S, se debería abrir la ventana de información de radical.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5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s-ES" altLang="ja-JP" dirty="0" smtClean="0">
                <a:solidFill>
                  <a:srgbClr val="FF0000"/>
                </a:solidFill>
              </a:rPr>
              <a:t>JAVADIKT</a:t>
            </a:r>
            <a:r>
              <a:rPr lang="ja-JP" altLang="es-ES" smtClean="0">
                <a:solidFill>
                  <a:srgbClr val="FF0000"/>
                </a:solidFill>
              </a:rPr>
              <a:t>は</a:t>
            </a:r>
            <a:r>
              <a:rPr lang="ja-JP" altLang="es-ES" smtClean="0"/>
              <a:t>漢字が書いた検索条件（けんさくじょうけん）が</a:t>
            </a:r>
            <a:r>
              <a:rPr lang="ja-JP" altLang="es-ES" smtClean="0">
                <a:solidFill>
                  <a:srgbClr val="FF0000"/>
                </a:solidFill>
              </a:rPr>
              <a:t>使うことも</a:t>
            </a:r>
            <a:r>
              <a:rPr lang="ja-JP" altLang="es-ES">
                <a:solidFill>
                  <a:srgbClr val="FF0000"/>
                </a:solidFill>
              </a:rPr>
              <a:t>できる</a:t>
            </a:r>
            <a:r>
              <a:rPr lang="ja-JP" altLang="es-ES" smtClean="0"/>
              <a:t>訳（わけ）で</a:t>
            </a:r>
            <a:r>
              <a:rPr lang="ja-JP" altLang="es-ES"/>
              <a:t>す</a:t>
            </a:r>
            <a:r>
              <a:rPr lang="ja-JP" altLang="es-ES" smtClean="0"/>
              <a:t>。</a:t>
            </a:r>
            <a:endParaRPr lang="es-ES" altLang="ja-JP" dirty="0" smtClean="0"/>
          </a:p>
          <a:p>
            <a:r>
              <a:rPr lang="es-ES" altLang="ja-JP" dirty="0" smtClean="0"/>
              <a:t>En JavaDiKt, también es posible usar criterios en los que se han escrito kanjis.</a:t>
            </a:r>
          </a:p>
          <a:p>
            <a:pPr>
              <a:lnSpc>
                <a:spcPct val="170000"/>
              </a:lnSpc>
            </a:pPr>
            <a:r>
              <a:rPr lang="ja-JP" altLang="es-ES" smtClean="0"/>
              <a:t>そのために、</a:t>
            </a:r>
            <a:r>
              <a:rPr lang="ja-JP" altLang="es-ES" smtClean="0">
                <a:solidFill>
                  <a:srgbClr val="FF0000"/>
                </a:solidFill>
              </a:rPr>
              <a:t>このタッブを選んで</a:t>
            </a:r>
            <a:r>
              <a:rPr lang="ja-JP" altLang="es-ES" smtClean="0"/>
              <a:t>、直線（ちょくせん）で</a:t>
            </a:r>
            <a:r>
              <a:rPr lang="ja-JP" altLang="es-ES" smtClean="0">
                <a:solidFill>
                  <a:srgbClr val="FF0000"/>
                </a:solidFill>
              </a:rPr>
              <a:t>漢字を書いて</a:t>
            </a:r>
            <a:r>
              <a:rPr lang="ja-JP" altLang="es-ES" smtClean="0"/>
              <a:t>。たとえば、</a:t>
            </a:r>
            <a:r>
              <a:rPr lang="ja-JP" altLang="es-ES" smtClean="0">
                <a:solidFill>
                  <a:srgbClr val="FF0000"/>
                </a:solidFill>
              </a:rPr>
              <a:t>「四（し</a:t>
            </a:r>
            <a:r>
              <a:rPr lang="es-ES" altLang="ja-JP" b="1" dirty="0" smtClean="0">
                <a:solidFill>
                  <a:srgbClr val="0070C0"/>
                </a:solidFill>
              </a:rPr>
              <a:t>,no </a:t>
            </a:r>
            <a:r>
              <a:rPr lang="ja-JP" altLang="es-ES" b="1" smtClean="0">
                <a:solidFill>
                  <a:srgbClr val="0070C0"/>
                </a:solidFill>
              </a:rPr>
              <a:t>よん</a:t>
            </a:r>
            <a:r>
              <a:rPr lang="ja-JP" altLang="es-ES" smtClean="0">
                <a:solidFill>
                  <a:srgbClr val="FF0000"/>
                </a:solidFill>
              </a:rPr>
              <a:t>）」の漢字を</a:t>
            </a:r>
            <a:r>
              <a:rPr lang="ja-JP" altLang="es-ES" smtClean="0"/>
              <a:t>書きましょう。</a:t>
            </a:r>
            <a:endParaRPr lang="es-ES" altLang="ja-JP" dirty="0" smtClean="0"/>
          </a:p>
          <a:p>
            <a:r>
              <a:rPr lang="es-ES" dirty="0" smtClean="0"/>
              <a:t>Para ello, elegiremos esta pestaña y dibuja en ella usando líneas rectas el kanji. Dibujaremos, por ejemplo, el kanji de </a:t>
            </a:r>
            <a:r>
              <a:rPr lang="ja-JP" altLang="es-ES" smtClean="0"/>
              <a:t>「四」</a:t>
            </a:r>
            <a:r>
              <a:rPr lang="es-ES" altLang="ja-JP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1633</Words>
  <Application>Microsoft Office PowerPoint</Application>
  <PresentationFormat>Presentación en pantalla (4:3)</PresentationFormat>
  <Paragraphs>85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JavaDiKt en Japonés</vt:lpstr>
      <vt:lpstr>Presentación</vt:lpstr>
      <vt:lpstr>Presentación 2</vt:lpstr>
      <vt:lpstr>Presentación 3</vt:lpstr>
      <vt:lpstr>Ejemplo 1</vt:lpstr>
      <vt:lpstr>Ejemplo 2</vt:lpstr>
      <vt:lpstr>Ejemplo 3</vt:lpstr>
      <vt:lpstr>Ejemplo 4</vt:lpstr>
      <vt:lpstr>Ejemplo 5</vt:lpstr>
      <vt:lpstr>Ejemplo 6</vt:lpstr>
      <vt:lpstr>Ejemplo 7</vt:lpstr>
      <vt:lpstr>Información</vt:lpstr>
      <vt:lpstr>Final</vt:lpstr>
    </vt:vector>
  </TitlesOfParts>
  <Company>ETSII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JavaDiKt en Japonés</dc:title>
  <dc:creator>Luis Alfonso Arce González</dc:creator>
  <cp:lastModifiedBy>Luis Alfonso Arce González</cp:lastModifiedBy>
  <cp:revision>77</cp:revision>
  <dcterms:created xsi:type="dcterms:W3CDTF">2011-03-08T08:52:48Z</dcterms:created>
  <dcterms:modified xsi:type="dcterms:W3CDTF">2011-03-09T16:00:49Z</dcterms:modified>
</cp:coreProperties>
</file>