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8288000" cy="10287000"/>
  <p:notesSz cx="6858000" cy="9144000"/>
  <p:embeddedFontLst>
    <p:embeddedFont>
      <p:font typeface="DM Sans" charset="0"/>
      <p:regular r:id="rId11"/>
    </p:embeddedFont>
    <p:embeddedFont>
      <p:font typeface="DM Sans Bold Italics" charset="0"/>
      <p:regular r:id="rId12"/>
    </p:embeddedFont>
    <p:embeddedFont>
      <p:font typeface="DM Sans Italics" charset="0"/>
      <p:regular r:id="rId13"/>
    </p:embeddedFont>
    <p:embeddedFont>
      <p:font typeface="Fredoka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7" d="100"/>
          <a:sy n="47" d="100"/>
        </p:scale>
        <p:origin x="-69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21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6.png"/><Relationship Id="rId1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39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14.png"/><Relationship Id="rId1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19.png"/><Relationship Id="rId10" Type="http://schemas.openxmlformats.org/officeDocument/2006/relationships/image" Target="../media/image48.svg"/><Relationship Id="rId4" Type="http://schemas.openxmlformats.org/officeDocument/2006/relationships/image" Target="../media/image44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52.svg"/><Relationship Id="rId4" Type="http://schemas.openxmlformats.org/officeDocument/2006/relationships/image" Target="../media/image50.svg"/><Relationship Id="rId9" Type="http://schemas.openxmlformats.org/officeDocument/2006/relationships/image" Target="../media/image23.png"/><Relationship Id="rId14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26.png"/><Relationship Id="rId10" Type="http://schemas.openxmlformats.org/officeDocument/2006/relationships/image" Target="../media/image44.svg"/><Relationship Id="rId4" Type="http://schemas.openxmlformats.org/officeDocument/2006/relationships/image" Target="../media/image29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1265" y="1823872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931265" y="1498957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 rot="1280600">
            <a:off x="-1898521" y="7039746"/>
            <a:ext cx="6248976" cy="3442617"/>
          </a:xfrm>
          <a:custGeom>
            <a:avLst/>
            <a:gdLst/>
            <a:ahLst/>
            <a:cxnLst/>
            <a:rect l="l" t="t" r="r" b="b"/>
            <a:pathLst>
              <a:path w="6248976" h="3442617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935593">
            <a:off x="13604796" y="-974843"/>
            <a:ext cx="6158232" cy="3392626"/>
          </a:xfrm>
          <a:custGeom>
            <a:avLst/>
            <a:gdLst/>
            <a:ahLst/>
            <a:cxnLst/>
            <a:rect l="l" t="t" r="r" b="b"/>
            <a:pathLst>
              <a:path w="6158232" h="3392626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834165" y="511009"/>
            <a:ext cx="5438226" cy="6224007"/>
          </a:xfrm>
          <a:custGeom>
            <a:avLst/>
            <a:gdLst/>
            <a:ahLst/>
            <a:cxnLst/>
            <a:rect l="l" t="t" r="r" b="b"/>
            <a:pathLst>
              <a:path w="5438226" h="6224007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 rot="20707552">
            <a:off x="8587521" y="5712601"/>
            <a:ext cx="4809948" cy="577194"/>
          </a:xfrm>
          <a:custGeom>
            <a:avLst/>
            <a:gdLst/>
            <a:ahLst/>
            <a:cxnLst/>
            <a:rect l="l" t="t" r="r" b="b"/>
            <a:pathLst>
              <a:path w="4809948" h="577194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8" name="TextBox 8"/>
          <p:cNvSpPr txBox="1"/>
          <p:nvPr/>
        </p:nvSpPr>
        <p:spPr>
          <a:xfrm>
            <a:off x="1371600" y="2781300"/>
            <a:ext cx="10217784" cy="281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87"/>
              </a:lnSpc>
              <a:spcBef>
                <a:spcPct val="0"/>
              </a:spcBef>
            </a:pPr>
            <a:r>
              <a:rPr lang="en-US" sz="10000" dirty="0" smtClean="0">
                <a:solidFill>
                  <a:srgbClr val="000000"/>
                </a:solidFill>
                <a:latin typeface="Repo Bold Bold"/>
              </a:rPr>
              <a:t>Codify Catalyst</a:t>
            </a:r>
            <a:endParaRPr lang="en-US" sz="10000" dirty="0">
              <a:solidFill>
                <a:srgbClr val="000000"/>
              </a:solidFill>
              <a:latin typeface="Repo Bol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78623" y="2815166"/>
            <a:ext cx="12283179" cy="8017566"/>
          </a:xfrm>
          <a:custGeom>
            <a:avLst/>
            <a:gdLst/>
            <a:ahLst/>
            <a:cxnLst/>
            <a:rect l="l" t="t" r="r" b="b"/>
            <a:pathLst>
              <a:path w="12283179" h="8017566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79872" y="7218468"/>
            <a:ext cx="4616256" cy="4490358"/>
          </a:xfrm>
          <a:custGeom>
            <a:avLst/>
            <a:gdLst/>
            <a:ahLst/>
            <a:cxnLst/>
            <a:rect l="l" t="t" r="r" b="b"/>
            <a:pathLst>
              <a:path w="4616256" h="4490358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191836" y="0"/>
            <a:ext cx="11307874" cy="10290165"/>
          </a:xfrm>
          <a:custGeom>
            <a:avLst/>
            <a:gdLst/>
            <a:ahLst/>
            <a:cxnLst/>
            <a:rect l="l" t="t" r="r" b="b"/>
            <a:pathLst>
              <a:path w="11307874" h="10290165">
                <a:moveTo>
                  <a:pt x="0" y="0"/>
                </a:moveTo>
                <a:lnTo>
                  <a:pt x="11307874" y="0"/>
                </a:lnTo>
                <a:lnTo>
                  <a:pt x="11307874" y="10290165"/>
                </a:lnTo>
                <a:lnTo>
                  <a:pt x="0" y="102901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55680" y="3258099"/>
            <a:ext cx="990592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-30" dirty="0">
                <a:solidFill>
                  <a:srgbClr val="000000"/>
                </a:solidFill>
                <a:latin typeface="DM Sans"/>
              </a:rPr>
              <a:t>•Millions of students worldwide struggle to find </a:t>
            </a:r>
            <a:r>
              <a:rPr lang="en-US" sz="3000" spc="-30" dirty="0" smtClean="0">
                <a:solidFill>
                  <a:srgbClr val="000000"/>
                </a:solidFill>
                <a:latin typeface="DM Sans Bold"/>
              </a:rPr>
              <a:t>high-quality</a:t>
            </a:r>
            <a:r>
              <a:rPr lang="en-US" sz="3000" spc="-30" dirty="0">
                <a:solidFill>
                  <a:srgbClr val="000000"/>
                </a:solidFill>
                <a:latin typeface="DM Sans Bold"/>
              </a:rPr>
              <a:t>,</a:t>
            </a:r>
            <a:r>
              <a:rPr lang="en-US" sz="3000" spc="-30" dirty="0" smtClean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3000" spc="-30" dirty="0">
                <a:solidFill>
                  <a:srgbClr val="000000"/>
                </a:solidFill>
                <a:latin typeface="DM Sans Bold"/>
              </a:rPr>
              <a:t>accessible educational resources.</a:t>
            </a:r>
          </a:p>
        </p:txBody>
      </p:sp>
      <p:sp>
        <p:nvSpPr>
          <p:cNvPr id="7" name="Freeform 7"/>
          <p:cNvSpPr/>
          <p:nvPr/>
        </p:nvSpPr>
        <p:spPr>
          <a:xfrm rot="8174348">
            <a:off x="-3257440" y="123763"/>
            <a:ext cx="9939324" cy="5475664"/>
          </a:xfrm>
          <a:custGeom>
            <a:avLst/>
            <a:gdLst/>
            <a:ahLst/>
            <a:cxnLst/>
            <a:rect l="l" t="t" r="r" b="b"/>
            <a:pathLst>
              <a:path w="9939324" h="5475664">
                <a:moveTo>
                  <a:pt x="0" y="0"/>
                </a:moveTo>
                <a:lnTo>
                  <a:pt x="9939324" y="0"/>
                </a:lnTo>
                <a:lnTo>
                  <a:pt x="9939324" y="5475664"/>
                </a:lnTo>
                <a:lnTo>
                  <a:pt x="0" y="5475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03183" y="860075"/>
            <a:ext cx="7885181" cy="2001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099"/>
              </a:lnSpc>
              <a:spcBef>
                <a:spcPct val="0"/>
              </a:spcBef>
            </a:pPr>
            <a:r>
              <a:rPr lang="en-US" sz="11499">
                <a:solidFill>
                  <a:srgbClr val="000000"/>
                </a:solidFill>
                <a:latin typeface="Repo Bold Bold"/>
              </a:rPr>
              <a:t>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55680" y="4808220"/>
            <a:ext cx="9905925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 Bold"/>
              </a:rPr>
              <a:t>•Scattered</a:t>
            </a:r>
            <a:r>
              <a:rPr lang="en-US" sz="3000" spc="-30">
                <a:solidFill>
                  <a:srgbClr val="000000"/>
                </a:solidFill>
                <a:latin typeface="DM Sans"/>
              </a:rPr>
              <a:t> across the internet, these resources are often </a:t>
            </a:r>
            <a:r>
              <a:rPr lang="en-US" sz="3000" spc="-30">
                <a:solidFill>
                  <a:srgbClr val="000000"/>
                </a:solidFill>
                <a:latin typeface="DM Sans Bold"/>
              </a:rPr>
              <a:t>difficult to locate</a:t>
            </a:r>
            <a:r>
              <a:rPr lang="en-US" sz="3000" spc="-30">
                <a:solidFill>
                  <a:srgbClr val="000000"/>
                </a:solidFill>
                <a:latin typeface="DM Sans"/>
              </a:rPr>
              <a:t>, requiring </a:t>
            </a:r>
            <a:r>
              <a:rPr lang="en-US" sz="3000" spc="-30">
                <a:solidFill>
                  <a:srgbClr val="000000"/>
                </a:solidFill>
                <a:latin typeface="DM Sans Bold"/>
              </a:rPr>
              <a:t>time-consuming searches</a:t>
            </a:r>
            <a:r>
              <a:rPr lang="en-US" sz="3000" spc="-30">
                <a:solidFill>
                  <a:srgbClr val="000000"/>
                </a:solidFill>
                <a:latin typeface="DM Sans"/>
              </a:rPr>
              <a:t> and potentially leading to </a:t>
            </a:r>
            <a:r>
              <a:rPr lang="en-US" sz="3000" spc="-30">
                <a:solidFill>
                  <a:srgbClr val="000000"/>
                </a:solidFill>
                <a:latin typeface="DM Sans Bold"/>
              </a:rPr>
              <a:t>unreliable or irrelevant materials. </a:t>
            </a:r>
          </a:p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endParaRPr lang="en-US" sz="3000" spc="-3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10" name="Freeform 10"/>
          <p:cNvSpPr/>
          <p:nvPr/>
        </p:nvSpPr>
        <p:spPr>
          <a:xfrm rot="1683888">
            <a:off x="13805927" y="5860697"/>
            <a:ext cx="2104105" cy="4502949"/>
          </a:xfrm>
          <a:custGeom>
            <a:avLst/>
            <a:gdLst/>
            <a:ahLst/>
            <a:cxnLst/>
            <a:rect l="l" t="t" r="r" b="b"/>
            <a:pathLst>
              <a:path w="2104105" h="4502949">
                <a:moveTo>
                  <a:pt x="0" y="0"/>
                </a:moveTo>
                <a:lnTo>
                  <a:pt x="2104106" y="0"/>
                </a:lnTo>
                <a:lnTo>
                  <a:pt x="2104106" y="4502950"/>
                </a:lnTo>
                <a:lnTo>
                  <a:pt x="0" y="45029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055680" y="7399020"/>
            <a:ext cx="9905925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</a:rPr>
              <a:t>•This </a:t>
            </a:r>
            <a:r>
              <a:rPr lang="en-US" sz="3000" spc="-30">
                <a:solidFill>
                  <a:srgbClr val="000000"/>
                </a:solidFill>
                <a:latin typeface="DM Sans Bold"/>
              </a:rPr>
              <a:t>lack of a centralized platform</a:t>
            </a:r>
            <a:r>
              <a:rPr lang="en-US" sz="3000" spc="-30">
                <a:solidFill>
                  <a:srgbClr val="000000"/>
                </a:solidFill>
                <a:latin typeface="DM Sans"/>
              </a:rPr>
              <a:t> for free educational resources creates a significant </a:t>
            </a:r>
            <a:r>
              <a:rPr lang="en-US" sz="3000" spc="-30">
                <a:solidFill>
                  <a:srgbClr val="000000"/>
                </a:solidFill>
                <a:latin typeface="DM Sans Bold"/>
              </a:rPr>
              <a:t>barrier to learning,</a:t>
            </a:r>
            <a:r>
              <a:rPr lang="en-US" sz="3000" spc="-30">
                <a:solidFill>
                  <a:srgbClr val="000000"/>
                </a:solidFill>
                <a:latin typeface="DM Sans"/>
              </a:rPr>
              <a:t> especially for students facing</a:t>
            </a:r>
            <a:r>
              <a:rPr lang="en-US" sz="3000" spc="-30">
                <a:solidFill>
                  <a:srgbClr val="000000"/>
                </a:solidFill>
                <a:latin typeface="DM Sans Bold"/>
              </a:rPr>
              <a:t> financial constraints.</a:t>
            </a:r>
          </a:p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endParaRPr lang="en-US" sz="3000" spc="-30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85250" y="5037922"/>
            <a:ext cx="8716094" cy="5689232"/>
          </a:xfrm>
          <a:custGeom>
            <a:avLst/>
            <a:gdLst/>
            <a:ahLst/>
            <a:cxnLst/>
            <a:rect l="l" t="t" r="r" b="b"/>
            <a:pathLst>
              <a:path w="8716094" h="5689232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15357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98615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15357" y="1263707"/>
            <a:ext cx="5060685" cy="1910409"/>
          </a:xfrm>
          <a:custGeom>
            <a:avLst/>
            <a:gdLst/>
            <a:ahLst/>
            <a:cxnLst/>
            <a:rect l="l" t="t" r="r" b="b"/>
            <a:pathLst>
              <a:path w="5060685" h="1910409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7499656" flipV="1">
            <a:off x="4123323" y="2326829"/>
            <a:ext cx="2397621" cy="1083022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159027">
            <a:off x="10485764" y="1593863"/>
            <a:ext cx="1040792" cy="1080924"/>
          </a:xfrm>
          <a:custGeom>
            <a:avLst/>
            <a:gdLst/>
            <a:ahLst/>
            <a:cxnLst/>
            <a:rect l="l" t="t" r="r" b="b"/>
            <a:pathLst>
              <a:path w="1040792" h="1080924">
                <a:moveTo>
                  <a:pt x="0" y="0"/>
                </a:moveTo>
                <a:lnTo>
                  <a:pt x="1040792" y="0"/>
                </a:lnTo>
                <a:lnTo>
                  <a:pt x="1040792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7473391" flipH="1" flipV="1">
            <a:off x="11765115" y="2328655"/>
            <a:ext cx="2397621" cy="1083022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8446158">
            <a:off x="7544884" y="3292366"/>
            <a:ext cx="1887915" cy="1074923"/>
          </a:xfrm>
          <a:custGeom>
            <a:avLst/>
            <a:gdLst/>
            <a:ahLst/>
            <a:cxnLst/>
            <a:rect l="l" t="t" r="r" b="b"/>
            <a:pathLst>
              <a:path w="1887915" h="1074923">
                <a:moveTo>
                  <a:pt x="0" y="0"/>
                </a:moveTo>
                <a:lnTo>
                  <a:pt x="1887915" y="0"/>
                </a:lnTo>
                <a:lnTo>
                  <a:pt x="1887915" y="1074922"/>
                </a:lnTo>
                <a:lnTo>
                  <a:pt x="0" y="10749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910606" y="4785998"/>
            <a:ext cx="4470187" cy="4022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1"/>
              </a:lnSpc>
            </a:pPr>
            <a:r>
              <a:rPr lang="en-US" sz="2865" spc="-28">
                <a:solidFill>
                  <a:srgbClr val="000000"/>
                </a:solidFill>
                <a:latin typeface="DM Sans Bold"/>
              </a:rPr>
              <a:t>Providing a user-friendly search and discovery system </a:t>
            </a:r>
            <a:r>
              <a:rPr lang="en-US" sz="2865" spc="-28">
                <a:solidFill>
                  <a:srgbClr val="000000"/>
                </a:solidFill>
                <a:latin typeface="DM Sans"/>
              </a:rPr>
              <a:t>that allows students to find relevant materials based on their specific needs, learning styles, and subjects.</a:t>
            </a:r>
          </a:p>
          <a:p>
            <a:pPr marL="0" lvl="0" indent="0" algn="ctr">
              <a:lnSpc>
                <a:spcPts val="4011"/>
              </a:lnSpc>
              <a:spcBef>
                <a:spcPct val="0"/>
              </a:spcBef>
            </a:pPr>
            <a:endParaRPr lang="en-US" sz="2865" spc="-28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657116" y="4990297"/>
            <a:ext cx="4297914" cy="3573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6"/>
              </a:lnSpc>
            </a:pPr>
            <a:r>
              <a:rPr lang="en-US" sz="2918" spc="-29">
                <a:solidFill>
                  <a:srgbClr val="000000"/>
                </a:solidFill>
                <a:latin typeface="DM Sans Bold"/>
              </a:rPr>
              <a:t>Eliminating the distraction of scattered information</a:t>
            </a:r>
            <a:r>
              <a:rPr lang="en-US" sz="2918" spc="-29">
                <a:solidFill>
                  <a:srgbClr val="000000"/>
                </a:solidFill>
                <a:latin typeface="DM Sans"/>
              </a:rPr>
              <a:t> that fosters a focused and personalized learning environment.</a:t>
            </a:r>
          </a:p>
          <a:p>
            <a:pPr marL="0" lvl="0" indent="0" algn="ctr">
              <a:lnSpc>
                <a:spcPts val="4086"/>
              </a:lnSpc>
              <a:spcBef>
                <a:spcPct val="0"/>
              </a:spcBef>
            </a:pPr>
            <a:endParaRPr lang="en-US" sz="2918" spc="-29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3696" y="1658807"/>
            <a:ext cx="4427193" cy="99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81"/>
              </a:lnSpc>
              <a:spcBef>
                <a:spcPct val="0"/>
              </a:spcBef>
            </a:pPr>
            <a:r>
              <a:rPr lang="en-US" sz="5772">
                <a:solidFill>
                  <a:srgbClr val="000000"/>
                </a:solidFill>
                <a:latin typeface="Repo Bold Bold"/>
              </a:rPr>
              <a:t>Solutions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5914" y="4785998"/>
            <a:ext cx="4566257" cy="398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1"/>
              </a:lnSpc>
            </a:pPr>
            <a:r>
              <a:rPr lang="en-US" sz="2865" spc="-28">
                <a:solidFill>
                  <a:srgbClr val="000000"/>
                </a:solidFill>
                <a:latin typeface="DM Sans Bold"/>
              </a:rPr>
              <a:t>Aggregating educational resources</a:t>
            </a:r>
            <a:r>
              <a:rPr lang="en-US" sz="2865" spc="-28">
                <a:solidFill>
                  <a:srgbClr val="000000"/>
                </a:solidFill>
                <a:latin typeface="DM Sans"/>
              </a:rPr>
              <a:t> from various trusted sources like YouTube channels, educational institutions, and open-source repositories.</a:t>
            </a:r>
          </a:p>
          <a:p>
            <a:pPr marL="0" lvl="0" indent="0" algn="ctr">
              <a:lnSpc>
                <a:spcPts val="3731"/>
              </a:lnSpc>
              <a:spcBef>
                <a:spcPct val="0"/>
              </a:spcBef>
            </a:pPr>
            <a:endParaRPr lang="en-US" sz="2865" spc="-28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6" name="Freeform 16"/>
          <p:cNvSpPr/>
          <p:nvPr/>
        </p:nvSpPr>
        <p:spPr>
          <a:xfrm rot="7282648">
            <a:off x="-1792404" y="516566"/>
            <a:ext cx="5115649" cy="2818257"/>
          </a:xfrm>
          <a:custGeom>
            <a:avLst/>
            <a:gdLst/>
            <a:ahLst/>
            <a:cxnLst/>
            <a:rect l="l" t="t" r="r" b="b"/>
            <a:pathLst>
              <a:path w="5115649" h="2818257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895616" y="8945111"/>
            <a:ext cx="2966186" cy="2885291"/>
          </a:xfrm>
          <a:custGeom>
            <a:avLst/>
            <a:gdLst/>
            <a:ahLst/>
            <a:cxnLst/>
            <a:rect l="l" t="t" r="r" b="b"/>
            <a:pathLst>
              <a:path w="2966186" h="2885291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280600">
            <a:off x="-1976190" y="6717110"/>
            <a:ext cx="8062123" cy="4441497"/>
          </a:xfrm>
          <a:custGeom>
            <a:avLst/>
            <a:gdLst/>
            <a:ahLst/>
            <a:cxnLst/>
            <a:rect l="l" t="t" r="r" b="b"/>
            <a:pathLst>
              <a:path w="8062123" h="4441497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35593">
            <a:off x="13604796" y="-974843"/>
            <a:ext cx="6158232" cy="3392626"/>
          </a:xfrm>
          <a:custGeom>
            <a:avLst/>
            <a:gdLst/>
            <a:ahLst/>
            <a:cxnLst/>
            <a:rect l="l" t="t" r="r" b="b"/>
            <a:pathLst>
              <a:path w="6158232" h="3392626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44878" y="3863833"/>
            <a:ext cx="5907872" cy="3648111"/>
          </a:xfrm>
          <a:custGeom>
            <a:avLst/>
            <a:gdLst/>
            <a:ahLst/>
            <a:cxnLst/>
            <a:rect l="l" t="t" r="r" b="b"/>
            <a:pathLst>
              <a:path w="5907872" h="3648111">
                <a:moveTo>
                  <a:pt x="0" y="0"/>
                </a:moveTo>
                <a:lnTo>
                  <a:pt x="5907872" y="0"/>
                </a:lnTo>
                <a:lnTo>
                  <a:pt x="5907872" y="3648110"/>
                </a:lnTo>
                <a:lnTo>
                  <a:pt x="0" y="36481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105617"/>
            <a:ext cx="6086179" cy="3758216"/>
          </a:xfrm>
          <a:custGeom>
            <a:avLst/>
            <a:gdLst/>
            <a:ahLst/>
            <a:cxnLst/>
            <a:rect l="l" t="t" r="r" b="b"/>
            <a:pathLst>
              <a:path w="6086179" h="3758216">
                <a:moveTo>
                  <a:pt x="0" y="0"/>
                </a:moveTo>
                <a:lnTo>
                  <a:pt x="6086179" y="0"/>
                </a:lnTo>
                <a:lnTo>
                  <a:pt x="6086179" y="3758216"/>
                </a:lnTo>
                <a:lnTo>
                  <a:pt x="0" y="37582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99089" y="4472359"/>
            <a:ext cx="5548126" cy="298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2"/>
              </a:lnSpc>
            </a:pPr>
            <a:r>
              <a:rPr lang="en-US" sz="3380" spc="-33" dirty="0">
                <a:solidFill>
                  <a:srgbClr val="000000"/>
                </a:solidFill>
                <a:latin typeface="DM Sans Bold Italics"/>
              </a:rPr>
              <a:t>By being first to market, we can establish ourselves as the go-to destination for student learning.</a:t>
            </a:r>
          </a:p>
          <a:p>
            <a:pPr marL="0" lvl="0" indent="0" algn="ctr">
              <a:lnSpc>
                <a:spcPts val="4732"/>
              </a:lnSpc>
              <a:spcBef>
                <a:spcPct val="0"/>
              </a:spcBef>
            </a:pPr>
            <a:endParaRPr lang="en-US" sz="3380" spc="-33" dirty="0">
              <a:solidFill>
                <a:srgbClr val="000000"/>
              </a:solidFill>
              <a:latin typeface="DM Sans Bold Italic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915978" y="6638889"/>
            <a:ext cx="5907872" cy="3648111"/>
          </a:xfrm>
          <a:custGeom>
            <a:avLst/>
            <a:gdLst/>
            <a:ahLst/>
            <a:cxnLst/>
            <a:rect l="l" t="t" r="r" b="b"/>
            <a:pathLst>
              <a:path w="5907872" h="3648111">
                <a:moveTo>
                  <a:pt x="0" y="0"/>
                </a:moveTo>
                <a:lnTo>
                  <a:pt x="5907872" y="0"/>
                </a:lnTo>
                <a:lnTo>
                  <a:pt x="5907872" y="3648111"/>
                </a:lnTo>
                <a:lnTo>
                  <a:pt x="0" y="3648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995726" y="7366174"/>
            <a:ext cx="5569368" cy="261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2"/>
              </a:lnSpc>
            </a:pPr>
            <a:r>
              <a:rPr lang="en-US" sz="2480" spc="-24">
                <a:solidFill>
                  <a:srgbClr val="000000"/>
                </a:solidFill>
                <a:latin typeface="DM Sans Bold Italics"/>
              </a:rPr>
              <a:t>Many existing educational technology platforms are struggling financially. Our platform can help by making their resources more discoverable and useful to students.</a:t>
            </a:r>
          </a:p>
          <a:p>
            <a:pPr marL="0" lvl="0" indent="0" algn="ctr">
              <a:lnSpc>
                <a:spcPts val="3472"/>
              </a:lnSpc>
              <a:spcBef>
                <a:spcPct val="0"/>
              </a:spcBef>
            </a:pPr>
            <a:endParaRPr lang="en-US" sz="2480" spc="-24">
              <a:solidFill>
                <a:srgbClr val="000000"/>
              </a:solidFill>
              <a:latin typeface="DM Sans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690514" y="5849639"/>
            <a:ext cx="2108342" cy="38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7"/>
              </a:lnSpc>
              <a:spcBef>
                <a:spcPct val="0"/>
              </a:spcBef>
            </a:pPr>
            <a:r>
              <a:rPr lang="en-US" sz="2319">
                <a:solidFill>
                  <a:srgbClr val="000000"/>
                </a:solidFill>
                <a:latin typeface="DM Sans Bold"/>
              </a:rPr>
              <a:t>Olivia Wilson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2358781" y="105617"/>
            <a:ext cx="6086179" cy="3758216"/>
          </a:xfrm>
          <a:custGeom>
            <a:avLst/>
            <a:gdLst/>
            <a:ahLst/>
            <a:cxnLst/>
            <a:rect l="l" t="t" r="r" b="b"/>
            <a:pathLst>
              <a:path w="6086179" h="3758216">
                <a:moveTo>
                  <a:pt x="0" y="0"/>
                </a:moveTo>
                <a:lnTo>
                  <a:pt x="6086179" y="0"/>
                </a:lnTo>
                <a:lnTo>
                  <a:pt x="6086179" y="3758216"/>
                </a:lnTo>
                <a:lnTo>
                  <a:pt x="0" y="37582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406807" y="654795"/>
            <a:ext cx="5990127" cy="3013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2"/>
              </a:lnSpc>
            </a:pPr>
            <a:r>
              <a:rPr lang="en-US" sz="3380" spc="-33" dirty="0">
                <a:solidFill>
                  <a:srgbClr val="000000"/>
                </a:solidFill>
                <a:latin typeface="DM Sans Bold"/>
              </a:rPr>
              <a:t>Our mission is to empower students by providing them with </a:t>
            </a:r>
            <a:r>
              <a:rPr lang="en-US" sz="3380" spc="-33" dirty="0" smtClean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3380" spc="-33" dirty="0">
                <a:solidFill>
                  <a:srgbClr val="000000"/>
                </a:solidFill>
                <a:latin typeface="DM Sans Bold"/>
              </a:rPr>
              <a:t>high-quality educational resources.</a:t>
            </a:r>
          </a:p>
          <a:p>
            <a:pPr marL="0" lvl="0" indent="0" algn="ctr">
              <a:lnSpc>
                <a:spcPts val="4732"/>
              </a:lnSpc>
              <a:spcBef>
                <a:spcPct val="0"/>
              </a:spcBef>
            </a:pPr>
            <a:endParaRPr lang="en-US" sz="3380" spc="-33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1565094" y="3937961"/>
            <a:ext cx="5907872" cy="3648111"/>
          </a:xfrm>
          <a:custGeom>
            <a:avLst/>
            <a:gdLst/>
            <a:ahLst/>
            <a:cxnLst/>
            <a:rect l="l" t="t" r="r" b="b"/>
            <a:pathLst>
              <a:path w="5907872" h="3648111">
                <a:moveTo>
                  <a:pt x="0" y="0"/>
                </a:moveTo>
                <a:lnTo>
                  <a:pt x="5907872" y="0"/>
                </a:lnTo>
                <a:lnTo>
                  <a:pt x="5907872" y="3648111"/>
                </a:lnTo>
                <a:lnTo>
                  <a:pt x="0" y="3648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571658" y="664320"/>
            <a:ext cx="4947373" cy="341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7"/>
              </a:lnSpc>
            </a:pPr>
            <a:r>
              <a:rPr lang="en-US" sz="3233" spc="-32">
                <a:solidFill>
                  <a:srgbClr val="000000"/>
                </a:solidFill>
                <a:latin typeface="DM Sans Bold Italics"/>
              </a:rPr>
              <a:t>We go beyond static content by offering interactive tools that encourage active participation.</a:t>
            </a:r>
          </a:p>
          <a:p>
            <a:pPr marL="0" lvl="0" indent="0" algn="ctr">
              <a:lnSpc>
                <a:spcPts val="4527"/>
              </a:lnSpc>
              <a:spcBef>
                <a:spcPct val="0"/>
              </a:spcBef>
            </a:pPr>
            <a:endParaRPr lang="en-US" sz="3233" spc="-32">
              <a:solidFill>
                <a:srgbClr val="000000"/>
              </a:solidFill>
              <a:latin typeface="DM Sans Bold Itali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045344" y="4673215"/>
            <a:ext cx="5213956" cy="298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2"/>
              </a:lnSpc>
            </a:pPr>
            <a:r>
              <a:rPr lang="en-US" sz="3380" spc="-33">
                <a:solidFill>
                  <a:srgbClr val="000000"/>
                </a:solidFill>
                <a:latin typeface="DM Sans Bold Italics"/>
              </a:rPr>
              <a:t>We incentivize content creators to develop high-quality educational materials.</a:t>
            </a:r>
          </a:p>
          <a:p>
            <a:pPr marL="0" lvl="0" indent="0" algn="ctr">
              <a:lnSpc>
                <a:spcPts val="4732"/>
              </a:lnSpc>
              <a:spcBef>
                <a:spcPct val="0"/>
              </a:spcBef>
            </a:pPr>
            <a:endParaRPr lang="en-US" sz="3380" spc="-33">
              <a:solidFill>
                <a:srgbClr val="000000"/>
              </a:solidFill>
              <a:latin typeface="DM Sans Bold Italic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977958" y="4063684"/>
            <a:ext cx="3783912" cy="2307378"/>
            <a:chOff x="0" y="0"/>
            <a:chExt cx="1360868" cy="82983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60868" cy="829839"/>
            </a:xfrm>
            <a:custGeom>
              <a:avLst/>
              <a:gdLst/>
              <a:ahLst/>
              <a:cxnLst/>
              <a:rect l="l" t="t" r="r" b="b"/>
              <a:pathLst>
                <a:path w="1360868" h="829839">
                  <a:moveTo>
                    <a:pt x="69564" y="0"/>
                  </a:moveTo>
                  <a:lnTo>
                    <a:pt x="1291304" y="0"/>
                  </a:lnTo>
                  <a:cubicBezTo>
                    <a:pt x="1309754" y="0"/>
                    <a:pt x="1327448" y="7329"/>
                    <a:pt x="1340493" y="20375"/>
                  </a:cubicBezTo>
                  <a:cubicBezTo>
                    <a:pt x="1353539" y="33421"/>
                    <a:pt x="1360868" y="51115"/>
                    <a:pt x="1360868" y="69564"/>
                  </a:cubicBezTo>
                  <a:lnTo>
                    <a:pt x="1360868" y="760275"/>
                  </a:lnTo>
                  <a:cubicBezTo>
                    <a:pt x="1360868" y="778724"/>
                    <a:pt x="1353539" y="796418"/>
                    <a:pt x="1340493" y="809464"/>
                  </a:cubicBezTo>
                  <a:cubicBezTo>
                    <a:pt x="1327448" y="822510"/>
                    <a:pt x="1309754" y="829839"/>
                    <a:pt x="1291304" y="829839"/>
                  </a:cubicBezTo>
                  <a:lnTo>
                    <a:pt x="69564" y="829839"/>
                  </a:lnTo>
                  <a:cubicBezTo>
                    <a:pt x="51115" y="829839"/>
                    <a:pt x="33421" y="822510"/>
                    <a:pt x="20375" y="809464"/>
                  </a:cubicBezTo>
                  <a:cubicBezTo>
                    <a:pt x="7329" y="796418"/>
                    <a:pt x="0" y="778724"/>
                    <a:pt x="0" y="760275"/>
                  </a:cubicBezTo>
                  <a:lnTo>
                    <a:pt x="0" y="69564"/>
                  </a:lnTo>
                  <a:cubicBezTo>
                    <a:pt x="0" y="51115"/>
                    <a:pt x="7329" y="33421"/>
                    <a:pt x="20375" y="20375"/>
                  </a:cubicBezTo>
                  <a:cubicBezTo>
                    <a:pt x="33421" y="7329"/>
                    <a:pt x="51115" y="0"/>
                    <a:pt x="6956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360868" cy="8393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51790" y="4102948"/>
            <a:ext cx="3636249" cy="191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79"/>
              </a:lnSpc>
              <a:spcBef>
                <a:spcPct val="0"/>
              </a:spcBef>
            </a:pPr>
            <a:r>
              <a:rPr lang="en-US" sz="11499">
                <a:solidFill>
                  <a:srgbClr val="000000"/>
                </a:solidFill>
                <a:latin typeface="Repo Bold"/>
              </a:rPr>
              <a:t>Aim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935561" y="575776"/>
            <a:ext cx="10585104" cy="6370995"/>
            <a:chOff x="0" y="0"/>
            <a:chExt cx="4819745" cy="29009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9745" cy="2900923"/>
            </a:xfrm>
            <a:custGeom>
              <a:avLst/>
              <a:gdLst/>
              <a:ahLst/>
              <a:cxnLst/>
              <a:rect l="l" t="t" r="r" b="b"/>
              <a:pathLst>
                <a:path w="4819745" h="2900923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2876056"/>
                  </a:lnTo>
                  <a:cubicBezTo>
                    <a:pt x="4819745" y="2889790"/>
                    <a:pt x="4808612" y="2900923"/>
                    <a:pt x="4794878" y="2900923"/>
                  </a:cubicBezTo>
                  <a:lnTo>
                    <a:pt x="24868" y="2900923"/>
                  </a:lnTo>
                  <a:cubicBezTo>
                    <a:pt x="11134" y="2900923"/>
                    <a:pt x="0" y="2889790"/>
                    <a:pt x="0" y="2876056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819745" cy="29104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757656">
            <a:off x="13036810" y="8162289"/>
            <a:ext cx="8967709" cy="2903296"/>
          </a:xfrm>
          <a:custGeom>
            <a:avLst/>
            <a:gdLst/>
            <a:ahLst/>
            <a:cxnLst/>
            <a:rect l="l" t="t" r="r" b="b"/>
            <a:pathLst>
              <a:path w="8967709" h="2903296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935561" y="7163354"/>
            <a:ext cx="10585104" cy="2711053"/>
            <a:chOff x="0" y="0"/>
            <a:chExt cx="4819745" cy="12344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9745" cy="1234431"/>
            </a:xfrm>
            <a:custGeom>
              <a:avLst/>
              <a:gdLst/>
              <a:ahLst/>
              <a:cxnLst/>
              <a:rect l="l" t="t" r="r" b="b"/>
              <a:pathLst>
                <a:path w="4819745" h="1234431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209564"/>
                  </a:lnTo>
                  <a:cubicBezTo>
                    <a:pt x="4819745" y="1223298"/>
                    <a:pt x="4808612" y="1234431"/>
                    <a:pt x="4794878" y="1234431"/>
                  </a:cubicBezTo>
                  <a:lnTo>
                    <a:pt x="24868" y="1234431"/>
                  </a:lnTo>
                  <a:cubicBezTo>
                    <a:pt x="11134" y="1234431"/>
                    <a:pt x="0" y="1223298"/>
                    <a:pt x="0" y="1209564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4819745" cy="124395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803307" y="-985123"/>
            <a:ext cx="3664013" cy="3564086"/>
          </a:xfrm>
          <a:custGeom>
            <a:avLst/>
            <a:gdLst/>
            <a:ahLst/>
            <a:cxnLst/>
            <a:rect l="l" t="t" r="r" b="b"/>
            <a:pathLst>
              <a:path w="3664013" h="3564086">
                <a:moveTo>
                  <a:pt x="0" y="0"/>
                </a:moveTo>
                <a:lnTo>
                  <a:pt x="3664014" y="0"/>
                </a:lnTo>
                <a:lnTo>
                  <a:pt x="3664014" y="3564086"/>
                </a:lnTo>
                <a:lnTo>
                  <a:pt x="0" y="3564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8700" y="1474274"/>
            <a:ext cx="5494145" cy="3891449"/>
            <a:chOff x="0" y="0"/>
            <a:chExt cx="2327098" cy="16482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27098" cy="1648260"/>
            </a:xfrm>
            <a:custGeom>
              <a:avLst/>
              <a:gdLst/>
              <a:ahLst/>
              <a:cxnLst/>
              <a:rect l="l" t="t" r="r" b="b"/>
              <a:pathLst>
                <a:path w="2327098" h="1648260">
                  <a:moveTo>
                    <a:pt x="47910" y="0"/>
                  </a:moveTo>
                  <a:lnTo>
                    <a:pt x="2279188" y="0"/>
                  </a:lnTo>
                  <a:cubicBezTo>
                    <a:pt x="2305648" y="0"/>
                    <a:pt x="2327098" y="21450"/>
                    <a:pt x="2327098" y="47910"/>
                  </a:cubicBezTo>
                  <a:lnTo>
                    <a:pt x="2327098" y="1600350"/>
                  </a:lnTo>
                  <a:cubicBezTo>
                    <a:pt x="2327098" y="1626810"/>
                    <a:pt x="2305648" y="1648260"/>
                    <a:pt x="2279188" y="1648260"/>
                  </a:cubicBezTo>
                  <a:lnTo>
                    <a:pt x="47910" y="1648260"/>
                  </a:lnTo>
                  <a:cubicBezTo>
                    <a:pt x="21450" y="1648260"/>
                    <a:pt x="0" y="1626810"/>
                    <a:pt x="0" y="1600350"/>
                  </a:cubicBezTo>
                  <a:lnTo>
                    <a:pt x="0" y="47910"/>
                  </a:lnTo>
                  <a:cubicBezTo>
                    <a:pt x="0" y="21450"/>
                    <a:pt x="21450" y="0"/>
                    <a:pt x="4791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327098" cy="165778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579115" y="1687563"/>
            <a:ext cx="687047" cy="171762"/>
          </a:xfrm>
          <a:custGeom>
            <a:avLst/>
            <a:gdLst/>
            <a:ahLst/>
            <a:cxnLst/>
            <a:rect l="l" t="t" r="r" b="b"/>
            <a:pathLst>
              <a:path w="687047" h="171762">
                <a:moveTo>
                  <a:pt x="0" y="0"/>
                </a:moveTo>
                <a:lnTo>
                  <a:pt x="687047" y="0"/>
                </a:lnTo>
                <a:lnTo>
                  <a:pt x="687047" y="171761"/>
                </a:lnTo>
                <a:lnTo>
                  <a:pt x="0" y="171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028700" y="5695452"/>
            <a:ext cx="5494145" cy="3215715"/>
            <a:chOff x="0" y="0"/>
            <a:chExt cx="2327098" cy="13620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27098" cy="1362047"/>
            </a:xfrm>
            <a:custGeom>
              <a:avLst/>
              <a:gdLst/>
              <a:ahLst/>
              <a:cxnLst/>
              <a:rect l="l" t="t" r="r" b="b"/>
              <a:pathLst>
                <a:path w="2327098" h="1362047">
                  <a:moveTo>
                    <a:pt x="47910" y="0"/>
                  </a:moveTo>
                  <a:lnTo>
                    <a:pt x="2279188" y="0"/>
                  </a:lnTo>
                  <a:cubicBezTo>
                    <a:pt x="2305648" y="0"/>
                    <a:pt x="2327098" y="21450"/>
                    <a:pt x="2327098" y="47910"/>
                  </a:cubicBezTo>
                  <a:lnTo>
                    <a:pt x="2327098" y="1314137"/>
                  </a:lnTo>
                  <a:cubicBezTo>
                    <a:pt x="2327098" y="1340597"/>
                    <a:pt x="2305648" y="1362047"/>
                    <a:pt x="2279188" y="1362047"/>
                  </a:cubicBezTo>
                  <a:lnTo>
                    <a:pt x="47910" y="1362047"/>
                  </a:lnTo>
                  <a:cubicBezTo>
                    <a:pt x="21450" y="1362047"/>
                    <a:pt x="0" y="1340597"/>
                    <a:pt x="0" y="1314137"/>
                  </a:cubicBezTo>
                  <a:lnTo>
                    <a:pt x="0" y="47910"/>
                  </a:lnTo>
                  <a:cubicBezTo>
                    <a:pt x="0" y="21450"/>
                    <a:pt x="21450" y="0"/>
                    <a:pt x="4791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2327098" cy="137157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6163156" y="914627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1" y="0"/>
                </a:lnTo>
                <a:lnTo>
                  <a:pt x="912581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2533475">
            <a:off x="15547773" y="5749441"/>
            <a:ext cx="3055929" cy="1683539"/>
          </a:xfrm>
          <a:custGeom>
            <a:avLst/>
            <a:gdLst/>
            <a:ahLst/>
            <a:cxnLst/>
            <a:rect l="l" t="t" r="r" b="b"/>
            <a:pathLst>
              <a:path w="3055929" h="1683539">
                <a:moveTo>
                  <a:pt x="0" y="0"/>
                </a:moveTo>
                <a:lnTo>
                  <a:pt x="3055929" y="0"/>
                </a:lnTo>
                <a:lnTo>
                  <a:pt x="3055929" y="1683539"/>
                </a:lnTo>
                <a:lnTo>
                  <a:pt x="0" y="16835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385738" y="1927882"/>
            <a:ext cx="4880424" cy="358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2"/>
              </a:lnSpc>
            </a:pPr>
            <a:r>
              <a:rPr lang="en-US" sz="3423" spc="-34">
                <a:solidFill>
                  <a:srgbClr val="000000"/>
                </a:solidFill>
                <a:latin typeface="DM Sans Bold"/>
              </a:rPr>
              <a:t>There is a gap in the market for a centralized platform that organizes educational resources.</a:t>
            </a:r>
          </a:p>
          <a:p>
            <a:pPr marL="0" lvl="0" indent="0" algn="ctr">
              <a:lnSpc>
                <a:spcPts val="4792"/>
              </a:lnSpc>
              <a:spcBef>
                <a:spcPct val="0"/>
              </a:spcBef>
            </a:pPr>
            <a:endParaRPr lang="en-US" sz="3423" spc="-34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935561" y="3174846"/>
            <a:ext cx="10323739" cy="178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378" lvl="1" indent="-369189" algn="ctr">
              <a:lnSpc>
                <a:spcPts val="4788"/>
              </a:lnSpc>
              <a:buFont typeface="Arial"/>
              <a:buChar char="•"/>
            </a:pPr>
            <a:r>
              <a:rPr lang="en-US" sz="3420">
                <a:solidFill>
                  <a:srgbClr val="000000"/>
                </a:solidFill>
                <a:latin typeface="DM Sans Bold"/>
              </a:rPr>
              <a:t>The unorganized educational resource market is estimated to be worth 40 billion USD, presenting a significant opportunity.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84851" y="1095148"/>
            <a:ext cx="9825159" cy="1710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378" lvl="1" indent="-369189" algn="ctr">
              <a:lnSpc>
                <a:spcPts val="4514"/>
              </a:lnSpc>
              <a:buFont typeface="Arial"/>
              <a:buChar char="•"/>
            </a:pPr>
            <a:r>
              <a:rPr lang="en-US" sz="3420">
                <a:solidFill>
                  <a:srgbClr val="000000"/>
                </a:solidFill>
                <a:latin typeface="DM Sans Bold"/>
              </a:rPr>
              <a:t>The market for educational resources is growing at a compound annual growth rate (CAGR) of 12.72%.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98916" y="5833796"/>
            <a:ext cx="5153714" cy="342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4"/>
              </a:lnSpc>
            </a:pPr>
            <a:r>
              <a:rPr lang="en-US" sz="3420">
                <a:solidFill>
                  <a:srgbClr val="000000"/>
                </a:solidFill>
                <a:latin typeface="DM Sans Bold"/>
              </a:rPr>
              <a:t>The platform is not focused on just India, the people from all over the world can benefit from it.</a:t>
            </a:r>
          </a:p>
          <a:p>
            <a:pPr algn="ctr">
              <a:lnSpc>
                <a:spcPts val="4514"/>
              </a:lnSpc>
              <a:spcBef>
                <a:spcPct val="0"/>
              </a:spcBef>
            </a:pPr>
            <a:endParaRPr lang="en-US" sz="342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749251" y="5293206"/>
            <a:ext cx="10957723" cy="11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378" lvl="1" indent="-369189" algn="ctr">
              <a:lnSpc>
                <a:spcPts val="4514"/>
              </a:lnSpc>
              <a:buFont typeface="Arial"/>
              <a:buChar char="•"/>
            </a:pPr>
            <a:r>
              <a:rPr lang="en-US" sz="3420">
                <a:solidFill>
                  <a:srgbClr val="000000"/>
                </a:solidFill>
                <a:latin typeface="DM Sans Bold"/>
              </a:rPr>
              <a:t>Our platform will be monetized through advertising and promotional partnerships.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608278" y="7649884"/>
            <a:ext cx="9467459" cy="1649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000000"/>
                </a:solidFill>
                <a:latin typeface="DM Sans"/>
              </a:rPr>
              <a:t>Market Scope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683888">
            <a:off x="15509320" y="5855312"/>
            <a:ext cx="2909310" cy="6226150"/>
          </a:xfrm>
          <a:custGeom>
            <a:avLst/>
            <a:gdLst/>
            <a:ahLst/>
            <a:cxnLst/>
            <a:rect l="l" t="t" r="r" b="b"/>
            <a:pathLst>
              <a:path w="2909310" h="6226150">
                <a:moveTo>
                  <a:pt x="0" y="0"/>
                </a:moveTo>
                <a:lnTo>
                  <a:pt x="2909310" y="0"/>
                </a:lnTo>
                <a:lnTo>
                  <a:pt x="2909310" y="6226150"/>
                </a:lnTo>
                <a:lnTo>
                  <a:pt x="0" y="6226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521201" y="551565"/>
            <a:ext cx="9994578" cy="2647459"/>
            <a:chOff x="0" y="0"/>
            <a:chExt cx="4550860" cy="12054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50860" cy="1205475"/>
            </a:xfrm>
            <a:custGeom>
              <a:avLst/>
              <a:gdLst/>
              <a:ahLst/>
              <a:cxnLst/>
              <a:rect l="l" t="t" r="r" b="b"/>
              <a:pathLst>
                <a:path w="4550860" h="1205475">
                  <a:moveTo>
                    <a:pt x="26337" y="0"/>
                  </a:moveTo>
                  <a:lnTo>
                    <a:pt x="4524523" y="0"/>
                  </a:lnTo>
                  <a:cubicBezTo>
                    <a:pt x="4531508" y="0"/>
                    <a:pt x="4538207" y="2775"/>
                    <a:pt x="4543146" y="7714"/>
                  </a:cubicBezTo>
                  <a:cubicBezTo>
                    <a:pt x="4548085" y="12653"/>
                    <a:pt x="4550860" y="19352"/>
                    <a:pt x="4550860" y="26337"/>
                  </a:cubicBezTo>
                  <a:lnTo>
                    <a:pt x="4550860" y="1179138"/>
                  </a:lnTo>
                  <a:cubicBezTo>
                    <a:pt x="4550860" y="1186123"/>
                    <a:pt x="4548085" y="1192822"/>
                    <a:pt x="4543146" y="1197761"/>
                  </a:cubicBezTo>
                  <a:cubicBezTo>
                    <a:pt x="4538207" y="1202700"/>
                    <a:pt x="4531508" y="1205475"/>
                    <a:pt x="4524523" y="1205475"/>
                  </a:cubicBezTo>
                  <a:lnTo>
                    <a:pt x="26337" y="1205475"/>
                  </a:lnTo>
                  <a:cubicBezTo>
                    <a:pt x="19352" y="1205475"/>
                    <a:pt x="12653" y="1202700"/>
                    <a:pt x="7714" y="1197761"/>
                  </a:cubicBezTo>
                  <a:cubicBezTo>
                    <a:pt x="2775" y="1192822"/>
                    <a:pt x="0" y="1186123"/>
                    <a:pt x="0" y="1179138"/>
                  </a:cubicBezTo>
                  <a:lnTo>
                    <a:pt x="0" y="26337"/>
                  </a:lnTo>
                  <a:cubicBezTo>
                    <a:pt x="0" y="19352"/>
                    <a:pt x="2775" y="12653"/>
                    <a:pt x="7714" y="7714"/>
                  </a:cubicBezTo>
                  <a:cubicBezTo>
                    <a:pt x="12653" y="2775"/>
                    <a:pt x="19352" y="0"/>
                    <a:pt x="26337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4550860" cy="1215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83816" y="3199024"/>
            <a:ext cx="5493957" cy="4345448"/>
            <a:chOff x="0" y="0"/>
            <a:chExt cx="2501579" cy="19786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01579" cy="1978625"/>
            </a:xfrm>
            <a:custGeom>
              <a:avLst/>
              <a:gdLst/>
              <a:ahLst/>
              <a:cxnLst/>
              <a:rect l="l" t="t" r="r" b="b"/>
              <a:pathLst>
                <a:path w="2501579" h="1978625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5165191" y="3571887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1166017" y="4077627"/>
            <a:ext cx="516411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3330795" y="1754347"/>
            <a:ext cx="2899314" cy="1309640"/>
          </a:xfrm>
          <a:custGeom>
            <a:avLst/>
            <a:gdLst/>
            <a:ahLst/>
            <a:cxnLst/>
            <a:rect l="l" t="t" r="r" b="b"/>
            <a:pathLst>
              <a:path w="2899314" h="1309640">
                <a:moveTo>
                  <a:pt x="0" y="0"/>
                </a:moveTo>
                <a:lnTo>
                  <a:pt x="2899314" y="0"/>
                </a:lnTo>
                <a:lnTo>
                  <a:pt x="2899314" y="1309641"/>
                </a:lnTo>
                <a:lnTo>
                  <a:pt x="0" y="1309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V="1">
            <a:off x="4171825" y="7658747"/>
            <a:ext cx="2899314" cy="1309640"/>
          </a:xfrm>
          <a:custGeom>
            <a:avLst/>
            <a:gdLst/>
            <a:ahLst/>
            <a:cxnLst/>
            <a:rect l="l" t="t" r="r" b="b"/>
            <a:pathLst>
              <a:path w="2899314" h="1309640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7333345" y="3571887"/>
            <a:ext cx="9630630" cy="3113031"/>
            <a:chOff x="0" y="0"/>
            <a:chExt cx="4385142" cy="14174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385142" cy="1417466"/>
            </a:xfrm>
            <a:custGeom>
              <a:avLst/>
              <a:gdLst/>
              <a:ahLst/>
              <a:cxnLst/>
              <a:rect l="l" t="t" r="r" b="b"/>
              <a:pathLst>
                <a:path w="4385142" h="1417466">
                  <a:moveTo>
                    <a:pt x="27332" y="0"/>
                  </a:moveTo>
                  <a:lnTo>
                    <a:pt x="4357810" y="0"/>
                  </a:lnTo>
                  <a:cubicBezTo>
                    <a:pt x="4365059" y="0"/>
                    <a:pt x="4372011" y="2880"/>
                    <a:pt x="4377137" y="8005"/>
                  </a:cubicBezTo>
                  <a:cubicBezTo>
                    <a:pt x="4382263" y="13131"/>
                    <a:pt x="4385142" y="20083"/>
                    <a:pt x="4385142" y="27332"/>
                  </a:cubicBezTo>
                  <a:lnTo>
                    <a:pt x="4385142" y="1390133"/>
                  </a:lnTo>
                  <a:cubicBezTo>
                    <a:pt x="4385142" y="1405229"/>
                    <a:pt x="4372906" y="1417466"/>
                    <a:pt x="4357810" y="1417466"/>
                  </a:cubicBezTo>
                  <a:lnTo>
                    <a:pt x="27332" y="1417466"/>
                  </a:lnTo>
                  <a:cubicBezTo>
                    <a:pt x="20083" y="1417466"/>
                    <a:pt x="13131" y="1414586"/>
                    <a:pt x="8005" y="1409460"/>
                  </a:cubicBezTo>
                  <a:cubicBezTo>
                    <a:pt x="2880" y="1404334"/>
                    <a:pt x="0" y="1397382"/>
                    <a:pt x="0" y="1390133"/>
                  </a:cubicBezTo>
                  <a:lnTo>
                    <a:pt x="0" y="27332"/>
                  </a:lnTo>
                  <a:cubicBezTo>
                    <a:pt x="0" y="20083"/>
                    <a:pt x="2880" y="13131"/>
                    <a:pt x="8005" y="8005"/>
                  </a:cubicBezTo>
                  <a:cubicBezTo>
                    <a:pt x="13131" y="2880"/>
                    <a:pt x="20083" y="0"/>
                    <a:pt x="2733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4385142" cy="142699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33345" y="7019538"/>
            <a:ext cx="9182434" cy="2887221"/>
            <a:chOff x="0" y="0"/>
            <a:chExt cx="4181064" cy="131464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181064" cy="1314646"/>
            </a:xfrm>
            <a:custGeom>
              <a:avLst/>
              <a:gdLst/>
              <a:ahLst/>
              <a:cxnLst/>
              <a:rect l="l" t="t" r="r" b="b"/>
              <a:pathLst>
                <a:path w="4181064" h="1314646">
                  <a:moveTo>
                    <a:pt x="28666" y="0"/>
                  </a:moveTo>
                  <a:lnTo>
                    <a:pt x="4152398" y="0"/>
                  </a:lnTo>
                  <a:cubicBezTo>
                    <a:pt x="4160001" y="0"/>
                    <a:pt x="4167292" y="3020"/>
                    <a:pt x="4172668" y="8396"/>
                  </a:cubicBezTo>
                  <a:cubicBezTo>
                    <a:pt x="4178044" y="13772"/>
                    <a:pt x="4181064" y="21063"/>
                    <a:pt x="4181064" y="28666"/>
                  </a:cubicBezTo>
                  <a:lnTo>
                    <a:pt x="4181064" y="1285980"/>
                  </a:lnTo>
                  <a:cubicBezTo>
                    <a:pt x="4181064" y="1301812"/>
                    <a:pt x="4168230" y="1314646"/>
                    <a:pt x="4152398" y="1314646"/>
                  </a:cubicBezTo>
                  <a:lnTo>
                    <a:pt x="28666" y="1314646"/>
                  </a:lnTo>
                  <a:cubicBezTo>
                    <a:pt x="21063" y="1314646"/>
                    <a:pt x="13772" y="1311626"/>
                    <a:pt x="8396" y="1306250"/>
                  </a:cubicBezTo>
                  <a:cubicBezTo>
                    <a:pt x="3020" y="1300874"/>
                    <a:pt x="0" y="1293583"/>
                    <a:pt x="0" y="1285980"/>
                  </a:cubicBezTo>
                  <a:lnTo>
                    <a:pt x="0" y="28666"/>
                  </a:lnTo>
                  <a:cubicBezTo>
                    <a:pt x="0" y="21063"/>
                    <a:pt x="3020" y="13772"/>
                    <a:pt x="8396" y="8396"/>
                  </a:cubicBezTo>
                  <a:cubicBezTo>
                    <a:pt x="13772" y="3020"/>
                    <a:pt x="21063" y="0"/>
                    <a:pt x="2866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4181064" cy="132417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6077773" y="4987988"/>
            <a:ext cx="1556866" cy="710320"/>
          </a:xfrm>
          <a:custGeom>
            <a:avLst/>
            <a:gdLst/>
            <a:ahLst/>
            <a:cxnLst/>
            <a:rect l="l" t="t" r="r" b="b"/>
            <a:pathLst>
              <a:path w="1556866" h="710320">
                <a:moveTo>
                  <a:pt x="0" y="0"/>
                </a:moveTo>
                <a:lnTo>
                  <a:pt x="1556866" y="0"/>
                </a:lnTo>
                <a:lnTo>
                  <a:pt x="1556866" y="710320"/>
                </a:lnTo>
                <a:lnTo>
                  <a:pt x="0" y="7103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1683888">
            <a:off x="-602227" y="-92882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222537" y="235947"/>
            <a:ext cx="3664013" cy="3564086"/>
          </a:xfrm>
          <a:custGeom>
            <a:avLst/>
            <a:gdLst/>
            <a:ahLst/>
            <a:cxnLst/>
            <a:rect l="l" t="t" r="r" b="b"/>
            <a:pathLst>
              <a:path w="3664013" h="3564086">
                <a:moveTo>
                  <a:pt x="0" y="0"/>
                </a:moveTo>
                <a:lnTo>
                  <a:pt x="3664013" y="0"/>
                </a:lnTo>
                <a:lnTo>
                  <a:pt x="3664013" y="3564086"/>
                </a:lnTo>
                <a:lnTo>
                  <a:pt x="0" y="35640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874917" y="4392056"/>
            <a:ext cx="4911756" cy="19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88"/>
              </a:lnSpc>
            </a:pPr>
            <a:r>
              <a:rPr lang="en-US" sz="5562">
                <a:solidFill>
                  <a:srgbClr val="000000"/>
                </a:solidFill>
                <a:latin typeface="Repo Bold Bold"/>
              </a:rPr>
              <a:t>Technical</a:t>
            </a:r>
          </a:p>
          <a:p>
            <a:pPr marL="0" lvl="0" indent="0" algn="l">
              <a:lnSpc>
                <a:spcPts val="7788"/>
              </a:lnSpc>
              <a:spcBef>
                <a:spcPct val="0"/>
              </a:spcBef>
            </a:pPr>
            <a:r>
              <a:rPr lang="en-US" sz="5562">
                <a:solidFill>
                  <a:srgbClr val="000000"/>
                </a:solidFill>
                <a:latin typeface="Repo Bold Bold"/>
              </a:rPr>
              <a:t>Requirements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751431" y="1189012"/>
            <a:ext cx="9912223" cy="189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0"/>
              </a:lnSpc>
            </a:pPr>
            <a:r>
              <a:rPr lang="en-US" sz="2150" spc="-21">
                <a:solidFill>
                  <a:srgbClr val="000000"/>
                </a:solidFill>
                <a:latin typeface="DM Sans"/>
              </a:rPr>
              <a:t>•</a:t>
            </a:r>
            <a:r>
              <a:rPr lang="en-US" sz="2150" spc="-21">
                <a:solidFill>
                  <a:srgbClr val="000000"/>
                </a:solidFill>
                <a:latin typeface="DM Sans Bold"/>
              </a:rPr>
              <a:t>User Interface (UI) Framework</a:t>
            </a:r>
            <a:r>
              <a:rPr lang="en-US" sz="2150" spc="-21">
                <a:solidFill>
                  <a:srgbClr val="000000"/>
                </a:solidFill>
                <a:latin typeface="DM Sans"/>
              </a:rPr>
              <a:t>: React is a great choices.</a:t>
            </a:r>
          </a:p>
          <a:p>
            <a:pPr>
              <a:lnSpc>
                <a:spcPts val="3010"/>
              </a:lnSpc>
            </a:pPr>
            <a:r>
              <a:rPr lang="en-US" sz="2150" spc="-21">
                <a:solidFill>
                  <a:srgbClr val="000000"/>
                </a:solidFill>
                <a:latin typeface="DM Sans"/>
              </a:rPr>
              <a:t>•</a:t>
            </a:r>
            <a:r>
              <a:rPr lang="en-US" sz="2150" spc="-21">
                <a:solidFill>
                  <a:srgbClr val="000000"/>
                </a:solidFill>
                <a:latin typeface="DM Sans Bold"/>
              </a:rPr>
              <a:t>Responsive Design</a:t>
            </a:r>
            <a:r>
              <a:rPr lang="en-US" sz="2150" spc="-21">
                <a:solidFill>
                  <a:srgbClr val="000000"/>
                </a:solidFill>
                <a:latin typeface="DM Sans"/>
              </a:rPr>
              <a:t>: Ensure the platform looks good and works on all devices.</a:t>
            </a:r>
          </a:p>
          <a:p>
            <a:pPr>
              <a:lnSpc>
                <a:spcPts val="3010"/>
              </a:lnSpc>
            </a:pPr>
            <a:r>
              <a:rPr lang="en-US" sz="2150" spc="-21">
                <a:solidFill>
                  <a:srgbClr val="000000"/>
                </a:solidFill>
                <a:latin typeface="DM Sans"/>
              </a:rPr>
              <a:t>•</a:t>
            </a:r>
            <a:r>
              <a:rPr lang="en-US" sz="2150" spc="-21">
                <a:solidFill>
                  <a:srgbClr val="000000"/>
                </a:solidFill>
                <a:latin typeface="DM Sans Bold"/>
              </a:rPr>
              <a:t>JavaScript Libraries:</a:t>
            </a:r>
            <a:r>
              <a:rPr lang="en-US" sz="2150" spc="-21">
                <a:solidFill>
                  <a:srgbClr val="000000"/>
                </a:solidFill>
                <a:latin typeface="DM Sans"/>
              </a:rPr>
              <a:t> Utilize libraries like jQuery or Bootstrap for common functionalities and user experience.</a:t>
            </a:r>
          </a:p>
          <a:p>
            <a:pPr marL="0" lvl="0" indent="0">
              <a:lnSpc>
                <a:spcPts val="3010"/>
              </a:lnSpc>
              <a:spcBef>
                <a:spcPct val="0"/>
              </a:spcBef>
            </a:pPr>
            <a:endParaRPr lang="en-US" sz="2150" spc="-21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856206" y="646420"/>
            <a:ext cx="3929976" cy="43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8"/>
              </a:lnSpc>
              <a:spcBef>
                <a:spcPct val="0"/>
              </a:spcBef>
            </a:pPr>
            <a:r>
              <a:rPr lang="en-US" sz="2505" u="sng">
                <a:solidFill>
                  <a:srgbClr val="000000"/>
                </a:solidFill>
                <a:latin typeface="DM Sans"/>
              </a:rPr>
              <a:t>Front-End Technology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634639" y="4373669"/>
            <a:ext cx="8766643" cy="227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10"/>
              </a:lnSpc>
              <a:spcBef>
                <a:spcPct val="0"/>
              </a:spcBef>
            </a:pPr>
            <a:r>
              <a:rPr lang="en-US" sz="2150" u="none" strike="noStrike" spc="-21">
                <a:solidFill>
                  <a:srgbClr val="000000"/>
                </a:solidFill>
                <a:latin typeface="DM Sans Italics"/>
              </a:rPr>
              <a:t>•</a:t>
            </a:r>
            <a:r>
              <a:rPr lang="en-US" sz="2150" u="none" strike="noStrike" spc="-21">
                <a:solidFill>
                  <a:srgbClr val="000000"/>
                </a:solidFill>
                <a:latin typeface="DM Sans Bold Italics"/>
              </a:rPr>
              <a:t>Website API</a:t>
            </a:r>
            <a:r>
              <a:rPr lang="en-US" sz="2150" u="none" strike="noStrike" spc="-21">
                <a:solidFill>
                  <a:srgbClr val="000000"/>
                </a:solidFill>
                <a:latin typeface="DM Sans Italics"/>
              </a:rPr>
              <a:t>: Integrate with the website's API to allow features like user login/registration, accessing saved resources, and potentially interacting with the forum.</a:t>
            </a:r>
          </a:p>
          <a:p>
            <a:pPr marL="0" lvl="0" indent="0">
              <a:lnSpc>
                <a:spcPts val="3010"/>
              </a:lnSpc>
              <a:spcBef>
                <a:spcPct val="0"/>
              </a:spcBef>
            </a:pPr>
            <a:r>
              <a:rPr lang="en-US" sz="2150" u="none" strike="noStrike" spc="-21">
                <a:solidFill>
                  <a:srgbClr val="000000"/>
                </a:solidFill>
                <a:latin typeface="DM Sans Italics"/>
              </a:rPr>
              <a:t>•</a:t>
            </a:r>
            <a:r>
              <a:rPr lang="en-US" sz="2150" u="none" strike="noStrike" spc="-21">
                <a:solidFill>
                  <a:srgbClr val="000000"/>
                </a:solidFill>
                <a:latin typeface="DM Sans Bold Italics"/>
              </a:rPr>
              <a:t>YouTube Data API</a:t>
            </a:r>
            <a:r>
              <a:rPr lang="en-US" sz="2150" u="none" strike="noStrike" spc="-21">
                <a:solidFill>
                  <a:srgbClr val="000000"/>
                </a:solidFill>
                <a:latin typeface="DM Sans Italics"/>
              </a:rPr>
              <a:t>: Utilize the YouTube Data API v3 to search for educational content based on keywords, categories, or channels.</a:t>
            </a:r>
          </a:p>
          <a:p>
            <a:pPr marL="0" lvl="0" indent="0">
              <a:lnSpc>
                <a:spcPts val="3010"/>
              </a:lnSpc>
              <a:spcBef>
                <a:spcPct val="0"/>
              </a:spcBef>
            </a:pPr>
            <a:endParaRPr lang="en-US" sz="2150" u="none" strike="noStrike" spc="-21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634639" y="3742883"/>
            <a:ext cx="5948030" cy="869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4"/>
              </a:lnSpc>
            </a:pPr>
            <a:r>
              <a:rPr lang="en-US" sz="2510" u="sng">
                <a:solidFill>
                  <a:srgbClr val="000000"/>
                </a:solidFill>
                <a:latin typeface="DM Sans"/>
              </a:rPr>
              <a:t>Website &amp; YouTube API Integration</a:t>
            </a:r>
          </a:p>
          <a:p>
            <a:pPr>
              <a:lnSpc>
                <a:spcPts val="3514"/>
              </a:lnSpc>
              <a:spcBef>
                <a:spcPct val="0"/>
              </a:spcBef>
            </a:pPr>
            <a:endParaRPr lang="en-US" sz="2510" u="sng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634639" y="7827523"/>
            <a:ext cx="8587898" cy="227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0"/>
              </a:lnSpc>
            </a:pP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•</a:t>
            </a:r>
            <a:r>
              <a:rPr lang="en-US" sz="2150" spc="-21" dirty="0">
                <a:solidFill>
                  <a:srgbClr val="000000"/>
                </a:solidFill>
                <a:latin typeface="DM Sans Bold Italics"/>
              </a:rPr>
              <a:t>Programming Language:</a:t>
            </a: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 Python, </a:t>
            </a:r>
            <a:r>
              <a:rPr lang="en-US" sz="2150" spc="-21" dirty="0" err="1">
                <a:solidFill>
                  <a:srgbClr val="000000"/>
                </a:solidFill>
                <a:latin typeface="DM Sans Italics"/>
              </a:rPr>
              <a:t>Javascript</a:t>
            </a: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 are all well-suited.</a:t>
            </a:r>
          </a:p>
          <a:p>
            <a:pPr>
              <a:lnSpc>
                <a:spcPts val="3010"/>
              </a:lnSpc>
            </a:pP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•</a:t>
            </a:r>
            <a:r>
              <a:rPr lang="en-US" sz="2150" spc="-21" dirty="0">
                <a:solidFill>
                  <a:srgbClr val="000000"/>
                </a:solidFill>
                <a:latin typeface="DM Sans Bold Italics"/>
              </a:rPr>
              <a:t>Web Framework</a:t>
            </a: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: </a:t>
            </a:r>
            <a:r>
              <a:rPr lang="en-US" sz="2150" spc="-21" dirty="0" smtClean="0">
                <a:solidFill>
                  <a:srgbClr val="000000"/>
                </a:solidFill>
                <a:latin typeface="DM Sans Italics"/>
              </a:rPr>
              <a:t>Node.js </a:t>
            </a: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can streamline development.</a:t>
            </a:r>
          </a:p>
          <a:p>
            <a:pPr>
              <a:lnSpc>
                <a:spcPts val="3010"/>
              </a:lnSpc>
            </a:pP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•</a:t>
            </a:r>
            <a:r>
              <a:rPr lang="en-US" sz="2150" spc="-21" dirty="0">
                <a:solidFill>
                  <a:srgbClr val="000000"/>
                </a:solidFill>
                <a:latin typeface="DM Sans Bold Italics"/>
              </a:rPr>
              <a:t>Database</a:t>
            </a: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: Choose a scalable database like MySQL, </a:t>
            </a:r>
            <a:r>
              <a:rPr lang="en-US" sz="2150" spc="-21" dirty="0" err="1">
                <a:solidFill>
                  <a:srgbClr val="000000"/>
                </a:solidFill>
                <a:latin typeface="DM Sans Italics"/>
              </a:rPr>
              <a:t>PostgreSQL</a:t>
            </a: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, or </a:t>
            </a:r>
            <a:r>
              <a:rPr lang="en-US" sz="2150" spc="-21" dirty="0" err="1">
                <a:solidFill>
                  <a:srgbClr val="000000"/>
                </a:solidFill>
                <a:latin typeface="DM Sans Italics"/>
              </a:rPr>
              <a:t>MongoDB</a:t>
            </a:r>
            <a:r>
              <a:rPr lang="en-US" sz="2150" spc="-21" dirty="0">
                <a:solidFill>
                  <a:srgbClr val="000000"/>
                </a:solidFill>
                <a:latin typeface="DM Sans Italics"/>
              </a:rPr>
              <a:t> to store user data and information about the retrieved content.</a:t>
            </a:r>
          </a:p>
          <a:p>
            <a:pPr marL="0" lvl="0" indent="0">
              <a:lnSpc>
                <a:spcPts val="3010"/>
              </a:lnSpc>
              <a:spcBef>
                <a:spcPct val="0"/>
              </a:spcBef>
            </a:pPr>
            <a:endParaRPr lang="en-US" sz="2150" spc="-21" dirty="0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749136" y="7300124"/>
            <a:ext cx="3513210" cy="43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4"/>
              </a:lnSpc>
              <a:spcBef>
                <a:spcPct val="0"/>
              </a:spcBef>
            </a:pPr>
            <a:r>
              <a:rPr lang="en-US" sz="2510" u="sng">
                <a:solidFill>
                  <a:srgbClr val="000000"/>
                </a:solidFill>
                <a:latin typeface="DM Sans"/>
              </a:rPr>
              <a:t>Back-End 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83751" y="2849526"/>
            <a:ext cx="7621841" cy="3251387"/>
            <a:chOff x="0" y="0"/>
            <a:chExt cx="2741164" cy="11693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41164" cy="1169348"/>
            </a:xfrm>
            <a:custGeom>
              <a:avLst/>
              <a:gdLst/>
              <a:ahLst/>
              <a:cxnLst/>
              <a:rect l="l" t="t" r="r" b="b"/>
              <a:pathLst>
                <a:path w="2741164" h="1169348">
                  <a:moveTo>
                    <a:pt x="34536" y="0"/>
                  </a:moveTo>
                  <a:lnTo>
                    <a:pt x="2706628" y="0"/>
                  </a:lnTo>
                  <a:cubicBezTo>
                    <a:pt x="2725702" y="0"/>
                    <a:pt x="2741164" y="15462"/>
                    <a:pt x="2741164" y="34536"/>
                  </a:cubicBezTo>
                  <a:lnTo>
                    <a:pt x="2741164" y="1134813"/>
                  </a:lnTo>
                  <a:cubicBezTo>
                    <a:pt x="2741164" y="1153886"/>
                    <a:pt x="2725702" y="1169348"/>
                    <a:pt x="2706628" y="1169348"/>
                  </a:cubicBezTo>
                  <a:lnTo>
                    <a:pt x="34536" y="1169348"/>
                  </a:lnTo>
                  <a:cubicBezTo>
                    <a:pt x="25376" y="1169348"/>
                    <a:pt x="16592" y="1165710"/>
                    <a:pt x="10115" y="1159233"/>
                  </a:cubicBezTo>
                  <a:cubicBezTo>
                    <a:pt x="3639" y="1152756"/>
                    <a:pt x="0" y="1143972"/>
                    <a:pt x="0" y="1134813"/>
                  </a:cubicBezTo>
                  <a:lnTo>
                    <a:pt x="0" y="34536"/>
                  </a:lnTo>
                  <a:cubicBezTo>
                    <a:pt x="0" y="25376"/>
                    <a:pt x="3639" y="16592"/>
                    <a:pt x="10115" y="10115"/>
                  </a:cubicBezTo>
                  <a:cubicBezTo>
                    <a:pt x="16592" y="3639"/>
                    <a:pt x="25376" y="0"/>
                    <a:pt x="3453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2741164" cy="117887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78047" y="559064"/>
            <a:ext cx="16819613" cy="9428594"/>
          </a:xfrm>
          <a:custGeom>
            <a:avLst/>
            <a:gdLst/>
            <a:ahLst/>
            <a:cxnLst/>
            <a:rect l="l" t="t" r="r" b="b"/>
            <a:pathLst>
              <a:path w="16819613" h="9428594">
                <a:moveTo>
                  <a:pt x="0" y="0"/>
                </a:moveTo>
                <a:lnTo>
                  <a:pt x="16819612" y="0"/>
                </a:lnTo>
                <a:lnTo>
                  <a:pt x="16819612" y="9428594"/>
                </a:lnTo>
                <a:lnTo>
                  <a:pt x="0" y="9428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5400000">
            <a:off x="2288738" y="2175447"/>
            <a:ext cx="1212801" cy="1212801"/>
            <a:chOff x="0" y="0"/>
            <a:chExt cx="1617068" cy="161706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617068" cy="161706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2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4198" y="253247"/>
              <a:ext cx="1208673" cy="1110574"/>
              <a:chOff x="0" y="0"/>
              <a:chExt cx="884596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25501"/>
                <a:ext cx="870002" cy="761797"/>
              </a:xfrm>
              <a:custGeom>
                <a:avLst/>
                <a:gdLst/>
                <a:ahLst/>
                <a:cxnLst/>
                <a:rect l="l" t="t" r="r" b="b"/>
                <a:pathLst>
                  <a:path w="870002" h="761797">
                    <a:moveTo>
                      <a:pt x="852000" y="348303"/>
                    </a:moveTo>
                    <a:lnTo>
                      <a:pt x="510792" y="7095"/>
                    </a:lnTo>
                    <a:cubicBezTo>
                      <a:pt x="505331" y="1634"/>
                      <a:pt x="497118" y="0"/>
                      <a:pt x="489983" y="2956"/>
                    </a:cubicBezTo>
                    <a:cubicBezTo>
                      <a:pt x="482848" y="5911"/>
                      <a:pt x="478196" y="12874"/>
                      <a:pt x="478196" y="20597"/>
                    </a:cubicBezTo>
                    <a:lnTo>
                      <a:pt x="478196" y="131601"/>
                    </a:lnTo>
                    <a:cubicBezTo>
                      <a:pt x="478196" y="157060"/>
                      <a:pt x="457557" y="177699"/>
                      <a:pt x="432098" y="177699"/>
                    </a:cubicBezTo>
                    <a:lnTo>
                      <a:pt x="46098" y="177699"/>
                    </a:lnTo>
                    <a:cubicBezTo>
                      <a:pt x="20639" y="177699"/>
                      <a:pt x="0" y="198338"/>
                      <a:pt x="0" y="223797"/>
                    </a:cubicBezTo>
                    <a:lnTo>
                      <a:pt x="0" y="538001"/>
                    </a:lnTo>
                    <a:cubicBezTo>
                      <a:pt x="0" y="563460"/>
                      <a:pt x="20639" y="584099"/>
                      <a:pt x="46098" y="584099"/>
                    </a:cubicBezTo>
                    <a:lnTo>
                      <a:pt x="432098" y="584099"/>
                    </a:lnTo>
                    <a:cubicBezTo>
                      <a:pt x="457557" y="584099"/>
                      <a:pt x="478196" y="604738"/>
                      <a:pt x="478196" y="630197"/>
                    </a:cubicBezTo>
                    <a:lnTo>
                      <a:pt x="478196" y="741201"/>
                    </a:lnTo>
                    <a:cubicBezTo>
                      <a:pt x="478196" y="748924"/>
                      <a:pt x="482848" y="755887"/>
                      <a:pt x="489983" y="758842"/>
                    </a:cubicBezTo>
                    <a:cubicBezTo>
                      <a:pt x="497118" y="761798"/>
                      <a:pt x="505331" y="760164"/>
                      <a:pt x="510792" y="754703"/>
                    </a:cubicBezTo>
                    <a:lnTo>
                      <a:pt x="852000" y="413495"/>
                    </a:lnTo>
                    <a:cubicBezTo>
                      <a:pt x="870002" y="395493"/>
                      <a:pt x="870002" y="366305"/>
                      <a:pt x="852000" y="3483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174625"/>
                <a:ext cx="782996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2"/>
                  </a:lnSpc>
                </a:pPr>
                <a:endParaRPr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 rot="-2986284">
            <a:off x="13451052" y="6037878"/>
            <a:ext cx="1340821" cy="1340821"/>
            <a:chOff x="0" y="0"/>
            <a:chExt cx="1787761" cy="1787761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787761" cy="1787761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2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225752" y="279979"/>
              <a:ext cx="1336257" cy="1227803"/>
              <a:chOff x="0" y="0"/>
              <a:chExt cx="884596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25501"/>
                <a:ext cx="870002" cy="761797"/>
              </a:xfrm>
              <a:custGeom>
                <a:avLst/>
                <a:gdLst/>
                <a:ahLst/>
                <a:cxnLst/>
                <a:rect l="l" t="t" r="r" b="b"/>
                <a:pathLst>
                  <a:path w="870002" h="761797">
                    <a:moveTo>
                      <a:pt x="852000" y="348303"/>
                    </a:moveTo>
                    <a:lnTo>
                      <a:pt x="510792" y="7095"/>
                    </a:lnTo>
                    <a:cubicBezTo>
                      <a:pt x="505331" y="1634"/>
                      <a:pt x="497118" y="0"/>
                      <a:pt x="489983" y="2956"/>
                    </a:cubicBezTo>
                    <a:cubicBezTo>
                      <a:pt x="482848" y="5911"/>
                      <a:pt x="478196" y="12874"/>
                      <a:pt x="478196" y="20597"/>
                    </a:cubicBezTo>
                    <a:lnTo>
                      <a:pt x="478196" y="131601"/>
                    </a:lnTo>
                    <a:cubicBezTo>
                      <a:pt x="478196" y="157060"/>
                      <a:pt x="457557" y="177699"/>
                      <a:pt x="432098" y="177699"/>
                    </a:cubicBezTo>
                    <a:lnTo>
                      <a:pt x="46098" y="177699"/>
                    </a:lnTo>
                    <a:cubicBezTo>
                      <a:pt x="20639" y="177699"/>
                      <a:pt x="0" y="198338"/>
                      <a:pt x="0" y="223797"/>
                    </a:cubicBezTo>
                    <a:lnTo>
                      <a:pt x="0" y="538001"/>
                    </a:lnTo>
                    <a:cubicBezTo>
                      <a:pt x="0" y="563460"/>
                      <a:pt x="20639" y="584099"/>
                      <a:pt x="46098" y="584099"/>
                    </a:cubicBezTo>
                    <a:lnTo>
                      <a:pt x="432098" y="584099"/>
                    </a:lnTo>
                    <a:cubicBezTo>
                      <a:pt x="457557" y="584099"/>
                      <a:pt x="478196" y="604738"/>
                      <a:pt x="478196" y="630197"/>
                    </a:cubicBezTo>
                    <a:lnTo>
                      <a:pt x="478196" y="741201"/>
                    </a:lnTo>
                    <a:cubicBezTo>
                      <a:pt x="478196" y="748924"/>
                      <a:pt x="482848" y="755887"/>
                      <a:pt x="489983" y="758842"/>
                    </a:cubicBezTo>
                    <a:cubicBezTo>
                      <a:pt x="497118" y="761798"/>
                      <a:pt x="505331" y="760164"/>
                      <a:pt x="510792" y="754703"/>
                    </a:cubicBezTo>
                    <a:lnTo>
                      <a:pt x="852000" y="413495"/>
                    </a:lnTo>
                    <a:cubicBezTo>
                      <a:pt x="870002" y="395493"/>
                      <a:pt x="870002" y="366305"/>
                      <a:pt x="852000" y="3483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174625"/>
                <a:ext cx="782996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2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8808314" y="7653106"/>
            <a:ext cx="1421990" cy="1421990"/>
            <a:chOff x="0" y="0"/>
            <a:chExt cx="1895986" cy="189598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895986" cy="1895986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1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239419" y="296928"/>
              <a:ext cx="1417149" cy="1302130"/>
              <a:chOff x="0" y="0"/>
              <a:chExt cx="884596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25501"/>
                <a:ext cx="870002" cy="761797"/>
              </a:xfrm>
              <a:custGeom>
                <a:avLst/>
                <a:gdLst/>
                <a:ahLst/>
                <a:cxnLst/>
                <a:rect l="l" t="t" r="r" b="b"/>
                <a:pathLst>
                  <a:path w="870002" h="761797">
                    <a:moveTo>
                      <a:pt x="852000" y="348303"/>
                    </a:moveTo>
                    <a:lnTo>
                      <a:pt x="510792" y="7095"/>
                    </a:lnTo>
                    <a:cubicBezTo>
                      <a:pt x="505331" y="1634"/>
                      <a:pt x="497118" y="0"/>
                      <a:pt x="489983" y="2956"/>
                    </a:cubicBezTo>
                    <a:cubicBezTo>
                      <a:pt x="482848" y="5911"/>
                      <a:pt x="478196" y="12874"/>
                      <a:pt x="478196" y="20597"/>
                    </a:cubicBezTo>
                    <a:lnTo>
                      <a:pt x="478196" y="131601"/>
                    </a:lnTo>
                    <a:cubicBezTo>
                      <a:pt x="478196" y="157060"/>
                      <a:pt x="457557" y="177699"/>
                      <a:pt x="432098" y="177699"/>
                    </a:cubicBezTo>
                    <a:lnTo>
                      <a:pt x="46098" y="177699"/>
                    </a:lnTo>
                    <a:cubicBezTo>
                      <a:pt x="20639" y="177699"/>
                      <a:pt x="0" y="198338"/>
                      <a:pt x="0" y="223797"/>
                    </a:cubicBezTo>
                    <a:lnTo>
                      <a:pt x="0" y="538001"/>
                    </a:lnTo>
                    <a:cubicBezTo>
                      <a:pt x="0" y="563460"/>
                      <a:pt x="20639" y="584099"/>
                      <a:pt x="46098" y="584099"/>
                    </a:cubicBezTo>
                    <a:lnTo>
                      <a:pt x="432098" y="584099"/>
                    </a:lnTo>
                    <a:cubicBezTo>
                      <a:pt x="457557" y="584099"/>
                      <a:pt x="478196" y="604738"/>
                      <a:pt x="478196" y="630197"/>
                    </a:cubicBezTo>
                    <a:lnTo>
                      <a:pt x="478196" y="741201"/>
                    </a:lnTo>
                    <a:cubicBezTo>
                      <a:pt x="478196" y="748924"/>
                      <a:pt x="482848" y="755887"/>
                      <a:pt x="489983" y="758842"/>
                    </a:cubicBezTo>
                    <a:cubicBezTo>
                      <a:pt x="497118" y="761798"/>
                      <a:pt x="505331" y="760164"/>
                      <a:pt x="510792" y="754703"/>
                    </a:cubicBezTo>
                    <a:lnTo>
                      <a:pt x="852000" y="413495"/>
                    </a:lnTo>
                    <a:cubicBezTo>
                      <a:pt x="870002" y="395493"/>
                      <a:pt x="870002" y="366305"/>
                      <a:pt x="852000" y="3483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174625"/>
                <a:ext cx="782996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1"/>
                  </a:lnSpc>
                </a:pPr>
                <a:endParaRPr/>
              </a:p>
            </p:txBody>
          </p:sp>
        </p:grpSp>
      </p:grpSp>
      <p:grpSp>
        <p:nvGrpSpPr>
          <p:cNvPr id="28" name="Group 28"/>
          <p:cNvGrpSpPr/>
          <p:nvPr/>
        </p:nvGrpSpPr>
        <p:grpSpPr>
          <a:xfrm rot="2794763">
            <a:off x="3804413" y="6066345"/>
            <a:ext cx="1464307" cy="1464307"/>
            <a:chOff x="0" y="0"/>
            <a:chExt cx="1952409" cy="1952409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952409" cy="1952409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2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246543" y="305764"/>
              <a:ext cx="1459322" cy="1340880"/>
              <a:chOff x="0" y="0"/>
              <a:chExt cx="884596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25501"/>
                <a:ext cx="870002" cy="761797"/>
              </a:xfrm>
              <a:custGeom>
                <a:avLst/>
                <a:gdLst/>
                <a:ahLst/>
                <a:cxnLst/>
                <a:rect l="l" t="t" r="r" b="b"/>
                <a:pathLst>
                  <a:path w="870002" h="761797">
                    <a:moveTo>
                      <a:pt x="852000" y="348303"/>
                    </a:moveTo>
                    <a:lnTo>
                      <a:pt x="510792" y="7095"/>
                    </a:lnTo>
                    <a:cubicBezTo>
                      <a:pt x="505331" y="1634"/>
                      <a:pt x="497118" y="0"/>
                      <a:pt x="489983" y="2956"/>
                    </a:cubicBezTo>
                    <a:cubicBezTo>
                      <a:pt x="482848" y="5911"/>
                      <a:pt x="478196" y="12874"/>
                      <a:pt x="478196" y="20597"/>
                    </a:cubicBezTo>
                    <a:lnTo>
                      <a:pt x="478196" y="131601"/>
                    </a:lnTo>
                    <a:cubicBezTo>
                      <a:pt x="478196" y="157060"/>
                      <a:pt x="457557" y="177699"/>
                      <a:pt x="432098" y="177699"/>
                    </a:cubicBezTo>
                    <a:lnTo>
                      <a:pt x="46098" y="177699"/>
                    </a:lnTo>
                    <a:cubicBezTo>
                      <a:pt x="20639" y="177699"/>
                      <a:pt x="0" y="198338"/>
                      <a:pt x="0" y="223797"/>
                    </a:cubicBezTo>
                    <a:lnTo>
                      <a:pt x="0" y="538001"/>
                    </a:lnTo>
                    <a:cubicBezTo>
                      <a:pt x="0" y="563460"/>
                      <a:pt x="20639" y="584099"/>
                      <a:pt x="46098" y="584099"/>
                    </a:cubicBezTo>
                    <a:lnTo>
                      <a:pt x="432098" y="584099"/>
                    </a:lnTo>
                    <a:cubicBezTo>
                      <a:pt x="457557" y="584099"/>
                      <a:pt x="478196" y="604738"/>
                      <a:pt x="478196" y="630197"/>
                    </a:cubicBezTo>
                    <a:lnTo>
                      <a:pt x="478196" y="741201"/>
                    </a:lnTo>
                    <a:cubicBezTo>
                      <a:pt x="478196" y="748924"/>
                      <a:pt x="482848" y="755887"/>
                      <a:pt x="489983" y="758842"/>
                    </a:cubicBezTo>
                    <a:cubicBezTo>
                      <a:pt x="497118" y="761798"/>
                      <a:pt x="505331" y="760164"/>
                      <a:pt x="510792" y="754703"/>
                    </a:cubicBezTo>
                    <a:lnTo>
                      <a:pt x="852000" y="413495"/>
                    </a:lnTo>
                    <a:cubicBezTo>
                      <a:pt x="870002" y="395493"/>
                      <a:pt x="870002" y="366305"/>
                      <a:pt x="852000" y="3483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174625"/>
                <a:ext cx="782996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2"/>
                  </a:lnSpc>
                </a:pPr>
                <a:endParaRPr/>
              </a:p>
            </p:txBody>
          </p:sp>
        </p:grpSp>
      </p:grpSp>
      <p:grpSp>
        <p:nvGrpSpPr>
          <p:cNvPr id="35" name="Group 35"/>
          <p:cNvGrpSpPr/>
          <p:nvPr/>
        </p:nvGrpSpPr>
        <p:grpSpPr>
          <a:xfrm rot="-5400000">
            <a:off x="15066280" y="2027785"/>
            <a:ext cx="1212801" cy="1212801"/>
            <a:chOff x="0" y="0"/>
            <a:chExt cx="1617068" cy="1617068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617068" cy="1617068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2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204198" y="253247"/>
              <a:ext cx="1208673" cy="1110574"/>
              <a:chOff x="0" y="0"/>
              <a:chExt cx="884596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25501"/>
                <a:ext cx="870002" cy="761797"/>
              </a:xfrm>
              <a:custGeom>
                <a:avLst/>
                <a:gdLst/>
                <a:ahLst/>
                <a:cxnLst/>
                <a:rect l="l" t="t" r="r" b="b"/>
                <a:pathLst>
                  <a:path w="870002" h="761797">
                    <a:moveTo>
                      <a:pt x="852000" y="348303"/>
                    </a:moveTo>
                    <a:lnTo>
                      <a:pt x="510792" y="7095"/>
                    </a:lnTo>
                    <a:cubicBezTo>
                      <a:pt x="505331" y="1634"/>
                      <a:pt x="497118" y="0"/>
                      <a:pt x="489983" y="2956"/>
                    </a:cubicBezTo>
                    <a:cubicBezTo>
                      <a:pt x="482848" y="5911"/>
                      <a:pt x="478196" y="12874"/>
                      <a:pt x="478196" y="20597"/>
                    </a:cubicBezTo>
                    <a:lnTo>
                      <a:pt x="478196" y="131601"/>
                    </a:lnTo>
                    <a:cubicBezTo>
                      <a:pt x="478196" y="157060"/>
                      <a:pt x="457557" y="177699"/>
                      <a:pt x="432098" y="177699"/>
                    </a:cubicBezTo>
                    <a:lnTo>
                      <a:pt x="46098" y="177699"/>
                    </a:lnTo>
                    <a:cubicBezTo>
                      <a:pt x="20639" y="177699"/>
                      <a:pt x="0" y="198338"/>
                      <a:pt x="0" y="223797"/>
                    </a:cubicBezTo>
                    <a:lnTo>
                      <a:pt x="0" y="538001"/>
                    </a:lnTo>
                    <a:cubicBezTo>
                      <a:pt x="0" y="563460"/>
                      <a:pt x="20639" y="584099"/>
                      <a:pt x="46098" y="584099"/>
                    </a:cubicBezTo>
                    <a:lnTo>
                      <a:pt x="432098" y="584099"/>
                    </a:lnTo>
                    <a:cubicBezTo>
                      <a:pt x="457557" y="584099"/>
                      <a:pt x="478196" y="604738"/>
                      <a:pt x="478196" y="630197"/>
                    </a:cubicBezTo>
                    <a:lnTo>
                      <a:pt x="478196" y="741201"/>
                    </a:lnTo>
                    <a:cubicBezTo>
                      <a:pt x="478196" y="748924"/>
                      <a:pt x="482848" y="755887"/>
                      <a:pt x="489983" y="758842"/>
                    </a:cubicBezTo>
                    <a:cubicBezTo>
                      <a:pt x="497118" y="761798"/>
                      <a:pt x="505331" y="760164"/>
                      <a:pt x="510792" y="754703"/>
                    </a:cubicBezTo>
                    <a:lnTo>
                      <a:pt x="852000" y="413495"/>
                    </a:lnTo>
                    <a:cubicBezTo>
                      <a:pt x="870002" y="395493"/>
                      <a:pt x="870002" y="366305"/>
                      <a:pt x="852000" y="3483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174625"/>
                <a:ext cx="782996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2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-2183004" y="-116698"/>
            <a:ext cx="7820097" cy="4308162"/>
          </a:xfrm>
          <a:custGeom>
            <a:avLst/>
            <a:gdLst/>
            <a:ahLst/>
            <a:cxnLst/>
            <a:rect l="l" t="t" r="r" b="b"/>
            <a:pathLst>
              <a:path w="7820097" h="4308162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76463" y="828331"/>
            <a:ext cx="12499123" cy="8965462"/>
            <a:chOff x="0" y="0"/>
            <a:chExt cx="5691261" cy="40822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691261" cy="4082269"/>
            </a:xfrm>
            <a:custGeom>
              <a:avLst/>
              <a:gdLst/>
              <a:ahLst/>
              <a:cxnLst/>
              <a:rect l="l" t="t" r="r" b="b"/>
              <a:pathLst>
                <a:path w="5691261" h="4082269">
                  <a:moveTo>
                    <a:pt x="21060" y="0"/>
                  </a:moveTo>
                  <a:lnTo>
                    <a:pt x="5670202" y="0"/>
                  </a:lnTo>
                  <a:cubicBezTo>
                    <a:pt x="5675787" y="0"/>
                    <a:pt x="5681144" y="2219"/>
                    <a:pt x="5685093" y="6168"/>
                  </a:cubicBezTo>
                  <a:cubicBezTo>
                    <a:pt x="5689042" y="10118"/>
                    <a:pt x="5691261" y="15474"/>
                    <a:pt x="5691261" y="21060"/>
                  </a:cubicBezTo>
                  <a:lnTo>
                    <a:pt x="5691261" y="4061210"/>
                  </a:lnTo>
                  <a:cubicBezTo>
                    <a:pt x="5691261" y="4066795"/>
                    <a:pt x="5689042" y="4072152"/>
                    <a:pt x="5685093" y="4076101"/>
                  </a:cubicBezTo>
                  <a:cubicBezTo>
                    <a:pt x="5681144" y="4080051"/>
                    <a:pt x="5675787" y="4082269"/>
                    <a:pt x="5670202" y="4082269"/>
                  </a:cubicBezTo>
                  <a:lnTo>
                    <a:pt x="21060" y="4082269"/>
                  </a:lnTo>
                  <a:cubicBezTo>
                    <a:pt x="15474" y="4082269"/>
                    <a:pt x="10118" y="4080051"/>
                    <a:pt x="6168" y="4076101"/>
                  </a:cubicBezTo>
                  <a:cubicBezTo>
                    <a:pt x="2219" y="4072152"/>
                    <a:pt x="0" y="4066795"/>
                    <a:pt x="0" y="4061210"/>
                  </a:cubicBezTo>
                  <a:lnTo>
                    <a:pt x="0" y="21060"/>
                  </a:lnTo>
                  <a:cubicBezTo>
                    <a:pt x="0" y="15474"/>
                    <a:pt x="2219" y="10118"/>
                    <a:pt x="6168" y="6168"/>
                  </a:cubicBezTo>
                  <a:cubicBezTo>
                    <a:pt x="10118" y="2219"/>
                    <a:pt x="15474" y="0"/>
                    <a:pt x="2106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5691261" cy="409179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3214" y="4624439"/>
            <a:ext cx="4767033" cy="3300608"/>
            <a:chOff x="0" y="0"/>
            <a:chExt cx="1714444" cy="11870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14444" cy="1187050"/>
            </a:xfrm>
            <a:custGeom>
              <a:avLst/>
              <a:gdLst/>
              <a:ahLst/>
              <a:cxnLst/>
              <a:rect l="l" t="t" r="r" b="b"/>
              <a:pathLst>
                <a:path w="1714444" h="1187050">
                  <a:moveTo>
                    <a:pt x="55218" y="0"/>
                  </a:moveTo>
                  <a:lnTo>
                    <a:pt x="1659226" y="0"/>
                  </a:lnTo>
                  <a:cubicBezTo>
                    <a:pt x="1673871" y="0"/>
                    <a:pt x="1687916" y="5818"/>
                    <a:pt x="1698271" y="16173"/>
                  </a:cubicBezTo>
                  <a:cubicBezTo>
                    <a:pt x="1708627" y="26528"/>
                    <a:pt x="1714444" y="40573"/>
                    <a:pt x="1714444" y="55218"/>
                  </a:cubicBezTo>
                  <a:lnTo>
                    <a:pt x="1714444" y="1131832"/>
                  </a:lnTo>
                  <a:cubicBezTo>
                    <a:pt x="1714444" y="1146477"/>
                    <a:pt x="1708627" y="1160522"/>
                    <a:pt x="1698271" y="1170877"/>
                  </a:cubicBezTo>
                  <a:cubicBezTo>
                    <a:pt x="1687916" y="1181233"/>
                    <a:pt x="1673871" y="1187050"/>
                    <a:pt x="1659226" y="1187050"/>
                  </a:cubicBezTo>
                  <a:lnTo>
                    <a:pt x="55218" y="1187050"/>
                  </a:lnTo>
                  <a:cubicBezTo>
                    <a:pt x="40573" y="1187050"/>
                    <a:pt x="26528" y="1181233"/>
                    <a:pt x="16173" y="1170877"/>
                  </a:cubicBezTo>
                  <a:cubicBezTo>
                    <a:pt x="5818" y="1160522"/>
                    <a:pt x="0" y="1146477"/>
                    <a:pt x="0" y="1131832"/>
                  </a:cubicBezTo>
                  <a:lnTo>
                    <a:pt x="0" y="55218"/>
                  </a:lnTo>
                  <a:cubicBezTo>
                    <a:pt x="0" y="40573"/>
                    <a:pt x="5818" y="26528"/>
                    <a:pt x="16173" y="16173"/>
                  </a:cubicBezTo>
                  <a:cubicBezTo>
                    <a:pt x="26528" y="5818"/>
                    <a:pt x="40573" y="0"/>
                    <a:pt x="5521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714444" cy="11965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999" y="4696855"/>
            <a:ext cx="5239464" cy="275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60"/>
              </a:lnSpc>
              <a:spcBef>
                <a:spcPct val="0"/>
              </a:spcBef>
            </a:pPr>
            <a:r>
              <a:rPr lang="en-US" sz="7828">
                <a:solidFill>
                  <a:srgbClr val="000000"/>
                </a:solidFill>
                <a:latin typeface="Repo Bold Bold"/>
              </a:rPr>
              <a:t>Future Scope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597101" y="1262502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886399" y="2336972"/>
            <a:ext cx="5276832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spc="-23">
                <a:solidFill>
                  <a:srgbClr val="000000"/>
                </a:solidFill>
                <a:latin typeface="DM Sans Italics"/>
              </a:rPr>
              <a:t>Let users curate the content they see by implementing a rating system to influence rankings and suggestions.</a:t>
            </a:r>
          </a:p>
          <a:p>
            <a:pPr marL="0" lvl="0" indent="0">
              <a:lnSpc>
                <a:spcPts val="3220"/>
              </a:lnSpc>
              <a:spcBef>
                <a:spcPct val="0"/>
              </a:spcBef>
            </a:pPr>
            <a:endParaRPr lang="en-US" sz="2300" spc="-23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86399" y="1512965"/>
            <a:ext cx="4147529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"/>
              </a:rPr>
              <a:t>Rating System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86399" y="4980895"/>
            <a:ext cx="5686500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220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DM Sans Italics"/>
              </a:rPr>
              <a:t>Collaborate with NGOs and educational institutions to provide students in developing countries with access to your platform and its learning resources.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86399" y="4206915"/>
            <a:ext cx="5495330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"/>
              </a:rPr>
              <a:t>Partnerships with NGOs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91665" y="2336972"/>
            <a:ext cx="5789201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spc="-23">
                <a:solidFill>
                  <a:srgbClr val="000000"/>
                </a:solidFill>
                <a:latin typeface="DM Sans Italics"/>
              </a:rPr>
              <a:t>Foster a collaborative learning environment by creating an open forum where users can interact, ask questions, and connect with like-minded people.</a:t>
            </a:r>
          </a:p>
          <a:p>
            <a:pPr marL="0" lvl="0" indent="0">
              <a:lnSpc>
                <a:spcPts val="3220"/>
              </a:lnSpc>
              <a:spcBef>
                <a:spcPct val="0"/>
              </a:spcBef>
            </a:pPr>
            <a:endParaRPr lang="en-US" sz="2300" spc="-23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891665" y="1512965"/>
            <a:ext cx="343303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"/>
              </a:rPr>
              <a:t>Open Forum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91665" y="4858425"/>
            <a:ext cx="5172051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spc="-23">
                <a:solidFill>
                  <a:srgbClr val="000000"/>
                </a:solidFill>
                <a:latin typeface="DM Sans Italics"/>
              </a:rPr>
              <a:t>Explore cutting-edge education tools and connect with exciting job opportunities from leading EdTech startups - all on our platform.</a:t>
            </a:r>
          </a:p>
          <a:p>
            <a:pPr marL="0" lvl="0" indent="0">
              <a:lnSpc>
                <a:spcPts val="3220"/>
              </a:lnSpc>
              <a:spcBef>
                <a:spcPct val="0"/>
              </a:spcBef>
            </a:pPr>
            <a:endParaRPr lang="en-US" sz="2300" spc="-23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891665" y="4206915"/>
            <a:ext cx="3176937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"/>
              </a:rPr>
              <a:t>Collaboration</a:t>
            </a:r>
          </a:p>
        </p:txBody>
      </p:sp>
      <p:sp>
        <p:nvSpPr>
          <p:cNvPr id="20" name="Freeform 20"/>
          <p:cNvSpPr/>
          <p:nvPr/>
        </p:nvSpPr>
        <p:spPr>
          <a:xfrm rot="-2533475">
            <a:off x="14640608" y="8018200"/>
            <a:ext cx="3896408" cy="2146567"/>
          </a:xfrm>
          <a:custGeom>
            <a:avLst/>
            <a:gdLst/>
            <a:ahLst/>
            <a:cxnLst/>
            <a:rect l="l" t="t" r="r" b="b"/>
            <a:pathLst>
              <a:path w="3896408" h="2146567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886399" y="7038380"/>
            <a:ext cx="388316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"/>
              </a:rPr>
              <a:t>Reward System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91665" y="7038380"/>
            <a:ext cx="5983920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redoka"/>
              </a:rPr>
              <a:t>Language Accessibility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891665" y="7668895"/>
            <a:ext cx="4676727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spc="-23">
                <a:solidFill>
                  <a:srgbClr val="000000"/>
                </a:solidFill>
                <a:latin typeface="DM Sans Italics"/>
              </a:rPr>
              <a:t>We plan to make our content available in multiple languages. To achieve this, we will create servers that cater to specific languages.</a:t>
            </a:r>
          </a:p>
          <a:p>
            <a:pPr marL="0" lvl="0" indent="0">
              <a:lnSpc>
                <a:spcPts val="3220"/>
              </a:lnSpc>
              <a:spcBef>
                <a:spcPct val="0"/>
              </a:spcBef>
            </a:pPr>
            <a:endParaRPr lang="en-US" sz="2300" spc="-23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886399" y="7668895"/>
            <a:ext cx="4546830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220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DM Sans Italics"/>
              </a:rPr>
              <a:t>Motivate users to complete courses by offering a reward system with coupons or discounts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97693" y="2218670"/>
            <a:ext cx="10896012" cy="6728287"/>
          </a:xfrm>
          <a:custGeom>
            <a:avLst/>
            <a:gdLst/>
            <a:ahLst/>
            <a:cxnLst/>
            <a:rect l="l" t="t" r="r" b="b"/>
            <a:pathLst>
              <a:path w="10896012" h="6728287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67734" y="4165670"/>
            <a:ext cx="9952531" cy="270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91"/>
              </a:lnSpc>
              <a:spcBef>
                <a:spcPct val="0"/>
              </a:spcBef>
            </a:pPr>
            <a:r>
              <a:rPr lang="en-US" sz="15494">
                <a:solidFill>
                  <a:srgbClr val="000000"/>
                </a:solidFill>
                <a:latin typeface="Repo Bo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-1244255">
            <a:off x="12212738" y="6763050"/>
            <a:ext cx="1064640" cy="1758415"/>
          </a:xfrm>
          <a:custGeom>
            <a:avLst/>
            <a:gdLst/>
            <a:ahLst/>
            <a:cxnLst/>
            <a:rect l="l" t="t" r="r" b="b"/>
            <a:pathLst>
              <a:path w="1064640" h="1758415">
                <a:moveTo>
                  <a:pt x="0" y="0"/>
                </a:moveTo>
                <a:lnTo>
                  <a:pt x="1064640" y="0"/>
                </a:lnTo>
                <a:lnTo>
                  <a:pt x="1064640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727055" y="5729877"/>
            <a:ext cx="4609198" cy="6434160"/>
          </a:xfrm>
          <a:custGeom>
            <a:avLst/>
            <a:gdLst/>
            <a:ahLst/>
            <a:cxnLst/>
            <a:rect l="l" t="t" r="r" b="b"/>
            <a:pathLst>
              <a:path w="4609198" h="6434160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757656">
            <a:off x="-2268026" y="-422948"/>
            <a:ext cx="8967709" cy="2903296"/>
          </a:xfrm>
          <a:custGeom>
            <a:avLst/>
            <a:gdLst/>
            <a:ahLst/>
            <a:cxnLst/>
            <a:rect l="l" t="t" r="r" b="b"/>
            <a:pathLst>
              <a:path w="8967709" h="2903296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592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Repo Bold Bold</vt:lpstr>
      <vt:lpstr>DM Sans</vt:lpstr>
      <vt:lpstr>DM Sans Bold Italics</vt:lpstr>
      <vt:lpstr>DM Sans Italics</vt:lpstr>
      <vt:lpstr>Repo Bold</vt:lpstr>
      <vt:lpstr>Fredoka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Creative Doodle Brainstorming Presentation</dc:title>
  <dc:creator>JAFAR A</dc:creator>
  <cp:lastModifiedBy>JAFAR A</cp:lastModifiedBy>
  <cp:revision>6</cp:revision>
  <dcterms:created xsi:type="dcterms:W3CDTF">2006-08-16T00:00:00Z</dcterms:created>
  <dcterms:modified xsi:type="dcterms:W3CDTF">2024-06-09T10:56:56Z</dcterms:modified>
  <dc:identifier>DAF_d78yerE</dc:identifier>
</cp:coreProperties>
</file>