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6" r:id="rId7"/>
    <p:sldId id="261" r:id="rId8"/>
    <p:sldId id="262" r:id="rId9"/>
    <p:sldId id="263" r:id="rId10"/>
    <p:sldId id="272" r:id="rId11"/>
    <p:sldId id="273" r:id="rId12"/>
    <p:sldId id="274" r:id="rId13"/>
    <p:sldId id="275" r:id="rId14"/>
    <p:sldId id="276" r:id="rId15"/>
    <p:sldId id="277" r:id="rId16"/>
    <p:sldId id="278" r:id="rId17"/>
    <p:sldId id="279" r:id="rId18"/>
    <p:sldId id="267" r:id="rId19"/>
    <p:sldId id="268" r:id="rId20"/>
    <p:sldId id="269" r:id="rId21"/>
    <p:sldId id="270" r:id="rId22"/>
    <p:sldId id="280" r:id="rId23"/>
    <p:sldId id="281" r:id="rId24"/>
    <p:sldId id="282" r:id="rId25"/>
    <p:sldId id="283" r:id="rId26"/>
    <p:sldId id="284"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CE529E-8BFC-4162-A45D-17DB1737B57C}"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BFE4871-DEF9-4F30-9F0E-7159ADFAA22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E529E-8BFC-4162-A45D-17DB1737B57C}"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E529E-8BFC-4162-A45D-17DB1737B57C}"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CE529E-8BFC-4162-A45D-17DB1737B57C}"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8CE529E-8BFC-4162-A45D-17DB1737B57C}" type="datetimeFigureOut">
              <a:rPr lang="en-IN" smtClean="0"/>
              <a:t>23-05-2024</a:t>
            </a:fld>
            <a:endParaRPr lang="en-IN"/>
          </a:p>
        </p:txBody>
      </p:sp>
      <p:sp>
        <p:nvSpPr>
          <p:cNvPr id="8" name="Slide Number Placeholder 7"/>
          <p:cNvSpPr>
            <a:spLocks noGrp="1"/>
          </p:cNvSpPr>
          <p:nvPr>
            <p:ph type="sldNum" sz="quarter" idx="11"/>
          </p:nvPr>
        </p:nvSpPr>
        <p:spPr/>
        <p:txBody>
          <a:bodyPr/>
          <a:lstStyle/>
          <a:p>
            <a:fld id="{5BFE4871-DEF9-4F30-9F0E-7159ADFAA221}"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CE529E-8BFC-4162-A45D-17DB1737B57C}"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E529E-8BFC-4162-A45D-17DB1737B57C}"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CE529E-8BFC-4162-A45D-17DB1737B57C}"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E529E-8BFC-4162-A45D-17DB1737B57C}"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FE4871-DEF9-4F30-9F0E-7159ADFAA2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E529E-8BFC-4162-A45D-17DB1737B57C}"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E4871-DEF9-4F30-9F0E-7159ADFAA22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E529E-8BFC-4162-A45D-17DB1737B57C}"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BFE4871-DEF9-4F30-9F0E-7159ADFAA221}"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8CE529E-8BFC-4162-A45D-17DB1737B57C}" type="datetimeFigureOut">
              <a:rPr lang="en-IN" smtClean="0"/>
              <a:t>23-05-2024</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BFE4871-DEF9-4F30-9F0E-7159ADFAA221}"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420888"/>
            <a:ext cx="7344816" cy="2088232"/>
          </a:xfrm>
        </p:spPr>
        <p:txBody>
          <a:bodyPr/>
          <a:lstStyle/>
          <a:p>
            <a:r>
              <a:rPr lang="en-US" sz="2400" dirty="0"/>
              <a:t>Enhanced Lane Detection for Autonomous Vehicles:</a:t>
            </a:r>
            <a:br>
              <a:rPr lang="en-US" sz="2400" dirty="0"/>
            </a:br>
            <a:r>
              <a:rPr lang="en-US" sz="2400" dirty="0"/>
              <a:t>A Comprehensive Pipeline with Averaging </a:t>
            </a:r>
            <a:r>
              <a:rPr lang="en-US" sz="2400" dirty="0" smtClean="0"/>
              <a:t>and Future </a:t>
            </a:r>
            <a:r>
              <a:rPr lang="en-US" sz="2400" dirty="0"/>
              <a:t>Improvements</a:t>
            </a:r>
            <a:endParaRPr lang="en-IN" sz="2400" dirty="0"/>
          </a:p>
        </p:txBody>
      </p:sp>
    </p:spTree>
    <p:extLst>
      <p:ext uri="{BB962C8B-B14F-4D97-AF65-F5344CB8AC3E}">
        <p14:creationId xmlns:p14="http://schemas.microsoft.com/office/powerpoint/2010/main" val="28502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7620000" cy="5256584"/>
          </a:xfrm>
        </p:spPr>
        <p:txBody>
          <a:bodyPr>
            <a:noAutofit/>
          </a:bodyPr>
          <a:lstStyle/>
          <a:p>
            <a:pPr marL="342900" indent="-342900">
              <a:buFont typeface="Arial" pitchFamily="34" charset="0"/>
              <a:buChar char="•"/>
            </a:pPr>
            <a:r>
              <a:rPr lang="en-US" sz="1500" dirty="0"/>
              <a:t>Collecting Road Images</a:t>
            </a:r>
            <a:r>
              <a:rPr lang="en-US" sz="1500" b="0" dirty="0"/>
              <a:t>: Begin by collecting a diverse set of road images. These images form the raw dataset for the lane detection algorithm and are crucial for ensuring that the algorithm can handle various lighting conditions, road types, and lane markings.</a:t>
            </a:r>
          </a:p>
          <a:p>
            <a:pPr marL="342900" indent="-342900">
              <a:buFont typeface="Arial" pitchFamily="34" charset="0"/>
              <a:buChar char="•"/>
            </a:pPr>
            <a:r>
              <a:rPr lang="en-US" sz="1500" dirty="0"/>
              <a:t>Loading Images into Memory</a:t>
            </a:r>
            <a:r>
              <a:rPr lang="en-US" sz="1500" b="0" dirty="0"/>
              <a:t>: Utilize image processing libraries to read the collected road images from their storage location. This step involves loading these images into the program's memory, making them accessible for processing and analysis.</a:t>
            </a:r>
          </a:p>
          <a:p>
            <a:pPr marL="342900" indent="-342900">
              <a:buFont typeface="Arial" pitchFamily="34" charset="0"/>
              <a:buChar char="•"/>
            </a:pPr>
            <a:r>
              <a:rPr lang="en-US" sz="1500" dirty="0"/>
              <a:t>Systematic Organization</a:t>
            </a:r>
            <a:r>
              <a:rPr lang="en-US" sz="1500" b="0" dirty="0"/>
              <a:t>: After loading, organize the images systematically in a list named </a:t>
            </a:r>
            <a:r>
              <a:rPr lang="en-US" sz="1500" b="0" dirty="0" err="1"/>
              <a:t>imageList</a:t>
            </a:r>
            <a:r>
              <a:rPr lang="en-US" sz="1500" b="0" dirty="0"/>
              <a:t>. This organization facilitates efficient processing, allowing for sequential access to each image for further steps in the lane detection pipeline.</a:t>
            </a:r>
          </a:p>
          <a:p>
            <a:pPr marL="342900" indent="-342900">
              <a:buFont typeface="Arial" pitchFamily="34" charset="0"/>
              <a:buChar char="•"/>
            </a:pPr>
            <a:r>
              <a:rPr lang="en-US" sz="1500" dirty="0"/>
              <a:t>Visual Inspection and Display</a:t>
            </a:r>
            <a:r>
              <a:rPr lang="en-US" sz="1500" b="0" dirty="0"/>
              <a:t>: Implement a function, </a:t>
            </a:r>
            <a:r>
              <a:rPr lang="en-US" sz="1500" b="0" dirty="0" err="1"/>
              <a:t>display_images</a:t>
            </a:r>
            <a:r>
              <a:rPr lang="en-US" sz="1500" b="0" dirty="0"/>
              <a:t>(), to display the images. This visual inspection is essential for verifying the quality of the images loaded and to ensure that they are appropriate for the subsequent processing stages. It also aids in identifying any issues early in the pipeline.</a:t>
            </a:r>
          </a:p>
          <a:p>
            <a:pPr marL="342900" indent="-342900">
              <a:buFont typeface="Arial" pitchFamily="34" charset="0"/>
              <a:buChar char="•"/>
            </a:pPr>
            <a:r>
              <a:rPr lang="en-US" sz="1500" dirty="0"/>
              <a:t>Initial Preparation for Processing</a:t>
            </a:r>
            <a:r>
              <a:rPr lang="en-US" sz="1500" b="0" dirty="0"/>
              <a:t>: This phase serves as the groundwork for the entire lane detection process, ensuring that the images are ready for the complex analyses and transformations that follow. It sets the stage for the detailed and computationally intensive steps of color filtering, edge detection, and line detection that constitute the core of the lane detection algorithm</a:t>
            </a:r>
            <a:r>
              <a:rPr lang="en-US" sz="1500" b="0" dirty="0" smtClean="0"/>
              <a:t>.</a:t>
            </a:r>
            <a:endParaRPr lang="en-US" sz="1500" b="0" dirty="0"/>
          </a:p>
        </p:txBody>
      </p:sp>
      <p:sp>
        <p:nvSpPr>
          <p:cNvPr id="4" name="Title 1"/>
          <p:cNvSpPr txBox="1">
            <a:spLocks/>
          </p:cNvSpPr>
          <p:nvPr/>
        </p:nvSpPr>
        <p:spPr>
          <a:xfrm>
            <a:off x="18157" y="0"/>
            <a:ext cx="6498059" cy="764704"/>
          </a:xfrm>
          <a:prstGeom prst="rect">
            <a:avLst/>
          </a:prstGeom>
        </p:spPr>
        <p:txBody>
          <a:bodyPr vert="horz" lIns="91440" tIns="45720" rIns="91440" bIns="45720" rtlCol="0" anchor="b">
            <a:normAutofit fontScale="700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MODULE 0:</a:t>
            </a:r>
            <a:r>
              <a:rPr lang="en-IN" dirty="0"/>
              <a:t> Getting the Images </a:t>
            </a:r>
          </a:p>
        </p:txBody>
      </p:sp>
    </p:spTree>
    <p:extLst>
      <p:ext uri="{BB962C8B-B14F-4D97-AF65-F5344CB8AC3E}">
        <p14:creationId xmlns:p14="http://schemas.microsoft.com/office/powerpoint/2010/main" val="84430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355160" cy="1047646"/>
          </a:xfrm>
        </p:spPr>
        <p:txBody>
          <a:bodyPr>
            <a:normAutofit/>
          </a:bodyPr>
          <a:lstStyle/>
          <a:p>
            <a:r>
              <a:rPr lang="en-IN" sz="2500" dirty="0"/>
              <a:t>Module 1: Masking Unnecessary Colours</a:t>
            </a:r>
          </a:p>
        </p:txBody>
      </p:sp>
      <p:sp>
        <p:nvSpPr>
          <p:cNvPr id="3" name="Content Placeholder 2"/>
          <p:cNvSpPr>
            <a:spLocks noGrp="1"/>
          </p:cNvSpPr>
          <p:nvPr>
            <p:ph idx="1"/>
          </p:nvPr>
        </p:nvSpPr>
        <p:spPr>
          <a:xfrm>
            <a:off x="467544" y="1556792"/>
            <a:ext cx="7620000" cy="4680520"/>
          </a:xfrm>
        </p:spPr>
        <p:txBody>
          <a:bodyPr>
            <a:normAutofit fontScale="85000" lnSpcReduction="20000"/>
          </a:bodyPr>
          <a:lstStyle/>
          <a:p>
            <a:pPr marL="342900" indent="-342900">
              <a:buFont typeface="Arial" pitchFamily="34" charset="0"/>
              <a:buChar char="•"/>
            </a:pPr>
            <a:r>
              <a:rPr lang="en-US" dirty="0"/>
              <a:t>Color Space Conversion</a:t>
            </a:r>
            <a:r>
              <a:rPr lang="en-US" b="0" dirty="0"/>
              <a:t>: Convert the images from RGB to HSL color space. This conversion is crucial as it allows for more effective filtering of colors based on hue, saturation, and lightness levels, which is particularly useful for isolating the colors of lane markings under various lighting conditions and against different road surfaces.</a:t>
            </a:r>
          </a:p>
          <a:p>
            <a:pPr marL="342900" indent="-342900">
              <a:buFont typeface="Arial" pitchFamily="34" charset="0"/>
              <a:buChar char="•"/>
            </a:pPr>
            <a:r>
              <a:rPr lang="en-US" dirty="0"/>
              <a:t>Applying Color Thresholds</a:t>
            </a:r>
            <a:r>
              <a:rPr lang="en-US" b="0" dirty="0"/>
              <a:t>: Apply specific color thresholds to isolate white and yellow colors, which are commonly used for lane markings. This step involves creating masks that filter out all colors except the shades of white and yellow, significantly reducing the complexity of the image and focusing on the elements most relevant for lane detection.</a:t>
            </a:r>
          </a:p>
          <a:p>
            <a:pPr marL="342900" indent="-342900">
              <a:buFont typeface="Arial" pitchFamily="34" charset="0"/>
              <a:buChar char="•"/>
            </a:pPr>
            <a:r>
              <a:rPr lang="en-US" dirty="0"/>
              <a:t>Combining Masks</a:t>
            </a:r>
            <a:r>
              <a:rPr lang="en-US" b="0" dirty="0"/>
              <a:t>: Combine the masks for white and yellow to create a single mask that retains only the lane markings while discarding other elements of the image. This combined mask is then applied to the original image, resulting in an image that highlights the lane lines more prominently against the road surface.</a:t>
            </a:r>
          </a:p>
          <a:p>
            <a:pPr marL="342900" indent="-342900">
              <a:buFont typeface="Arial" pitchFamily="34" charset="0"/>
              <a:buChar char="•"/>
            </a:pPr>
            <a:r>
              <a:rPr lang="en-US" dirty="0"/>
              <a:t>Enhancing Lane Line Visibility</a:t>
            </a:r>
            <a:r>
              <a:rPr lang="en-US" b="0" dirty="0"/>
              <a:t>: The final outcome of this process is an image where the lane lines are significantly more visible, making it easier to apply further processing steps like edge detection and line detection. This enhanced visibility is key to the success of the subsequent stages in accurately detecting and mapping the lane lines on the road</a:t>
            </a:r>
            <a:r>
              <a:rPr lang="en-US" b="0" dirty="0" smtClean="0"/>
              <a:t>.</a:t>
            </a:r>
            <a:endParaRPr lang="en-US" b="0" dirty="0"/>
          </a:p>
        </p:txBody>
      </p:sp>
    </p:spTree>
    <p:extLst>
      <p:ext uri="{BB962C8B-B14F-4D97-AF65-F5344CB8AC3E}">
        <p14:creationId xmlns:p14="http://schemas.microsoft.com/office/powerpoint/2010/main" val="379642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1044034"/>
          </a:xfrm>
        </p:spPr>
        <p:txBody>
          <a:bodyPr>
            <a:normAutofit/>
          </a:bodyPr>
          <a:lstStyle/>
          <a:p>
            <a:r>
              <a:rPr lang="en-IN" sz="2500" dirty="0"/>
              <a:t>Module 2: </a:t>
            </a:r>
            <a:r>
              <a:rPr lang="en-US" sz="2500" dirty="0"/>
              <a:t>Crop out the Region of Interest</a:t>
            </a:r>
            <a:endParaRPr lang="en-IN" sz="2500" dirty="0"/>
          </a:p>
        </p:txBody>
      </p:sp>
      <p:sp>
        <p:nvSpPr>
          <p:cNvPr id="3" name="Content Placeholder 2"/>
          <p:cNvSpPr>
            <a:spLocks noGrp="1"/>
          </p:cNvSpPr>
          <p:nvPr>
            <p:ph idx="1"/>
          </p:nvPr>
        </p:nvSpPr>
        <p:spPr>
          <a:xfrm>
            <a:off x="457200" y="1752600"/>
            <a:ext cx="7620000" cy="4628728"/>
          </a:xfrm>
        </p:spPr>
        <p:txBody>
          <a:bodyPr>
            <a:normAutofit fontScale="85000" lnSpcReduction="20000"/>
          </a:bodyPr>
          <a:lstStyle/>
          <a:p>
            <a:pPr marL="342900" indent="-342900">
              <a:buFont typeface="Arial" pitchFamily="34" charset="0"/>
              <a:buChar char="•"/>
            </a:pPr>
            <a:r>
              <a:rPr lang="en-US" dirty="0"/>
              <a:t>Defining the Region of Interest</a:t>
            </a:r>
            <a:r>
              <a:rPr lang="en-US" b="0" dirty="0"/>
              <a:t>: Identify and define a polygon that outlines the region of the image where lane lines are most likely to be found. This area typically focuses on the lower half of the image, where the road and lane markings are, and excludes the sky, vehicles, and other irrelevant scenery.</a:t>
            </a:r>
          </a:p>
          <a:p>
            <a:pPr marL="342900" indent="-342900">
              <a:buFont typeface="Arial" pitchFamily="34" charset="0"/>
              <a:buChar char="•"/>
            </a:pPr>
            <a:r>
              <a:rPr lang="en-US" dirty="0"/>
              <a:t>Applying a Mask</a:t>
            </a:r>
            <a:r>
              <a:rPr lang="en-US" b="0" dirty="0"/>
              <a:t>: Use the defined polygon to create a mask that isolates the region of interest (ROI) from the rest of the image. This is achieved by setting the pixel values outside the ROI to zero, effectively blacking out all parts of the image that are not within the defined polygonal area.</a:t>
            </a:r>
          </a:p>
          <a:p>
            <a:pPr marL="342900" indent="-342900">
              <a:buFont typeface="Arial" pitchFamily="34" charset="0"/>
              <a:buChar char="•"/>
            </a:pPr>
            <a:r>
              <a:rPr lang="en-US" dirty="0"/>
              <a:t>Focusing on Lane Lines</a:t>
            </a:r>
            <a:r>
              <a:rPr lang="en-US" b="0" dirty="0"/>
              <a:t>: By cropping out the ROI, the algorithm can focus solely on the area of the image that contains lane lines. This significantly reduces the amount of data to process and helps in avoiding false positives from objects outside the ROI, such as trees, buildings, or cars in adjacent lanes.</a:t>
            </a:r>
          </a:p>
          <a:p>
            <a:pPr marL="342900" indent="-342900">
              <a:buFont typeface="Arial" pitchFamily="34" charset="0"/>
              <a:buChar char="•"/>
            </a:pPr>
            <a:r>
              <a:rPr lang="en-US" dirty="0"/>
              <a:t>Optimizing Processing</a:t>
            </a:r>
            <a:r>
              <a:rPr lang="en-US" b="0" dirty="0"/>
              <a:t>: This selective focus on the ROI not only improves the accuracy of lane detection by eliminating distractions but also enhances processing speed. It allows the algorithm to concentrate computational resources on analyzing and detecting lane lines within a confined area, making the detection process more efficient</a:t>
            </a:r>
            <a:r>
              <a:rPr lang="en-US" b="0" dirty="0" smtClean="0"/>
              <a:t>.</a:t>
            </a:r>
            <a:endParaRPr lang="en-US" b="0" dirty="0"/>
          </a:p>
        </p:txBody>
      </p:sp>
    </p:spTree>
    <p:extLst>
      <p:ext uri="{BB962C8B-B14F-4D97-AF65-F5344CB8AC3E}">
        <p14:creationId xmlns:p14="http://schemas.microsoft.com/office/powerpoint/2010/main" val="298264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a:t>Module 3: Apply Canny Edge Detection</a:t>
            </a:r>
          </a:p>
        </p:txBody>
      </p:sp>
      <p:sp>
        <p:nvSpPr>
          <p:cNvPr id="3" name="Content Placeholder 2"/>
          <p:cNvSpPr>
            <a:spLocks noGrp="1"/>
          </p:cNvSpPr>
          <p:nvPr>
            <p:ph idx="1"/>
          </p:nvPr>
        </p:nvSpPr>
        <p:spPr>
          <a:xfrm>
            <a:off x="457200" y="1752600"/>
            <a:ext cx="7620000" cy="4484712"/>
          </a:xfrm>
        </p:spPr>
        <p:txBody>
          <a:bodyPr>
            <a:normAutofit fontScale="85000" lnSpcReduction="20000"/>
          </a:bodyPr>
          <a:lstStyle/>
          <a:p>
            <a:pPr marL="342900" indent="-342900">
              <a:buFont typeface="Arial" pitchFamily="34" charset="0"/>
              <a:buChar char="•"/>
            </a:pPr>
            <a:r>
              <a:rPr lang="en-US" dirty="0"/>
              <a:t>Conversion to </a:t>
            </a:r>
            <a:r>
              <a:rPr lang="en-US" dirty="0" err="1"/>
              <a:t>Grayscale</a:t>
            </a:r>
            <a:r>
              <a:rPr lang="en-US" b="0" dirty="0"/>
              <a:t>: Before applying Canny edge detection, the image is converted to </a:t>
            </a:r>
            <a:r>
              <a:rPr lang="en-US" b="0" dirty="0" err="1"/>
              <a:t>grayscale</a:t>
            </a:r>
            <a:r>
              <a:rPr lang="en-US" b="0" dirty="0"/>
              <a:t> to simplify the edge detection process. This conversion reduces computational complexity by focusing on intensity variations instead of color differences.</a:t>
            </a:r>
          </a:p>
          <a:p>
            <a:pPr marL="342900" indent="-342900">
              <a:buFont typeface="Arial" pitchFamily="34" charset="0"/>
              <a:buChar char="•"/>
            </a:pPr>
            <a:r>
              <a:rPr lang="en-US" dirty="0"/>
              <a:t>Gradient Calculation</a:t>
            </a:r>
            <a:r>
              <a:rPr lang="en-US" b="0" dirty="0"/>
              <a:t>: Canny edge detection works by calculating the gradient (rate of intensity change) at each pixel in the </a:t>
            </a:r>
            <a:r>
              <a:rPr lang="en-US" b="0" dirty="0" err="1"/>
              <a:t>grayscale</a:t>
            </a:r>
            <a:r>
              <a:rPr lang="en-US" b="0" dirty="0"/>
              <a:t> image. This helps in identifying areas with high intensity changes, which are likely edges within the image.</a:t>
            </a:r>
          </a:p>
          <a:p>
            <a:pPr marL="342900" indent="-342900">
              <a:buFont typeface="Arial" pitchFamily="34" charset="0"/>
              <a:buChar char="•"/>
            </a:pPr>
            <a:r>
              <a:rPr lang="en-US" dirty="0"/>
              <a:t>Thresholding Edges</a:t>
            </a:r>
            <a:r>
              <a:rPr lang="en-US" b="0" dirty="0"/>
              <a:t>: Two thresholds are used in Canny edge detection: a low threshold for detecting faint edges and a high threshold for detecting strong, pronounced edges. Pixels with gradients above the high threshold are considered edges, while those between the two thresholds are only considered edges if they are connected to strong edges.</a:t>
            </a:r>
          </a:p>
          <a:p>
            <a:pPr marL="342900" indent="-342900">
              <a:buFont typeface="Arial" pitchFamily="34" charset="0"/>
              <a:buChar char="•"/>
            </a:pPr>
            <a:r>
              <a:rPr lang="en-US" dirty="0"/>
              <a:t>Edge Thinning</a:t>
            </a:r>
            <a:r>
              <a:rPr lang="en-US" b="0" dirty="0"/>
              <a:t>: Finally, the algorithm performs edge thinning to ensure that edges are sharp and not thick or blurred. This step helps in obtaining a cleaner and more precise representation of edges, which is crucial for accurately identifying lane lines.</a:t>
            </a:r>
          </a:p>
          <a:p>
            <a:endParaRPr lang="en-IN" dirty="0"/>
          </a:p>
        </p:txBody>
      </p:sp>
    </p:spTree>
    <p:extLst>
      <p:ext uri="{BB962C8B-B14F-4D97-AF65-F5344CB8AC3E}">
        <p14:creationId xmlns:p14="http://schemas.microsoft.com/office/powerpoint/2010/main" val="319999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11144" cy="1116042"/>
          </a:xfrm>
        </p:spPr>
        <p:txBody>
          <a:bodyPr>
            <a:normAutofit fontScale="90000"/>
          </a:bodyPr>
          <a:lstStyle/>
          <a:p>
            <a:r>
              <a:rPr lang="en-US" sz="2800" b="1" dirty="0"/>
              <a:t>Module 4: Compute the Hough Lines</a:t>
            </a:r>
            <a:r>
              <a:rPr lang="en-US" b="1" dirty="0"/>
              <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pPr marL="342900" indent="-342900">
              <a:buFont typeface="Arial" pitchFamily="34" charset="0"/>
              <a:buChar char="•"/>
            </a:pPr>
            <a:r>
              <a:rPr lang="en-US" dirty="0"/>
              <a:t>Hough Transform Application</a:t>
            </a:r>
            <a:r>
              <a:rPr lang="en-US" b="0" dirty="0"/>
              <a:t>: This step involves applying the Hough Transform technique to the edge-detected image to identify lines. The Hough Transform is a feature extraction method used to isolate features of a particular shape within an image, in this case, the straight lines of lane markings.</a:t>
            </a:r>
          </a:p>
          <a:p>
            <a:pPr marL="342900" indent="-342900">
              <a:buFont typeface="Arial" pitchFamily="34" charset="0"/>
              <a:buChar char="•"/>
            </a:pPr>
            <a:r>
              <a:rPr lang="en-US" dirty="0"/>
              <a:t>Line Detection Parameters</a:t>
            </a:r>
            <a:r>
              <a:rPr lang="en-US" b="0" dirty="0"/>
              <a:t>: Set parameters for the Hough Transform that dictate how lines are detected, including the resolution of the Hough grid, the minimum number of votes (intersections in Hough space) a candidate line needs to have to be considered a line, and the minimum length and maximum gap of line segments to be joined into a single line.</a:t>
            </a:r>
          </a:p>
          <a:p>
            <a:pPr marL="342900" indent="-342900">
              <a:buFont typeface="Arial" pitchFamily="34" charset="0"/>
              <a:buChar char="•"/>
            </a:pPr>
            <a:r>
              <a:rPr lang="en-US" dirty="0"/>
              <a:t>Resulting Lines</a:t>
            </a:r>
            <a:r>
              <a:rPr lang="en-US" b="0" dirty="0"/>
              <a:t>: The output is a collection of lines that represent the potential lane markings detected in the image. These lines are described by their end points and can be overlaid on the original image for visualization.</a:t>
            </a:r>
          </a:p>
          <a:p>
            <a:endParaRPr lang="en-IN" dirty="0"/>
          </a:p>
        </p:txBody>
      </p:sp>
    </p:spTree>
    <p:extLst>
      <p:ext uri="{BB962C8B-B14F-4D97-AF65-F5344CB8AC3E}">
        <p14:creationId xmlns:p14="http://schemas.microsoft.com/office/powerpoint/2010/main" val="25014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6552728" cy="1340768"/>
          </a:xfrm>
        </p:spPr>
        <p:txBody>
          <a:bodyPr>
            <a:noAutofit/>
          </a:bodyPr>
          <a:lstStyle/>
          <a:p>
            <a:r>
              <a:rPr lang="en-US" sz="2500" b="1" dirty="0"/>
              <a:t>Module 5: Overlaying the Image and the </a:t>
            </a:r>
            <a:r>
              <a:rPr lang="en-US" sz="2500" b="1" dirty="0" smtClean="0"/>
              <a:t>Lines</a:t>
            </a:r>
            <a:r>
              <a:rPr lang="en-US" sz="2500" dirty="0"/>
              <a:t/>
            </a:r>
            <a:br>
              <a:rPr lang="en-US" sz="2500" dirty="0"/>
            </a:br>
            <a:endParaRPr lang="en-IN" sz="2500" dirty="0"/>
          </a:p>
        </p:txBody>
      </p:sp>
      <p:sp>
        <p:nvSpPr>
          <p:cNvPr id="3" name="Content Placeholder 2"/>
          <p:cNvSpPr>
            <a:spLocks noGrp="1"/>
          </p:cNvSpPr>
          <p:nvPr>
            <p:ph idx="1"/>
          </p:nvPr>
        </p:nvSpPr>
        <p:spPr>
          <a:xfrm>
            <a:off x="457200" y="1752601"/>
            <a:ext cx="7931224" cy="4196680"/>
          </a:xfrm>
        </p:spPr>
        <p:txBody>
          <a:bodyPr/>
          <a:lstStyle/>
          <a:p>
            <a:pPr marL="342900" indent="-342900">
              <a:buFont typeface="Arial" pitchFamily="34" charset="0"/>
              <a:buChar char="•"/>
            </a:pPr>
            <a:r>
              <a:rPr lang="en-US" dirty="0"/>
              <a:t>Line Visualization</a:t>
            </a:r>
            <a:r>
              <a:rPr lang="en-US" b="0" dirty="0"/>
              <a:t>: Overlay the detected Hough lines on the original road image to visualize the lane markings. This step involves drawing the lines, typically in a distinctive color, onto the original image to show where the algorithm has detected lane lines.</a:t>
            </a:r>
          </a:p>
          <a:p>
            <a:pPr marL="342900" indent="-342900">
              <a:buFont typeface="Arial" pitchFamily="34" charset="0"/>
              <a:buChar char="•"/>
            </a:pPr>
            <a:r>
              <a:rPr lang="en-US" dirty="0"/>
              <a:t>Image Blending</a:t>
            </a:r>
            <a:r>
              <a:rPr lang="en-US" b="0" dirty="0"/>
              <a:t>: Use weighted sums to blend the original image with the one containing the detected lines. This ensures that the lines are visible on top of the original road image, making it easy to assess the accuracy of the line detection.</a:t>
            </a:r>
          </a:p>
          <a:p>
            <a:pPr marL="342900" indent="-342900">
              <a:buFont typeface="Arial" pitchFamily="34" charset="0"/>
              <a:buChar char="•"/>
            </a:pPr>
            <a:r>
              <a:rPr lang="en-US" dirty="0"/>
              <a:t>Final Visualization</a:t>
            </a:r>
            <a:r>
              <a:rPr lang="en-US" b="0" dirty="0"/>
              <a:t>: The final image showcases the detected lane lines clearly against the road, serving as a direct visual confirmation of the detection's effectiveness and accuracy</a:t>
            </a:r>
            <a:r>
              <a:rPr lang="en-US" b="0" dirty="0" smtClean="0"/>
              <a:t>.</a:t>
            </a:r>
            <a:endParaRPr lang="en-IN" dirty="0"/>
          </a:p>
        </p:txBody>
      </p:sp>
    </p:spTree>
    <p:extLst>
      <p:ext uri="{BB962C8B-B14F-4D97-AF65-F5344CB8AC3E}">
        <p14:creationId xmlns:p14="http://schemas.microsoft.com/office/powerpoint/2010/main" val="180450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571184" cy="903630"/>
          </a:xfrm>
        </p:spPr>
        <p:txBody>
          <a:bodyPr>
            <a:normAutofit/>
          </a:bodyPr>
          <a:lstStyle/>
          <a:p>
            <a:r>
              <a:rPr lang="en-US" sz="2500" b="1" dirty="0"/>
              <a:t>Module 6: Testing and </a:t>
            </a:r>
            <a:r>
              <a:rPr lang="en-US" sz="2500" b="1" dirty="0" smtClean="0"/>
              <a:t>Validation</a:t>
            </a:r>
            <a:endParaRPr lang="en-IN" sz="2500" dirty="0"/>
          </a:p>
        </p:txBody>
      </p:sp>
      <p:sp>
        <p:nvSpPr>
          <p:cNvPr id="3" name="Content Placeholder 2"/>
          <p:cNvSpPr>
            <a:spLocks noGrp="1"/>
          </p:cNvSpPr>
          <p:nvPr>
            <p:ph idx="1"/>
          </p:nvPr>
        </p:nvSpPr>
        <p:spPr>
          <a:xfrm>
            <a:off x="457200" y="1752600"/>
            <a:ext cx="7859216" cy="4556720"/>
          </a:xfrm>
        </p:spPr>
        <p:txBody>
          <a:bodyPr>
            <a:normAutofit/>
          </a:bodyPr>
          <a:lstStyle/>
          <a:p>
            <a:pPr marL="285750" indent="-285750">
              <a:buFont typeface="Arial" pitchFamily="34" charset="0"/>
              <a:buChar char="•"/>
            </a:pPr>
            <a:r>
              <a:rPr lang="en-US" sz="1800" dirty="0"/>
              <a:t>Apply Pipeline to Test Images</a:t>
            </a:r>
            <a:r>
              <a:rPr lang="en-US" sz="1800" b="0" dirty="0"/>
              <a:t>: Run the complete lane detection pipeline on a set of test images. This step is critical for initial testing and validation, allowing for the assessment of the pipeline's effectiveness across various road conditions and scenarios.</a:t>
            </a:r>
          </a:p>
          <a:p>
            <a:pPr marL="285750" indent="-285750">
              <a:buFont typeface="Arial" pitchFamily="34" charset="0"/>
              <a:buChar char="•"/>
            </a:pPr>
            <a:r>
              <a:rPr lang="en-US" sz="1800" dirty="0"/>
              <a:t>Performance Evaluation</a:t>
            </a:r>
            <a:r>
              <a:rPr lang="en-US" sz="1800" b="0" dirty="0"/>
              <a:t>: Evaluate the accuracy and reliability of the lane detection by comparing the algorithm's output against manually marked lane lines or known outcomes. This can involve qualitative visual inspection or quantitative metrics.</a:t>
            </a:r>
          </a:p>
          <a:p>
            <a:pPr marL="285750" indent="-285750">
              <a:buFont typeface="Arial" pitchFamily="34" charset="0"/>
              <a:buChar char="•"/>
            </a:pPr>
            <a:r>
              <a:rPr lang="en-US" sz="1800" dirty="0"/>
              <a:t>Iterative Improvement</a:t>
            </a:r>
            <a:r>
              <a:rPr lang="en-US" sz="1800" b="0" dirty="0"/>
              <a:t>: Based on the performance evaluation, iteratively adjust the parameters and techniques used at various stages of the pipeline. This continuous improvement process is crucial for optimizing the lane detection algorithm's accuracy and reliability across a wide range of driving conditions.</a:t>
            </a:r>
          </a:p>
          <a:p>
            <a:endParaRPr lang="en-IN" dirty="0"/>
          </a:p>
        </p:txBody>
      </p:sp>
    </p:spTree>
    <p:extLst>
      <p:ext uri="{BB962C8B-B14F-4D97-AF65-F5344CB8AC3E}">
        <p14:creationId xmlns:p14="http://schemas.microsoft.com/office/powerpoint/2010/main" val="244688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5791200" cy="831622"/>
          </a:xfrm>
        </p:spPr>
        <p:txBody>
          <a:bodyPr>
            <a:normAutofit/>
          </a:bodyPr>
          <a:lstStyle/>
          <a:p>
            <a:r>
              <a:rPr lang="en-US" sz="2700" dirty="0" smtClean="0"/>
              <a:t>Results and discussion</a:t>
            </a:r>
            <a:endParaRPr lang="en-IN" sz="2700" dirty="0"/>
          </a:p>
        </p:txBody>
      </p:sp>
      <p:sp>
        <p:nvSpPr>
          <p:cNvPr id="3" name="Content Placeholder 2"/>
          <p:cNvSpPr>
            <a:spLocks noGrp="1"/>
          </p:cNvSpPr>
          <p:nvPr>
            <p:ph idx="1"/>
          </p:nvPr>
        </p:nvSpPr>
        <p:spPr>
          <a:xfrm>
            <a:off x="457200" y="1484784"/>
            <a:ext cx="7620000" cy="4641379"/>
          </a:xfrm>
        </p:spPr>
        <p:txBody>
          <a:bodyPr>
            <a:normAutofit lnSpcReduction="10000"/>
          </a:bodyPr>
          <a:lstStyle/>
          <a:p>
            <a:pPr marL="342900" indent="-342900">
              <a:buFont typeface="Arial" pitchFamily="34" charset="0"/>
              <a:buChar char="•"/>
            </a:pPr>
            <a:r>
              <a:rPr lang="en-US" sz="1800" b="0" dirty="0"/>
              <a:t>The pipeline successfully identifies and highlights lane lines across a variety of road conditions, demonstrating its capability to distinguish between different types of lanes (e.g., solid, dashed) under varying lighting and weather conditions</a:t>
            </a:r>
            <a:r>
              <a:rPr lang="en-US" sz="1800" b="0" dirty="0" smtClean="0"/>
              <a:t>.</a:t>
            </a:r>
          </a:p>
          <a:p>
            <a:pPr marL="342900" indent="-342900">
              <a:buFont typeface="Arial" pitchFamily="34" charset="0"/>
              <a:buChar char="•"/>
            </a:pPr>
            <a:r>
              <a:rPr lang="en-US" sz="1800" b="0" dirty="0"/>
              <a:t>The incorporation of techniques like averaging lines over previous frames contributes to the stability and consistency of lane line detection in video streams, reducing jitter and enhancing the visual clarity of lane markings</a:t>
            </a:r>
            <a:r>
              <a:rPr lang="en-US" sz="1800" b="0" dirty="0" smtClean="0"/>
              <a:t>.</a:t>
            </a:r>
          </a:p>
          <a:p>
            <a:pPr marL="342900" indent="-342900">
              <a:buFont typeface="Arial" pitchFamily="34" charset="0"/>
              <a:buChar char="•"/>
            </a:pPr>
            <a:r>
              <a:rPr lang="en-US" sz="1800" b="0" dirty="0"/>
              <a:t>While effective in many scenarios, the pipeline faces challenges with sharp curves, varying road textures, and extreme weather conditions, indicating areas for future improvement and adaptation</a:t>
            </a:r>
            <a:r>
              <a:rPr lang="en-US" b="0" dirty="0" smtClean="0"/>
              <a:t>.</a:t>
            </a:r>
            <a:endParaRPr lang="en-IN" dirty="0" smtClean="0"/>
          </a:p>
          <a:p>
            <a:pPr marL="342900" indent="-342900">
              <a:buFont typeface="Arial" pitchFamily="34" charset="0"/>
              <a:buChar char="•"/>
            </a:pPr>
            <a:r>
              <a:rPr lang="en-US" b="0" dirty="0"/>
              <a:t>The results show promise for real-world applications, such as autonomous driving and driver assistance systems, though further testing and development are necessary to address the identified limitations and ensure robust performance in all driving environments.</a:t>
            </a:r>
            <a:endParaRPr lang="en-US" b="0" dirty="0" smtClean="0"/>
          </a:p>
        </p:txBody>
      </p:sp>
    </p:spTree>
    <p:extLst>
      <p:ext uri="{BB962C8B-B14F-4D97-AF65-F5344CB8AC3E}">
        <p14:creationId xmlns:p14="http://schemas.microsoft.com/office/powerpoint/2010/main" val="66886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OF MODULES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420888"/>
            <a:ext cx="7607328" cy="3923276"/>
          </a:xfrm>
        </p:spPr>
      </p:pic>
      <p:sp>
        <p:nvSpPr>
          <p:cNvPr id="6" name="TextBox 5"/>
          <p:cNvSpPr txBox="1"/>
          <p:nvPr/>
        </p:nvSpPr>
        <p:spPr>
          <a:xfrm>
            <a:off x="390294" y="1790701"/>
            <a:ext cx="4464496" cy="369332"/>
          </a:xfrm>
          <a:prstGeom prst="rect">
            <a:avLst/>
          </a:prstGeom>
          <a:noFill/>
        </p:spPr>
        <p:txBody>
          <a:bodyPr wrap="square" rtlCol="0">
            <a:spAutoFit/>
          </a:bodyPr>
          <a:lstStyle/>
          <a:p>
            <a:r>
              <a:rPr lang="en-IN" dirty="0" smtClean="0"/>
              <a:t>Module 0: </a:t>
            </a:r>
            <a:r>
              <a:rPr lang="en-IN" b="0" dirty="0" smtClean="0"/>
              <a:t>Getting the Images</a:t>
            </a:r>
            <a:endParaRPr lang="en-IN" dirty="0"/>
          </a:p>
        </p:txBody>
      </p:sp>
    </p:spTree>
    <p:extLst>
      <p:ext uri="{BB962C8B-B14F-4D97-AF65-F5344CB8AC3E}">
        <p14:creationId xmlns:p14="http://schemas.microsoft.com/office/powerpoint/2010/main" val="3164289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916832"/>
            <a:ext cx="8150392" cy="4392488"/>
          </a:xfrm>
        </p:spPr>
      </p:pic>
      <p:sp>
        <p:nvSpPr>
          <p:cNvPr id="4" name="TextBox 3"/>
          <p:cNvSpPr txBox="1"/>
          <p:nvPr/>
        </p:nvSpPr>
        <p:spPr>
          <a:xfrm>
            <a:off x="395536" y="908720"/>
            <a:ext cx="4752528" cy="369332"/>
          </a:xfrm>
          <a:prstGeom prst="rect">
            <a:avLst/>
          </a:prstGeom>
          <a:noFill/>
        </p:spPr>
        <p:txBody>
          <a:bodyPr wrap="square" rtlCol="0">
            <a:spAutoFit/>
          </a:bodyPr>
          <a:lstStyle/>
          <a:p>
            <a:r>
              <a:rPr lang="en-US" dirty="0" smtClean="0"/>
              <a:t>Module 1: </a:t>
            </a:r>
            <a:r>
              <a:rPr lang="en-IN" b="0" dirty="0" smtClean="0"/>
              <a:t>Masking Unnecessary Colours </a:t>
            </a:r>
            <a:endParaRPr lang="en-IN" dirty="0"/>
          </a:p>
        </p:txBody>
      </p:sp>
    </p:spTree>
    <p:extLst>
      <p:ext uri="{BB962C8B-B14F-4D97-AF65-F5344CB8AC3E}">
        <p14:creationId xmlns:p14="http://schemas.microsoft.com/office/powerpoint/2010/main" val="428570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46"/>
            <a:ext cx="6228184" cy="615598"/>
          </a:xfrm>
        </p:spPr>
        <p:txBody>
          <a:bodyPr>
            <a:normAutofit fontScale="90000"/>
          </a:bodyPr>
          <a:lstStyle/>
          <a:p>
            <a:r>
              <a:rPr lang="en-US" dirty="0" smtClean="0"/>
              <a:t>objective</a:t>
            </a:r>
            <a:endParaRPr lang="en-IN" dirty="0"/>
          </a:p>
        </p:txBody>
      </p:sp>
      <p:sp>
        <p:nvSpPr>
          <p:cNvPr id="3" name="Content Placeholder 2"/>
          <p:cNvSpPr>
            <a:spLocks noGrp="1"/>
          </p:cNvSpPr>
          <p:nvPr>
            <p:ph idx="1"/>
          </p:nvPr>
        </p:nvSpPr>
        <p:spPr>
          <a:xfrm>
            <a:off x="395536" y="1124744"/>
            <a:ext cx="7920880" cy="5184576"/>
          </a:xfrm>
        </p:spPr>
        <p:txBody>
          <a:bodyPr/>
          <a:lstStyle/>
          <a:p>
            <a:pPr marL="342900" indent="-342900">
              <a:buFont typeface="Arial" pitchFamily="34" charset="0"/>
              <a:buChar char="•"/>
            </a:pPr>
            <a:r>
              <a:rPr lang="en-US" dirty="0" smtClean="0"/>
              <a:t>The objective of </a:t>
            </a:r>
            <a:r>
              <a:rPr lang="en-US" dirty="0"/>
              <a:t>this project is to </a:t>
            </a:r>
            <a:r>
              <a:rPr lang="en-US" dirty="0" smtClean="0"/>
              <a:t>implement </a:t>
            </a:r>
            <a:r>
              <a:rPr lang="en-US" dirty="0"/>
              <a:t>a sliding window algorithm to improve curve detection, allowing the system to dynamically adapt to lane </a:t>
            </a:r>
            <a:r>
              <a:rPr lang="en-US" dirty="0" smtClean="0"/>
              <a:t>curvature.</a:t>
            </a:r>
          </a:p>
          <a:p>
            <a:pPr marL="342900" indent="-342900">
              <a:buFont typeface="Arial" pitchFamily="34" charset="0"/>
              <a:buChar char="•"/>
            </a:pPr>
            <a:r>
              <a:rPr lang="en-US" dirty="0"/>
              <a:t>Next Objective is Overcome shortcomings of the current lane detection pipeline, specifically in accurately identifying and tracking curved lanes, by incorporating advanced algorithms and detection mechanisms</a:t>
            </a:r>
            <a:r>
              <a:rPr lang="en-US" dirty="0" smtClean="0"/>
              <a:t>.</a:t>
            </a:r>
          </a:p>
          <a:p>
            <a:pPr marL="342900" indent="-342900">
              <a:buFont typeface="Arial" pitchFamily="34" charset="0"/>
              <a:buChar char="•"/>
            </a:pPr>
            <a:r>
              <a:rPr lang="en-US" dirty="0" smtClean="0"/>
              <a:t>Finally, </a:t>
            </a:r>
            <a:r>
              <a:rPr lang="en-US" dirty="0"/>
              <a:t>It Enhance the accuracy and reliability of lane detection for autonomous vehicles by refining existing methodologies and integrating new techniques to better handle varied driving scenarios and challenging road conditions.</a:t>
            </a:r>
          </a:p>
        </p:txBody>
      </p:sp>
    </p:spTree>
    <p:extLst>
      <p:ext uri="{BB962C8B-B14F-4D97-AF65-F5344CB8AC3E}">
        <p14:creationId xmlns:p14="http://schemas.microsoft.com/office/powerpoint/2010/main" val="266253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73" y="1988840"/>
            <a:ext cx="8365659" cy="4176463"/>
          </a:xfrm>
        </p:spPr>
      </p:pic>
      <p:sp>
        <p:nvSpPr>
          <p:cNvPr id="4" name="TextBox 3"/>
          <p:cNvSpPr txBox="1"/>
          <p:nvPr/>
        </p:nvSpPr>
        <p:spPr>
          <a:xfrm>
            <a:off x="395536" y="908720"/>
            <a:ext cx="5328592" cy="369332"/>
          </a:xfrm>
          <a:prstGeom prst="rect">
            <a:avLst/>
          </a:prstGeom>
          <a:noFill/>
        </p:spPr>
        <p:txBody>
          <a:bodyPr wrap="square" rtlCol="0">
            <a:spAutoFit/>
          </a:bodyPr>
          <a:lstStyle/>
          <a:p>
            <a:r>
              <a:rPr lang="en-US" dirty="0" smtClean="0"/>
              <a:t>Module 2: </a:t>
            </a:r>
            <a:r>
              <a:rPr lang="en-US" b="0" dirty="0" smtClean="0"/>
              <a:t>Crop out the Region of Interest </a:t>
            </a:r>
            <a:endParaRPr lang="en-IN" dirty="0"/>
          </a:p>
        </p:txBody>
      </p:sp>
    </p:spTree>
    <p:extLst>
      <p:ext uri="{BB962C8B-B14F-4D97-AF65-F5344CB8AC3E}">
        <p14:creationId xmlns:p14="http://schemas.microsoft.com/office/powerpoint/2010/main" val="379409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823" y="1916832"/>
            <a:ext cx="8239957" cy="4320480"/>
          </a:xfrm>
        </p:spPr>
      </p:pic>
      <p:sp>
        <p:nvSpPr>
          <p:cNvPr id="4" name="TextBox 3"/>
          <p:cNvSpPr txBox="1"/>
          <p:nvPr/>
        </p:nvSpPr>
        <p:spPr>
          <a:xfrm>
            <a:off x="395536" y="908720"/>
            <a:ext cx="5328592" cy="400110"/>
          </a:xfrm>
          <a:prstGeom prst="rect">
            <a:avLst/>
          </a:prstGeom>
          <a:noFill/>
        </p:spPr>
        <p:txBody>
          <a:bodyPr wrap="square" rtlCol="0">
            <a:spAutoFit/>
          </a:bodyPr>
          <a:lstStyle/>
          <a:p>
            <a:r>
              <a:rPr lang="en-US" dirty="0" smtClean="0"/>
              <a:t>Module 3 : </a:t>
            </a:r>
            <a:r>
              <a:rPr lang="en-IN" sz="2000" dirty="0">
                <a:solidFill>
                  <a:srgbClr val="000000"/>
                </a:solidFill>
              </a:rPr>
              <a:t>Apply Canny Edge Detection</a:t>
            </a:r>
            <a:endParaRPr lang="en-IN" dirty="0"/>
          </a:p>
        </p:txBody>
      </p:sp>
    </p:spTree>
    <p:extLst>
      <p:ext uri="{BB962C8B-B14F-4D97-AF65-F5344CB8AC3E}">
        <p14:creationId xmlns:p14="http://schemas.microsoft.com/office/powerpoint/2010/main" val="312913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32646"/>
          <a:stretch/>
        </p:blipFill>
        <p:spPr>
          <a:xfrm>
            <a:off x="755576" y="2276872"/>
            <a:ext cx="7416824" cy="3354977"/>
          </a:xfrm>
        </p:spPr>
      </p:pic>
      <p:sp>
        <p:nvSpPr>
          <p:cNvPr id="4" name="TextBox 3"/>
          <p:cNvSpPr txBox="1"/>
          <p:nvPr/>
        </p:nvSpPr>
        <p:spPr>
          <a:xfrm>
            <a:off x="395536" y="908720"/>
            <a:ext cx="5328592" cy="369332"/>
          </a:xfrm>
          <a:prstGeom prst="rect">
            <a:avLst/>
          </a:prstGeom>
          <a:noFill/>
        </p:spPr>
        <p:txBody>
          <a:bodyPr wrap="square" rtlCol="0">
            <a:spAutoFit/>
          </a:bodyPr>
          <a:lstStyle/>
          <a:p>
            <a:r>
              <a:rPr lang="en-IN" dirty="0"/>
              <a:t>Module 4: Compute the Hough Lines</a:t>
            </a:r>
          </a:p>
        </p:txBody>
      </p:sp>
    </p:spTree>
    <p:extLst>
      <p:ext uri="{BB962C8B-B14F-4D97-AF65-F5344CB8AC3E}">
        <p14:creationId xmlns:p14="http://schemas.microsoft.com/office/powerpoint/2010/main" val="4211633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32548"/>
          <a:stretch/>
        </p:blipFill>
        <p:spPr>
          <a:xfrm>
            <a:off x="658697" y="1916832"/>
            <a:ext cx="7990911" cy="4248472"/>
          </a:xfrm>
        </p:spPr>
      </p:pic>
      <p:sp>
        <p:nvSpPr>
          <p:cNvPr id="4" name="TextBox 3"/>
          <p:cNvSpPr txBox="1"/>
          <p:nvPr/>
        </p:nvSpPr>
        <p:spPr>
          <a:xfrm>
            <a:off x="395536" y="908720"/>
            <a:ext cx="5328592" cy="369332"/>
          </a:xfrm>
          <a:prstGeom prst="rect">
            <a:avLst/>
          </a:prstGeom>
          <a:noFill/>
        </p:spPr>
        <p:txBody>
          <a:bodyPr wrap="square" rtlCol="0">
            <a:spAutoFit/>
          </a:bodyPr>
          <a:lstStyle/>
          <a:p>
            <a:r>
              <a:rPr lang="en-IN" dirty="0"/>
              <a:t>Module 5: </a:t>
            </a:r>
            <a:r>
              <a:rPr lang="en-US" dirty="0"/>
              <a:t>Overlaying the Image and the Lines</a:t>
            </a:r>
            <a:endParaRPr lang="en-IN" dirty="0"/>
          </a:p>
        </p:txBody>
      </p:sp>
    </p:spTree>
    <p:extLst>
      <p:ext uri="{BB962C8B-B14F-4D97-AF65-F5344CB8AC3E}">
        <p14:creationId xmlns:p14="http://schemas.microsoft.com/office/powerpoint/2010/main" val="194490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b="0" dirty="0"/>
              <a:t>In conclusion, the project successfully demonstrates a comprehensive pipeline for detecting lane lines on road images, utilizing techniques such as color masking, region of interest cropping, Canny edge detection, Hough Transform for line detection, and final image overlay for visualization. Testing and validation phases have highlighted the pipeline's effectiveness in identifying lane lines under various conditions, though with some limitations in handling highly curved lanes and variable lighting conditions. Future improvements could focus on enhancing the detection of curved lanes and robustness against environmental changes. This work lays a solid foundation for further exploration and development in the field of autonomous vehicle navigation and road safety technologies.</a:t>
            </a:r>
            <a:endParaRPr lang="en-IN" dirty="0"/>
          </a:p>
        </p:txBody>
      </p:sp>
    </p:spTree>
    <p:extLst>
      <p:ext uri="{BB962C8B-B14F-4D97-AF65-F5344CB8AC3E}">
        <p14:creationId xmlns:p14="http://schemas.microsoft.com/office/powerpoint/2010/main" val="346916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71184" cy="1188050"/>
          </a:xfrm>
        </p:spPr>
        <p:txBody>
          <a:bodyPr/>
          <a:lstStyle/>
          <a:p>
            <a:r>
              <a:rPr lang="en-US" dirty="0" smtClean="0"/>
              <a:t>FUTURE ENHANCEMENT</a:t>
            </a:r>
            <a:endParaRPr lang="en-IN" dirty="0"/>
          </a:p>
        </p:txBody>
      </p:sp>
      <p:sp>
        <p:nvSpPr>
          <p:cNvPr id="3" name="Content Placeholder 2"/>
          <p:cNvSpPr>
            <a:spLocks noGrp="1"/>
          </p:cNvSpPr>
          <p:nvPr>
            <p:ph idx="1"/>
          </p:nvPr>
        </p:nvSpPr>
        <p:spPr/>
        <p:txBody>
          <a:bodyPr>
            <a:normAutofit fontScale="85000" lnSpcReduction="10000"/>
          </a:bodyPr>
          <a:lstStyle/>
          <a:p>
            <a:pPr marL="342900" indent="-342900">
              <a:buFont typeface="Arial" pitchFamily="34" charset="0"/>
              <a:buChar char="•"/>
            </a:pPr>
            <a:r>
              <a:rPr lang="en-US" dirty="0"/>
              <a:t>Curved Lane Detection</a:t>
            </a:r>
            <a:r>
              <a:rPr lang="en-US" b="0" dirty="0"/>
              <a:t>: Implement advanced algorithms such as polynomial regression or sliding window techniques to accurately detect curved lanes, improving the system's performance on winding roads and during sharp turns.</a:t>
            </a:r>
          </a:p>
          <a:p>
            <a:pPr marL="342900" indent="-342900">
              <a:buFont typeface="Arial" pitchFamily="34" charset="0"/>
              <a:buChar char="•"/>
            </a:pPr>
            <a:r>
              <a:rPr lang="en-US" dirty="0"/>
              <a:t>Dynamic Thresholding</a:t>
            </a:r>
            <a:r>
              <a:rPr lang="en-US" b="0" dirty="0"/>
              <a:t>: Develop adaptive color and edge detection thresholds that adjust based on lighting conditions, weather, and road surface variations, enhancing the system's reliability across diverse driving environments.</a:t>
            </a:r>
          </a:p>
          <a:p>
            <a:pPr marL="342900" indent="-342900">
              <a:buFont typeface="Arial" pitchFamily="34" charset="0"/>
              <a:buChar char="•"/>
            </a:pPr>
            <a:r>
              <a:rPr lang="en-US" dirty="0"/>
              <a:t>Machine Learning Integration</a:t>
            </a:r>
            <a:r>
              <a:rPr lang="en-US" b="0" dirty="0"/>
              <a:t>: Incorporate machine learning models, especially deep neural networks, to learn complex lane patterns and scenarios, offering significant improvements in detection accuracy and the ability to handle ambiguous lane markings.</a:t>
            </a:r>
          </a:p>
          <a:p>
            <a:pPr marL="342900" indent="-342900">
              <a:buFont typeface="Arial" pitchFamily="34" charset="0"/>
              <a:buChar char="•"/>
            </a:pPr>
            <a:r>
              <a:rPr lang="en-US" dirty="0"/>
              <a:t>Real-time Processing Enhancements</a:t>
            </a:r>
            <a:r>
              <a:rPr lang="en-US" b="0" dirty="0"/>
              <a:t>: Optimize the algorithm for real-time processing capabilities, ensuring it can be effectively integrated into autonomous driving systems for live road navigation and safety applications</a:t>
            </a:r>
            <a:r>
              <a:rPr lang="en-US" b="0" dirty="0" smtClean="0"/>
              <a:t>.</a:t>
            </a:r>
            <a:endParaRPr lang="en-US" b="0" dirty="0"/>
          </a:p>
        </p:txBody>
      </p:sp>
    </p:spTree>
    <p:extLst>
      <p:ext uri="{BB962C8B-B14F-4D97-AF65-F5344CB8AC3E}">
        <p14:creationId xmlns:p14="http://schemas.microsoft.com/office/powerpoint/2010/main" val="2223513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56002"/>
          </a:xfrm>
        </p:spPr>
        <p:txBody>
          <a:bodyPr/>
          <a:lstStyle/>
          <a:p>
            <a:r>
              <a:rPr lang="en-US" dirty="0" smtClean="0"/>
              <a:t>REFERENCES</a:t>
            </a:r>
            <a:endParaRPr lang="en-IN" dirty="0"/>
          </a:p>
        </p:txBody>
      </p:sp>
      <p:sp>
        <p:nvSpPr>
          <p:cNvPr id="3" name="Content Placeholder 2"/>
          <p:cNvSpPr>
            <a:spLocks noGrp="1"/>
          </p:cNvSpPr>
          <p:nvPr>
            <p:ph idx="1"/>
          </p:nvPr>
        </p:nvSpPr>
        <p:spPr>
          <a:xfrm>
            <a:off x="467544" y="1196752"/>
            <a:ext cx="7620000" cy="5328592"/>
          </a:xfrm>
        </p:spPr>
        <p:txBody>
          <a:bodyPr>
            <a:normAutofit/>
          </a:bodyPr>
          <a:lstStyle/>
          <a:p>
            <a:pPr marL="457200" lvl="0" indent="-457200">
              <a:buFont typeface="+mj-lt"/>
              <a:buAutoNum type="arabicPeriod"/>
            </a:pPr>
            <a:r>
              <a:rPr lang="en-IN" sz="1800" b="0" dirty="0"/>
              <a:t>Canny, J. (1986). "A Computational Approach to Edge Detection." IEEE Transactions on Pattern Analysis and Machine Intelligence, 8(6), 679–698.</a:t>
            </a:r>
          </a:p>
          <a:p>
            <a:pPr marL="457200" lvl="0" indent="-457200">
              <a:buFont typeface="+mj-lt"/>
              <a:buAutoNum type="arabicPeriod"/>
            </a:pPr>
            <a:r>
              <a:rPr lang="en-IN" sz="1800" b="0" dirty="0" err="1"/>
              <a:t>Duda</a:t>
            </a:r>
            <a:r>
              <a:rPr lang="en-IN" sz="1800" b="0" dirty="0"/>
              <a:t>, R. O., &amp; Hart, P. E. (1972). "Use of the Hough Transformation to Detect Lines and Curves in Pictures." Communications of the ACM, 15(1), 11–15.</a:t>
            </a:r>
          </a:p>
          <a:p>
            <a:pPr marL="457200" lvl="0" indent="-457200">
              <a:buFont typeface="+mj-lt"/>
              <a:buAutoNum type="arabicPeriod"/>
            </a:pPr>
            <a:r>
              <a:rPr lang="en-IN" sz="1800" b="0" dirty="0"/>
              <a:t>Chen, Y., </a:t>
            </a:r>
            <a:r>
              <a:rPr lang="en-IN" sz="1800" b="0" dirty="0" err="1"/>
              <a:t>Seet</a:t>
            </a:r>
            <a:r>
              <a:rPr lang="en-IN" sz="1800" b="0" dirty="0"/>
              <a:t>, G. G., &amp; Do, M. N. (2015). "Robust Lane Detection and Tracking in Challenging Scenarios." IEEE Transactions on Intelligent Transportation Systems, 16(4), 1834–1849</a:t>
            </a:r>
            <a:r>
              <a:rPr lang="en-IN" sz="1800" b="0" dirty="0" smtClean="0"/>
              <a:t>.</a:t>
            </a:r>
          </a:p>
          <a:p>
            <a:pPr marL="457200" indent="-457200">
              <a:buFont typeface="+mj-lt"/>
              <a:buAutoNum type="arabicPeriod"/>
            </a:pPr>
            <a:r>
              <a:rPr lang="en-IN" sz="1800" b="0" dirty="0"/>
              <a:t>Zhao, Z., Wang, L., &amp; Wang, L. (2018). An Improved Lane Detection Algorithm Based on Hough Transform and Morphological Operation. In 2018 3rd International Conference on Image, Vision and Computing (ICIVC) (pp. 756-760</a:t>
            </a:r>
            <a:r>
              <a:rPr lang="en-IN" sz="1800" b="0" dirty="0" smtClean="0"/>
              <a:t>).</a:t>
            </a:r>
          </a:p>
          <a:p>
            <a:pPr marL="457200" lvl="0" indent="-457200">
              <a:buFont typeface="+mj-lt"/>
              <a:buAutoNum type="arabicPeriod"/>
            </a:pPr>
            <a:r>
              <a:rPr lang="en-IN" sz="1800" b="0" dirty="0"/>
              <a:t>He, K., Zhang, X., </a:t>
            </a:r>
            <a:r>
              <a:rPr lang="en-IN" sz="1800" b="0" dirty="0" err="1"/>
              <a:t>Ren</a:t>
            </a:r>
            <a:r>
              <a:rPr lang="en-IN" sz="1800" b="0" dirty="0"/>
              <a:t>, S., &amp; Sun, J. (2016). Deep residual learning for image recognition. In Proceedings of the IEEE conference on computer vision and pattern recognition (pp. 770-778</a:t>
            </a:r>
            <a:r>
              <a:rPr lang="en-IN" sz="1800" b="0" dirty="0" smtClean="0"/>
              <a:t>).</a:t>
            </a:r>
            <a:endParaRPr lang="en-IN" sz="1800" b="0" dirty="0"/>
          </a:p>
          <a:p>
            <a:pPr marL="457200" lvl="0" indent="-457200">
              <a:buFont typeface="+mj-lt"/>
              <a:buAutoNum type="arabicPeriod"/>
            </a:pPr>
            <a:endParaRPr lang="en-IN" b="0" dirty="0" smtClean="0"/>
          </a:p>
          <a:p>
            <a:pPr marL="457200" lvl="0" indent="-457200">
              <a:buFont typeface="+mj-lt"/>
              <a:buAutoNum type="arabicPeriod"/>
            </a:pPr>
            <a:endParaRPr lang="en-IN" b="0" dirty="0"/>
          </a:p>
          <a:p>
            <a:endParaRPr lang="en-IN" dirty="0"/>
          </a:p>
        </p:txBody>
      </p:sp>
    </p:spTree>
    <p:extLst>
      <p:ext uri="{BB962C8B-B14F-4D97-AF65-F5344CB8AC3E}">
        <p14:creationId xmlns:p14="http://schemas.microsoft.com/office/powerpoint/2010/main" val="130175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132856"/>
            <a:ext cx="5791200" cy="13716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03576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 y="10802"/>
            <a:ext cx="6518010" cy="687606"/>
          </a:xfrm>
        </p:spPr>
        <p:txBody>
          <a:bodyPr/>
          <a:lstStyle/>
          <a:p>
            <a:r>
              <a:rPr lang="en-US" dirty="0" smtClean="0"/>
              <a:t>ABSTRACT</a:t>
            </a:r>
            <a:endParaRPr lang="en-IN" dirty="0"/>
          </a:p>
        </p:txBody>
      </p:sp>
      <p:sp>
        <p:nvSpPr>
          <p:cNvPr id="3" name="Content Placeholder 2"/>
          <p:cNvSpPr>
            <a:spLocks noGrp="1"/>
          </p:cNvSpPr>
          <p:nvPr>
            <p:ph idx="1"/>
          </p:nvPr>
        </p:nvSpPr>
        <p:spPr>
          <a:xfrm>
            <a:off x="107504" y="1124744"/>
            <a:ext cx="8280920" cy="5184576"/>
          </a:xfrm>
        </p:spPr>
        <p:txBody>
          <a:bodyPr/>
          <a:lstStyle/>
          <a:p>
            <a:pPr marL="342900" indent="-342900">
              <a:buFont typeface="Arial" pitchFamily="34" charset="0"/>
              <a:buChar char="•"/>
            </a:pPr>
            <a:r>
              <a:rPr lang="en-IN" dirty="0"/>
              <a:t>Introduces a sophisticated pipeline for accurate lane identification and tracking in autonomous vehicle navigation systems, employing techniques such as color masking, region selection, Canny edge detection, Hough line transformation, and interframe averaging</a:t>
            </a:r>
            <a:r>
              <a:rPr lang="en-IN" dirty="0" smtClean="0"/>
              <a:t>.</a:t>
            </a:r>
          </a:p>
          <a:p>
            <a:pPr marL="342900" indent="-342900">
              <a:buFont typeface="Arial" pitchFamily="34" charset="0"/>
              <a:buChar char="•"/>
            </a:pPr>
            <a:r>
              <a:rPr lang="en-US" dirty="0"/>
              <a:t>The pipeline demonstrates proficiency in detecting straight and slightly curved lanes, although it exhibits limitations in handling sharp turns and curvature. </a:t>
            </a:r>
            <a:endParaRPr lang="en-US" dirty="0" smtClean="0"/>
          </a:p>
          <a:p>
            <a:pPr marL="342900" indent="-342900">
              <a:buFont typeface="Arial" pitchFamily="34" charset="0"/>
              <a:buChar char="•"/>
            </a:pPr>
            <a:r>
              <a:rPr lang="en-US" dirty="0"/>
              <a:t>Proposed improvements include the implementation of a sliding window algorithm for enhanced curve detection and the integration of vehicle and adjacent lane detection mechanisms</a:t>
            </a:r>
            <a:r>
              <a:rPr lang="en-US" dirty="0" smtClean="0"/>
              <a:t>.</a:t>
            </a:r>
          </a:p>
          <a:p>
            <a:pPr marL="342900" indent="-342900">
              <a:buFont typeface="Arial" pitchFamily="34" charset="0"/>
              <a:buChar char="•"/>
            </a:pPr>
            <a:r>
              <a:rPr lang="en-US" dirty="0"/>
              <a:t>The findings underscore the importance of continuous refinement to address evolving challenges in autonomous navigation and pave the way for future advancements in lane detection technology.</a:t>
            </a:r>
            <a:endParaRPr lang="en-IN" dirty="0" smtClean="0"/>
          </a:p>
          <a:p>
            <a:pPr marL="342900" indent="-342900">
              <a:buFont typeface="Arial" pitchFamily="34" charset="0"/>
              <a:buChar char="•"/>
            </a:pPr>
            <a:endParaRPr lang="en-IN" dirty="0"/>
          </a:p>
        </p:txBody>
      </p:sp>
    </p:spTree>
    <p:extLst>
      <p:ext uri="{BB962C8B-B14F-4D97-AF65-F5344CB8AC3E}">
        <p14:creationId xmlns:p14="http://schemas.microsoft.com/office/powerpoint/2010/main" val="88491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36"/>
            <a:ext cx="6876256" cy="759614"/>
          </a:xfrm>
        </p:spPr>
        <p:txBody>
          <a:bodyPr/>
          <a:lstStyle/>
          <a:p>
            <a:r>
              <a:rPr lang="en-US" dirty="0" smtClean="0"/>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908075"/>
              </p:ext>
            </p:extLst>
          </p:nvPr>
        </p:nvGraphicFramePr>
        <p:xfrm>
          <a:off x="323528" y="1196752"/>
          <a:ext cx="8496624" cy="5412449"/>
        </p:xfrm>
        <a:graphic>
          <a:graphicData uri="http://schemas.openxmlformats.org/drawingml/2006/table">
            <a:tbl>
              <a:tblPr firstRow="1" bandRow="1">
                <a:tableStyleId>{5940675A-B579-460E-94D1-54222C63F5DA}</a:tableStyleId>
              </a:tblPr>
              <a:tblGrid>
                <a:gridCol w="542849"/>
                <a:gridCol w="3025857"/>
                <a:gridCol w="1926490"/>
                <a:gridCol w="3001428"/>
              </a:tblGrid>
              <a:tr h="681073">
                <a:tc>
                  <a:txBody>
                    <a:bodyPr/>
                    <a:lstStyle/>
                    <a:p>
                      <a:r>
                        <a:rPr lang="en-US" sz="2000" b="1" dirty="0" smtClean="0"/>
                        <a:t>S.No</a:t>
                      </a:r>
                      <a:endParaRPr lang="en-US" sz="2000" b="1" dirty="0"/>
                    </a:p>
                  </a:txBody>
                  <a:tcPr marL="43983" marR="43983" marT="29322" marB="29322"/>
                </a:tc>
                <a:tc>
                  <a:txBody>
                    <a:bodyPr/>
                    <a:lstStyle/>
                    <a:p>
                      <a:r>
                        <a:rPr lang="en-US" sz="2000" b="1" dirty="0" smtClean="0"/>
                        <a:t>               Title</a:t>
                      </a:r>
                      <a:endParaRPr lang="en-US" sz="2000" b="1" dirty="0"/>
                    </a:p>
                  </a:txBody>
                  <a:tcPr marL="43983" marR="43983" marT="29322" marB="29322"/>
                </a:tc>
                <a:tc>
                  <a:txBody>
                    <a:bodyPr/>
                    <a:lstStyle/>
                    <a:p>
                      <a:pPr algn="ctr"/>
                      <a:r>
                        <a:rPr lang="en-US" sz="2000" b="1" dirty="0" smtClean="0"/>
                        <a:t>Author </a:t>
                      </a:r>
                      <a:endParaRPr lang="en-US" sz="2000" b="1" dirty="0"/>
                    </a:p>
                  </a:txBody>
                  <a:tcPr marL="43983" marR="43983" marT="29322" marB="29322"/>
                </a:tc>
                <a:tc>
                  <a:txBody>
                    <a:bodyPr/>
                    <a:lstStyle/>
                    <a:p>
                      <a:r>
                        <a:rPr lang="en-US" sz="2000" b="1" dirty="0" smtClean="0"/>
                        <a:t>                Contributions</a:t>
                      </a:r>
                      <a:endParaRPr lang="en-US" sz="2000" b="1" dirty="0"/>
                    </a:p>
                  </a:txBody>
                  <a:tcPr marL="43983" marR="43983" marT="29322" marB="29322"/>
                </a:tc>
              </a:tr>
              <a:tr h="2197064">
                <a:tc>
                  <a:txBody>
                    <a:bodyPr/>
                    <a:lstStyle/>
                    <a:p>
                      <a:r>
                        <a:rPr lang="en-US" sz="2000" dirty="0" smtClean="0"/>
                        <a:t>1</a:t>
                      </a:r>
                      <a:endParaRPr lang="en-US" sz="2000" dirty="0"/>
                    </a:p>
                  </a:txBody>
                  <a:tcPr marL="43983" marR="43983" marT="29322" marB="29322"/>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Lane Detection</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and Tracking Using a Cascaded CNN-Based Pipeline</a:t>
                      </a:r>
                      <a:r>
                        <a:rPr lang="en-US" sz="2000" baseline="0" dirty="0" smtClean="0"/>
                        <a:t> </a:t>
                      </a:r>
                      <a:r>
                        <a:rPr lang="en-IN" sz="2000" b="1" dirty="0" smtClean="0"/>
                        <a:t>- IEEE</a:t>
                      </a:r>
                      <a:endParaRPr lang="en-US" sz="2000" dirty="0"/>
                    </a:p>
                  </a:txBody>
                  <a:tcPr marL="43983" marR="43983" marT="29322" marB="29322"/>
                </a:tc>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smtClean="0"/>
                        <a:t>Zhang, Z., Wang, W., Wang, Y., &amp; Wang, J</a:t>
                      </a:r>
                      <a:endParaRPr lang="en-US" sz="2000" dirty="0"/>
                    </a:p>
                  </a:txBody>
                  <a:tcPr marL="43983" marR="43983" marT="29322" marB="29322"/>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This work presents an end-to-end system for lane boundary identification, clustering and classification, based on two cascaded neural networks, that runs in real-time.</a:t>
                      </a:r>
                    </a:p>
                  </a:txBody>
                  <a:tcPr marL="43983" marR="43983" marT="29322" marB="29322"/>
                </a:tc>
              </a:tr>
              <a:tr h="2234332">
                <a:tc>
                  <a:txBody>
                    <a:bodyPr/>
                    <a:lstStyle/>
                    <a:p>
                      <a:r>
                        <a:rPr lang="en-US" sz="2000" dirty="0" smtClean="0"/>
                        <a:t>2</a:t>
                      </a:r>
                      <a:endParaRPr lang="en-US" sz="2000" dirty="0"/>
                    </a:p>
                  </a:txBody>
                  <a:tcPr marL="43983" marR="43983" marT="29322" marB="29322"/>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Lane Detection and Classification for Forward Collision Warning Systems: An Efficient Deep Learning Approach</a:t>
                      </a:r>
                      <a:r>
                        <a:rPr lang="en-IN" sz="2000" dirty="0" smtClean="0"/>
                        <a:t>-</a:t>
                      </a:r>
                      <a:r>
                        <a:rPr lang="en-IN" sz="2000" b="1" dirty="0" smtClean="0"/>
                        <a:t>IEEE</a:t>
                      </a:r>
                      <a:endParaRPr lang="en-US" sz="2000" b="1" dirty="0" smtClean="0"/>
                    </a:p>
                  </a:txBody>
                  <a:tcPr marL="43983" marR="43983" marT="29322" marB="29322"/>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smtClean="0"/>
                        <a:t> </a:t>
                      </a:r>
                      <a:r>
                        <a:rPr lang="en-IN" sz="2000" dirty="0" err="1" smtClean="0"/>
                        <a:t>Quoc-Cuong</a:t>
                      </a:r>
                      <a:r>
                        <a:rPr lang="en-IN" sz="2000" dirty="0" smtClean="0"/>
                        <a:t> Pham, </a:t>
                      </a:r>
                      <a:r>
                        <a:rPr lang="en-IN" sz="2000" dirty="0" err="1" smtClean="0"/>
                        <a:t>Junsik</a:t>
                      </a:r>
                      <a:r>
                        <a:rPr lang="en-IN" sz="2000" dirty="0" smtClean="0"/>
                        <a:t> Kim, et al</a:t>
                      </a:r>
                      <a:endParaRPr lang="en-US" sz="2000" b="1" dirty="0" smtClean="0"/>
                    </a:p>
                  </a:txBody>
                  <a:tcPr marL="43983" marR="43983" marT="29322" marB="29322"/>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 This research presents an efficient deep learning approach for lane detection and classification in forward collision warning systems.</a:t>
                      </a:r>
                      <a:endParaRPr lang="en-US" sz="2000" dirty="0"/>
                    </a:p>
                  </a:txBody>
                  <a:tcPr marL="43983" marR="43983" marT="29322" marB="29322"/>
                </a:tc>
              </a:tr>
            </a:tbl>
          </a:graphicData>
        </a:graphic>
      </p:graphicFrame>
    </p:spTree>
    <p:extLst>
      <p:ext uri="{BB962C8B-B14F-4D97-AF65-F5344CB8AC3E}">
        <p14:creationId xmlns:p14="http://schemas.microsoft.com/office/powerpoint/2010/main" val="288312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809626751"/>
              </p:ext>
            </p:extLst>
          </p:nvPr>
        </p:nvGraphicFramePr>
        <p:xfrm>
          <a:off x="107504" y="620688"/>
          <a:ext cx="8740079" cy="5259408"/>
        </p:xfrm>
        <a:graphic>
          <a:graphicData uri="http://schemas.openxmlformats.org/drawingml/2006/table">
            <a:tbl>
              <a:tblPr firstRow="1" bandRow="1"/>
              <a:tblGrid>
                <a:gridCol w="518440"/>
                <a:gridCol w="2394730"/>
                <a:gridCol w="2746830"/>
                <a:gridCol w="3080079"/>
              </a:tblGrid>
              <a:tr h="63350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1" dirty="0" smtClean="0"/>
                        <a:t>S.No</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1" dirty="0" smtClean="0"/>
                        <a:t>                 Title</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t>Author </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t>Contributions                        </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265618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t>3</a:t>
                      </a:r>
                      <a:endParaRPr lang="en-US" sz="200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kern="1200" dirty="0" smtClean="0">
                          <a:solidFill>
                            <a:schemeClr val="tx1"/>
                          </a:solidFill>
                          <a:effectLst/>
                          <a:latin typeface="+mn-lt"/>
                          <a:ea typeface="+mn-ea"/>
                          <a:cs typeface="+mn-cs"/>
                        </a:rPr>
                        <a:t>Multi-Task Learning for Lane Detection and Lane Type Classification using Deep Neural Networks- </a:t>
                      </a:r>
                      <a:r>
                        <a:rPr lang="en-US" sz="1800" b="1" i="0" kern="1200" dirty="0" smtClean="0">
                          <a:solidFill>
                            <a:schemeClr val="tx1"/>
                          </a:solidFill>
                          <a:effectLst/>
                          <a:latin typeface="+mn-lt"/>
                          <a:ea typeface="+mn-ea"/>
                          <a:cs typeface="+mn-cs"/>
                        </a:rPr>
                        <a:t>IEEE</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kern="1200" dirty="0" err="1" smtClean="0">
                          <a:solidFill>
                            <a:schemeClr val="tx1"/>
                          </a:solidFill>
                          <a:effectLst/>
                          <a:latin typeface="+mn-lt"/>
                          <a:ea typeface="+mn-ea"/>
                          <a:cs typeface="+mn-cs"/>
                        </a:rPr>
                        <a:t>Xuesong</a:t>
                      </a:r>
                      <a:r>
                        <a:rPr lang="en-IN" sz="1800" b="0" i="0" kern="1200" dirty="0" smtClean="0">
                          <a:solidFill>
                            <a:schemeClr val="tx1"/>
                          </a:solidFill>
                          <a:effectLst/>
                          <a:latin typeface="+mn-lt"/>
                          <a:ea typeface="+mn-ea"/>
                          <a:cs typeface="+mn-cs"/>
                        </a:rPr>
                        <a:t> Shi, </a:t>
                      </a:r>
                      <a:r>
                        <a:rPr lang="en-IN" sz="1800" b="0" i="0" kern="1200" dirty="0" err="1" smtClean="0">
                          <a:solidFill>
                            <a:schemeClr val="tx1"/>
                          </a:solidFill>
                          <a:effectLst/>
                          <a:latin typeface="+mn-lt"/>
                          <a:ea typeface="+mn-ea"/>
                          <a:cs typeface="+mn-cs"/>
                        </a:rPr>
                        <a:t>Haitao</a:t>
                      </a:r>
                      <a:r>
                        <a:rPr lang="en-IN" sz="1800" b="0" i="0" kern="1200" dirty="0" smtClean="0">
                          <a:solidFill>
                            <a:schemeClr val="tx1"/>
                          </a:solidFill>
                          <a:effectLst/>
                          <a:latin typeface="+mn-lt"/>
                          <a:ea typeface="+mn-ea"/>
                          <a:cs typeface="+mn-cs"/>
                        </a:rPr>
                        <a:t> Zhao, et al.</a:t>
                      </a:r>
                      <a:endParaRPr lang="en-US" sz="2000" b="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kern="1200" dirty="0" smtClean="0">
                          <a:solidFill>
                            <a:schemeClr val="tx1"/>
                          </a:solidFill>
                          <a:effectLst/>
                          <a:latin typeface="+mn-lt"/>
                          <a:ea typeface="+mn-ea"/>
                          <a:cs typeface="+mn-cs"/>
                        </a:rPr>
                        <a:t>This paper proposes a multi-task learning framework for lane detection and lane type classification using deep neural networks. By jointly optimizing lane detection and classification tasks, the proposed approach achieves improved performance in lane recognition</a:t>
                      </a:r>
                      <a:endParaRPr lang="en-US" sz="200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17893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t>4</a:t>
                      </a:r>
                      <a:endParaRPr lang="en-US" sz="200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185496" algn="l" defTabSz="1696868" rtl="0" eaLnBrk="1" fontAlgn="auto" latinLnBrk="0" hangingPunct="1">
                        <a:lnSpc>
                          <a:spcPct val="100000"/>
                        </a:lnSpc>
                        <a:spcBef>
                          <a:spcPts val="0"/>
                        </a:spcBef>
                        <a:spcAft>
                          <a:spcPts val="0"/>
                        </a:spcAft>
                        <a:buClrTx/>
                        <a:buSzTx/>
                        <a:buFontTx/>
                        <a:buNone/>
                        <a:tabLst/>
                        <a:defRPr/>
                      </a:pPr>
                      <a:r>
                        <a:rPr lang="en-US" sz="2000" dirty="0" smtClean="0">
                          <a:latin typeface="Calibri" pitchFamily="34" charset="0"/>
                          <a:cs typeface="Calibri" pitchFamily="34" charset="0"/>
                        </a:rPr>
                        <a:t>Deep Learning Techniques for Lane Detection: A Review and Comparative Study</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err="1" smtClean="0"/>
                        <a:t>Shangfei</a:t>
                      </a:r>
                      <a:r>
                        <a:rPr lang="en-IN" sz="2000" dirty="0" smtClean="0"/>
                        <a:t> Wang, </a:t>
                      </a:r>
                      <a:r>
                        <a:rPr lang="en-IN" sz="2000" dirty="0" err="1" smtClean="0"/>
                        <a:t>Xingping</a:t>
                      </a:r>
                      <a:r>
                        <a:rPr lang="en-IN" sz="2000" dirty="0" smtClean="0"/>
                        <a:t> Dong, et al.</a:t>
                      </a:r>
                      <a:endParaRPr lang="en-US" sz="2000" b="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b="0" i="0" kern="1200" dirty="0" smtClean="0">
                          <a:solidFill>
                            <a:schemeClr val="tx1"/>
                          </a:solidFill>
                          <a:effectLst/>
                          <a:latin typeface="+mn-lt"/>
                          <a:ea typeface="+mn-ea"/>
                          <a:cs typeface="+mn-cs"/>
                        </a:rPr>
                        <a:t>This review paper provides a comprehensive overview and comparative study of deep learning techniques for lane detection in autonomous vehicles..</a:t>
                      </a:r>
                      <a:endParaRPr lang="en-US" sz="2000" dirty="0" smtClean="0"/>
                    </a:p>
                  </a:txBody>
                  <a:tcPr marL="0"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90787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noGrp="1"/>
          </p:cNvGraphicFramePr>
          <p:nvPr>
            <p:ph idx="1"/>
            <p:extLst>
              <p:ext uri="{D42A27DB-BD31-4B8C-83A1-F6EECF244321}">
                <p14:modId xmlns:p14="http://schemas.microsoft.com/office/powerpoint/2010/main" val="1649927351"/>
              </p:ext>
            </p:extLst>
          </p:nvPr>
        </p:nvGraphicFramePr>
        <p:xfrm>
          <a:off x="107504" y="332656"/>
          <a:ext cx="8740079" cy="6164865"/>
        </p:xfrm>
        <a:graphic>
          <a:graphicData uri="http://schemas.openxmlformats.org/drawingml/2006/table">
            <a:tbl>
              <a:tblPr firstRow="1" bandRow="1"/>
              <a:tblGrid>
                <a:gridCol w="432048"/>
                <a:gridCol w="2481122"/>
                <a:gridCol w="2746830"/>
                <a:gridCol w="3080079"/>
              </a:tblGrid>
              <a:tr h="7297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1" dirty="0" smtClean="0"/>
                        <a:t>S.No</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1" dirty="0" smtClean="0"/>
                        <a:t>                 Title</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t>Author </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t>Contributions                        </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335925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t>5.</a:t>
                      </a:r>
                      <a:endParaRPr lang="en-US" sz="200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kern="1200" dirty="0" smtClean="0">
                          <a:solidFill>
                            <a:schemeClr val="tx1"/>
                          </a:solidFill>
                          <a:effectLst/>
                          <a:latin typeface="+mn-lt"/>
                          <a:ea typeface="+mn-ea"/>
                          <a:cs typeface="+mn-cs"/>
                        </a:rPr>
                        <a:t>Deep Learning Techniques for Semantic Segmentation: A Comprehensive Survey- </a:t>
                      </a:r>
                      <a:r>
                        <a:rPr lang="en-US" sz="1800" b="1" i="0" kern="1200" dirty="0" smtClean="0">
                          <a:solidFill>
                            <a:schemeClr val="tx1"/>
                          </a:solidFill>
                          <a:effectLst/>
                          <a:latin typeface="+mn-lt"/>
                          <a:ea typeface="+mn-ea"/>
                          <a:cs typeface="+mn-cs"/>
                        </a:rPr>
                        <a:t>IEEE</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a-DK" sz="1800" b="0" i="0" kern="1200" dirty="0" smtClean="0">
                          <a:solidFill>
                            <a:schemeClr val="tx1"/>
                          </a:solidFill>
                          <a:effectLst/>
                          <a:latin typeface="+mn-lt"/>
                          <a:ea typeface="+mn-ea"/>
                          <a:cs typeface="+mn-cs"/>
                        </a:rPr>
                        <a:t>X. Li, Y. Wang, et al.</a:t>
                      </a:r>
                      <a:endParaRPr lang="en-US" sz="2000" b="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kern="1200" dirty="0" smtClean="0">
                          <a:solidFill>
                            <a:schemeClr val="tx1"/>
                          </a:solidFill>
                          <a:effectLst/>
                          <a:latin typeface="+mn-lt"/>
                          <a:ea typeface="+mn-ea"/>
                          <a:cs typeface="+mn-cs"/>
                        </a:rPr>
                        <a:t>This survey explores deep learning techniques for semantic segmentation tasks, emphasizing the use of CNNs. It discusses various network architectures, training strategies, and applications in semantic segmentation, providing insights into recent advancements in the field.</a:t>
                      </a:r>
                      <a:endParaRPr lang="en-US" sz="200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207587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t>6.</a:t>
                      </a:r>
                      <a:endParaRPr lang="en-US" sz="200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185496" algn="l" defTabSz="1696868" rtl="0" eaLnBrk="1" fontAlgn="auto" latinLnBrk="0" hangingPunct="1">
                        <a:lnSpc>
                          <a:spcPct val="100000"/>
                        </a:lnSpc>
                        <a:spcBef>
                          <a:spcPts val="0"/>
                        </a:spcBef>
                        <a:spcAft>
                          <a:spcPts val="0"/>
                        </a:spcAft>
                        <a:buClrTx/>
                        <a:buSzTx/>
                        <a:buFontTx/>
                        <a:buNone/>
                        <a:tabLst/>
                        <a:defRPr/>
                      </a:pPr>
                      <a:r>
                        <a:rPr lang="en-US" sz="2000" dirty="0" smtClean="0">
                          <a:latin typeface="Calibri" pitchFamily="34" charset="0"/>
                          <a:cs typeface="Calibri" pitchFamily="34" charset="0"/>
                        </a:rPr>
                        <a:t>Real-Time Lane Detection Using Deep Learning for Autonomous Vehicle Applications</a:t>
                      </a:r>
                      <a:endParaRPr lang="en-US" sz="2000" b="1"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kern="1200" dirty="0" err="1" smtClean="0">
                          <a:solidFill>
                            <a:schemeClr val="tx1"/>
                          </a:solidFill>
                          <a:effectLst/>
                          <a:latin typeface="+mn-lt"/>
                          <a:ea typeface="+mn-ea"/>
                          <a:cs typeface="+mn-cs"/>
                        </a:rPr>
                        <a:t>Amirhossein</a:t>
                      </a:r>
                      <a:r>
                        <a:rPr lang="en-IN" sz="1800" b="0" i="0" kern="1200" dirty="0" smtClean="0">
                          <a:solidFill>
                            <a:schemeClr val="tx1"/>
                          </a:solidFill>
                          <a:effectLst/>
                          <a:latin typeface="+mn-lt"/>
                          <a:ea typeface="+mn-ea"/>
                          <a:cs typeface="+mn-cs"/>
                        </a:rPr>
                        <a:t> </a:t>
                      </a:r>
                      <a:r>
                        <a:rPr lang="en-IN" sz="1800" b="0" i="0" kern="1200" dirty="0" err="1" smtClean="0">
                          <a:solidFill>
                            <a:schemeClr val="tx1"/>
                          </a:solidFill>
                          <a:effectLst/>
                          <a:latin typeface="+mn-lt"/>
                          <a:ea typeface="+mn-ea"/>
                          <a:cs typeface="+mn-cs"/>
                        </a:rPr>
                        <a:t>Yazdani</a:t>
                      </a:r>
                      <a:r>
                        <a:rPr lang="en-IN" sz="1800" b="0" i="0" kern="1200" dirty="0" smtClean="0">
                          <a:solidFill>
                            <a:schemeClr val="tx1"/>
                          </a:solidFill>
                          <a:effectLst/>
                          <a:latin typeface="+mn-lt"/>
                          <a:ea typeface="+mn-ea"/>
                          <a:cs typeface="+mn-cs"/>
                        </a:rPr>
                        <a:t>, </a:t>
                      </a:r>
                      <a:r>
                        <a:rPr lang="en-IN" sz="1800" b="0" i="0" kern="1200" dirty="0" err="1" smtClean="0">
                          <a:solidFill>
                            <a:schemeClr val="tx1"/>
                          </a:solidFill>
                          <a:effectLst/>
                          <a:latin typeface="+mn-lt"/>
                          <a:ea typeface="+mn-ea"/>
                          <a:cs typeface="+mn-cs"/>
                        </a:rPr>
                        <a:t>Hamed</a:t>
                      </a:r>
                      <a:r>
                        <a:rPr lang="en-IN" sz="1800" b="0" i="0" kern="1200" dirty="0" smtClean="0">
                          <a:solidFill>
                            <a:schemeClr val="tx1"/>
                          </a:solidFill>
                          <a:effectLst/>
                          <a:latin typeface="+mn-lt"/>
                          <a:ea typeface="+mn-ea"/>
                          <a:cs typeface="+mn-cs"/>
                        </a:rPr>
                        <a:t> </a:t>
                      </a:r>
                      <a:r>
                        <a:rPr lang="en-IN" sz="1800" b="0" i="0" kern="1200" dirty="0" err="1" smtClean="0">
                          <a:solidFill>
                            <a:schemeClr val="tx1"/>
                          </a:solidFill>
                          <a:effectLst/>
                          <a:latin typeface="+mn-lt"/>
                          <a:ea typeface="+mn-ea"/>
                          <a:cs typeface="+mn-cs"/>
                        </a:rPr>
                        <a:t>Habibi</a:t>
                      </a:r>
                      <a:r>
                        <a:rPr lang="en-IN" sz="1800" b="0" i="0" kern="1200" dirty="0" smtClean="0">
                          <a:solidFill>
                            <a:schemeClr val="tx1"/>
                          </a:solidFill>
                          <a:effectLst/>
                          <a:latin typeface="+mn-lt"/>
                          <a:ea typeface="+mn-ea"/>
                          <a:cs typeface="+mn-cs"/>
                        </a:rPr>
                        <a:t> </a:t>
                      </a:r>
                      <a:r>
                        <a:rPr lang="en-IN" sz="1800" b="0" i="0" kern="1200" dirty="0" err="1" smtClean="0">
                          <a:solidFill>
                            <a:schemeClr val="tx1"/>
                          </a:solidFill>
                          <a:effectLst/>
                          <a:latin typeface="+mn-lt"/>
                          <a:ea typeface="+mn-ea"/>
                          <a:cs typeface="+mn-cs"/>
                        </a:rPr>
                        <a:t>Aghdam</a:t>
                      </a:r>
                      <a:r>
                        <a:rPr lang="en-IN" sz="1800" b="0" i="0" kern="1200" dirty="0" smtClean="0">
                          <a:solidFill>
                            <a:schemeClr val="tx1"/>
                          </a:solidFill>
                          <a:effectLst/>
                          <a:latin typeface="+mn-lt"/>
                          <a:ea typeface="+mn-ea"/>
                          <a:cs typeface="+mn-cs"/>
                        </a:rPr>
                        <a:t>, et al.</a:t>
                      </a:r>
                      <a:endParaRPr lang="en-US" sz="2000" b="0" dirty="0"/>
                    </a:p>
                  </a:txBody>
                  <a:tcPr marL="43983"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b="0" i="0" kern="1200" dirty="0" smtClean="0">
                          <a:solidFill>
                            <a:schemeClr val="tx1"/>
                          </a:solidFill>
                          <a:effectLst/>
                          <a:latin typeface="+mn-lt"/>
                          <a:ea typeface="+mn-ea"/>
                          <a:cs typeface="+mn-cs"/>
                        </a:rPr>
                        <a:t>This research presents a real-time lane detection method based on deep learning for autonomous vehicle applications, demonstrating high-speed and accurate lane detection using CNNs.</a:t>
                      </a:r>
                      <a:endParaRPr lang="en-US" sz="2000" dirty="0" smtClean="0"/>
                    </a:p>
                  </a:txBody>
                  <a:tcPr marL="0" marR="43983" marT="29322" marB="29322">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46127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00192" cy="831622"/>
          </a:xfrm>
        </p:spPr>
        <p:txBody>
          <a:bodyPr/>
          <a:lstStyle/>
          <a:p>
            <a:r>
              <a:rPr lang="en-US" dirty="0" smtClean="0"/>
              <a:t>PROPOSED WORK</a:t>
            </a:r>
            <a:endParaRPr lang="en-IN"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The proposed system incorporates a sliding window algorithm to enhance curve detection. </a:t>
            </a:r>
            <a:endParaRPr lang="en-US" dirty="0" smtClean="0"/>
          </a:p>
          <a:p>
            <a:pPr marL="342900" indent="-342900">
              <a:buFont typeface="Arial" pitchFamily="34" charset="0"/>
              <a:buChar char="•"/>
            </a:pPr>
            <a:r>
              <a:rPr lang="en-US" dirty="0" smtClean="0"/>
              <a:t>This </a:t>
            </a:r>
            <a:r>
              <a:rPr lang="en-US" dirty="0"/>
              <a:t>algorithm will allow the system to dynamically adjust to the curvature of the lanes, ensuring accurate identification and tracking even in scenarios involving sharp turns. </a:t>
            </a:r>
            <a:endParaRPr lang="en-US" dirty="0" smtClean="0"/>
          </a:p>
          <a:p>
            <a:pPr marL="342900" indent="-342900">
              <a:buFont typeface="Arial" pitchFamily="34" charset="0"/>
              <a:buChar char="•"/>
            </a:pPr>
            <a:r>
              <a:rPr lang="en-US" dirty="0"/>
              <a:t>To improve the vehicle's ability to localize itself within its surroundings, the proposed system includes mechanisms for detecting nearby vehicles and adjacent lanes</a:t>
            </a:r>
            <a:r>
              <a:rPr lang="en-US" dirty="0" smtClean="0"/>
              <a:t>.</a:t>
            </a:r>
          </a:p>
          <a:p>
            <a:pPr marL="342900" indent="-342900">
              <a:buFont typeface="Arial" pitchFamily="34" charset="0"/>
              <a:buChar char="•"/>
            </a:pPr>
            <a:r>
              <a:rPr lang="en-US" dirty="0" smtClean="0"/>
              <a:t> </a:t>
            </a:r>
            <a:r>
              <a:rPr lang="en-US" dirty="0"/>
              <a:t>This additional information contributes to a more comprehensive understanding of the road environment, enabling the vehicle to make informed decisions. </a:t>
            </a:r>
            <a:endParaRPr lang="en-IN" dirty="0"/>
          </a:p>
        </p:txBody>
      </p:sp>
    </p:spTree>
    <p:extLst>
      <p:ext uri="{BB962C8B-B14F-4D97-AF65-F5344CB8AC3E}">
        <p14:creationId xmlns:p14="http://schemas.microsoft.com/office/powerpoint/2010/main" val="224657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7920880" cy="5976664"/>
          </a:xfrm>
        </p:spPr>
        <p:txBody>
          <a:bodyPr/>
          <a:lstStyle/>
          <a:p>
            <a:pPr marL="342900" indent="-342900">
              <a:buFont typeface="Arial" pitchFamily="34" charset="0"/>
              <a:buChar char="•"/>
            </a:pPr>
            <a:r>
              <a:rPr lang="en-US" dirty="0"/>
              <a:t>These enhancements aim to overcome the identified shortcomings in the current pipeline, particularly its limitations in handling curved lanes. </a:t>
            </a:r>
            <a:endParaRPr lang="en-US" dirty="0" smtClean="0"/>
          </a:p>
          <a:p>
            <a:pPr marL="342900" indent="-342900">
              <a:buFont typeface="Arial" pitchFamily="34" charset="0"/>
              <a:buChar char="•"/>
            </a:pPr>
            <a:r>
              <a:rPr lang="en-US" dirty="0" smtClean="0"/>
              <a:t>The </a:t>
            </a:r>
            <a:r>
              <a:rPr lang="en-US" dirty="0"/>
              <a:t>sliding window algorithm provides a more dynamic approach to curve detection, while the integration of vehicle and adjacent lane detection mechanisms adds an additional layer of </a:t>
            </a:r>
            <a:r>
              <a:rPr lang="en-US" dirty="0" smtClean="0"/>
              <a:t>context awareness </a:t>
            </a:r>
            <a:r>
              <a:rPr lang="en-US" dirty="0"/>
              <a:t>to the system. </a:t>
            </a:r>
            <a:endParaRPr lang="en-US" dirty="0" smtClean="0"/>
          </a:p>
          <a:p>
            <a:pPr marL="342900" indent="-342900">
              <a:buFont typeface="Arial" pitchFamily="34" charset="0"/>
              <a:buChar char="•"/>
            </a:pPr>
            <a:r>
              <a:rPr lang="en-US" dirty="0" smtClean="0"/>
              <a:t>The </a:t>
            </a:r>
            <a:r>
              <a:rPr lang="en-US" dirty="0"/>
              <a:t>proposed system builds upon the current pipeline's strengths and addresses its limitations through the incorporation of advanced algorithms and detection mechanisms. </a:t>
            </a:r>
            <a:endParaRPr lang="en-US" dirty="0" smtClean="0"/>
          </a:p>
          <a:p>
            <a:pPr marL="342900" indent="-342900">
              <a:buFont typeface="Arial" pitchFamily="34" charset="0"/>
              <a:buChar char="•"/>
            </a:pPr>
            <a:r>
              <a:rPr lang="en-US" dirty="0" smtClean="0"/>
              <a:t>These </a:t>
            </a:r>
            <a:r>
              <a:rPr lang="en-US" dirty="0"/>
              <a:t>improvements aim to create a more versatile and accurate lane detection system for autonomous vehicles. </a:t>
            </a:r>
            <a:endParaRPr lang="en-IN" dirty="0"/>
          </a:p>
        </p:txBody>
      </p:sp>
    </p:spTree>
    <p:extLst>
      <p:ext uri="{BB962C8B-B14F-4D97-AF65-F5344CB8AC3E}">
        <p14:creationId xmlns:p14="http://schemas.microsoft.com/office/powerpoint/2010/main" val="186086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 y="0"/>
            <a:ext cx="6498059" cy="764704"/>
          </a:xfrm>
        </p:spPr>
        <p:txBody>
          <a:bodyPr/>
          <a:lstStyle/>
          <a:p>
            <a:r>
              <a:rPr lang="en-US" dirty="0" smtClean="0"/>
              <a:t>MODULES</a:t>
            </a:r>
            <a:endParaRPr lang="en-IN" dirty="0"/>
          </a:p>
        </p:txBody>
      </p:sp>
      <p:sp>
        <p:nvSpPr>
          <p:cNvPr id="3" name="Content Placeholder 2"/>
          <p:cNvSpPr>
            <a:spLocks noGrp="1"/>
          </p:cNvSpPr>
          <p:nvPr>
            <p:ph idx="1"/>
          </p:nvPr>
        </p:nvSpPr>
        <p:spPr>
          <a:xfrm>
            <a:off x="395536" y="1340768"/>
            <a:ext cx="7920880" cy="4896544"/>
          </a:xfrm>
        </p:spPr>
        <p:txBody>
          <a:bodyPr/>
          <a:lstStyle/>
          <a:p>
            <a:pPr marL="342900" indent="-342900">
              <a:buFont typeface="Arial" pitchFamily="34" charset="0"/>
              <a:buChar char="•"/>
            </a:pPr>
            <a:r>
              <a:rPr lang="en-IN" dirty="0"/>
              <a:t>Module 0: </a:t>
            </a:r>
            <a:r>
              <a:rPr lang="en-IN" b="0" dirty="0"/>
              <a:t>Getting the </a:t>
            </a:r>
            <a:r>
              <a:rPr lang="en-IN" b="0" dirty="0" smtClean="0"/>
              <a:t>Images - Completed</a:t>
            </a:r>
            <a:endParaRPr lang="en-IN" b="0" dirty="0"/>
          </a:p>
          <a:p>
            <a:pPr marL="342900" indent="-342900">
              <a:buFont typeface="Arial" pitchFamily="34" charset="0"/>
              <a:buChar char="•"/>
            </a:pPr>
            <a:r>
              <a:rPr lang="en-IN" dirty="0"/>
              <a:t>Module 1: </a:t>
            </a:r>
            <a:r>
              <a:rPr lang="en-IN" b="0" dirty="0"/>
              <a:t>Masking </a:t>
            </a:r>
            <a:r>
              <a:rPr lang="en-IN" b="0" dirty="0" smtClean="0"/>
              <a:t>Unnecessary Colours - Completed</a:t>
            </a:r>
          </a:p>
          <a:p>
            <a:pPr marL="342900" indent="-342900">
              <a:buFont typeface="Arial" pitchFamily="34" charset="0"/>
              <a:buChar char="•"/>
            </a:pPr>
            <a:r>
              <a:rPr lang="en-IN" dirty="0" smtClean="0"/>
              <a:t>Module </a:t>
            </a:r>
            <a:r>
              <a:rPr lang="en-IN" dirty="0"/>
              <a:t>2: </a:t>
            </a:r>
            <a:r>
              <a:rPr lang="en-US" b="0" dirty="0"/>
              <a:t>Crop out the Region of </a:t>
            </a:r>
            <a:r>
              <a:rPr lang="en-US" b="0" dirty="0" smtClean="0"/>
              <a:t>Interest - Completed</a:t>
            </a:r>
          </a:p>
          <a:p>
            <a:pPr marL="342900" indent="-342900">
              <a:buFont typeface="Arial" pitchFamily="34" charset="0"/>
              <a:buChar char="•"/>
            </a:pPr>
            <a:r>
              <a:rPr lang="en-IN" dirty="0" smtClean="0"/>
              <a:t>Module </a:t>
            </a:r>
            <a:r>
              <a:rPr lang="en-IN" dirty="0"/>
              <a:t>3: </a:t>
            </a:r>
            <a:r>
              <a:rPr lang="en-IN" b="0" dirty="0"/>
              <a:t>Apply Canny Edge </a:t>
            </a:r>
            <a:r>
              <a:rPr lang="en-IN" b="0" dirty="0" smtClean="0"/>
              <a:t>Detection - Completed</a:t>
            </a:r>
          </a:p>
          <a:p>
            <a:pPr marL="342900" indent="-342900">
              <a:buFont typeface="Arial" pitchFamily="34" charset="0"/>
              <a:buChar char="•"/>
            </a:pPr>
            <a:r>
              <a:rPr lang="en-IN" dirty="0" smtClean="0"/>
              <a:t>Module </a:t>
            </a:r>
            <a:r>
              <a:rPr lang="en-IN" dirty="0"/>
              <a:t>4: </a:t>
            </a:r>
            <a:r>
              <a:rPr lang="en-IN" b="0" dirty="0"/>
              <a:t>Compute the Hough </a:t>
            </a:r>
            <a:r>
              <a:rPr lang="en-IN" b="0" dirty="0" smtClean="0"/>
              <a:t>Lines – </a:t>
            </a:r>
            <a:r>
              <a:rPr lang="en-IN" b="0" dirty="0"/>
              <a:t>Completed</a:t>
            </a:r>
            <a:endParaRPr lang="en-IN" b="0" dirty="0" smtClean="0"/>
          </a:p>
          <a:p>
            <a:pPr marL="342900" indent="-342900">
              <a:buFont typeface="Arial" pitchFamily="34" charset="0"/>
              <a:buChar char="•"/>
            </a:pPr>
            <a:r>
              <a:rPr lang="en-IN" dirty="0" smtClean="0"/>
              <a:t>Module </a:t>
            </a:r>
            <a:r>
              <a:rPr lang="en-IN" dirty="0"/>
              <a:t>5: </a:t>
            </a:r>
            <a:r>
              <a:rPr lang="en-US" b="0" dirty="0"/>
              <a:t>Overlaying the Image and the </a:t>
            </a:r>
            <a:r>
              <a:rPr lang="en-US" b="0" dirty="0" smtClean="0"/>
              <a:t>Lines </a:t>
            </a:r>
            <a:r>
              <a:rPr lang="en-IN" b="0" dirty="0"/>
              <a:t>- Completed</a:t>
            </a:r>
            <a:endParaRPr lang="en-US" b="0" dirty="0" smtClean="0"/>
          </a:p>
          <a:p>
            <a:pPr marL="342900" indent="-342900">
              <a:buFont typeface="Arial" pitchFamily="34" charset="0"/>
              <a:buChar char="•"/>
            </a:pPr>
            <a:r>
              <a:rPr lang="en-IN" dirty="0" smtClean="0"/>
              <a:t>Module </a:t>
            </a:r>
            <a:r>
              <a:rPr lang="en-IN" dirty="0"/>
              <a:t>6: </a:t>
            </a:r>
            <a:r>
              <a:rPr lang="en-IN" b="0" dirty="0" smtClean="0"/>
              <a:t>Testing and </a:t>
            </a:r>
            <a:r>
              <a:rPr lang="en-IN" b="0" dirty="0"/>
              <a:t>Validation - Completed</a:t>
            </a:r>
          </a:p>
        </p:txBody>
      </p:sp>
    </p:spTree>
    <p:extLst>
      <p:ext uri="{BB962C8B-B14F-4D97-AF65-F5344CB8AC3E}">
        <p14:creationId xmlns:p14="http://schemas.microsoft.com/office/powerpoint/2010/main" val="215516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3150</TotalTime>
  <Words>2794</Words>
  <Application>Microsoft Office PowerPoint</Application>
  <PresentationFormat>On-screen Show (4:3)</PresentationFormat>
  <Paragraphs>125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Essential</vt:lpstr>
      <vt:lpstr>Enhanced Lane Detection for Autonomous Vehicles: A Comprehensive Pipeline with Averaging and Future Improvements</vt:lpstr>
      <vt:lpstr>objective</vt:lpstr>
      <vt:lpstr>ABSTRACT</vt:lpstr>
      <vt:lpstr>Literature survey</vt:lpstr>
      <vt:lpstr>PowerPoint Presentation</vt:lpstr>
      <vt:lpstr>PowerPoint Presentation</vt:lpstr>
      <vt:lpstr>PROPOSED WORK</vt:lpstr>
      <vt:lpstr>PowerPoint Presentation</vt:lpstr>
      <vt:lpstr>MODULES</vt:lpstr>
      <vt:lpstr>PowerPoint Presentation</vt:lpstr>
      <vt:lpstr>Module 1: Masking Unnecessary Colours</vt:lpstr>
      <vt:lpstr>Module 2: Crop out the Region of Interest</vt:lpstr>
      <vt:lpstr>Module 3: Apply Canny Edge Detection</vt:lpstr>
      <vt:lpstr>Module 4: Compute the Hough Lines </vt:lpstr>
      <vt:lpstr>Module 5: Overlaying the Image and the Lines </vt:lpstr>
      <vt:lpstr>Module 6: Testing and Validation</vt:lpstr>
      <vt:lpstr>Results and discussion</vt:lpstr>
      <vt:lpstr>OUTPUT OF MODULES</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Lane Detection for Autonomous Vehicles: A Comprehensive Pipeline with Averaging and Future Improvements</dc:title>
  <dc:creator>JAFAR A</dc:creator>
  <cp:lastModifiedBy>JAFAR A</cp:lastModifiedBy>
  <cp:revision>29</cp:revision>
  <dcterms:created xsi:type="dcterms:W3CDTF">2024-03-06T19:11:25Z</dcterms:created>
  <dcterms:modified xsi:type="dcterms:W3CDTF">2024-05-23T09:32:14Z</dcterms:modified>
</cp:coreProperties>
</file>