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DB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's%201.9%20revis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jahanderson/Downloads/Ajah-s-1.8%20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R.xlsx]Sheet1!PivotTable7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Global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cat>
            <c:strRef>
              <c:f>Sheet1!$A$4:$A$42</c:f>
              <c:strCache>
                <c:ptCount val="38"/>
                <c:pt idx="0">
                  <c:v>0</c:v>
                </c:pt>
                <c:pt idx="1">
                  <c:v>1980</c:v>
                </c:pt>
                <c:pt idx="2">
                  <c:v>1981</c:v>
                </c:pt>
                <c:pt idx="3">
                  <c:v>1982</c:v>
                </c:pt>
                <c:pt idx="4">
                  <c:v>1983</c:v>
                </c:pt>
                <c:pt idx="5">
                  <c:v>1984</c:v>
                </c:pt>
                <c:pt idx="6">
                  <c:v>1985</c:v>
                </c:pt>
                <c:pt idx="7">
                  <c:v>1986</c:v>
                </c:pt>
                <c:pt idx="8">
                  <c:v>1987</c:v>
                </c:pt>
                <c:pt idx="9">
                  <c:v>1988</c:v>
                </c:pt>
                <c:pt idx="10">
                  <c:v>1989</c:v>
                </c:pt>
                <c:pt idx="11">
                  <c:v>1990</c:v>
                </c:pt>
                <c:pt idx="12">
                  <c:v>1991</c:v>
                </c:pt>
                <c:pt idx="13">
                  <c:v>1992</c:v>
                </c:pt>
                <c:pt idx="14">
                  <c:v>1993</c:v>
                </c:pt>
                <c:pt idx="15">
                  <c:v>1994</c:v>
                </c:pt>
                <c:pt idx="16">
                  <c:v>1995</c:v>
                </c:pt>
                <c:pt idx="17">
                  <c:v>1996</c:v>
                </c:pt>
                <c:pt idx="18">
                  <c:v>1997</c:v>
                </c:pt>
                <c:pt idx="19">
                  <c:v>1998</c:v>
                </c:pt>
                <c:pt idx="20">
                  <c:v>1999</c:v>
                </c:pt>
                <c:pt idx="21">
                  <c:v>2000</c:v>
                </c:pt>
                <c:pt idx="22">
                  <c:v>2001</c:v>
                </c:pt>
                <c:pt idx="23">
                  <c:v>2002</c:v>
                </c:pt>
                <c:pt idx="24">
                  <c:v>2003</c:v>
                </c:pt>
                <c:pt idx="25">
                  <c:v>2004</c:v>
                </c:pt>
                <c:pt idx="26">
                  <c:v>2005</c:v>
                </c:pt>
                <c:pt idx="27">
                  <c:v>2006</c:v>
                </c:pt>
                <c:pt idx="28">
                  <c:v>2007</c:v>
                </c:pt>
                <c:pt idx="29">
                  <c:v>2008</c:v>
                </c:pt>
                <c:pt idx="30">
                  <c:v>2009</c:v>
                </c:pt>
                <c:pt idx="31">
                  <c:v>2010</c:v>
                </c:pt>
                <c:pt idx="32">
                  <c:v>2011</c:v>
                </c:pt>
                <c:pt idx="33">
                  <c:v>2012</c:v>
                </c:pt>
                <c:pt idx="34">
                  <c:v>2013</c:v>
                </c:pt>
                <c:pt idx="35">
                  <c:v>2014</c:v>
                </c:pt>
                <c:pt idx="36">
                  <c:v>2015</c:v>
                </c:pt>
                <c:pt idx="37">
                  <c:v>2016</c:v>
                </c:pt>
              </c:strCache>
            </c:strRef>
          </c:cat>
          <c:val>
            <c:numRef>
              <c:f>Sheet1!$B$4:$B$42</c:f>
              <c:numCache>
                <c:formatCode>General</c:formatCode>
                <c:ptCount val="38"/>
                <c:pt idx="1">
                  <c:v>11.379999999999999</c:v>
                </c:pt>
                <c:pt idx="2">
                  <c:v>35.77000000000001</c:v>
                </c:pt>
                <c:pt idx="3">
                  <c:v>28.859999999999996</c:v>
                </c:pt>
                <c:pt idx="4">
                  <c:v>16.790000000000003</c:v>
                </c:pt>
                <c:pt idx="5">
                  <c:v>50.360000000000014</c:v>
                </c:pt>
                <c:pt idx="6">
                  <c:v>53.940000000000005</c:v>
                </c:pt>
                <c:pt idx="7">
                  <c:v>37.07</c:v>
                </c:pt>
                <c:pt idx="8">
                  <c:v>21.739999999999995</c:v>
                </c:pt>
                <c:pt idx="9">
                  <c:v>47.22</c:v>
                </c:pt>
                <c:pt idx="10">
                  <c:v>73.45</c:v>
                </c:pt>
                <c:pt idx="11">
                  <c:v>49.389999999999993</c:v>
                </c:pt>
                <c:pt idx="12">
                  <c:v>32.230000000000004</c:v>
                </c:pt>
                <c:pt idx="13">
                  <c:v>76.159999999999982</c:v>
                </c:pt>
                <c:pt idx="14">
                  <c:v>45.98</c:v>
                </c:pt>
                <c:pt idx="15">
                  <c:v>79.17000000000003</c:v>
                </c:pt>
                <c:pt idx="16">
                  <c:v>88.109999999999914</c:v>
                </c:pt>
                <c:pt idx="17">
                  <c:v>199.14999999999995</c:v>
                </c:pt>
                <c:pt idx="18">
                  <c:v>200.98000000000013</c:v>
                </c:pt>
                <c:pt idx="19">
                  <c:v>256.46999999999963</c:v>
                </c:pt>
                <c:pt idx="20">
                  <c:v>251.27000000000018</c:v>
                </c:pt>
                <c:pt idx="21">
                  <c:v>201.56000000000023</c:v>
                </c:pt>
                <c:pt idx="22">
                  <c:v>331.46999999999912</c:v>
                </c:pt>
                <c:pt idx="23">
                  <c:v>395.51999999999828</c:v>
                </c:pt>
                <c:pt idx="24">
                  <c:v>357.84999999999894</c:v>
                </c:pt>
                <c:pt idx="25">
                  <c:v>419.30999999999864</c:v>
                </c:pt>
                <c:pt idx="26">
                  <c:v>460.04999999999762</c:v>
                </c:pt>
                <c:pt idx="27">
                  <c:v>521.03999999999155</c:v>
                </c:pt>
                <c:pt idx="28">
                  <c:v>611.08999999999344</c:v>
                </c:pt>
                <c:pt idx="29">
                  <c:v>678.81999999999528</c:v>
                </c:pt>
                <c:pt idx="30">
                  <c:v>667.25999999999476</c:v>
                </c:pt>
                <c:pt idx="31">
                  <c:v>600.40999999999485</c:v>
                </c:pt>
                <c:pt idx="32">
                  <c:v>515.98999999999671</c:v>
                </c:pt>
                <c:pt idx="33">
                  <c:v>363.53999999999837</c:v>
                </c:pt>
                <c:pt idx="34">
                  <c:v>368.06999999999863</c:v>
                </c:pt>
                <c:pt idx="35">
                  <c:v>337.04999999999848</c:v>
                </c:pt>
                <c:pt idx="36">
                  <c:v>264.43999999999795</c:v>
                </c:pt>
                <c:pt idx="37">
                  <c:v>70.930000000000035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2-8F4F-BE77-FD2424654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44287008"/>
        <c:axId val="1844284640"/>
      </c:barChart>
      <c:catAx>
        <c:axId val="184428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84640"/>
        <c:crosses val="autoZero"/>
        <c:auto val="1"/>
        <c:lblAlgn val="ctr"/>
        <c:lblOffset val="100"/>
        <c:noMultiLvlLbl val="0"/>
      </c:catAx>
      <c:valAx>
        <c:axId val="184428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Units measured in millions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8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R.xlsx]PIVOT TABLE!PivotTable3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Regions</a:t>
            </a:r>
            <a:r>
              <a:rPr lang="en-US" baseline="0"/>
              <a:t> Propotion's to Global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TABLE'!$B$3</c:f>
              <c:strCache>
                <c:ptCount val="1"/>
                <c:pt idx="0">
                  <c:v>Sum of Propotion NA sales 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'PIVOT TABLE'!$A$4:$A$38</c:f>
              <c:strCache>
                <c:ptCount val="34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strCache>
            </c:strRef>
          </c:cat>
          <c:val>
            <c:numRef>
              <c:f>'PIVOT TABLE'!$B$4:$B$38</c:f>
              <c:numCache>
                <c:formatCode>0%</c:formatCode>
                <c:ptCount val="34"/>
                <c:pt idx="0">
                  <c:v>0.46217986896962471</c:v>
                </c:pt>
                <c:pt idx="1">
                  <c:v>0.66084193804606817</c:v>
                </c:pt>
                <c:pt idx="2">
                  <c:v>0.625324434556915</c:v>
                </c:pt>
                <c:pt idx="3">
                  <c:v>0.33719989209603451</c:v>
                </c:pt>
                <c:pt idx="4">
                  <c:v>0.38914443422263129</c:v>
                </c:pt>
                <c:pt idx="5">
                  <c:v>0.50550614146548067</c:v>
                </c:pt>
                <c:pt idx="6">
                  <c:v>0.61470388019060584</c:v>
                </c:pt>
                <c:pt idx="7">
                  <c:v>0.51548896537760691</c:v>
                </c:pt>
                <c:pt idx="8">
                  <c:v>0.39590443686006821</c:v>
                </c:pt>
                <c:pt idx="9">
                  <c:v>0.44472163865546227</c:v>
                </c:pt>
                <c:pt idx="10">
                  <c:v>0.32883862548934323</c:v>
                </c:pt>
                <c:pt idx="11">
                  <c:v>0.35556397625363134</c:v>
                </c:pt>
                <c:pt idx="12">
                  <c:v>0.28169333787311357</c:v>
                </c:pt>
                <c:pt idx="13">
                  <c:v>0.4356515189555612</c:v>
                </c:pt>
                <c:pt idx="14">
                  <c:v>0.47143994427306202</c:v>
                </c:pt>
                <c:pt idx="15">
                  <c:v>0.5004873864389604</c:v>
                </c:pt>
                <c:pt idx="16">
                  <c:v>0.50169140764914222</c:v>
                </c:pt>
                <c:pt idx="17">
                  <c:v>0.46879341139114866</c:v>
                </c:pt>
                <c:pt idx="18">
                  <c:v>0.52487404591667686</c:v>
                </c:pt>
                <c:pt idx="19">
                  <c:v>0.54659688511327142</c:v>
                </c:pt>
                <c:pt idx="20">
                  <c:v>0.54098085790135886</c:v>
                </c:pt>
                <c:pt idx="21">
                  <c:v>0.53084829839498493</c:v>
                </c:pt>
                <c:pt idx="22">
                  <c:v>0.52748614281056783</c:v>
                </c:pt>
                <c:pt idx="23">
                  <c:v>0.50499001996008597</c:v>
                </c:pt>
                <c:pt idx="24">
                  <c:v>0.51064491318791294</c:v>
                </c:pt>
                <c:pt idx="25">
                  <c:v>0.51772192923013693</c:v>
                </c:pt>
                <c:pt idx="26">
                  <c:v>0.50782303749663027</c:v>
                </c:pt>
                <c:pt idx="27">
                  <c:v>0.50672040772139471</c:v>
                </c:pt>
                <c:pt idx="28">
                  <c:v>0.46717959650381308</c:v>
                </c:pt>
                <c:pt idx="29">
                  <c:v>0.42625295703361599</c:v>
                </c:pt>
                <c:pt idx="30">
                  <c:v>0.42049066753606834</c:v>
                </c:pt>
                <c:pt idx="31">
                  <c:v>0.39154428126390978</c:v>
                </c:pt>
                <c:pt idx="32">
                  <c:v>0.38882166086825259</c:v>
                </c:pt>
                <c:pt idx="33">
                  <c:v>0.3194698999013118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16-D24D-90E1-5D086540E2BA}"/>
            </c:ext>
          </c:extLst>
        </c:ser>
        <c:ser>
          <c:idx val="1"/>
          <c:order val="1"/>
          <c:tx>
            <c:strRef>
              <c:f>'PIVOT TABLE'!$C$3</c:f>
              <c:strCache>
                <c:ptCount val="1"/>
                <c:pt idx="0">
                  <c:v>Sum of Propotion JP sales global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'PIVOT TABLE'!$A$4:$A$38</c:f>
              <c:strCache>
                <c:ptCount val="34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strCache>
            </c:strRef>
          </c:cat>
          <c:val>
            <c:numRef>
              <c:f>'PIVOT TABLE'!$C$4:$C$38</c:f>
              <c:numCache>
                <c:formatCode>0%</c:formatCode>
                <c:ptCount val="34"/>
                <c:pt idx="0">
                  <c:v>0.48243001786777834</c:v>
                </c:pt>
                <c:pt idx="1">
                  <c:v>0.28335980937251776</c:v>
                </c:pt>
                <c:pt idx="2">
                  <c:v>0.26992955135335556</c:v>
                </c:pt>
                <c:pt idx="3">
                  <c:v>0.53439438899379543</c:v>
                </c:pt>
                <c:pt idx="4">
                  <c:v>0.5349586016559339</c:v>
                </c:pt>
                <c:pt idx="5">
                  <c:v>0.33375688267683179</c:v>
                </c:pt>
                <c:pt idx="6">
                  <c:v>0.24996596324029954</c:v>
                </c:pt>
                <c:pt idx="7">
                  <c:v>0.30127556185462656</c:v>
                </c:pt>
                <c:pt idx="8">
                  <c:v>0.45857896369841761</c:v>
                </c:pt>
                <c:pt idx="9">
                  <c:v>0.37959558823529421</c:v>
                </c:pt>
                <c:pt idx="10">
                  <c:v>0.55089169204001764</c:v>
                </c:pt>
                <c:pt idx="11">
                  <c:v>0.42932929139825693</c:v>
                </c:pt>
                <c:pt idx="12">
                  <c:v>0.51923731699012665</c:v>
                </c:pt>
                <c:pt idx="13">
                  <c:v>0.28842580969118747</c:v>
                </c:pt>
                <c:pt idx="14">
                  <c:v>0.24315852323614259</c:v>
                </c:pt>
                <c:pt idx="15">
                  <c:v>0.19511053924435634</c:v>
                </c:pt>
                <c:pt idx="16">
                  <c:v>0.20830182672026093</c:v>
                </c:pt>
                <c:pt idx="17">
                  <c:v>0.21219487993649533</c:v>
                </c:pt>
                <c:pt idx="18">
                  <c:v>0.12025220985307901</c:v>
                </c:pt>
                <c:pt idx="19">
                  <c:v>0.10558252427184517</c:v>
                </c:pt>
                <c:pt idx="20">
                  <c:v>9.5570769875646597E-2</c:v>
                </c:pt>
                <c:pt idx="21">
                  <c:v>9.9329851422575485E-2</c:v>
                </c:pt>
                <c:pt idx="22">
                  <c:v>0.11798717530703247</c:v>
                </c:pt>
                <c:pt idx="23">
                  <c:v>0.14150545063718936</c:v>
                </c:pt>
                <c:pt idx="24">
                  <c:v>9.8594315076340241E-2</c:v>
                </c:pt>
                <c:pt idx="25">
                  <c:v>8.8712766270882509E-2</c:v>
                </c:pt>
                <c:pt idx="26">
                  <c:v>9.2692503671732873E-2</c:v>
                </c:pt>
                <c:pt idx="27">
                  <c:v>9.9015672623708348E-2</c:v>
                </c:pt>
                <c:pt idx="28">
                  <c:v>0.10279268978081056</c:v>
                </c:pt>
                <c:pt idx="29">
                  <c:v>0.14232271551961373</c:v>
                </c:pt>
                <c:pt idx="30">
                  <c:v>0.12918738283478753</c:v>
                </c:pt>
                <c:pt idx="31">
                  <c:v>0.11707461800919836</c:v>
                </c:pt>
                <c:pt idx="32">
                  <c:v>0.12751474814702932</c:v>
                </c:pt>
                <c:pt idx="33">
                  <c:v>0.19314817425630851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16-D24D-90E1-5D086540E2BA}"/>
            </c:ext>
          </c:extLst>
        </c:ser>
        <c:ser>
          <c:idx val="2"/>
          <c:order val="2"/>
          <c:tx>
            <c:strRef>
              <c:f>'PIVOT TABLE'!$D$3</c:f>
              <c:strCache>
                <c:ptCount val="1"/>
                <c:pt idx="0">
                  <c:v>Sum of Proportion EU_SALES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'PIVOT TABLE'!$A$4:$A$38</c:f>
              <c:strCache>
                <c:ptCount val="34"/>
                <c:pt idx="0">
                  <c:v>1983</c:v>
                </c:pt>
                <c:pt idx="1">
                  <c:v>1984</c:v>
                </c:pt>
                <c:pt idx="2">
                  <c:v>1985</c:v>
                </c:pt>
                <c:pt idx="3">
                  <c:v>1986</c:v>
                </c:pt>
                <c:pt idx="4">
                  <c:v>1987</c:v>
                </c:pt>
                <c:pt idx="5">
                  <c:v>1988</c:v>
                </c:pt>
                <c:pt idx="6">
                  <c:v>1989</c:v>
                </c:pt>
                <c:pt idx="7">
                  <c:v>1990</c:v>
                </c:pt>
                <c:pt idx="8">
                  <c:v>1991</c:v>
                </c:pt>
                <c:pt idx="9">
                  <c:v>1992</c:v>
                </c:pt>
                <c:pt idx="10">
                  <c:v>1993</c:v>
                </c:pt>
                <c:pt idx="11">
                  <c:v>1994</c:v>
                </c:pt>
                <c:pt idx="12">
                  <c:v>1995</c:v>
                </c:pt>
                <c:pt idx="13">
                  <c:v>1996</c:v>
                </c:pt>
                <c:pt idx="14">
                  <c:v>1997</c:v>
                </c:pt>
                <c:pt idx="15">
                  <c:v>1998</c:v>
                </c:pt>
                <c:pt idx="16">
                  <c:v>1999</c:v>
                </c:pt>
                <c:pt idx="17">
                  <c:v>2000</c:v>
                </c:pt>
                <c:pt idx="18">
                  <c:v>2001</c:v>
                </c:pt>
                <c:pt idx="19">
                  <c:v>2002</c:v>
                </c:pt>
                <c:pt idx="20">
                  <c:v>2003</c:v>
                </c:pt>
                <c:pt idx="21">
                  <c:v>2004</c:v>
                </c:pt>
                <c:pt idx="22">
                  <c:v>2005</c:v>
                </c:pt>
                <c:pt idx="23">
                  <c:v>2006</c:v>
                </c:pt>
                <c:pt idx="24">
                  <c:v>2007</c:v>
                </c:pt>
                <c:pt idx="25">
                  <c:v>2008</c:v>
                </c:pt>
                <c:pt idx="26">
                  <c:v>2009</c:v>
                </c:pt>
                <c:pt idx="27">
                  <c:v>2010</c:v>
                </c:pt>
                <c:pt idx="28">
                  <c:v>2011</c:v>
                </c:pt>
                <c:pt idx="29">
                  <c:v>2012</c:v>
                </c:pt>
                <c:pt idx="30">
                  <c:v>2013</c:v>
                </c:pt>
                <c:pt idx="31">
                  <c:v>2014</c:v>
                </c:pt>
                <c:pt idx="32">
                  <c:v>2015</c:v>
                </c:pt>
                <c:pt idx="33">
                  <c:v>2016</c:v>
                </c:pt>
              </c:strCache>
            </c:strRef>
          </c:cat>
          <c:val>
            <c:numRef>
              <c:f>'PIVOT TABLE'!$D$4:$D$38</c:f>
              <c:numCache>
                <c:formatCode>0%</c:formatCode>
                <c:ptCount val="34"/>
                <c:pt idx="0">
                  <c:v>4.7647409172126273E-2</c:v>
                </c:pt>
                <c:pt idx="1">
                  <c:v>4.1699761715647321E-2</c:v>
                </c:pt>
                <c:pt idx="2">
                  <c:v>8.7875417130144601E-2</c:v>
                </c:pt>
                <c:pt idx="3">
                  <c:v>7.6611815484219067E-2</c:v>
                </c:pt>
                <c:pt idx="4">
                  <c:v>6.4857405703771867E-2</c:v>
                </c:pt>
                <c:pt idx="5">
                  <c:v>0.13955950868276157</c:v>
                </c:pt>
                <c:pt idx="6">
                  <c:v>0.11490810074880871</c:v>
                </c:pt>
                <c:pt idx="7">
                  <c:v>0.15448471350475804</c:v>
                </c:pt>
                <c:pt idx="8">
                  <c:v>0.12255662426310887</c:v>
                </c:pt>
                <c:pt idx="9">
                  <c:v>0.1537552521008404</c:v>
                </c:pt>
                <c:pt idx="10">
                  <c:v>0.10113092648977816</c:v>
                </c:pt>
                <c:pt idx="11">
                  <c:v>0.18794998105342922</c:v>
                </c:pt>
                <c:pt idx="12">
                  <c:v>0.16910679832028142</c:v>
                </c:pt>
                <c:pt idx="13">
                  <c:v>0.23730856138589002</c:v>
                </c:pt>
                <c:pt idx="14">
                  <c:v>0.24042193253059982</c:v>
                </c:pt>
                <c:pt idx="15">
                  <c:v>0.26084922213124428</c:v>
                </c:pt>
                <c:pt idx="16">
                  <c:v>0.24941298205117995</c:v>
                </c:pt>
                <c:pt idx="17">
                  <c:v>0.26170867235562595</c:v>
                </c:pt>
                <c:pt idx="18">
                  <c:v>0.28627025070142126</c:v>
                </c:pt>
                <c:pt idx="19">
                  <c:v>0.27745752427184667</c:v>
                </c:pt>
                <c:pt idx="20">
                  <c:v>0.29009361464300853</c:v>
                </c:pt>
                <c:pt idx="21">
                  <c:v>0.25594428942787123</c:v>
                </c:pt>
                <c:pt idx="22">
                  <c:v>0.26514509292468436</c:v>
                </c:pt>
                <c:pt idx="23">
                  <c:v>0.24804237678489569</c:v>
                </c:pt>
                <c:pt idx="24">
                  <c:v>0.26264543684236602</c:v>
                </c:pt>
                <c:pt idx="25">
                  <c:v>0.27164785952093501</c:v>
                </c:pt>
                <c:pt idx="26">
                  <c:v>0.28712945478524315</c:v>
                </c:pt>
                <c:pt idx="27">
                  <c:v>0.29434886161123514</c:v>
                </c:pt>
                <c:pt idx="28">
                  <c:v>0.32450241283746073</c:v>
                </c:pt>
                <c:pt idx="29">
                  <c:v>0.326731583869727</c:v>
                </c:pt>
                <c:pt idx="30">
                  <c:v>0.34178281305186653</c:v>
                </c:pt>
                <c:pt idx="31">
                  <c:v>0.37279335410176734</c:v>
                </c:pt>
                <c:pt idx="32">
                  <c:v>0.3694978066858296</c:v>
                </c:pt>
                <c:pt idx="33">
                  <c:v>0.37727336810940426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16-D24D-90E1-5D086540E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9071664"/>
        <c:axId val="369079616"/>
      </c:lineChart>
      <c:catAx>
        <c:axId val="3690716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79616"/>
        <c:crosses val="autoZero"/>
        <c:auto val="1"/>
        <c:lblAlgn val="ctr"/>
        <c:lblOffset val="100"/>
        <c:noMultiLvlLbl val="0"/>
      </c:catAx>
      <c:valAx>
        <c:axId val="3690796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RATE</a:t>
                </a:r>
                <a:r>
                  <a:rPr lang="en-US" baseline="0"/>
                  <a:t>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7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[Ajah's 1.9 revised.xlsx]QUESTION 4!PivotTable3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Global</a:t>
            </a:r>
            <a:r>
              <a:rPr lang="en-US" baseline="0"/>
              <a:t> Sales Regions by Genres '06 To '16 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'QUESTION 4'!$B$3</c:f>
              <c:strCache>
                <c:ptCount val="1"/>
                <c:pt idx="0">
                  <c:v>Sum of NA_Proportion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4'!$B$4:$B$16</c:f>
              <c:numCache>
                <c:formatCode>0%</c:formatCode>
                <c:ptCount val="12"/>
                <c:pt idx="0">
                  <c:v>0.50127913749586395</c:v>
                </c:pt>
                <c:pt idx="1">
                  <c:v>0.44359167924844539</c:v>
                </c:pt>
                <c:pt idx="2">
                  <c:v>0.49807311042302588</c:v>
                </c:pt>
                <c:pt idx="3">
                  <c:v>0.50649943832014799</c:v>
                </c:pt>
                <c:pt idx="4">
                  <c:v>0.53772688453997675</c:v>
                </c:pt>
                <c:pt idx="5">
                  <c:v>0.50532761788119962</c:v>
                </c:pt>
                <c:pt idx="6">
                  <c:v>0.49098409922955022</c:v>
                </c:pt>
                <c:pt idx="7">
                  <c:v>0.35291199844722287</c:v>
                </c:pt>
                <c:pt idx="8">
                  <c:v>0.56161253940252809</c:v>
                </c:pt>
                <c:pt idx="9">
                  <c:v>0.46738908720041228</c:v>
                </c:pt>
                <c:pt idx="10">
                  <c:v>0.51343797194443197</c:v>
                </c:pt>
                <c:pt idx="11">
                  <c:v>0.39230242119689374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4-9244-9BA0-107AC6728585}"/>
            </c:ext>
          </c:extLst>
        </c:ser>
        <c:ser>
          <c:idx val="1"/>
          <c:order val="1"/>
          <c:tx>
            <c:strRef>
              <c:f>'QUESTION 4'!$C$3</c:f>
              <c:strCache>
                <c:ptCount val="1"/>
                <c:pt idx="0">
                  <c:v>Sum of EU_Proportion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4'!$C$4:$C$16</c:f>
              <c:numCache>
                <c:formatCode>0%</c:formatCode>
                <c:ptCount val="12"/>
                <c:pt idx="0">
                  <c:v>0.29979785059216912</c:v>
                </c:pt>
                <c:pt idx="1">
                  <c:v>0.268830733098472</c:v>
                </c:pt>
                <c:pt idx="2">
                  <c:v>0.2257022565770431</c:v>
                </c:pt>
                <c:pt idx="3">
                  <c:v>0.26666831261496177</c:v>
                </c:pt>
                <c:pt idx="4">
                  <c:v>0.24252739454154082</c:v>
                </c:pt>
                <c:pt idx="5">
                  <c:v>0.20730761379873394</c:v>
                </c:pt>
                <c:pt idx="6">
                  <c:v>0.32565160373750301</c:v>
                </c:pt>
                <c:pt idx="7">
                  <c:v>0.20278853100704305</c:v>
                </c:pt>
                <c:pt idx="8">
                  <c:v>0.30198482701446899</c:v>
                </c:pt>
                <c:pt idx="9">
                  <c:v>0.28908720040795721</c:v>
                </c:pt>
                <c:pt idx="10">
                  <c:v>0.28314787404296093</c:v>
                </c:pt>
                <c:pt idx="11">
                  <c:v>0.25890817724988552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24-9244-9BA0-107AC6728585}"/>
            </c:ext>
          </c:extLst>
        </c:ser>
        <c:ser>
          <c:idx val="2"/>
          <c:order val="2"/>
          <c:tx>
            <c:strRef>
              <c:f>'QUESTION 4'!$D$3</c:f>
              <c:strCache>
                <c:ptCount val="1"/>
                <c:pt idx="0">
                  <c:v>Sum of JP_Proportion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4'!$A$4:$A$16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'QUESTION 4'!$D$4:$D$16</c:f>
              <c:numCache>
                <c:formatCode>0%</c:formatCode>
                <c:ptCount val="12"/>
                <c:pt idx="0">
                  <c:v>9.1338411813750547E-2</c:v>
                </c:pt>
                <c:pt idx="1">
                  <c:v>0.21619694682100313</c:v>
                </c:pt>
                <c:pt idx="2">
                  <c:v>0.19458243300438904</c:v>
                </c:pt>
                <c:pt idx="3">
                  <c:v>0.13302554100263039</c:v>
                </c:pt>
                <c:pt idx="4">
                  <c:v>0.15729458604472202</c:v>
                </c:pt>
                <c:pt idx="5">
                  <c:v>0.2339661155337818</c:v>
                </c:pt>
                <c:pt idx="6">
                  <c:v>7.744112343587832E-2</c:v>
                </c:pt>
                <c:pt idx="7">
                  <c:v>0.37990230436611078</c:v>
                </c:pt>
                <c:pt idx="8">
                  <c:v>3.6901009283091313E-2</c:v>
                </c:pt>
                <c:pt idx="9">
                  <c:v>0.16241713411524838</c:v>
                </c:pt>
                <c:pt idx="10">
                  <c:v>0.10171083377788585</c:v>
                </c:pt>
                <c:pt idx="11">
                  <c:v>0.28243490178163499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4-9244-9BA0-107AC6728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0924735"/>
        <c:axId val="2070926463"/>
      </c:barChart>
      <c:catAx>
        <c:axId val="2070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926463"/>
        <c:crosses val="autoZero"/>
        <c:auto val="1"/>
        <c:lblAlgn val="ctr"/>
        <c:lblOffset val="100"/>
        <c:noMultiLvlLbl val="0"/>
      </c:catAx>
      <c:valAx>
        <c:axId val="207092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  <a:r>
                  <a:rPr lang="en-US" baseline="0"/>
                  <a:t> Sold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92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81280268836694"/>
          <c:y val="0.2077985564304462"/>
          <c:w val="0.23118719731163312"/>
          <c:h val="0.315884004082823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R.xlsx]Sheet2!PivotTable8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GLOBAL SALES FROM 2007 TO 2016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Propotion NA sales global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</c:marker>
          <c:cat>
            <c:strRef>
              <c:f>Sheet2!$A$4:$A$14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Sheet2!$B$4:$B$14</c:f>
              <c:numCache>
                <c:formatCode>0%</c:formatCode>
                <c:ptCount val="10"/>
                <c:pt idx="0">
                  <c:v>0.51064491318791116</c:v>
                </c:pt>
                <c:pt idx="1">
                  <c:v>0.51772192923013849</c:v>
                </c:pt>
                <c:pt idx="2">
                  <c:v>0.5078230374966286</c:v>
                </c:pt>
                <c:pt idx="3">
                  <c:v>0.50672040772139004</c:v>
                </c:pt>
                <c:pt idx="4">
                  <c:v>0.46717959650381197</c:v>
                </c:pt>
                <c:pt idx="5">
                  <c:v>0.42625295703361366</c:v>
                </c:pt>
                <c:pt idx="6">
                  <c:v>0.42049066753606723</c:v>
                </c:pt>
                <c:pt idx="7">
                  <c:v>0.39154428126390783</c:v>
                </c:pt>
                <c:pt idx="8">
                  <c:v>0.38882166086824788</c:v>
                </c:pt>
                <c:pt idx="9">
                  <c:v>0.31946989990131075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8-C240-BB08-A7EBB294F5FF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Propotion EU sales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</c:marker>
          <c:cat>
            <c:strRef>
              <c:f>Sheet2!$A$4:$A$14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Sheet2!$C$4:$C$14</c:f>
              <c:numCache>
                <c:formatCode>General</c:formatCode>
                <c:ptCount val="10"/>
                <c:pt idx="0">
                  <c:v>0.26264543684236435</c:v>
                </c:pt>
                <c:pt idx="1">
                  <c:v>0.27164785952093495</c:v>
                </c:pt>
                <c:pt idx="2">
                  <c:v>0.28712945478524121</c:v>
                </c:pt>
                <c:pt idx="3">
                  <c:v>0.2943488616112318</c:v>
                </c:pt>
                <c:pt idx="4">
                  <c:v>0.3245024128374594</c:v>
                </c:pt>
                <c:pt idx="5">
                  <c:v>0.32673158386972506</c:v>
                </c:pt>
                <c:pt idx="6">
                  <c:v>0.34178281305186553</c:v>
                </c:pt>
                <c:pt idx="7">
                  <c:v>0.37279335410176523</c:v>
                </c:pt>
                <c:pt idx="8">
                  <c:v>0.36949780668582494</c:v>
                </c:pt>
                <c:pt idx="9">
                  <c:v>0.37727336810940315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8-C240-BB08-A7EBB294F5FF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Propotion JP sales global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25400" h="25400" prst="slope"/>
              </a:sp3d>
            </c:spPr>
          </c:marker>
          <c:cat>
            <c:strRef>
              <c:f>Sheet2!$A$4:$A$14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Sheet2!$D$4:$D$14</c:f>
              <c:numCache>
                <c:formatCode>General</c:formatCode>
                <c:ptCount val="10"/>
                <c:pt idx="0">
                  <c:v>9.8594315076339409E-2</c:v>
                </c:pt>
                <c:pt idx="1">
                  <c:v>8.8712766270882384E-2</c:v>
                </c:pt>
                <c:pt idx="2">
                  <c:v>9.2692503671732332E-2</c:v>
                </c:pt>
                <c:pt idx="3">
                  <c:v>9.9015672623706974E-2</c:v>
                </c:pt>
                <c:pt idx="4">
                  <c:v>0.10279268978081015</c:v>
                </c:pt>
                <c:pt idx="5">
                  <c:v>0.14232271551961265</c:v>
                </c:pt>
                <c:pt idx="6">
                  <c:v>0.12918738283478701</c:v>
                </c:pt>
                <c:pt idx="7">
                  <c:v>0.11707461800919754</c:v>
                </c:pt>
                <c:pt idx="8">
                  <c:v>0.12751474814702726</c:v>
                </c:pt>
                <c:pt idx="9">
                  <c:v>0.19314817425630854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8-C240-BB08-A7EBB294F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523040"/>
        <c:axId val="1531524768"/>
      </c:lineChart>
      <c:catAx>
        <c:axId val="153152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524768"/>
        <c:crosses val="autoZero"/>
        <c:auto val="1"/>
        <c:lblAlgn val="ctr"/>
        <c:lblOffset val="100"/>
        <c:noMultiLvlLbl val="0"/>
      </c:catAx>
      <c:valAx>
        <c:axId val="153152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52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R.xlsx]Sheet3!PivotTable9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North America's Genre Sales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4F2-AE43-B73F-DC731BAF7E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4F2-AE43-B73F-DC731BAF7E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4F2-AE43-B73F-DC731BAF7E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4F2-AE43-B73F-DC731BAF7E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4F2-AE43-B73F-DC731BAF7E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F4F2-AE43-B73F-DC731BAF7E1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F4F2-AE43-B73F-DC731BAF7E1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F4F2-AE43-B73F-DC731BAF7E1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F4F2-AE43-B73F-DC731BAF7E1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F4F2-AE43-B73F-DC731BAF7E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F4F2-AE43-B73F-DC731BAF7E1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F4F2-AE43-B73F-DC731BAF7E1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4F2-AE43-B73F-DC731BAF7E1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4F2-AE43-B73F-DC731BAF7E1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4F2-AE43-B73F-DC731BAF7E1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4F2-AE43-B73F-DC731BAF7E1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4F2-AE43-B73F-DC731BAF7E1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4F2-AE43-B73F-DC731BAF7E1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4F2-AE43-B73F-DC731BAF7E1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F4F2-AE43-B73F-DC731BAF7E1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F4F2-AE43-B73F-DC731BAF7E1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F4F2-AE43-B73F-DC731BAF7E18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F4F2-AE43-B73F-DC731BAF7E18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F4F2-AE43-B73F-DC731BAF7E1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Sheet3!$B$4:$B$16</c:f>
              <c:numCache>
                <c:formatCode>0%</c:formatCode>
                <c:ptCount val="12"/>
                <c:pt idx="0">
                  <c:v>0.50127913749586395</c:v>
                </c:pt>
                <c:pt idx="1">
                  <c:v>0.44359167924844539</c:v>
                </c:pt>
                <c:pt idx="2">
                  <c:v>0.49807311042302588</c:v>
                </c:pt>
                <c:pt idx="3">
                  <c:v>0.50649943832014799</c:v>
                </c:pt>
                <c:pt idx="4">
                  <c:v>0.53772688453997675</c:v>
                </c:pt>
                <c:pt idx="5">
                  <c:v>0.50532761788119962</c:v>
                </c:pt>
                <c:pt idx="6">
                  <c:v>0.49098409922955022</c:v>
                </c:pt>
                <c:pt idx="7">
                  <c:v>0.35291199844722287</c:v>
                </c:pt>
                <c:pt idx="8">
                  <c:v>0.56161253940252809</c:v>
                </c:pt>
                <c:pt idx="9">
                  <c:v>0.46738908720041228</c:v>
                </c:pt>
                <c:pt idx="10">
                  <c:v>0.51343797194443197</c:v>
                </c:pt>
                <c:pt idx="11">
                  <c:v>0.39230242119689374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4F2-AE43-B73F-DC731BAF7E1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R.xlsx]Sheet4!PivotTable10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Europes Genre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</c:marker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615-DE47-ACC4-2CC0722535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615-DE47-ACC4-2CC0722535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615-DE47-ACC4-2CC0722535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615-DE47-ACC4-2CC0722535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615-DE47-ACC4-2CC0722535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615-DE47-ACC4-2CC07225359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615-DE47-ACC4-2CC07225359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615-DE47-ACC4-2CC07225359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615-DE47-ACC4-2CC07225359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615-DE47-ACC4-2CC07225359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9615-DE47-ACC4-2CC07225359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9615-DE47-ACC4-2CC07225359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615-DE47-ACC4-2CC07225359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615-DE47-ACC4-2CC07225359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9615-DE47-ACC4-2CC0722535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9615-DE47-ACC4-2CC07225359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9615-DE47-ACC4-2CC07225359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9615-DE47-ACC4-2CC07225359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9615-DE47-ACC4-2CC07225359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9615-DE47-ACC4-2CC07225359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9615-DE47-ACC4-2CC07225359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9615-DE47-ACC4-2CC072253597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9615-DE47-ACC4-2CC072253597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9615-DE47-ACC4-2CC07225359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Sheet4!$B$4:$B$16</c:f>
              <c:numCache>
                <c:formatCode>0%</c:formatCode>
                <c:ptCount val="12"/>
                <c:pt idx="0">
                  <c:v>0.29979785059216912</c:v>
                </c:pt>
                <c:pt idx="1">
                  <c:v>0.268830733098472</c:v>
                </c:pt>
                <c:pt idx="2">
                  <c:v>0.2257022565770431</c:v>
                </c:pt>
                <c:pt idx="3">
                  <c:v>0.26666831261496177</c:v>
                </c:pt>
                <c:pt idx="4">
                  <c:v>0.24252739454154082</c:v>
                </c:pt>
                <c:pt idx="5">
                  <c:v>0.20730761379873394</c:v>
                </c:pt>
                <c:pt idx="6">
                  <c:v>0.32565160373750301</c:v>
                </c:pt>
                <c:pt idx="7">
                  <c:v>0.20278853100704305</c:v>
                </c:pt>
                <c:pt idx="8">
                  <c:v>0.30198482701446899</c:v>
                </c:pt>
                <c:pt idx="9">
                  <c:v>0.28908720040795721</c:v>
                </c:pt>
                <c:pt idx="10">
                  <c:v>0.28314787404296093</c:v>
                </c:pt>
                <c:pt idx="11">
                  <c:v>0.25890817724988552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615-DE47-ACC4-2CC07225359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[Ajah-s-1.8 R.xlsx]Sheet5!PivotTable11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Japan's Genre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5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5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lumMod val="60000"/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60000"/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60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12C-4B4C-894E-F9E2FFF23A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12C-4B4C-894E-F9E2FFF23A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12C-4B4C-894E-F9E2FFF23A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12C-4B4C-894E-F9E2FFF23A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12C-4B4C-894E-F9E2FFF23A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12C-4B4C-894E-F9E2FFF23A1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12C-4B4C-894E-F9E2FFF23A1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12C-4B4C-894E-F9E2FFF23A1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312C-4B4C-894E-F9E2FFF23A1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312C-4B4C-894E-F9E2FFF23A1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312C-4B4C-894E-F9E2FFF23A1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312C-4B4C-894E-F9E2FFF23A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12C-4B4C-894E-F9E2FFF23A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12C-4B4C-894E-F9E2FFF23A1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12C-4B4C-894E-F9E2FFF23A1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12C-4B4C-894E-F9E2FFF23A1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12C-4B4C-894E-F9E2FFF23A1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12C-4B4C-894E-F9E2FFF23A1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12C-4B4C-894E-F9E2FFF23A1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312C-4B4C-894E-F9E2FFF23A1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312C-4B4C-894E-F9E2FFF23A1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312C-4B4C-894E-F9E2FFF23A17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312C-4B4C-894E-F9E2FFF23A17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312C-4B4C-894E-F9E2FFF23A1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Sheet5!$B$4:$B$16</c:f>
              <c:numCache>
                <c:formatCode>0%</c:formatCode>
                <c:ptCount val="12"/>
                <c:pt idx="0">
                  <c:v>9.1338411813750547E-2</c:v>
                </c:pt>
                <c:pt idx="1">
                  <c:v>0.21619694682100313</c:v>
                </c:pt>
                <c:pt idx="2">
                  <c:v>0.19458243300438904</c:v>
                </c:pt>
                <c:pt idx="3">
                  <c:v>0.13302554100263039</c:v>
                </c:pt>
                <c:pt idx="4">
                  <c:v>0.15729458604472202</c:v>
                </c:pt>
                <c:pt idx="5">
                  <c:v>0.2339661155337818</c:v>
                </c:pt>
                <c:pt idx="6">
                  <c:v>7.744112343587832E-2</c:v>
                </c:pt>
                <c:pt idx="7">
                  <c:v>0.37990230436611078</c:v>
                </c:pt>
                <c:pt idx="8">
                  <c:v>3.6901009283091313E-2</c:v>
                </c:pt>
                <c:pt idx="9">
                  <c:v>0.16241713411524838</c:v>
                </c:pt>
                <c:pt idx="10">
                  <c:v>0.10171083377788585</c:v>
                </c:pt>
                <c:pt idx="11">
                  <c:v>0.28243490178163499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12C-4B4C-894E-F9E2FFF23A1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CFAD8-5B29-554B-B602-D78D45C5442C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34C27-9E7E-ED4B-891E-93363C5D0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34C27-9E7E-ED4B-891E-93363C5D0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34C27-9E7E-ED4B-891E-93363C5D0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34C27-9E7E-ED4B-891E-93363C5D0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898F52-2787-4BA2-BBBC-9395E9F86D50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4C7BE898-F1F2-0D0D-6264-4DC47D716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74"/>
          <a:stretch/>
        </p:blipFill>
        <p:spPr>
          <a:xfrm>
            <a:off x="-121866" y="10"/>
            <a:ext cx="12191962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123F47-4B68-6658-6B1B-C9B6934B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1137330">
            <a:off x="3169713" y="1864653"/>
            <a:ext cx="4606621" cy="1533098"/>
          </a:xfrm>
        </p:spPr>
        <p:txBody>
          <a:bodyPr>
            <a:normAutofit/>
          </a:bodyPr>
          <a:lstStyle/>
          <a:p>
            <a:r>
              <a:rPr lang="en-US" sz="4000" dirty="0"/>
              <a:t>  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30" name="Picture 6" descr="GameCo - Crunchbase Company Profile &amp; Funding">
            <a:extLst>
              <a:ext uri="{FF2B5EF4-FFF2-40B4-BE49-F238E27FC236}">
                <a16:creationId xmlns:a16="http://schemas.microsoft.com/office/drawing/2014/main" id="{D79759C5-5943-B201-C8CD-8DC0CFDE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6550"/>
            <a:ext cx="1219200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1E6918-F705-2862-288F-B66FF0DFC70E}"/>
              </a:ext>
            </a:extLst>
          </p:cNvPr>
          <p:cNvSpPr txBox="1"/>
          <p:nvPr/>
        </p:nvSpPr>
        <p:spPr>
          <a:xfrm>
            <a:off x="3800475" y="4729162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EDB"/>
                </a:solidFill>
                <a:latin typeface="Bangla MN" pitchFamily="2" charset="0"/>
                <a:cs typeface="Bangla MN" pitchFamily="2" charset="0"/>
              </a:rPr>
              <a:t>By: Ajah Anderson</a:t>
            </a:r>
          </a:p>
        </p:txBody>
      </p:sp>
    </p:spTree>
    <p:extLst>
      <p:ext uri="{BB962C8B-B14F-4D97-AF65-F5344CB8AC3E}">
        <p14:creationId xmlns:p14="http://schemas.microsoft.com/office/powerpoint/2010/main" val="198067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81814-4531-2FDC-4FD8-6A0B38E241EA}"/>
              </a:ext>
            </a:extLst>
          </p:cNvPr>
          <p:cNvSpPr txBox="1"/>
          <p:nvPr/>
        </p:nvSpPr>
        <p:spPr>
          <a:xfrm>
            <a:off x="4088880" y="2928938"/>
            <a:ext cx="4014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60000"/>
                    <a:lumOff val="40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004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75A1-DA4C-CB3F-7655-9D528BF8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GameCo’s Current Hypothesis</a:t>
            </a:r>
            <a:endParaRPr lang="en-US" sz="4000" b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2050" name="Picture 2" descr="GameCo - Crunchbase Company Profile &amp; Funding">
            <a:extLst>
              <a:ext uri="{FF2B5EF4-FFF2-40B4-BE49-F238E27FC236}">
                <a16:creationId xmlns:a16="http://schemas.microsoft.com/office/drawing/2014/main" id="{4699DCA6-0444-FC21-DBC0-4A860E5A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0" y="5951100"/>
            <a:ext cx="2686493" cy="8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29CDA-8200-B21D-474C-F1943597A00C}"/>
              </a:ext>
            </a:extLst>
          </p:cNvPr>
          <p:cNvSpPr txBox="1"/>
          <p:nvPr/>
        </p:nvSpPr>
        <p:spPr>
          <a:xfrm>
            <a:off x="1382233" y="2514600"/>
            <a:ext cx="9813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B0F0"/>
                </a:solidFill>
                <a:effectLst/>
                <a:latin typeface="Big Caslon Medium" panose="02000603090000020003" pitchFamily="2" charset="-79"/>
                <a:ea typeface="Hiragino Mincho Pro W3" panose="02020300000000000000" pitchFamily="18" charset="-128"/>
                <a:cs typeface="Big Caslon Medium" panose="02000603090000020003" pitchFamily="2" charset="-79"/>
              </a:rPr>
              <a:t>Game sales for the various geographic regions have stayed the same over </a:t>
            </a:r>
            <a:r>
              <a:rPr lang="en-US" sz="3600" dirty="0">
                <a:solidFill>
                  <a:srgbClr val="00B0F0"/>
                </a:solidFill>
                <a:effectLst/>
                <a:latin typeface="Big Caslon Medium" panose="02000603090000020003" pitchFamily="2" charset="-79"/>
                <a:ea typeface="Hiragino Mincho Pro W3" panose="02020300000000000000" pitchFamily="18" charset="-128"/>
                <a:cs typeface="Big Caslon Medium" panose="02000603090000020003" pitchFamily="2" charset="-79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effectLst/>
                <a:latin typeface="Big Caslon Medium" panose="02000603090000020003" pitchFamily="2" charset="-79"/>
                <a:ea typeface="Hiragino Mincho Pro W3" panose="02020300000000000000" pitchFamily="18" charset="-128"/>
                <a:cs typeface="Big Caslon Medium" panose="02000603090000020003" pitchFamily="2" charset="-79"/>
              </a:rPr>
              <a:t>We want to see how the data has preformed over the year to determine a budget for 2017.</a:t>
            </a:r>
            <a:endParaRPr lang="en-US" sz="3600" dirty="0">
              <a:solidFill>
                <a:srgbClr val="00B0F0"/>
              </a:solidFill>
              <a:latin typeface="Big Caslon Medium" panose="02000603090000020003" pitchFamily="2" charset="-79"/>
              <a:ea typeface="Hiragino Mincho Pro W3" panose="02020300000000000000" pitchFamily="18" charset="-128"/>
              <a:cs typeface="Big Caslon Medium" panose="020006030900000200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B0F0"/>
              </a:solidFill>
              <a:effectLst/>
              <a:latin typeface="Big Caslon Medium" panose="02000603090000020003" pitchFamily="2" charset="-79"/>
              <a:ea typeface="Hiragino Mincho Pro W3" panose="02020300000000000000" pitchFamily="18" charset="-128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429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6A192-E7EA-6983-811E-D12E9F330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371798"/>
              </p:ext>
            </p:extLst>
          </p:nvPr>
        </p:nvGraphicFramePr>
        <p:xfrm>
          <a:off x="282574" y="1946641"/>
          <a:ext cx="6189663" cy="312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658F7-B8BF-9632-7A1B-14915A34CA09}"/>
              </a:ext>
            </a:extLst>
          </p:cNvPr>
          <p:cNvSpPr txBox="1"/>
          <p:nvPr/>
        </p:nvSpPr>
        <p:spPr>
          <a:xfrm>
            <a:off x="6758937" y="1946641"/>
            <a:ext cx="47996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Global sales have constantly 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The sales are measured in millions.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From 1996 to 2008 sales have increased 240.86 percent.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From 2008 to 2016 there has been an 89.55 percent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8827-331B-33CD-36AC-79B5355CAB5C}"/>
              </a:ext>
            </a:extLst>
          </p:cNvPr>
          <p:cNvSpPr txBox="1"/>
          <p:nvPr/>
        </p:nvSpPr>
        <p:spPr>
          <a:xfrm>
            <a:off x="4552949" y="771525"/>
            <a:ext cx="3086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60000"/>
                    <a:lumOff val="40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Global Sales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D2BC9C-6C93-E8DE-F9E7-11330F5F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552" y="5693439"/>
            <a:ext cx="3274540" cy="975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9B156-AD0D-E28D-1EE5-839260672B97}"/>
              </a:ext>
            </a:extLst>
          </p:cNvPr>
          <p:cNvSpPr txBox="1"/>
          <p:nvPr/>
        </p:nvSpPr>
        <p:spPr>
          <a:xfrm>
            <a:off x="481575" y="5411450"/>
            <a:ext cx="6277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26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B1F0AF-EEAE-7B36-4CA7-AD0A35480935}"/>
              </a:ext>
            </a:extLst>
          </p:cNvPr>
          <p:cNvSpPr txBox="1"/>
          <p:nvPr/>
        </p:nvSpPr>
        <p:spPr>
          <a:xfrm>
            <a:off x="428625" y="311952"/>
            <a:ext cx="395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THE REALITY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CC33-CAA2-D75C-9EBC-8630BB1D715A}"/>
              </a:ext>
            </a:extLst>
          </p:cNvPr>
          <p:cNvSpPr txBox="1"/>
          <p:nvPr/>
        </p:nvSpPr>
        <p:spPr>
          <a:xfrm>
            <a:off x="614363" y="948690"/>
            <a:ext cx="3771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As seen in the picture, sales have changed through the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Making a juristic drop for a regions in 1991.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These are global sales from three different regions. From years 1993 to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In 1991, all regions had a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Europe has always been at a continuous increase, while Japan and North America were fluctuating.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3076" name="Picture 4" descr="GameCo - Crunchbase Company Profile &amp; Funding">
            <a:extLst>
              <a:ext uri="{FF2B5EF4-FFF2-40B4-BE49-F238E27FC236}">
                <a16:creationId xmlns:a16="http://schemas.microsoft.com/office/drawing/2014/main" id="{77A4FE49-7C7F-0109-47A1-C88BE599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86" y="5618982"/>
            <a:ext cx="3771900" cy="11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8AA8D0-BF7F-95BD-1C8C-EC4F086F6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99983"/>
              </p:ext>
            </p:extLst>
          </p:nvPr>
        </p:nvGraphicFramePr>
        <p:xfrm>
          <a:off x="5178426" y="573562"/>
          <a:ext cx="6214503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06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FCA-0B6A-84F9-5B28-D510E690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-75143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THE REGIONS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4DF98-4FEC-AACD-152A-D9D7C13D6032}"/>
              </a:ext>
            </a:extLst>
          </p:cNvPr>
          <p:cNvSpPr txBox="1"/>
          <p:nvPr/>
        </p:nvSpPr>
        <p:spPr>
          <a:xfrm>
            <a:off x="480499" y="865360"/>
            <a:ext cx="22145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8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Most of GameCo’s success happens in North America, They almost have the highest sales in every genre.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AE4D-D29E-6219-F85C-BB1C6ECD6809}"/>
              </a:ext>
            </a:extLst>
          </p:cNvPr>
          <p:cNvSpPr txBox="1"/>
          <p:nvPr/>
        </p:nvSpPr>
        <p:spPr>
          <a:xfrm>
            <a:off x="9744069" y="865360"/>
            <a:ext cx="2108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Europe is in second place for most sales</a:t>
            </a:r>
            <a:r>
              <a:rPr lang="en-US" sz="24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30B7B-1428-7305-B04D-BD698A4A0880}"/>
              </a:ext>
            </a:extLst>
          </p:cNvPr>
          <p:cNvSpPr txBox="1"/>
          <p:nvPr/>
        </p:nvSpPr>
        <p:spPr>
          <a:xfrm>
            <a:off x="9744067" y="2065689"/>
            <a:ext cx="1795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Japan sales the least out of theses three regions. Japan. </a:t>
            </a:r>
          </a:p>
          <a:p>
            <a:pPr algn="l"/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Japan has the smallest population.</a:t>
            </a:r>
          </a:p>
        </p:txBody>
      </p:sp>
      <p:pic>
        <p:nvPicPr>
          <p:cNvPr id="4098" name="Picture 2" descr="GameCo - Crunchbase Company Profile &amp; Funding">
            <a:extLst>
              <a:ext uri="{FF2B5EF4-FFF2-40B4-BE49-F238E27FC236}">
                <a16:creationId xmlns:a16="http://schemas.microsoft.com/office/drawing/2014/main" id="{267CA1E4-A839-4AEB-059B-7E421B7D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14" y="5307659"/>
            <a:ext cx="3686819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F53C20-6542-5F08-C831-A857634132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183759"/>
              </p:ext>
            </p:extLst>
          </p:nvPr>
        </p:nvGraphicFramePr>
        <p:xfrm>
          <a:off x="2789578" y="1448502"/>
          <a:ext cx="6391492" cy="310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78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694738-4529-7FE0-69B6-A2388EF4D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19325"/>
              </p:ext>
            </p:extLst>
          </p:nvPr>
        </p:nvGraphicFramePr>
        <p:xfrm>
          <a:off x="517524" y="428625"/>
          <a:ext cx="6854825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 descr="GameCo - Crunchbase Company Profile &amp; Funding">
            <a:extLst>
              <a:ext uri="{FF2B5EF4-FFF2-40B4-BE49-F238E27FC236}">
                <a16:creationId xmlns:a16="http://schemas.microsoft.com/office/drawing/2014/main" id="{F79E864F-CDA6-C976-E6A4-BC37B2E9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85" y="5558517"/>
            <a:ext cx="4259122" cy="127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63A13-A429-25CC-07A0-C5D40E04BA49}"/>
              </a:ext>
            </a:extLst>
          </p:cNvPr>
          <p:cNvSpPr txBox="1"/>
          <p:nvPr/>
        </p:nvSpPr>
        <p:spPr>
          <a:xfrm>
            <a:off x="7558087" y="663110"/>
            <a:ext cx="38735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North America sales start to decrease around 2010. With that knowledge we need to put more marketing efforts in North America.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Europe sales are increasing on a constant level. While this is good, We can try  cutting their budget a little to help North America.</a:t>
            </a:r>
            <a:endParaRPr lang="en-US" sz="24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DBA42-B509-A0A8-E68E-01F60301B0ED}"/>
              </a:ext>
            </a:extLst>
          </p:cNvPr>
          <p:cNvSpPr txBox="1"/>
          <p:nvPr/>
        </p:nvSpPr>
        <p:spPr>
          <a:xfrm>
            <a:off x="831033" y="4188941"/>
            <a:ext cx="622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Japan is staying constant in the same spot with a little increase in 2012 and 2016. We should look a deeper into a marketing strategies, as far is what grabs the audience's attention.</a:t>
            </a:r>
          </a:p>
        </p:txBody>
      </p:sp>
    </p:spTree>
    <p:extLst>
      <p:ext uri="{BB962C8B-B14F-4D97-AF65-F5344CB8AC3E}">
        <p14:creationId xmlns:p14="http://schemas.microsoft.com/office/powerpoint/2010/main" val="228516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8C703E0-E10C-698A-7AEB-ACD7F9453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081334"/>
              </p:ext>
            </p:extLst>
          </p:nvPr>
        </p:nvGraphicFramePr>
        <p:xfrm>
          <a:off x="7172327" y="1282301"/>
          <a:ext cx="4829174" cy="307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28922E-20E4-D18E-372E-D7559BB24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92409"/>
              </p:ext>
            </p:extLst>
          </p:nvPr>
        </p:nvGraphicFramePr>
        <p:xfrm>
          <a:off x="3810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BCD9ACD-4003-38CF-77B0-EE0298408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64617"/>
              </p:ext>
            </p:extLst>
          </p:nvPr>
        </p:nvGraphicFramePr>
        <p:xfrm>
          <a:off x="447674" y="8786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98F4AB9-C867-B859-CE31-AAEBDBD6C87A}"/>
              </a:ext>
            </a:extLst>
          </p:cNvPr>
          <p:cNvSpPr txBox="1"/>
          <p:nvPr/>
        </p:nvSpPr>
        <p:spPr>
          <a:xfrm>
            <a:off x="4705584" y="642937"/>
            <a:ext cx="31357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Top Genres for Europe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Shooter, Racing, and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Sports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endParaRPr lang="en-US" sz="2400" dirty="0">
              <a:solidFill>
                <a:srgbClr val="00B0F0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D56F9-613E-2C93-24A7-E3B9B075D477}"/>
              </a:ext>
            </a:extLst>
          </p:cNvPr>
          <p:cNvSpPr txBox="1"/>
          <p:nvPr/>
        </p:nvSpPr>
        <p:spPr>
          <a:xfrm>
            <a:off x="654908" y="4164226"/>
            <a:ext cx="2945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Top Genres for Japan </a:t>
            </a:r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 Role- Playing, Strategy, and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A5C1A-5CEB-76EA-AF74-872EE4C499A2}"/>
              </a:ext>
            </a:extLst>
          </p:cNvPr>
          <p:cNvSpPr txBox="1"/>
          <p:nvPr/>
        </p:nvSpPr>
        <p:spPr>
          <a:xfrm>
            <a:off x="8009232" y="5364555"/>
            <a:ext cx="435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Top Genres for North America </a:t>
            </a:r>
          </a:p>
          <a:p>
            <a:r>
              <a:rPr lang="en-US" sz="24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Sports, Action, and Shooter</a:t>
            </a:r>
          </a:p>
        </p:txBody>
      </p:sp>
    </p:spTree>
    <p:extLst>
      <p:ext uri="{BB962C8B-B14F-4D97-AF65-F5344CB8AC3E}">
        <p14:creationId xmlns:p14="http://schemas.microsoft.com/office/powerpoint/2010/main" val="21729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83DA0-7B7D-43E2-3D31-CFC8C2636559}"/>
              </a:ext>
            </a:extLst>
          </p:cNvPr>
          <p:cNvSpPr txBox="1"/>
          <p:nvPr/>
        </p:nvSpPr>
        <p:spPr>
          <a:xfrm>
            <a:off x="2676634" y="742951"/>
            <a:ext cx="7492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GameCo’s Revised Expectation</a:t>
            </a:r>
            <a:endParaRPr lang="en-US" sz="4400" b="1" dirty="0">
              <a:solidFill>
                <a:schemeClr val="bg2">
                  <a:lumMod val="60000"/>
                  <a:lumOff val="40000"/>
                </a:schemeClr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6146" name="Picture 2" descr="GameCo - Crunchbase Company Profile &amp; Funding">
            <a:extLst>
              <a:ext uri="{FF2B5EF4-FFF2-40B4-BE49-F238E27FC236}">
                <a16:creationId xmlns:a16="http://schemas.microsoft.com/office/drawing/2014/main" id="{93C0556B-D094-88AD-D46A-26CAE764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10" y="5588495"/>
            <a:ext cx="4248277" cy="12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0FA8BC-2B6B-4839-0D9F-15692318965B}"/>
              </a:ext>
            </a:extLst>
          </p:cNvPr>
          <p:cNvSpPr txBox="1"/>
          <p:nvPr/>
        </p:nvSpPr>
        <p:spPr>
          <a:xfrm>
            <a:off x="1190352" y="1512392"/>
            <a:ext cx="98059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The information uncovered doesn’t meet current expectation.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Sales have not been constant, there have been increase and decreases in different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North America has been the highest seller most  of the years, but the last three years Europe  has been the highest seller.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Japan has had high highs, and low lows.</a:t>
            </a:r>
          </a:p>
        </p:txBody>
      </p:sp>
    </p:spTree>
    <p:extLst>
      <p:ext uri="{BB962C8B-B14F-4D97-AF65-F5344CB8AC3E}">
        <p14:creationId xmlns:p14="http://schemas.microsoft.com/office/powerpoint/2010/main" val="32812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25DE-99B6-2844-EFF9-6820FBFD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1913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Recommendations For GameCo</a:t>
            </a:r>
          </a:p>
        </p:txBody>
      </p:sp>
      <p:pic>
        <p:nvPicPr>
          <p:cNvPr id="7170" name="Picture 2" descr="GameCo - Crunchbase Company Profile &amp; Funding">
            <a:extLst>
              <a:ext uri="{FF2B5EF4-FFF2-40B4-BE49-F238E27FC236}">
                <a16:creationId xmlns:a16="http://schemas.microsoft.com/office/drawing/2014/main" id="{9D6E79B1-3CAA-454A-B53B-AE7596CB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7" y="5861782"/>
            <a:ext cx="3333750" cy="99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69EE3-823A-7488-5DC5-E2898206360E}"/>
              </a:ext>
            </a:extLst>
          </p:cNvPr>
          <p:cNvSpPr txBox="1"/>
          <p:nvPr/>
        </p:nvSpPr>
        <p:spPr>
          <a:xfrm>
            <a:off x="1328737" y="1328738"/>
            <a:ext cx="9531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North America made up 32% of sales in 2016, making them the second highest seller. We should increase marketing in the popular genres such as Sports, Shooter, and 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Europe has been doing well making a 43.64% increase since 2007 to 2016. We could still push the top genres such as Racing, shooters and action.(Mostly to have the highest sales in 2017)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Japan had the least sales in 2016. Japan can use the most marketing; they are pretty much unpredictable. We should push action, Role Playing, and adventure. </a:t>
            </a:r>
          </a:p>
        </p:txBody>
      </p:sp>
    </p:spTree>
    <p:extLst>
      <p:ext uri="{BB962C8B-B14F-4D97-AF65-F5344CB8AC3E}">
        <p14:creationId xmlns:p14="http://schemas.microsoft.com/office/powerpoint/2010/main" val="2101224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{B0908FD3-A379-214B-B466-7051EA20E404}tf10001063</Template>
  <TotalTime>1651</TotalTime>
  <Words>641</Words>
  <Application>Microsoft Macintosh PowerPoint</Application>
  <PresentationFormat>Widescreen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Bangla MN</vt:lpstr>
      <vt:lpstr>Big Caslon Medium</vt:lpstr>
      <vt:lpstr>Big Caslon Medium</vt:lpstr>
      <vt:lpstr>Calibri</vt:lpstr>
      <vt:lpstr>Century Gothic</vt:lpstr>
      <vt:lpstr>Mesh</vt:lpstr>
      <vt:lpstr>    </vt:lpstr>
      <vt:lpstr>GameCo’s Current Hypothesis</vt:lpstr>
      <vt:lpstr>PowerPoint Presentation</vt:lpstr>
      <vt:lpstr>PowerPoint Presentation</vt:lpstr>
      <vt:lpstr>THE REGIONS SALES</vt:lpstr>
      <vt:lpstr>PowerPoint Presentation</vt:lpstr>
      <vt:lpstr>PowerPoint Presentation</vt:lpstr>
      <vt:lpstr>PowerPoint Presentation</vt:lpstr>
      <vt:lpstr>Recommendations For GameCo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Ajah Anderson</dc:creator>
  <cp:lastModifiedBy>Ajah Anderson</cp:lastModifiedBy>
  <cp:revision>8</cp:revision>
  <dcterms:created xsi:type="dcterms:W3CDTF">2023-05-19T01:01:14Z</dcterms:created>
  <dcterms:modified xsi:type="dcterms:W3CDTF">2023-05-22T01:43:58Z</dcterms:modified>
</cp:coreProperties>
</file>