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A58862-71CF-451E-8A8B-A440FF380949}">
          <p14:sldIdLst>
            <p14:sldId id="256"/>
            <p14:sldId id="257"/>
            <p14:sldId id="258"/>
            <p14:sldId id="259"/>
            <p14:sldId id="260"/>
            <p14:sldId id="261"/>
          </p14:sldIdLst>
        </p14:section>
        <p14:section name="Untitled Section" id="{09FB3E71-73F0-4C41-B670-8E9E341044A1}">
          <p14:sldIdLst>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79" d="100"/>
          <a:sy n="79" d="100"/>
        </p:scale>
        <p:origin x="5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5B40-CCA3-4118-BF23-CABAE52EBC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82EFDA-C765-4C1B-836C-DD782B873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3A15F6-6A64-4C92-B4D5-43F30AF6027D}"/>
              </a:ext>
            </a:extLst>
          </p:cNvPr>
          <p:cNvSpPr>
            <a:spLocks noGrp="1"/>
          </p:cNvSpPr>
          <p:nvPr>
            <p:ph type="dt" sz="half" idx="10"/>
          </p:nvPr>
        </p:nvSpPr>
        <p:spPr/>
        <p:txBody>
          <a:bodyPr/>
          <a:lstStyle/>
          <a:p>
            <a:fld id="{6C99385A-C51F-450B-9121-6B40ACB0DC7F}" type="datetimeFigureOut">
              <a:rPr lang="en-US" smtClean="0"/>
              <a:t>10/22/2021</a:t>
            </a:fld>
            <a:endParaRPr lang="en-US"/>
          </a:p>
        </p:txBody>
      </p:sp>
      <p:sp>
        <p:nvSpPr>
          <p:cNvPr id="5" name="Footer Placeholder 4">
            <a:extLst>
              <a:ext uri="{FF2B5EF4-FFF2-40B4-BE49-F238E27FC236}">
                <a16:creationId xmlns:a16="http://schemas.microsoft.com/office/drawing/2014/main" id="{F1E5D35F-0D2F-45BD-9AAA-A5AF95EB1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D6EC0-5D60-4C4E-A01A-39F7B1D871F4}"/>
              </a:ext>
            </a:extLst>
          </p:cNvPr>
          <p:cNvSpPr>
            <a:spLocks noGrp="1"/>
          </p:cNvSpPr>
          <p:nvPr>
            <p:ph type="sldNum" sz="quarter" idx="12"/>
          </p:nvPr>
        </p:nvSpPr>
        <p:spPr/>
        <p:txBody>
          <a:bodyPr/>
          <a:lstStyle/>
          <a:p>
            <a:fld id="{0F6845D4-8A70-4F04-8D4F-58B920B95EEE}" type="slidenum">
              <a:rPr lang="en-US" smtClean="0"/>
              <a:t>‹#›</a:t>
            </a:fld>
            <a:endParaRPr lang="en-US"/>
          </a:p>
        </p:txBody>
      </p:sp>
    </p:spTree>
    <p:extLst>
      <p:ext uri="{BB962C8B-B14F-4D97-AF65-F5344CB8AC3E}">
        <p14:creationId xmlns:p14="http://schemas.microsoft.com/office/powerpoint/2010/main" val="11930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4290-C8E5-439C-B74D-84F943E8A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7D5AD5-B8F9-4258-AAC4-B11D3F2C7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93CD4-72ED-4234-AA0C-9D77B4F7539D}"/>
              </a:ext>
            </a:extLst>
          </p:cNvPr>
          <p:cNvSpPr>
            <a:spLocks noGrp="1"/>
          </p:cNvSpPr>
          <p:nvPr>
            <p:ph type="dt" sz="half" idx="10"/>
          </p:nvPr>
        </p:nvSpPr>
        <p:spPr/>
        <p:txBody>
          <a:bodyPr/>
          <a:lstStyle/>
          <a:p>
            <a:fld id="{6C99385A-C51F-450B-9121-6B40ACB0DC7F}" type="datetimeFigureOut">
              <a:rPr lang="en-US" smtClean="0"/>
              <a:t>10/22/2021</a:t>
            </a:fld>
            <a:endParaRPr lang="en-US"/>
          </a:p>
        </p:txBody>
      </p:sp>
      <p:sp>
        <p:nvSpPr>
          <p:cNvPr id="5" name="Footer Placeholder 4">
            <a:extLst>
              <a:ext uri="{FF2B5EF4-FFF2-40B4-BE49-F238E27FC236}">
                <a16:creationId xmlns:a16="http://schemas.microsoft.com/office/drawing/2014/main" id="{D9DA4A0B-FDBB-496E-B83F-48EEC3D82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D7543-8050-4C1D-AEBE-A73ABFDD6677}"/>
              </a:ext>
            </a:extLst>
          </p:cNvPr>
          <p:cNvSpPr>
            <a:spLocks noGrp="1"/>
          </p:cNvSpPr>
          <p:nvPr>
            <p:ph type="sldNum" sz="quarter" idx="12"/>
          </p:nvPr>
        </p:nvSpPr>
        <p:spPr/>
        <p:txBody>
          <a:bodyPr/>
          <a:lstStyle/>
          <a:p>
            <a:fld id="{0F6845D4-8A70-4F04-8D4F-58B920B95EEE}" type="slidenum">
              <a:rPr lang="en-US" smtClean="0"/>
              <a:t>‹#›</a:t>
            </a:fld>
            <a:endParaRPr lang="en-US"/>
          </a:p>
        </p:txBody>
      </p:sp>
    </p:spTree>
    <p:extLst>
      <p:ext uri="{BB962C8B-B14F-4D97-AF65-F5344CB8AC3E}">
        <p14:creationId xmlns:p14="http://schemas.microsoft.com/office/powerpoint/2010/main" val="38689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521F9-6F5A-4D40-A54A-2ADFE51519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B7FDE6-1776-4637-B1C5-0D6E4498FF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9D46A-5860-4FD9-8D55-4F6B71E390CB}"/>
              </a:ext>
            </a:extLst>
          </p:cNvPr>
          <p:cNvSpPr>
            <a:spLocks noGrp="1"/>
          </p:cNvSpPr>
          <p:nvPr>
            <p:ph type="dt" sz="half" idx="10"/>
          </p:nvPr>
        </p:nvSpPr>
        <p:spPr/>
        <p:txBody>
          <a:bodyPr/>
          <a:lstStyle/>
          <a:p>
            <a:fld id="{6C99385A-C51F-450B-9121-6B40ACB0DC7F}" type="datetimeFigureOut">
              <a:rPr lang="en-US" smtClean="0"/>
              <a:t>10/22/2021</a:t>
            </a:fld>
            <a:endParaRPr lang="en-US"/>
          </a:p>
        </p:txBody>
      </p:sp>
      <p:sp>
        <p:nvSpPr>
          <p:cNvPr id="5" name="Footer Placeholder 4">
            <a:extLst>
              <a:ext uri="{FF2B5EF4-FFF2-40B4-BE49-F238E27FC236}">
                <a16:creationId xmlns:a16="http://schemas.microsoft.com/office/drawing/2014/main" id="{6C9AC3A1-4B61-4D87-9F19-25F1E82E4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003D8-63B7-49E9-B82E-BCA2D9988CE0}"/>
              </a:ext>
            </a:extLst>
          </p:cNvPr>
          <p:cNvSpPr>
            <a:spLocks noGrp="1"/>
          </p:cNvSpPr>
          <p:nvPr>
            <p:ph type="sldNum" sz="quarter" idx="12"/>
          </p:nvPr>
        </p:nvSpPr>
        <p:spPr/>
        <p:txBody>
          <a:bodyPr/>
          <a:lstStyle/>
          <a:p>
            <a:fld id="{0F6845D4-8A70-4F04-8D4F-58B920B95EEE}" type="slidenum">
              <a:rPr lang="en-US" smtClean="0"/>
              <a:t>‹#›</a:t>
            </a:fld>
            <a:endParaRPr lang="en-US"/>
          </a:p>
        </p:txBody>
      </p:sp>
    </p:spTree>
    <p:extLst>
      <p:ext uri="{BB962C8B-B14F-4D97-AF65-F5344CB8AC3E}">
        <p14:creationId xmlns:p14="http://schemas.microsoft.com/office/powerpoint/2010/main" val="399742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94CF-2B58-4D78-A1E3-FDDCB14EE8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A284D-F986-435B-BE9E-AF2F4E716C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9A161-E3C6-457E-AB0C-F2521F9D4447}"/>
              </a:ext>
            </a:extLst>
          </p:cNvPr>
          <p:cNvSpPr>
            <a:spLocks noGrp="1"/>
          </p:cNvSpPr>
          <p:nvPr>
            <p:ph type="dt" sz="half" idx="10"/>
          </p:nvPr>
        </p:nvSpPr>
        <p:spPr/>
        <p:txBody>
          <a:bodyPr/>
          <a:lstStyle/>
          <a:p>
            <a:fld id="{6C99385A-C51F-450B-9121-6B40ACB0DC7F}" type="datetimeFigureOut">
              <a:rPr lang="en-US" smtClean="0"/>
              <a:t>10/22/2021</a:t>
            </a:fld>
            <a:endParaRPr lang="en-US"/>
          </a:p>
        </p:txBody>
      </p:sp>
      <p:sp>
        <p:nvSpPr>
          <p:cNvPr id="5" name="Footer Placeholder 4">
            <a:extLst>
              <a:ext uri="{FF2B5EF4-FFF2-40B4-BE49-F238E27FC236}">
                <a16:creationId xmlns:a16="http://schemas.microsoft.com/office/drawing/2014/main" id="{D0144803-7756-4E67-80BD-3CA775B36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9AE8A-00BB-41EC-AFC9-8734DEB1973A}"/>
              </a:ext>
            </a:extLst>
          </p:cNvPr>
          <p:cNvSpPr>
            <a:spLocks noGrp="1"/>
          </p:cNvSpPr>
          <p:nvPr>
            <p:ph type="sldNum" sz="quarter" idx="12"/>
          </p:nvPr>
        </p:nvSpPr>
        <p:spPr/>
        <p:txBody>
          <a:bodyPr/>
          <a:lstStyle/>
          <a:p>
            <a:fld id="{0F6845D4-8A70-4F04-8D4F-58B920B95EEE}" type="slidenum">
              <a:rPr lang="en-US" smtClean="0"/>
              <a:t>‹#›</a:t>
            </a:fld>
            <a:endParaRPr lang="en-US"/>
          </a:p>
        </p:txBody>
      </p:sp>
    </p:spTree>
    <p:extLst>
      <p:ext uri="{BB962C8B-B14F-4D97-AF65-F5344CB8AC3E}">
        <p14:creationId xmlns:p14="http://schemas.microsoft.com/office/powerpoint/2010/main" val="83815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ABEB-48E1-43D2-BC6A-3484BE4AED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5B115-B895-42B0-937E-FA33E90C4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8D80DF-19CC-44D8-94D8-9EE6446A4445}"/>
              </a:ext>
            </a:extLst>
          </p:cNvPr>
          <p:cNvSpPr>
            <a:spLocks noGrp="1"/>
          </p:cNvSpPr>
          <p:nvPr>
            <p:ph type="dt" sz="half" idx="10"/>
          </p:nvPr>
        </p:nvSpPr>
        <p:spPr/>
        <p:txBody>
          <a:bodyPr/>
          <a:lstStyle/>
          <a:p>
            <a:fld id="{6C99385A-C51F-450B-9121-6B40ACB0DC7F}" type="datetimeFigureOut">
              <a:rPr lang="en-US" smtClean="0"/>
              <a:t>10/22/2021</a:t>
            </a:fld>
            <a:endParaRPr lang="en-US"/>
          </a:p>
        </p:txBody>
      </p:sp>
      <p:sp>
        <p:nvSpPr>
          <p:cNvPr id="5" name="Footer Placeholder 4">
            <a:extLst>
              <a:ext uri="{FF2B5EF4-FFF2-40B4-BE49-F238E27FC236}">
                <a16:creationId xmlns:a16="http://schemas.microsoft.com/office/drawing/2014/main" id="{D6EF4F17-9D50-4581-AA48-F63C85E0D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C4881-05C2-414E-B2C3-58290D05F6F6}"/>
              </a:ext>
            </a:extLst>
          </p:cNvPr>
          <p:cNvSpPr>
            <a:spLocks noGrp="1"/>
          </p:cNvSpPr>
          <p:nvPr>
            <p:ph type="sldNum" sz="quarter" idx="12"/>
          </p:nvPr>
        </p:nvSpPr>
        <p:spPr/>
        <p:txBody>
          <a:bodyPr/>
          <a:lstStyle/>
          <a:p>
            <a:fld id="{0F6845D4-8A70-4F04-8D4F-58B920B95EEE}" type="slidenum">
              <a:rPr lang="en-US" smtClean="0"/>
              <a:t>‹#›</a:t>
            </a:fld>
            <a:endParaRPr lang="en-US"/>
          </a:p>
        </p:txBody>
      </p:sp>
    </p:spTree>
    <p:extLst>
      <p:ext uri="{BB962C8B-B14F-4D97-AF65-F5344CB8AC3E}">
        <p14:creationId xmlns:p14="http://schemas.microsoft.com/office/powerpoint/2010/main" val="58651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A7F1-E53A-4C5E-821C-D7BEA82C69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13D4E-A9BA-45C8-9276-560577A65E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8F0E11-96E7-4FB6-9773-B5BBCAD500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93CED2-0725-4348-954A-1A6A2D56A5FF}"/>
              </a:ext>
            </a:extLst>
          </p:cNvPr>
          <p:cNvSpPr>
            <a:spLocks noGrp="1"/>
          </p:cNvSpPr>
          <p:nvPr>
            <p:ph type="dt" sz="half" idx="10"/>
          </p:nvPr>
        </p:nvSpPr>
        <p:spPr/>
        <p:txBody>
          <a:bodyPr/>
          <a:lstStyle/>
          <a:p>
            <a:fld id="{6C99385A-C51F-450B-9121-6B40ACB0DC7F}" type="datetimeFigureOut">
              <a:rPr lang="en-US" smtClean="0"/>
              <a:t>10/22/2021</a:t>
            </a:fld>
            <a:endParaRPr lang="en-US"/>
          </a:p>
        </p:txBody>
      </p:sp>
      <p:sp>
        <p:nvSpPr>
          <p:cNvPr id="6" name="Footer Placeholder 5">
            <a:extLst>
              <a:ext uri="{FF2B5EF4-FFF2-40B4-BE49-F238E27FC236}">
                <a16:creationId xmlns:a16="http://schemas.microsoft.com/office/drawing/2014/main" id="{343EE902-FD0C-4965-967F-33E36AC96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0DFD50-FB90-4E15-A2A4-7CBE0F844765}"/>
              </a:ext>
            </a:extLst>
          </p:cNvPr>
          <p:cNvSpPr>
            <a:spLocks noGrp="1"/>
          </p:cNvSpPr>
          <p:nvPr>
            <p:ph type="sldNum" sz="quarter" idx="12"/>
          </p:nvPr>
        </p:nvSpPr>
        <p:spPr/>
        <p:txBody>
          <a:bodyPr/>
          <a:lstStyle/>
          <a:p>
            <a:fld id="{0F6845D4-8A70-4F04-8D4F-58B920B95EEE}" type="slidenum">
              <a:rPr lang="en-US" smtClean="0"/>
              <a:t>‹#›</a:t>
            </a:fld>
            <a:endParaRPr lang="en-US"/>
          </a:p>
        </p:txBody>
      </p:sp>
    </p:spTree>
    <p:extLst>
      <p:ext uri="{BB962C8B-B14F-4D97-AF65-F5344CB8AC3E}">
        <p14:creationId xmlns:p14="http://schemas.microsoft.com/office/powerpoint/2010/main" val="99764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1CE8-D4FC-432A-8B59-FAF9DCF506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1F86C6-C9CA-4039-81DF-7AD97720E9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88A171-AC94-4AA2-80E1-4DE188419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F911B9-EFF0-4E1C-9323-0C36B0CF8A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F0D564-9631-4D84-8C32-FE16C16758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67E66-B12D-4CC0-882E-732CCD360E72}"/>
              </a:ext>
            </a:extLst>
          </p:cNvPr>
          <p:cNvSpPr>
            <a:spLocks noGrp="1"/>
          </p:cNvSpPr>
          <p:nvPr>
            <p:ph type="dt" sz="half" idx="10"/>
          </p:nvPr>
        </p:nvSpPr>
        <p:spPr/>
        <p:txBody>
          <a:bodyPr/>
          <a:lstStyle/>
          <a:p>
            <a:fld id="{6C99385A-C51F-450B-9121-6B40ACB0DC7F}" type="datetimeFigureOut">
              <a:rPr lang="en-US" smtClean="0"/>
              <a:t>10/22/2021</a:t>
            </a:fld>
            <a:endParaRPr lang="en-US"/>
          </a:p>
        </p:txBody>
      </p:sp>
      <p:sp>
        <p:nvSpPr>
          <p:cNvPr id="8" name="Footer Placeholder 7">
            <a:extLst>
              <a:ext uri="{FF2B5EF4-FFF2-40B4-BE49-F238E27FC236}">
                <a16:creationId xmlns:a16="http://schemas.microsoft.com/office/drawing/2014/main" id="{D10A44D2-C152-4AB0-B5AF-FAE3645412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B9355-052F-4BE6-87F6-A686C098DD0E}"/>
              </a:ext>
            </a:extLst>
          </p:cNvPr>
          <p:cNvSpPr>
            <a:spLocks noGrp="1"/>
          </p:cNvSpPr>
          <p:nvPr>
            <p:ph type="sldNum" sz="quarter" idx="12"/>
          </p:nvPr>
        </p:nvSpPr>
        <p:spPr/>
        <p:txBody>
          <a:bodyPr/>
          <a:lstStyle/>
          <a:p>
            <a:fld id="{0F6845D4-8A70-4F04-8D4F-58B920B95EEE}" type="slidenum">
              <a:rPr lang="en-US" smtClean="0"/>
              <a:t>‹#›</a:t>
            </a:fld>
            <a:endParaRPr lang="en-US"/>
          </a:p>
        </p:txBody>
      </p:sp>
    </p:spTree>
    <p:extLst>
      <p:ext uri="{BB962C8B-B14F-4D97-AF65-F5344CB8AC3E}">
        <p14:creationId xmlns:p14="http://schemas.microsoft.com/office/powerpoint/2010/main" val="101770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9E94-3F8D-48DB-8B4C-83DE1BE380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D16256-0309-426B-BB93-1CA83ED2AD0E}"/>
              </a:ext>
            </a:extLst>
          </p:cNvPr>
          <p:cNvSpPr>
            <a:spLocks noGrp="1"/>
          </p:cNvSpPr>
          <p:nvPr>
            <p:ph type="dt" sz="half" idx="10"/>
          </p:nvPr>
        </p:nvSpPr>
        <p:spPr/>
        <p:txBody>
          <a:bodyPr/>
          <a:lstStyle/>
          <a:p>
            <a:fld id="{6C99385A-C51F-450B-9121-6B40ACB0DC7F}" type="datetimeFigureOut">
              <a:rPr lang="en-US" smtClean="0"/>
              <a:t>10/22/2021</a:t>
            </a:fld>
            <a:endParaRPr lang="en-US"/>
          </a:p>
        </p:txBody>
      </p:sp>
      <p:sp>
        <p:nvSpPr>
          <p:cNvPr id="4" name="Footer Placeholder 3">
            <a:extLst>
              <a:ext uri="{FF2B5EF4-FFF2-40B4-BE49-F238E27FC236}">
                <a16:creationId xmlns:a16="http://schemas.microsoft.com/office/drawing/2014/main" id="{ED7CA187-312B-4D28-B420-6EBF749C22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198B50-9ED4-404F-8AD4-88EFFEDEED99}"/>
              </a:ext>
            </a:extLst>
          </p:cNvPr>
          <p:cNvSpPr>
            <a:spLocks noGrp="1"/>
          </p:cNvSpPr>
          <p:nvPr>
            <p:ph type="sldNum" sz="quarter" idx="12"/>
          </p:nvPr>
        </p:nvSpPr>
        <p:spPr/>
        <p:txBody>
          <a:bodyPr/>
          <a:lstStyle/>
          <a:p>
            <a:fld id="{0F6845D4-8A70-4F04-8D4F-58B920B95EEE}" type="slidenum">
              <a:rPr lang="en-US" smtClean="0"/>
              <a:t>‹#›</a:t>
            </a:fld>
            <a:endParaRPr lang="en-US"/>
          </a:p>
        </p:txBody>
      </p:sp>
    </p:spTree>
    <p:extLst>
      <p:ext uri="{BB962C8B-B14F-4D97-AF65-F5344CB8AC3E}">
        <p14:creationId xmlns:p14="http://schemas.microsoft.com/office/powerpoint/2010/main" val="54538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53F52-0D1D-4AC5-B1D9-D49CD6E5CBFC}"/>
              </a:ext>
            </a:extLst>
          </p:cNvPr>
          <p:cNvSpPr>
            <a:spLocks noGrp="1"/>
          </p:cNvSpPr>
          <p:nvPr>
            <p:ph type="dt" sz="half" idx="10"/>
          </p:nvPr>
        </p:nvSpPr>
        <p:spPr/>
        <p:txBody>
          <a:bodyPr/>
          <a:lstStyle/>
          <a:p>
            <a:fld id="{6C99385A-C51F-450B-9121-6B40ACB0DC7F}" type="datetimeFigureOut">
              <a:rPr lang="en-US" smtClean="0"/>
              <a:t>10/22/2021</a:t>
            </a:fld>
            <a:endParaRPr lang="en-US"/>
          </a:p>
        </p:txBody>
      </p:sp>
      <p:sp>
        <p:nvSpPr>
          <p:cNvPr id="3" name="Footer Placeholder 2">
            <a:extLst>
              <a:ext uri="{FF2B5EF4-FFF2-40B4-BE49-F238E27FC236}">
                <a16:creationId xmlns:a16="http://schemas.microsoft.com/office/drawing/2014/main" id="{C3E2102F-932B-4E28-803D-E6924A36AA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94A6E1-7C18-4833-84CF-5CBB94937D63}"/>
              </a:ext>
            </a:extLst>
          </p:cNvPr>
          <p:cNvSpPr>
            <a:spLocks noGrp="1"/>
          </p:cNvSpPr>
          <p:nvPr>
            <p:ph type="sldNum" sz="quarter" idx="12"/>
          </p:nvPr>
        </p:nvSpPr>
        <p:spPr/>
        <p:txBody>
          <a:bodyPr/>
          <a:lstStyle/>
          <a:p>
            <a:fld id="{0F6845D4-8A70-4F04-8D4F-58B920B95EEE}" type="slidenum">
              <a:rPr lang="en-US" smtClean="0"/>
              <a:t>‹#›</a:t>
            </a:fld>
            <a:endParaRPr lang="en-US"/>
          </a:p>
        </p:txBody>
      </p:sp>
    </p:spTree>
    <p:extLst>
      <p:ext uri="{BB962C8B-B14F-4D97-AF65-F5344CB8AC3E}">
        <p14:creationId xmlns:p14="http://schemas.microsoft.com/office/powerpoint/2010/main" val="170704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01B7-0001-49F9-90EA-04C40863E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BABFC3-D6AF-4289-9707-2E757DD082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096081-B5A3-4DA7-9EFF-15580AE6F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55004-F6E8-4AEA-BAFC-2BB23C95D0FA}"/>
              </a:ext>
            </a:extLst>
          </p:cNvPr>
          <p:cNvSpPr>
            <a:spLocks noGrp="1"/>
          </p:cNvSpPr>
          <p:nvPr>
            <p:ph type="dt" sz="half" idx="10"/>
          </p:nvPr>
        </p:nvSpPr>
        <p:spPr/>
        <p:txBody>
          <a:bodyPr/>
          <a:lstStyle/>
          <a:p>
            <a:fld id="{6C99385A-C51F-450B-9121-6B40ACB0DC7F}" type="datetimeFigureOut">
              <a:rPr lang="en-US" smtClean="0"/>
              <a:t>10/22/2021</a:t>
            </a:fld>
            <a:endParaRPr lang="en-US"/>
          </a:p>
        </p:txBody>
      </p:sp>
      <p:sp>
        <p:nvSpPr>
          <p:cNvPr id="6" name="Footer Placeholder 5">
            <a:extLst>
              <a:ext uri="{FF2B5EF4-FFF2-40B4-BE49-F238E27FC236}">
                <a16:creationId xmlns:a16="http://schemas.microsoft.com/office/drawing/2014/main" id="{1C9CE912-424A-42FA-8927-90342FF64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00C94-8E05-48D0-B475-CF643282F95D}"/>
              </a:ext>
            </a:extLst>
          </p:cNvPr>
          <p:cNvSpPr>
            <a:spLocks noGrp="1"/>
          </p:cNvSpPr>
          <p:nvPr>
            <p:ph type="sldNum" sz="quarter" idx="12"/>
          </p:nvPr>
        </p:nvSpPr>
        <p:spPr/>
        <p:txBody>
          <a:bodyPr/>
          <a:lstStyle/>
          <a:p>
            <a:fld id="{0F6845D4-8A70-4F04-8D4F-58B920B95EEE}" type="slidenum">
              <a:rPr lang="en-US" smtClean="0"/>
              <a:t>‹#›</a:t>
            </a:fld>
            <a:endParaRPr lang="en-US"/>
          </a:p>
        </p:txBody>
      </p:sp>
    </p:spTree>
    <p:extLst>
      <p:ext uri="{BB962C8B-B14F-4D97-AF65-F5344CB8AC3E}">
        <p14:creationId xmlns:p14="http://schemas.microsoft.com/office/powerpoint/2010/main" val="38633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07DA-427C-4F44-AA5A-43398F59A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A8A1A0-A559-43E7-838E-87C1DBE12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6317DC-7E19-453C-9194-DA891F091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09887-B64C-4663-9722-DF099E3EF604}"/>
              </a:ext>
            </a:extLst>
          </p:cNvPr>
          <p:cNvSpPr>
            <a:spLocks noGrp="1"/>
          </p:cNvSpPr>
          <p:nvPr>
            <p:ph type="dt" sz="half" idx="10"/>
          </p:nvPr>
        </p:nvSpPr>
        <p:spPr/>
        <p:txBody>
          <a:bodyPr/>
          <a:lstStyle/>
          <a:p>
            <a:fld id="{6C99385A-C51F-450B-9121-6B40ACB0DC7F}" type="datetimeFigureOut">
              <a:rPr lang="en-US" smtClean="0"/>
              <a:t>10/22/2021</a:t>
            </a:fld>
            <a:endParaRPr lang="en-US"/>
          </a:p>
        </p:txBody>
      </p:sp>
      <p:sp>
        <p:nvSpPr>
          <p:cNvPr id="6" name="Footer Placeholder 5">
            <a:extLst>
              <a:ext uri="{FF2B5EF4-FFF2-40B4-BE49-F238E27FC236}">
                <a16:creationId xmlns:a16="http://schemas.microsoft.com/office/drawing/2014/main" id="{B0AF6E5C-2102-4D7B-A6CC-58FE9F7B6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EB045-6E3B-4D77-9E69-29630F55B2B1}"/>
              </a:ext>
            </a:extLst>
          </p:cNvPr>
          <p:cNvSpPr>
            <a:spLocks noGrp="1"/>
          </p:cNvSpPr>
          <p:nvPr>
            <p:ph type="sldNum" sz="quarter" idx="12"/>
          </p:nvPr>
        </p:nvSpPr>
        <p:spPr/>
        <p:txBody>
          <a:bodyPr/>
          <a:lstStyle/>
          <a:p>
            <a:fld id="{0F6845D4-8A70-4F04-8D4F-58B920B95EEE}" type="slidenum">
              <a:rPr lang="en-US" smtClean="0"/>
              <a:t>‹#›</a:t>
            </a:fld>
            <a:endParaRPr lang="en-US"/>
          </a:p>
        </p:txBody>
      </p:sp>
    </p:spTree>
    <p:extLst>
      <p:ext uri="{BB962C8B-B14F-4D97-AF65-F5344CB8AC3E}">
        <p14:creationId xmlns:p14="http://schemas.microsoft.com/office/powerpoint/2010/main" val="395705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5082D1-F426-4421-9BBB-3168E6434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C6D061-C637-4AA4-8673-A8F6EA12F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0D993-E6DD-4C87-98A5-CF43FE103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9385A-C51F-450B-9121-6B40ACB0DC7F}" type="datetimeFigureOut">
              <a:rPr lang="en-US" smtClean="0"/>
              <a:t>10/22/2021</a:t>
            </a:fld>
            <a:endParaRPr lang="en-US"/>
          </a:p>
        </p:txBody>
      </p:sp>
      <p:sp>
        <p:nvSpPr>
          <p:cNvPr id="5" name="Footer Placeholder 4">
            <a:extLst>
              <a:ext uri="{FF2B5EF4-FFF2-40B4-BE49-F238E27FC236}">
                <a16:creationId xmlns:a16="http://schemas.microsoft.com/office/drawing/2014/main" id="{74A6F89B-49C3-4AE5-8027-4F8AFD858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F143A3-32D8-4FB6-85AB-7C07691687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845D4-8A70-4F04-8D4F-58B920B95EEE}" type="slidenum">
              <a:rPr lang="en-US" smtClean="0"/>
              <a:t>‹#›</a:t>
            </a:fld>
            <a:endParaRPr lang="en-US"/>
          </a:p>
        </p:txBody>
      </p:sp>
    </p:spTree>
    <p:extLst>
      <p:ext uri="{BB962C8B-B14F-4D97-AF65-F5344CB8AC3E}">
        <p14:creationId xmlns:p14="http://schemas.microsoft.com/office/powerpoint/2010/main" val="1015638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eleniumHQ/docker-seleniu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07032CE4-E276-40F2-A0C8-E2305DA4435F}"/>
              </a:ext>
            </a:extLst>
          </p:cNvPr>
          <p:cNvSpPr>
            <a:spLocks noGrp="1"/>
          </p:cNvSpPr>
          <p:nvPr>
            <p:ph type="subTitle" idx="1"/>
          </p:nvPr>
        </p:nvSpPr>
        <p:spPr>
          <a:xfrm>
            <a:off x="4439633" y="4518923"/>
            <a:ext cx="3312734" cy="1141851"/>
          </a:xfrm>
          <a:noFill/>
        </p:spPr>
        <p:txBody>
          <a:bodyPr>
            <a:normAutofit/>
          </a:bodyPr>
          <a:lstStyle/>
          <a:p>
            <a:endParaRPr lang="en-US" sz="2000" dirty="0">
              <a:solidFill>
                <a:srgbClr val="080808"/>
              </a:solidFill>
            </a:endParaRPr>
          </a:p>
        </p:txBody>
      </p:sp>
      <p:sp>
        <p:nvSpPr>
          <p:cNvPr id="2" name="Title 1">
            <a:extLst>
              <a:ext uri="{FF2B5EF4-FFF2-40B4-BE49-F238E27FC236}">
                <a16:creationId xmlns:a16="http://schemas.microsoft.com/office/drawing/2014/main" id="{74CEAA5D-1CCD-41B1-83CF-A8D6D7C95B2E}"/>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Docker commands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1634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432C-EF55-4C82-965B-18FE84E924F4}"/>
              </a:ext>
            </a:extLst>
          </p:cNvPr>
          <p:cNvSpPr>
            <a:spLocks noGrp="1"/>
          </p:cNvSpPr>
          <p:nvPr>
            <p:ph type="title"/>
          </p:nvPr>
        </p:nvSpPr>
        <p:spPr/>
        <p:txBody>
          <a:bodyPr/>
          <a:lstStyle/>
          <a:p>
            <a:r>
              <a:rPr lang="en-US" dirty="0"/>
              <a:t>Append a command </a:t>
            </a:r>
          </a:p>
        </p:txBody>
      </p:sp>
      <p:sp>
        <p:nvSpPr>
          <p:cNvPr id="3" name="Content Placeholder 2">
            <a:extLst>
              <a:ext uri="{FF2B5EF4-FFF2-40B4-BE49-F238E27FC236}">
                <a16:creationId xmlns:a16="http://schemas.microsoft.com/office/drawing/2014/main" id="{63EC0932-A72D-46FC-88AC-FC65F8EB844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DD56A50-41F5-4DA9-BF49-FBDB2081EBA1}"/>
              </a:ext>
            </a:extLst>
          </p:cNvPr>
          <p:cNvPicPr>
            <a:picLocks noChangeAspect="1"/>
          </p:cNvPicPr>
          <p:nvPr/>
        </p:nvPicPr>
        <p:blipFill>
          <a:blip r:embed="rId2"/>
          <a:stretch>
            <a:fillRect/>
          </a:stretch>
        </p:blipFill>
        <p:spPr>
          <a:xfrm>
            <a:off x="2211376" y="2552437"/>
            <a:ext cx="7769247" cy="1753126"/>
          </a:xfrm>
          <a:prstGeom prst="rect">
            <a:avLst/>
          </a:prstGeom>
        </p:spPr>
      </p:pic>
    </p:spTree>
    <p:extLst>
      <p:ext uri="{BB962C8B-B14F-4D97-AF65-F5344CB8AC3E}">
        <p14:creationId xmlns:p14="http://schemas.microsoft.com/office/powerpoint/2010/main" val="324756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8C0A-815C-42A4-A82A-99E07A15A061}"/>
              </a:ext>
            </a:extLst>
          </p:cNvPr>
          <p:cNvSpPr>
            <a:spLocks noGrp="1"/>
          </p:cNvSpPr>
          <p:nvPr>
            <p:ph type="title"/>
          </p:nvPr>
        </p:nvSpPr>
        <p:spPr/>
        <p:txBody>
          <a:bodyPr/>
          <a:lstStyle/>
          <a:p>
            <a:r>
              <a:rPr lang="en-US" dirty="0"/>
              <a:t>sleep</a:t>
            </a:r>
          </a:p>
        </p:txBody>
      </p:sp>
      <p:pic>
        <p:nvPicPr>
          <p:cNvPr id="5" name="Content Placeholder 4">
            <a:extLst>
              <a:ext uri="{FF2B5EF4-FFF2-40B4-BE49-F238E27FC236}">
                <a16:creationId xmlns:a16="http://schemas.microsoft.com/office/drawing/2014/main" id="{67389683-A7DB-4E94-A7C2-88B0D9C7181A}"/>
              </a:ext>
            </a:extLst>
          </p:cNvPr>
          <p:cNvPicPr>
            <a:picLocks noGrp="1" noChangeAspect="1"/>
          </p:cNvPicPr>
          <p:nvPr>
            <p:ph idx="1"/>
          </p:nvPr>
        </p:nvPicPr>
        <p:blipFill>
          <a:blip r:embed="rId2"/>
          <a:stretch>
            <a:fillRect/>
          </a:stretch>
        </p:blipFill>
        <p:spPr>
          <a:xfrm>
            <a:off x="994278" y="2252898"/>
            <a:ext cx="10203443" cy="3496792"/>
          </a:xfrm>
        </p:spPr>
      </p:pic>
    </p:spTree>
    <p:extLst>
      <p:ext uri="{BB962C8B-B14F-4D97-AF65-F5344CB8AC3E}">
        <p14:creationId xmlns:p14="http://schemas.microsoft.com/office/powerpoint/2010/main" val="386517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8E2C-F738-47C2-B46E-AD112BFCB713}"/>
              </a:ext>
            </a:extLst>
          </p:cNvPr>
          <p:cNvSpPr>
            <a:spLocks noGrp="1"/>
          </p:cNvSpPr>
          <p:nvPr>
            <p:ph type="title"/>
          </p:nvPr>
        </p:nvSpPr>
        <p:spPr/>
        <p:txBody>
          <a:bodyPr/>
          <a:lstStyle/>
          <a:p>
            <a:r>
              <a:rPr lang="en-US" dirty="0"/>
              <a:t>Run attach , detach</a:t>
            </a:r>
          </a:p>
        </p:txBody>
      </p:sp>
      <p:pic>
        <p:nvPicPr>
          <p:cNvPr id="5" name="Content Placeholder 4">
            <a:extLst>
              <a:ext uri="{FF2B5EF4-FFF2-40B4-BE49-F238E27FC236}">
                <a16:creationId xmlns:a16="http://schemas.microsoft.com/office/drawing/2014/main" id="{4A1C5BBC-BC0B-4F56-B01B-ED6B3B8FEC0F}"/>
              </a:ext>
            </a:extLst>
          </p:cNvPr>
          <p:cNvPicPr>
            <a:picLocks noGrp="1" noChangeAspect="1"/>
          </p:cNvPicPr>
          <p:nvPr>
            <p:ph idx="1"/>
          </p:nvPr>
        </p:nvPicPr>
        <p:blipFill>
          <a:blip r:embed="rId2"/>
          <a:stretch>
            <a:fillRect/>
          </a:stretch>
        </p:blipFill>
        <p:spPr>
          <a:xfrm>
            <a:off x="2507768" y="1896597"/>
            <a:ext cx="7176463" cy="4209393"/>
          </a:xfrm>
        </p:spPr>
      </p:pic>
    </p:spTree>
    <p:extLst>
      <p:ext uri="{BB962C8B-B14F-4D97-AF65-F5344CB8AC3E}">
        <p14:creationId xmlns:p14="http://schemas.microsoft.com/office/powerpoint/2010/main" val="19376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72BE-7CBE-4344-B324-5B752BC947A8}"/>
              </a:ext>
            </a:extLst>
          </p:cNvPr>
          <p:cNvSpPr>
            <a:spLocks noGrp="1"/>
          </p:cNvSpPr>
          <p:nvPr>
            <p:ph type="title"/>
          </p:nvPr>
        </p:nvSpPr>
        <p:spPr/>
        <p:txBody>
          <a:bodyPr/>
          <a:lstStyle/>
          <a:p>
            <a:r>
              <a:rPr lang="en-US" dirty="0"/>
              <a:t>Run - tag</a:t>
            </a:r>
          </a:p>
        </p:txBody>
      </p:sp>
      <p:pic>
        <p:nvPicPr>
          <p:cNvPr id="5" name="Content Placeholder 4">
            <a:extLst>
              <a:ext uri="{FF2B5EF4-FFF2-40B4-BE49-F238E27FC236}">
                <a16:creationId xmlns:a16="http://schemas.microsoft.com/office/drawing/2014/main" id="{B6E90254-BF29-497E-A395-D54B7872A81C}"/>
              </a:ext>
            </a:extLst>
          </p:cNvPr>
          <p:cNvPicPr>
            <a:picLocks noGrp="1" noChangeAspect="1"/>
          </p:cNvPicPr>
          <p:nvPr>
            <p:ph idx="1"/>
          </p:nvPr>
        </p:nvPicPr>
        <p:blipFill>
          <a:blip r:embed="rId2"/>
          <a:stretch>
            <a:fillRect/>
          </a:stretch>
        </p:blipFill>
        <p:spPr>
          <a:xfrm>
            <a:off x="1506675" y="1825625"/>
            <a:ext cx="9178649" cy="4351338"/>
          </a:xfrm>
        </p:spPr>
      </p:pic>
    </p:spTree>
    <p:extLst>
      <p:ext uri="{BB962C8B-B14F-4D97-AF65-F5344CB8AC3E}">
        <p14:creationId xmlns:p14="http://schemas.microsoft.com/office/powerpoint/2010/main" val="225574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E7C4-DE1D-4708-94CE-D764A26ED2E3}"/>
              </a:ext>
            </a:extLst>
          </p:cNvPr>
          <p:cNvSpPr>
            <a:spLocks noGrp="1"/>
          </p:cNvSpPr>
          <p:nvPr>
            <p:ph type="title"/>
          </p:nvPr>
        </p:nvSpPr>
        <p:spPr/>
        <p:txBody>
          <a:bodyPr/>
          <a:lstStyle/>
          <a:p>
            <a:r>
              <a:rPr lang="en-US" dirty="0"/>
              <a:t>Run –I and -it</a:t>
            </a:r>
          </a:p>
        </p:txBody>
      </p:sp>
      <p:sp>
        <p:nvSpPr>
          <p:cNvPr id="3" name="Content Placeholder 2">
            <a:extLst>
              <a:ext uri="{FF2B5EF4-FFF2-40B4-BE49-F238E27FC236}">
                <a16:creationId xmlns:a16="http://schemas.microsoft.com/office/drawing/2014/main" id="{E5620F4B-2F26-4785-B6A4-375A8BC24B30}"/>
              </a:ext>
            </a:extLst>
          </p:cNvPr>
          <p:cNvSpPr>
            <a:spLocks noGrp="1"/>
          </p:cNvSpPr>
          <p:nvPr>
            <p:ph idx="1"/>
          </p:nvPr>
        </p:nvSpPr>
        <p:spPr/>
        <p:txBody>
          <a:bodyPr/>
          <a:lstStyle/>
          <a:p>
            <a:r>
              <a:rPr lang="en-US" dirty="0"/>
              <a:t>-I keep stdin open </a:t>
            </a:r>
          </a:p>
          <a:p>
            <a:r>
              <a:rPr lang="en-US" dirty="0"/>
              <a:t>-t allocate a pseudo </a:t>
            </a:r>
            <a:r>
              <a:rPr lang="en-US" dirty="0" err="1"/>
              <a:t>tty</a:t>
            </a:r>
            <a:endParaRPr lang="en-US" dirty="0"/>
          </a:p>
        </p:txBody>
      </p:sp>
    </p:spTree>
    <p:extLst>
      <p:ext uri="{BB962C8B-B14F-4D97-AF65-F5344CB8AC3E}">
        <p14:creationId xmlns:p14="http://schemas.microsoft.com/office/powerpoint/2010/main" val="2132996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DF6A-45F2-40DD-9323-E3BF7C934F82}"/>
              </a:ext>
            </a:extLst>
          </p:cNvPr>
          <p:cNvSpPr>
            <a:spLocks noGrp="1"/>
          </p:cNvSpPr>
          <p:nvPr>
            <p:ph type="title"/>
          </p:nvPr>
        </p:nvSpPr>
        <p:spPr/>
        <p:txBody>
          <a:bodyPr/>
          <a:lstStyle/>
          <a:p>
            <a:r>
              <a:rPr lang="en-US" dirty="0"/>
              <a:t>Run port mapping </a:t>
            </a:r>
          </a:p>
        </p:txBody>
      </p:sp>
      <p:pic>
        <p:nvPicPr>
          <p:cNvPr id="5" name="Content Placeholder 4">
            <a:extLst>
              <a:ext uri="{FF2B5EF4-FFF2-40B4-BE49-F238E27FC236}">
                <a16:creationId xmlns:a16="http://schemas.microsoft.com/office/drawing/2014/main" id="{741D7D90-43E1-4FB5-948D-9A674AF9EF64}"/>
              </a:ext>
            </a:extLst>
          </p:cNvPr>
          <p:cNvPicPr>
            <a:picLocks noGrp="1" noChangeAspect="1"/>
          </p:cNvPicPr>
          <p:nvPr>
            <p:ph idx="1"/>
          </p:nvPr>
        </p:nvPicPr>
        <p:blipFill>
          <a:blip r:embed="rId2"/>
          <a:stretch>
            <a:fillRect/>
          </a:stretch>
        </p:blipFill>
        <p:spPr>
          <a:xfrm>
            <a:off x="878928" y="1280948"/>
            <a:ext cx="9718265" cy="5211927"/>
          </a:xfrm>
        </p:spPr>
      </p:pic>
    </p:spTree>
    <p:extLst>
      <p:ext uri="{BB962C8B-B14F-4D97-AF65-F5344CB8AC3E}">
        <p14:creationId xmlns:p14="http://schemas.microsoft.com/office/powerpoint/2010/main" val="218478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F621-ECF2-45E1-93C0-2E9DA4A835C2}"/>
              </a:ext>
            </a:extLst>
          </p:cNvPr>
          <p:cNvSpPr>
            <a:spLocks noGrp="1"/>
          </p:cNvSpPr>
          <p:nvPr>
            <p:ph type="title"/>
          </p:nvPr>
        </p:nvSpPr>
        <p:spPr/>
        <p:txBody>
          <a:bodyPr/>
          <a:lstStyle/>
          <a:p>
            <a:r>
              <a:rPr lang="en-US" dirty="0"/>
              <a:t>Run volume mapping </a:t>
            </a:r>
          </a:p>
        </p:txBody>
      </p:sp>
      <p:pic>
        <p:nvPicPr>
          <p:cNvPr id="5" name="Content Placeholder 4">
            <a:extLst>
              <a:ext uri="{FF2B5EF4-FFF2-40B4-BE49-F238E27FC236}">
                <a16:creationId xmlns:a16="http://schemas.microsoft.com/office/drawing/2014/main" id="{F9BC9557-FB09-4E7C-9C7D-8A53F4591B38}"/>
              </a:ext>
            </a:extLst>
          </p:cNvPr>
          <p:cNvPicPr>
            <a:picLocks noGrp="1" noChangeAspect="1"/>
          </p:cNvPicPr>
          <p:nvPr>
            <p:ph idx="1"/>
          </p:nvPr>
        </p:nvPicPr>
        <p:blipFill>
          <a:blip r:embed="rId2"/>
          <a:stretch>
            <a:fillRect/>
          </a:stretch>
        </p:blipFill>
        <p:spPr>
          <a:xfrm>
            <a:off x="1204581" y="1825625"/>
            <a:ext cx="9782838" cy="4351338"/>
          </a:xfrm>
        </p:spPr>
      </p:pic>
    </p:spTree>
    <p:extLst>
      <p:ext uri="{BB962C8B-B14F-4D97-AF65-F5344CB8AC3E}">
        <p14:creationId xmlns:p14="http://schemas.microsoft.com/office/powerpoint/2010/main" val="316732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AD43-DF7C-422F-A598-EE02429F95EF}"/>
              </a:ext>
            </a:extLst>
          </p:cNvPr>
          <p:cNvSpPr>
            <a:spLocks noGrp="1"/>
          </p:cNvSpPr>
          <p:nvPr>
            <p:ph type="title"/>
          </p:nvPr>
        </p:nvSpPr>
        <p:spPr/>
        <p:txBody>
          <a:bodyPr/>
          <a:lstStyle/>
          <a:p>
            <a:r>
              <a:rPr lang="en-US" dirty="0"/>
              <a:t>inspect</a:t>
            </a:r>
          </a:p>
        </p:txBody>
      </p:sp>
      <p:sp>
        <p:nvSpPr>
          <p:cNvPr id="3" name="Content Placeholder 2">
            <a:extLst>
              <a:ext uri="{FF2B5EF4-FFF2-40B4-BE49-F238E27FC236}">
                <a16:creationId xmlns:a16="http://schemas.microsoft.com/office/drawing/2014/main" id="{4BB7DC7E-21C0-489B-8ACE-B65D04852E71}"/>
              </a:ext>
            </a:extLst>
          </p:cNvPr>
          <p:cNvSpPr>
            <a:spLocks noGrp="1"/>
          </p:cNvSpPr>
          <p:nvPr>
            <p:ph idx="1"/>
          </p:nvPr>
        </p:nvSpPr>
        <p:spPr/>
        <p:txBody>
          <a:bodyPr/>
          <a:lstStyle/>
          <a:p>
            <a:r>
              <a:rPr lang="en-US" dirty="0"/>
              <a:t>Docker inspect &lt;</a:t>
            </a:r>
            <a:r>
              <a:rPr lang="en-US" dirty="0" err="1"/>
              <a:t>containerid</a:t>
            </a:r>
            <a:r>
              <a:rPr lang="en-US" dirty="0"/>
              <a:t> or name&gt;</a:t>
            </a:r>
          </a:p>
          <a:p>
            <a:endParaRPr lang="en-US" dirty="0"/>
          </a:p>
        </p:txBody>
      </p:sp>
    </p:spTree>
    <p:extLst>
      <p:ext uri="{BB962C8B-B14F-4D97-AF65-F5344CB8AC3E}">
        <p14:creationId xmlns:p14="http://schemas.microsoft.com/office/powerpoint/2010/main" val="222387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03A9-9857-4FD8-9D32-B9EBF283508D}"/>
              </a:ext>
            </a:extLst>
          </p:cNvPr>
          <p:cNvSpPr>
            <a:spLocks noGrp="1"/>
          </p:cNvSpPr>
          <p:nvPr>
            <p:ph type="title"/>
          </p:nvPr>
        </p:nvSpPr>
        <p:spPr/>
        <p:txBody>
          <a:bodyPr/>
          <a:lstStyle/>
          <a:p>
            <a:r>
              <a:rPr lang="en-US" dirty="0"/>
              <a:t>logs</a:t>
            </a:r>
          </a:p>
        </p:txBody>
      </p:sp>
      <p:sp>
        <p:nvSpPr>
          <p:cNvPr id="3" name="Content Placeholder 2">
            <a:extLst>
              <a:ext uri="{FF2B5EF4-FFF2-40B4-BE49-F238E27FC236}">
                <a16:creationId xmlns:a16="http://schemas.microsoft.com/office/drawing/2014/main" id="{E36328FD-0CAA-472F-A30E-93A41E78C2EF}"/>
              </a:ext>
            </a:extLst>
          </p:cNvPr>
          <p:cNvSpPr>
            <a:spLocks noGrp="1"/>
          </p:cNvSpPr>
          <p:nvPr>
            <p:ph idx="1"/>
          </p:nvPr>
        </p:nvSpPr>
        <p:spPr/>
        <p:txBody>
          <a:bodyPr/>
          <a:lstStyle/>
          <a:p>
            <a:r>
              <a:rPr lang="en-US" dirty="0"/>
              <a:t>Docker logs </a:t>
            </a:r>
          </a:p>
        </p:txBody>
      </p:sp>
    </p:spTree>
    <p:extLst>
      <p:ext uri="{BB962C8B-B14F-4D97-AF65-F5344CB8AC3E}">
        <p14:creationId xmlns:p14="http://schemas.microsoft.com/office/powerpoint/2010/main" val="2717364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7068-3B2C-4561-AF03-8FD776B36942}"/>
              </a:ext>
            </a:extLst>
          </p:cNvPr>
          <p:cNvSpPr>
            <a:spLocks noGrp="1"/>
          </p:cNvSpPr>
          <p:nvPr>
            <p:ph type="title"/>
          </p:nvPr>
        </p:nvSpPr>
        <p:spPr/>
        <p:txBody>
          <a:bodyPr/>
          <a:lstStyle/>
          <a:p>
            <a:r>
              <a:rPr lang="en-US" dirty="0"/>
              <a:t>Env variable</a:t>
            </a:r>
          </a:p>
        </p:txBody>
      </p:sp>
      <p:sp>
        <p:nvSpPr>
          <p:cNvPr id="3" name="Content Placeholder 2">
            <a:extLst>
              <a:ext uri="{FF2B5EF4-FFF2-40B4-BE49-F238E27FC236}">
                <a16:creationId xmlns:a16="http://schemas.microsoft.com/office/drawing/2014/main" id="{7C9AA165-4202-4967-A8F8-DA15072E0A76}"/>
              </a:ext>
            </a:extLst>
          </p:cNvPr>
          <p:cNvSpPr>
            <a:spLocks noGrp="1"/>
          </p:cNvSpPr>
          <p:nvPr>
            <p:ph idx="1"/>
          </p:nvPr>
        </p:nvSpPr>
        <p:spPr/>
        <p:txBody>
          <a:bodyPr/>
          <a:lstStyle/>
          <a:p>
            <a:r>
              <a:rPr lang="en-US" b="1" i="0" dirty="0">
                <a:solidFill>
                  <a:srgbClr val="323240"/>
                </a:solidFill>
                <a:effectLst/>
                <a:latin typeface="proxima-nova"/>
              </a:rPr>
              <a:t>ARG</a:t>
            </a:r>
            <a:r>
              <a:rPr lang="en-US" b="0" i="0" dirty="0">
                <a:solidFill>
                  <a:srgbClr val="323240"/>
                </a:solidFill>
                <a:effectLst/>
                <a:latin typeface="proxima-nova"/>
              </a:rPr>
              <a:t> is only available during the build of a Docker image </a:t>
            </a:r>
          </a:p>
          <a:p>
            <a:r>
              <a:rPr lang="en-US" b="1" i="0" dirty="0">
                <a:solidFill>
                  <a:srgbClr val="323240"/>
                </a:solidFill>
                <a:effectLst/>
                <a:latin typeface="proxima-nova"/>
              </a:rPr>
              <a:t>ENV</a:t>
            </a:r>
            <a:r>
              <a:rPr lang="en-US" b="0" i="0" dirty="0">
                <a:solidFill>
                  <a:srgbClr val="323240"/>
                </a:solidFill>
                <a:effectLst/>
                <a:latin typeface="proxima-nova"/>
              </a:rPr>
              <a:t> values are available to containers</a:t>
            </a:r>
            <a:endParaRPr lang="en-US" dirty="0">
              <a:solidFill>
                <a:srgbClr val="323240"/>
              </a:solidFill>
              <a:latin typeface="proxima-nova"/>
            </a:endParaRPr>
          </a:p>
          <a:p>
            <a:pPr marL="0" indent="0">
              <a:buNone/>
            </a:pPr>
            <a:r>
              <a:rPr lang="en-US" dirty="0">
                <a:solidFill>
                  <a:srgbClr val="323240"/>
                </a:solidFill>
                <a:latin typeface="proxima-nova"/>
              </a:rPr>
              <a:t>	-e </a:t>
            </a:r>
          </a:p>
          <a:p>
            <a:pPr marL="0" indent="0">
              <a:buNone/>
            </a:pPr>
            <a:r>
              <a:rPr lang="en-US" dirty="0">
                <a:solidFill>
                  <a:srgbClr val="323240"/>
                </a:solidFill>
                <a:latin typeface="proxima-nova"/>
              </a:rPr>
              <a:t>Example </a:t>
            </a:r>
          </a:p>
          <a:p>
            <a:pPr marL="0" indent="0">
              <a:buNone/>
            </a:pPr>
            <a:r>
              <a:rPr lang="en-US">
                <a:solidFill>
                  <a:srgbClr val="323240"/>
                </a:solidFill>
                <a:latin typeface="proxima-nova"/>
              </a:rPr>
              <a:t> 	</a:t>
            </a:r>
            <a:r>
              <a:rPr lang="en-US">
                <a:solidFill>
                  <a:srgbClr val="323240"/>
                </a:solidFill>
                <a:latin typeface="proxima-nova"/>
                <a:hlinkClick r:id="rId2"/>
              </a:rPr>
              <a:t>https://github.com/SeleniumHQ/docker-selenium</a:t>
            </a:r>
            <a:endParaRPr lang="en-US">
              <a:solidFill>
                <a:srgbClr val="323240"/>
              </a:solidFill>
              <a:latin typeface="proxima-nova"/>
            </a:endParaRPr>
          </a:p>
          <a:p>
            <a:pPr marL="0" indent="0">
              <a:buNone/>
            </a:pPr>
            <a:endParaRPr lang="en-US"/>
          </a:p>
        </p:txBody>
      </p:sp>
    </p:spTree>
    <p:extLst>
      <p:ext uri="{BB962C8B-B14F-4D97-AF65-F5344CB8AC3E}">
        <p14:creationId xmlns:p14="http://schemas.microsoft.com/office/powerpoint/2010/main" val="192453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186F-E09B-4932-AE71-93FFB5D1C206}"/>
              </a:ext>
            </a:extLst>
          </p:cNvPr>
          <p:cNvSpPr>
            <a:spLocks noGrp="1"/>
          </p:cNvSpPr>
          <p:nvPr>
            <p:ph type="title"/>
          </p:nvPr>
        </p:nvSpPr>
        <p:spPr/>
        <p:txBody>
          <a:bodyPr/>
          <a:lstStyle/>
          <a:p>
            <a:r>
              <a:rPr lang="en-US" dirty="0"/>
              <a:t>Run – start a container</a:t>
            </a:r>
          </a:p>
        </p:txBody>
      </p:sp>
      <p:pic>
        <p:nvPicPr>
          <p:cNvPr id="5" name="Content Placeholder 4">
            <a:extLst>
              <a:ext uri="{FF2B5EF4-FFF2-40B4-BE49-F238E27FC236}">
                <a16:creationId xmlns:a16="http://schemas.microsoft.com/office/drawing/2014/main" id="{B1524122-CCDE-4E6B-B583-EAE12FFB505F}"/>
              </a:ext>
            </a:extLst>
          </p:cNvPr>
          <p:cNvPicPr>
            <a:picLocks noGrp="1" noChangeAspect="1"/>
          </p:cNvPicPr>
          <p:nvPr>
            <p:ph idx="1"/>
          </p:nvPr>
        </p:nvPicPr>
        <p:blipFill>
          <a:blip r:embed="rId2"/>
          <a:stretch>
            <a:fillRect/>
          </a:stretch>
        </p:blipFill>
        <p:spPr>
          <a:xfrm>
            <a:off x="1492469" y="2349068"/>
            <a:ext cx="7315200" cy="2232397"/>
          </a:xfrm>
        </p:spPr>
      </p:pic>
    </p:spTree>
    <p:extLst>
      <p:ext uri="{BB962C8B-B14F-4D97-AF65-F5344CB8AC3E}">
        <p14:creationId xmlns:p14="http://schemas.microsoft.com/office/powerpoint/2010/main" val="1643744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0072-E217-4AB6-9A9E-DA81BC2EF769}"/>
              </a:ext>
            </a:extLst>
          </p:cNvPr>
          <p:cNvSpPr>
            <a:spLocks noGrp="1"/>
          </p:cNvSpPr>
          <p:nvPr>
            <p:ph type="title"/>
          </p:nvPr>
        </p:nvSpPr>
        <p:spPr>
          <a:xfrm>
            <a:off x="838200" y="154820"/>
            <a:ext cx="10515600" cy="720876"/>
          </a:xfrm>
        </p:spPr>
        <p:txBody>
          <a:bodyPr/>
          <a:lstStyle/>
          <a:p>
            <a:r>
              <a:rPr lang="en-US" dirty="0"/>
              <a:t>Docker networking </a:t>
            </a:r>
          </a:p>
        </p:txBody>
      </p:sp>
      <p:pic>
        <p:nvPicPr>
          <p:cNvPr id="5" name="Content Placeholder 4">
            <a:extLst>
              <a:ext uri="{FF2B5EF4-FFF2-40B4-BE49-F238E27FC236}">
                <a16:creationId xmlns:a16="http://schemas.microsoft.com/office/drawing/2014/main" id="{F4D12572-96B9-411F-9484-9DB4CA8982C5}"/>
              </a:ext>
            </a:extLst>
          </p:cNvPr>
          <p:cNvPicPr>
            <a:picLocks noGrp="1" noChangeAspect="1"/>
          </p:cNvPicPr>
          <p:nvPr>
            <p:ph idx="1"/>
          </p:nvPr>
        </p:nvPicPr>
        <p:blipFill>
          <a:blip r:embed="rId2"/>
          <a:stretch>
            <a:fillRect/>
          </a:stretch>
        </p:blipFill>
        <p:spPr>
          <a:xfrm>
            <a:off x="585410" y="827314"/>
            <a:ext cx="11016341" cy="5349649"/>
          </a:xfrm>
        </p:spPr>
      </p:pic>
    </p:spTree>
    <p:extLst>
      <p:ext uri="{BB962C8B-B14F-4D97-AF65-F5344CB8AC3E}">
        <p14:creationId xmlns:p14="http://schemas.microsoft.com/office/powerpoint/2010/main" val="496335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A600-6841-4729-A68B-F4B39F18A4F7}"/>
              </a:ext>
            </a:extLst>
          </p:cNvPr>
          <p:cNvSpPr>
            <a:spLocks noGrp="1"/>
          </p:cNvSpPr>
          <p:nvPr>
            <p:ph type="title"/>
          </p:nvPr>
        </p:nvSpPr>
        <p:spPr>
          <a:xfrm>
            <a:off x="838200" y="365126"/>
            <a:ext cx="10515600" cy="616278"/>
          </a:xfrm>
        </p:spPr>
        <p:txBody>
          <a:bodyPr>
            <a:normAutofit fontScale="90000"/>
          </a:bodyPr>
          <a:lstStyle/>
          <a:p>
            <a:r>
              <a:rPr lang="en-US" dirty="0"/>
              <a:t>User Defined Networks</a:t>
            </a:r>
          </a:p>
        </p:txBody>
      </p:sp>
      <p:pic>
        <p:nvPicPr>
          <p:cNvPr id="5" name="Content Placeholder 4">
            <a:extLst>
              <a:ext uri="{FF2B5EF4-FFF2-40B4-BE49-F238E27FC236}">
                <a16:creationId xmlns:a16="http://schemas.microsoft.com/office/drawing/2014/main" id="{D7CC8AB9-5C00-421E-B388-F741EEE5A325}"/>
              </a:ext>
            </a:extLst>
          </p:cNvPr>
          <p:cNvPicPr>
            <a:picLocks noGrp="1" noChangeAspect="1"/>
          </p:cNvPicPr>
          <p:nvPr>
            <p:ph idx="1"/>
          </p:nvPr>
        </p:nvPicPr>
        <p:blipFill>
          <a:blip r:embed="rId2"/>
          <a:stretch>
            <a:fillRect/>
          </a:stretch>
        </p:blipFill>
        <p:spPr>
          <a:xfrm>
            <a:off x="687010" y="938591"/>
            <a:ext cx="11113104" cy="5592838"/>
          </a:xfrm>
        </p:spPr>
      </p:pic>
    </p:spTree>
    <p:extLst>
      <p:ext uri="{BB962C8B-B14F-4D97-AF65-F5344CB8AC3E}">
        <p14:creationId xmlns:p14="http://schemas.microsoft.com/office/powerpoint/2010/main" val="1372998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F54F-D0BE-4A46-87FC-208FE51AF2C0}"/>
              </a:ext>
            </a:extLst>
          </p:cNvPr>
          <p:cNvSpPr>
            <a:spLocks noGrp="1"/>
          </p:cNvSpPr>
          <p:nvPr>
            <p:ph type="title"/>
          </p:nvPr>
        </p:nvSpPr>
        <p:spPr>
          <a:xfrm>
            <a:off x="838200" y="365126"/>
            <a:ext cx="10515600" cy="510570"/>
          </a:xfrm>
        </p:spPr>
        <p:txBody>
          <a:bodyPr>
            <a:normAutofit fontScale="90000"/>
          </a:bodyPr>
          <a:lstStyle/>
          <a:p>
            <a:r>
              <a:rPr lang="en-US" dirty="0"/>
              <a:t>Docker networking</a:t>
            </a:r>
          </a:p>
        </p:txBody>
      </p:sp>
      <p:pic>
        <p:nvPicPr>
          <p:cNvPr id="5" name="Content Placeholder 4">
            <a:extLst>
              <a:ext uri="{FF2B5EF4-FFF2-40B4-BE49-F238E27FC236}">
                <a16:creationId xmlns:a16="http://schemas.microsoft.com/office/drawing/2014/main" id="{45167B50-21F3-4696-87FA-E25703A9976E}"/>
              </a:ext>
            </a:extLst>
          </p:cNvPr>
          <p:cNvPicPr>
            <a:picLocks noGrp="1" noChangeAspect="1"/>
          </p:cNvPicPr>
          <p:nvPr>
            <p:ph idx="1"/>
          </p:nvPr>
        </p:nvPicPr>
        <p:blipFill>
          <a:blip r:embed="rId2"/>
          <a:stretch>
            <a:fillRect/>
          </a:stretch>
        </p:blipFill>
        <p:spPr>
          <a:xfrm>
            <a:off x="646386" y="928914"/>
            <a:ext cx="10892471" cy="5248049"/>
          </a:xfrm>
        </p:spPr>
      </p:pic>
    </p:spTree>
    <p:extLst>
      <p:ext uri="{BB962C8B-B14F-4D97-AF65-F5344CB8AC3E}">
        <p14:creationId xmlns:p14="http://schemas.microsoft.com/office/powerpoint/2010/main" val="3527019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3C03-957C-4549-B23E-083A466487D6}"/>
              </a:ext>
            </a:extLst>
          </p:cNvPr>
          <p:cNvSpPr>
            <a:spLocks noGrp="1"/>
          </p:cNvSpPr>
          <p:nvPr>
            <p:ph type="title"/>
          </p:nvPr>
        </p:nvSpPr>
        <p:spPr>
          <a:xfrm>
            <a:off x="798786" y="128643"/>
            <a:ext cx="10515600" cy="505920"/>
          </a:xfrm>
        </p:spPr>
        <p:txBody>
          <a:bodyPr>
            <a:normAutofit fontScale="90000"/>
          </a:bodyPr>
          <a:lstStyle/>
          <a:p>
            <a:r>
              <a:rPr lang="en-US" dirty="0"/>
              <a:t>Docker storage</a:t>
            </a:r>
          </a:p>
        </p:txBody>
      </p:sp>
      <p:pic>
        <p:nvPicPr>
          <p:cNvPr id="5" name="Content Placeholder 4">
            <a:extLst>
              <a:ext uri="{FF2B5EF4-FFF2-40B4-BE49-F238E27FC236}">
                <a16:creationId xmlns:a16="http://schemas.microsoft.com/office/drawing/2014/main" id="{6C68E958-1850-4788-AECF-B97F5C0DE104}"/>
              </a:ext>
            </a:extLst>
          </p:cNvPr>
          <p:cNvPicPr>
            <a:picLocks noGrp="1" noChangeAspect="1"/>
          </p:cNvPicPr>
          <p:nvPr>
            <p:ph idx="1"/>
          </p:nvPr>
        </p:nvPicPr>
        <p:blipFill>
          <a:blip r:embed="rId2"/>
          <a:stretch>
            <a:fillRect/>
          </a:stretch>
        </p:blipFill>
        <p:spPr>
          <a:xfrm>
            <a:off x="5049169" y="2604359"/>
            <a:ext cx="2093661" cy="1847719"/>
          </a:xfrm>
        </p:spPr>
      </p:pic>
    </p:spTree>
    <p:extLst>
      <p:ext uri="{BB962C8B-B14F-4D97-AF65-F5344CB8AC3E}">
        <p14:creationId xmlns:p14="http://schemas.microsoft.com/office/powerpoint/2010/main" val="4224961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6121-F95B-4858-9319-5FEE4337ACC9}"/>
              </a:ext>
            </a:extLst>
          </p:cNvPr>
          <p:cNvSpPr>
            <a:spLocks noGrp="1"/>
          </p:cNvSpPr>
          <p:nvPr>
            <p:ph type="title"/>
          </p:nvPr>
        </p:nvSpPr>
        <p:spPr>
          <a:xfrm>
            <a:off x="785385" y="108937"/>
            <a:ext cx="10515600" cy="467328"/>
          </a:xfrm>
        </p:spPr>
        <p:txBody>
          <a:bodyPr>
            <a:normAutofit fontScale="90000"/>
          </a:bodyPr>
          <a:lstStyle/>
          <a:p>
            <a:r>
              <a:rPr lang="en-US" dirty="0"/>
              <a:t>Layered Architecture</a:t>
            </a:r>
          </a:p>
        </p:txBody>
      </p:sp>
      <p:sp>
        <p:nvSpPr>
          <p:cNvPr id="3" name="Content Placeholder 2">
            <a:extLst>
              <a:ext uri="{FF2B5EF4-FFF2-40B4-BE49-F238E27FC236}">
                <a16:creationId xmlns:a16="http://schemas.microsoft.com/office/drawing/2014/main" id="{74BE877E-BB8A-4BE1-9F9A-2E95436470B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70A5A1F-A57C-46B3-8EC0-1174E845BB9F}"/>
              </a:ext>
            </a:extLst>
          </p:cNvPr>
          <p:cNvPicPr>
            <a:picLocks noChangeAspect="1"/>
          </p:cNvPicPr>
          <p:nvPr/>
        </p:nvPicPr>
        <p:blipFill>
          <a:blip r:embed="rId2"/>
          <a:stretch>
            <a:fillRect/>
          </a:stretch>
        </p:blipFill>
        <p:spPr>
          <a:xfrm>
            <a:off x="785385" y="681037"/>
            <a:ext cx="10392629" cy="6023249"/>
          </a:xfrm>
          <a:prstGeom prst="rect">
            <a:avLst/>
          </a:prstGeom>
        </p:spPr>
      </p:pic>
    </p:spTree>
    <p:extLst>
      <p:ext uri="{BB962C8B-B14F-4D97-AF65-F5344CB8AC3E}">
        <p14:creationId xmlns:p14="http://schemas.microsoft.com/office/powerpoint/2010/main" val="3670792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E1A4-B4AD-4C13-9EED-6EF6433050B7}"/>
              </a:ext>
            </a:extLst>
          </p:cNvPr>
          <p:cNvSpPr>
            <a:spLocks noGrp="1"/>
          </p:cNvSpPr>
          <p:nvPr>
            <p:ph type="title"/>
          </p:nvPr>
        </p:nvSpPr>
        <p:spPr>
          <a:xfrm>
            <a:off x="838200" y="365125"/>
            <a:ext cx="10515600" cy="726637"/>
          </a:xfrm>
        </p:spPr>
        <p:txBody>
          <a:bodyPr/>
          <a:lstStyle/>
          <a:p>
            <a:r>
              <a:rPr lang="en-US" dirty="0"/>
              <a:t>Container</a:t>
            </a:r>
          </a:p>
        </p:txBody>
      </p:sp>
      <p:pic>
        <p:nvPicPr>
          <p:cNvPr id="5" name="Content Placeholder 4">
            <a:extLst>
              <a:ext uri="{FF2B5EF4-FFF2-40B4-BE49-F238E27FC236}">
                <a16:creationId xmlns:a16="http://schemas.microsoft.com/office/drawing/2014/main" id="{C78ADCBE-2648-46FB-84EC-6BFE7602AE3E}"/>
              </a:ext>
            </a:extLst>
          </p:cNvPr>
          <p:cNvPicPr>
            <a:picLocks noGrp="1" noChangeAspect="1"/>
          </p:cNvPicPr>
          <p:nvPr>
            <p:ph idx="1"/>
          </p:nvPr>
        </p:nvPicPr>
        <p:blipFill>
          <a:blip r:embed="rId2"/>
          <a:stretch>
            <a:fillRect/>
          </a:stretch>
        </p:blipFill>
        <p:spPr>
          <a:xfrm>
            <a:off x="622737" y="1233651"/>
            <a:ext cx="10196349" cy="4902294"/>
          </a:xfrm>
        </p:spPr>
      </p:pic>
    </p:spTree>
    <p:extLst>
      <p:ext uri="{BB962C8B-B14F-4D97-AF65-F5344CB8AC3E}">
        <p14:creationId xmlns:p14="http://schemas.microsoft.com/office/powerpoint/2010/main" val="1750878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8F32-7A4D-4E3A-9FD9-B9DFD6986D54}"/>
              </a:ext>
            </a:extLst>
          </p:cNvPr>
          <p:cNvSpPr>
            <a:spLocks noGrp="1"/>
          </p:cNvSpPr>
          <p:nvPr>
            <p:ph type="title"/>
          </p:nvPr>
        </p:nvSpPr>
        <p:spPr>
          <a:xfrm>
            <a:off x="838200" y="365125"/>
            <a:ext cx="10515600" cy="868527"/>
          </a:xfrm>
        </p:spPr>
        <p:txBody>
          <a:bodyPr/>
          <a:lstStyle/>
          <a:p>
            <a:r>
              <a:rPr lang="en-US" dirty="0"/>
              <a:t>Container Read write layer</a:t>
            </a:r>
          </a:p>
        </p:txBody>
      </p:sp>
      <p:pic>
        <p:nvPicPr>
          <p:cNvPr id="5" name="Content Placeholder 4">
            <a:extLst>
              <a:ext uri="{FF2B5EF4-FFF2-40B4-BE49-F238E27FC236}">
                <a16:creationId xmlns:a16="http://schemas.microsoft.com/office/drawing/2014/main" id="{386D9058-66B0-48E9-9D2D-8A04C3C54CD2}"/>
              </a:ext>
            </a:extLst>
          </p:cNvPr>
          <p:cNvPicPr>
            <a:picLocks noGrp="1" noChangeAspect="1"/>
          </p:cNvPicPr>
          <p:nvPr>
            <p:ph idx="1"/>
          </p:nvPr>
        </p:nvPicPr>
        <p:blipFill>
          <a:blip r:embed="rId2"/>
          <a:stretch>
            <a:fillRect/>
          </a:stretch>
        </p:blipFill>
        <p:spPr>
          <a:xfrm>
            <a:off x="2002100" y="1825625"/>
            <a:ext cx="8187799" cy="4351338"/>
          </a:xfrm>
        </p:spPr>
      </p:pic>
    </p:spTree>
    <p:extLst>
      <p:ext uri="{BB962C8B-B14F-4D97-AF65-F5344CB8AC3E}">
        <p14:creationId xmlns:p14="http://schemas.microsoft.com/office/powerpoint/2010/main" val="3156258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1189-0BCB-4237-80AC-49FAF06B4D97}"/>
              </a:ext>
            </a:extLst>
          </p:cNvPr>
          <p:cNvSpPr>
            <a:spLocks noGrp="1"/>
          </p:cNvSpPr>
          <p:nvPr>
            <p:ph type="title"/>
          </p:nvPr>
        </p:nvSpPr>
        <p:spPr>
          <a:xfrm>
            <a:off x="838200" y="365126"/>
            <a:ext cx="10515600" cy="620220"/>
          </a:xfrm>
        </p:spPr>
        <p:txBody>
          <a:bodyPr>
            <a:normAutofit fontScale="90000"/>
          </a:bodyPr>
          <a:lstStyle/>
          <a:p>
            <a:r>
              <a:rPr lang="en-US" dirty="0" err="1"/>
              <a:t>Dockerfile</a:t>
            </a:r>
            <a:endParaRPr lang="en-US" dirty="0"/>
          </a:p>
        </p:txBody>
      </p:sp>
      <p:sp>
        <p:nvSpPr>
          <p:cNvPr id="3" name="Content Placeholder 2">
            <a:extLst>
              <a:ext uri="{FF2B5EF4-FFF2-40B4-BE49-F238E27FC236}">
                <a16:creationId xmlns:a16="http://schemas.microsoft.com/office/drawing/2014/main" id="{675B9FC5-628C-48D8-8C87-37F43F1C7AF5}"/>
              </a:ext>
            </a:extLst>
          </p:cNvPr>
          <p:cNvSpPr>
            <a:spLocks noGrp="1"/>
          </p:cNvSpPr>
          <p:nvPr>
            <p:ph idx="1"/>
          </p:nvPr>
        </p:nvSpPr>
        <p:spPr>
          <a:xfrm>
            <a:off x="838200" y="941990"/>
            <a:ext cx="10515600" cy="5234973"/>
          </a:xfrm>
        </p:spPr>
        <p:txBody>
          <a:bodyPr>
            <a:normAutofit/>
          </a:bodyPr>
          <a:lstStyle/>
          <a:p>
            <a:pPr marL="0" indent="0" algn="l">
              <a:buNone/>
            </a:pPr>
            <a:r>
              <a:rPr lang="en-US" b="0" i="0" dirty="0">
                <a:solidFill>
                  <a:srgbClr val="000000"/>
                </a:solidFill>
                <a:effectLst/>
                <a:latin typeface="Monaco"/>
              </a:rPr>
              <a:t>FROM</a:t>
            </a:r>
            <a:r>
              <a:rPr lang="en-US" b="0" i="0" dirty="0">
                <a:solidFill>
                  <a:srgbClr val="000000"/>
                </a:solidFill>
                <a:effectLst/>
                <a:latin typeface="inherit"/>
              </a:rPr>
              <a:t> </a:t>
            </a:r>
            <a:r>
              <a:rPr lang="en-US" b="0" i="0" dirty="0" err="1">
                <a:solidFill>
                  <a:srgbClr val="000000"/>
                </a:solidFill>
                <a:effectLst/>
                <a:latin typeface="Monaco"/>
              </a:rPr>
              <a:t>ubuntu</a:t>
            </a:r>
            <a:r>
              <a:rPr lang="en-US" b="0" i="0" dirty="0" err="1">
                <a:solidFill>
                  <a:srgbClr val="000000"/>
                </a:solidFill>
                <a:effectLst/>
                <a:latin typeface="inherit"/>
              </a:rPr>
              <a:t>:latest</a:t>
            </a:r>
            <a:endParaRPr lang="en-US" b="0" i="0" dirty="0">
              <a:solidFill>
                <a:srgbClr val="000000"/>
              </a:solidFill>
              <a:effectLst/>
              <a:latin typeface="Monaco"/>
            </a:endParaRPr>
          </a:p>
          <a:p>
            <a:pPr marL="0" indent="0" algn="l">
              <a:buNone/>
            </a:pPr>
            <a:r>
              <a:rPr lang="en-US" b="0" i="0" dirty="0">
                <a:solidFill>
                  <a:srgbClr val="000000"/>
                </a:solidFill>
                <a:effectLst/>
                <a:latin typeface="Monaco"/>
              </a:rPr>
              <a:t>LABEL</a:t>
            </a:r>
            <a:r>
              <a:rPr lang="en-US" b="0" i="0" dirty="0">
                <a:solidFill>
                  <a:srgbClr val="000000"/>
                </a:solidFill>
                <a:effectLst/>
                <a:latin typeface="inherit"/>
              </a:rPr>
              <a:t> </a:t>
            </a:r>
            <a:r>
              <a:rPr lang="en-US" b="0" i="0" dirty="0">
                <a:solidFill>
                  <a:srgbClr val="000000"/>
                </a:solidFill>
                <a:effectLst/>
                <a:latin typeface="Monaco"/>
              </a:rPr>
              <a:t>maintainer=</a:t>
            </a:r>
            <a:r>
              <a:rPr lang="en-US" b="0" i="0" dirty="0">
                <a:solidFill>
                  <a:srgbClr val="000000"/>
                </a:solidFill>
                <a:effectLst/>
                <a:latin typeface="inherit"/>
              </a:rPr>
              <a:t>"myname@somecompany.com"</a:t>
            </a:r>
            <a:endParaRPr lang="en-US" b="0" i="0" dirty="0">
              <a:solidFill>
                <a:srgbClr val="000000"/>
              </a:solidFill>
              <a:effectLst/>
              <a:latin typeface="Monaco"/>
            </a:endParaRPr>
          </a:p>
          <a:p>
            <a:pPr marL="0" indent="0" algn="l">
              <a:buNone/>
            </a:pPr>
            <a:r>
              <a:rPr lang="en-US" b="0" i="0" dirty="0">
                <a:solidFill>
                  <a:srgbClr val="000000"/>
                </a:solidFill>
                <a:effectLst/>
                <a:latin typeface="Monaco"/>
              </a:rPr>
              <a:t>RUN</a:t>
            </a:r>
            <a:r>
              <a:rPr lang="en-US" b="0" i="0" dirty="0">
                <a:solidFill>
                  <a:srgbClr val="000000"/>
                </a:solidFill>
                <a:effectLst/>
                <a:latin typeface="inherit"/>
              </a:rPr>
              <a:t> </a:t>
            </a:r>
            <a:r>
              <a:rPr lang="en-US" b="0" i="0" dirty="0">
                <a:solidFill>
                  <a:srgbClr val="000000"/>
                </a:solidFill>
                <a:effectLst/>
                <a:latin typeface="Monaco"/>
              </a:rPr>
              <a:t>apt-get</a:t>
            </a:r>
            <a:r>
              <a:rPr lang="en-US" b="0" i="0" dirty="0">
                <a:solidFill>
                  <a:srgbClr val="000000"/>
                </a:solidFill>
                <a:effectLst/>
                <a:latin typeface="inherit"/>
              </a:rPr>
              <a:t> </a:t>
            </a:r>
            <a:r>
              <a:rPr lang="en-US" b="0" i="0" dirty="0">
                <a:solidFill>
                  <a:srgbClr val="000000"/>
                </a:solidFill>
                <a:effectLst/>
                <a:latin typeface="Monaco"/>
              </a:rPr>
              <a:t>update</a:t>
            </a:r>
            <a:r>
              <a:rPr lang="en-US" b="0" i="0" dirty="0">
                <a:solidFill>
                  <a:srgbClr val="000000"/>
                </a:solidFill>
                <a:effectLst/>
                <a:latin typeface="inherit"/>
              </a:rPr>
              <a:t> &amp;&amp; </a:t>
            </a:r>
            <a:r>
              <a:rPr lang="en-US" b="0" i="0" dirty="0">
                <a:solidFill>
                  <a:srgbClr val="000000"/>
                </a:solidFill>
                <a:effectLst/>
                <a:latin typeface="Monaco"/>
              </a:rPr>
              <a:t>apt-get</a:t>
            </a:r>
            <a:r>
              <a:rPr lang="en-US" b="0" i="0" dirty="0">
                <a:solidFill>
                  <a:srgbClr val="000000"/>
                </a:solidFill>
                <a:effectLst/>
                <a:latin typeface="inherit"/>
              </a:rPr>
              <a:t> </a:t>
            </a:r>
            <a:r>
              <a:rPr lang="en-US" b="0" i="0" dirty="0">
                <a:solidFill>
                  <a:srgbClr val="000000"/>
                </a:solidFill>
                <a:effectLst/>
                <a:latin typeface="Monaco"/>
              </a:rPr>
              <a:t>upgrade</a:t>
            </a:r>
            <a:r>
              <a:rPr lang="en-US" b="0" i="0" dirty="0">
                <a:solidFill>
                  <a:srgbClr val="000000"/>
                </a:solidFill>
                <a:effectLst/>
                <a:latin typeface="inherit"/>
              </a:rPr>
              <a:t> </a:t>
            </a:r>
            <a:r>
              <a:rPr lang="en-US" b="0" i="0" dirty="0">
                <a:solidFill>
                  <a:srgbClr val="000000"/>
                </a:solidFill>
                <a:effectLst/>
                <a:latin typeface="Monaco"/>
              </a:rPr>
              <a:t>-y</a:t>
            </a:r>
          </a:p>
          <a:p>
            <a:pPr marL="0" indent="0" algn="l">
              <a:buNone/>
            </a:pPr>
            <a:r>
              <a:rPr lang="en-US" b="0" i="0" dirty="0">
                <a:solidFill>
                  <a:srgbClr val="000000"/>
                </a:solidFill>
                <a:effectLst/>
                <a:latin typeface="Monaco"/>
              </a:rPr>
              <a:t>RUN</a:t>
            </a:r>
            <a:r>
              <a:rPr lang="en-US" b="0" i="0" dirty="0">
                <a:solidFill>
                  <a:srgbClr val="000000"/>
                </a:solidFill>
                <a:effectLst/>
                <a:latin typeface="inherit"/>
              </a:rPr>
              <a:t> </a:t>
            </a:r>
            <a:r>
              <a:rPr lang="en-US" b="0" i="0" dirty="0">
                <a:solidFill>
                  <a:srgbClr val="000000"/>
                </a:solidFill>
                <a:effectLst/>
                <a:latin typeface="Monaco"/>
              </a:rPr>
              <a:t>apt-get</a:t>
            </a:r>
            <a:r>
              <a:rPr lang="en-US" b="0" i="0" dirty="0">
                <a:solidFill>
                  <a:srgbClr val="000000"/>
                </a:solidFill>
                <a:effectLst/>
                <a:latin typeface="inherit"/>
              </a:rPr>
              <a:t> </a:t>
            </a:r>
            <a:r>
              <a:rPr lang="en-US" b="0" i="0" dirty="0">
                <a:solidFill>
                  <a:srgbClr val="000000"/>
                </a:solidFill>
                <a:effectLst/>
                <a:latin typeface="Monaco"/>
              </a:rPr>
              <a:t>install</a:t>
            </a:r>
            <a:r>
              <a:rPr lang="en-US" b="0" i="0" dirty="0">
                <a:solidFill>
                  <a:srgbClr val="000000"/>
                </a:solidFill>
                <a:effectLst/>
                <a:latin typeface="inherit"/>
              </a:rPr>
              <a:t> </a:t>
            </a:r>
            <a:r>
              <a:rPr lang="en-US" b="0" i="0" dirty="0" err="1">
                <a:solidFill>
                  <a:srgbClr val="000000"/>
                </a:solidFill>
                <a:effectLst/>
                <a:latin typeface="Monaco"/>
              </a:rPr>
              <a:t>nginx</a:t>
            </a:r>
            <a:r>
              <a:rPr lang="en-US" b="0" i="0" dirty="0">
                <a:solidFill>
                  <a:srgbClr val="000000"/>
                </a:solidFill>
                <a:effectLst/>
                <a:latin typeface="inherit"/>
              </a:rPr>
              <a:t> </a:t>
            </a:r>
            <a:r>
              <a:rPr lang="en-US" b="0" i="0" dirty="0">
                <a:solidFill>
                  <a:srgbClr val="000000"/>
                </a:solidFill>
                <a:effectLst/>
                <a:latin typeface="Monaco"/>
              </a:rPr>
              <a:t>-y</a:t>
            </a:r>
          </a:p>
          <a:p>
            <a:pPr marL="0" indent="0" algn="l">
              <a:buNone/>
            </a:pPr>
            <a:r>
              <a:rPr lang="en-US" b="0" i="0" dirty="0">
                <a:solidFill>
                  <a:srgbClr val="000000"/>
                </a:solidFill>
                <a:effectLst/>
                <a:latin typeface="Monaco"/>
              </a:rPr>
              <a:t>EXPOSE</a:t>
            </a:r>
            <a:r>
              <a:rPr lang="en-US" b="0" i="0" dirty="0">
                <a:solidFill>
                  <a:srgbClr val="000000"/>
                </a:solidFill>
                <a:effectLst/>
                <a:latin typeface="inherit"/>
              </a:rPr>
              <a:t> </a:t>
            </a:r>
            <a:r>
              <a:rPr lang="en-US" b="0" i="0" dirty="0">
                <a:solidFill>
                  <a:srgbClr val="000000"/>
                </a:solidFill>
                <a:effectLst/>
                <a:latin typeface="Monaco"/>
              </a:rPr>
              <a:t>80</a:t>
            </a:r>
          </a:p>
          <a:p>
            <a:pPr marL="0" indent="0" algn="l">
              <a:buNone/>
            </a:pPr>
            <a:r>
              <a:rPr lang="en-US" b="0" i="0" dirty="0">
                <a:solidFill>
                  <a:srgbClr val="000000"/>
                </a:solidFill>
                <a:effectLst/>
                <a:latin typeface="Monaco"/>
              </a:rPr>
              <a:t>CMD</a:t>
            </a:r>
            <a:r>
              <a:rPr lang="en-US" b="0" i="0" dirty="0">
                <a:solidFill>
                  <a:srgbClr val="000000"/>
                </a:solidFill>
                <a:effectLst/>
                <a:latin typeface="inherit"/>
              </a:rPr>
              <a:t> ["</a:t>
            </a:r>
            <a:r>
              <a:rPr lang="en-US" b="0" i="0" dirty="0" err="1">
                <a:solidFill>
                  <a:srgbClr val="000000"/>
                </a:solidFill>
                <a:effectLst/>
                <a:latin typeface="inherit"/>
              </a:rPr>
              <a:t>nginx</a:t>
            </a:r>
            <a:r>
              <a:rPr lang="en-US" b="0" i="0" dirty="0">
                <a:solidFill>
                  <a:srgbClr val="000000"/>
                </a:solidFill>
                <a:effectLst/>
                <a:latin typeface="inherit"/>
              </a:rPr>
              <a:t>", "-g", "daemon off;"]</a:t>
            </a:r>
            <a:endParaRPr lang="en-US" b="0" i="0" dirty="0">
              <a:solidFill>
                <a:srgbClr val="000000"/>
              </a:solidFill>
              <a:effectLst/>
              <a:latin typeface="Monaco"/>
            </a:endParaRPr>
          </a:p>
          <a:p>
            <a:endParaRPr lang="en-US" dirty="0"/>
          </a:p>
        </p:txBody>
      </p:sp>
    </p:spTree>
    <p:extLst>
      <p:ext uri="{BB962C8B-B14F-4D97-AF65-F5344CB8AC3E}">
        <p14:creationId xmlns:p14="http://schemas.microsoft.com/office/powerpoint/2010/main" val="175074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0927-EAEE-47C1-8A59-5B4E263E5428}"/>
              </a:ext>
            </a:extLst>
          </p:cNvPr>
          <p:cNvSpPr>
            <a:spLocks noGrp="1"/>
          </p:cNvSpPr>
          <p:nvPr>
            <p:ph type="title"/>
          </p:nvPr>
        </p:nvSpPr>
        <p:spPr>
          <a:xfrm>
            <a:off x="838200" y="365125"/>
            <a:ext cx="10515600" cy="675399"/>
          </a:xfrm>
        </p:spPr>
        <p:txBody>
          <a:bodyPr>
            <a:normAutofit fontScale="90000"/>
          </a:bodyPr>
          <a:lstStyle/>
          <a:p>
            <a:r>
              <a:rPr lang="en-US" dirty="0" err="1"/>
              <a:t>Dockerfile</a:t>
            </a:r>
            <a:endParaRPr lang="en-US" dirty="0"/>
          </a:p>
        </p:txBody>
      </p:sp>
      <p:sp>
        <p:nvSpPr>
          <p:cNvPr id="3" name="Content Placeholder 2">
            <a:extLst>
              <a:ext uri="{FF2B5EF4-FFF2-40B4-BE49-F238E27FC236}">
                <a16:creationId xmlns:a16="http://schemas.microsoft.com/office/drawing/2014/main" id="{DD9E5BDE-983C-49F7-BAC8-E798FAFE778A}"/>
              </a:ext>
            </a:extLst>
          </p:cNvPr>
          <p:cNvSpPr>
            <a:spLocks noGrp="1"/>
          </p:cNvSpPr>
          <p:nvPr>
            <p:ph idx="1"/>
          </p:nvPr>
        </p:nvSpPr>
        <p:spPr>
          <a:xfrm>
            <a:off x="838200" y="1040524"/>
            <a:ext cx="10515600" cy="5136439"/>
          </a:xfrm>
        </p:spPr>
        <p:txBody>
          <a:bodyPr>
            <a:normAutofit fontScale="92500" lnSpcReduction="10000"/>
          </a:bodyPr>
          <a:lstStyle/>
          <a:p>
            <a:r>
              <a:rPr lang="en-US" b="1" i="0" dirty="0">
                <a:solidFill>
                  <a:srgbClr val="0A2540"/>
                </a:solidFill>
                <a:effectLst/>
                <a:latin typeface="Open Sans" panose="020B0606030504020204" pitchFamily="34" charset="0"/>
              </a:rPr>
              <a:t>ADD</a:t>
            </a:r>
            <a:r>
              <a:rPr lang="en-US" b="0" i="0" dirty="0">
                <a:solidFill>
                  <a:srgbClr val="0A2540"/>
                </a:solidFill>
                <a:effectLst/>
                <a:latin typeface="Open Sans" panose="020B0606030504020204" pitchFamily="34" charset="0"/>
              </a:rPr>
              <a:t> – Defines files to copy from the Host file system onto the Container</a:t>
            </a:r>
          </a:p>
          <a:p>
            <a:pPr marL="742950" lvl="1" indent="-285750" algn="l">
              <a:buFont typeface="Arial" panose="020B0604020202020204" pitchFamily="34" charset="0"/>
              <a:buChar char="•"/>
            </a:pPr>
            <a:r>
              <a:rPr lang="en-US" b="0" i="0" dirty="0">
                <a:solidFill>
                  <a:srgbClr val="000000"/>
                </a:solidFill>
                <a:effectLst/>
                <a:latin typeface="Monaco"/>
              </a:rPr>
              <a:t>ADD</a:t>
            </a:r>
            <a:r>
              <a:rPr lang="en-US" b="0" i="0" dirty="0">
                <a:solidFill>
                  <a:srgbClr val="000000"/>
                </a:solidFill>
                <a:effectLst/>
                <a:latin typeface="inherit"/>
              </a:rPr>
              <a:t> .</a:t>
            </a:r>
            <a:r>
              <a:rPr lang="en-US" b="0" i="0" dirty="0">
                <a:solidFill>
                  <a:srgbClr val="000000"/>
                </a:solidFill>
                <a:effectLst/>
                <a:latin typeface="Monaco"/>
              </a:rPr>
              <a:t>/local/</a:t>
            </a:r>
            <a:r>
              <a:rPr lang="en-US" b="0" i="0" dirty="0" err="1">
                <a:solidFill>
                  <a:srgbClr val="000000"/>
                </a:solidFill>
                <a:effectLst/>
                <a:latin typeface="Monaco"/>
              </a:rPr>
              <a:t>config</a:t>
            </a:r>
            <a:r>
              <a:rPr lang="en-US" b="0" i="0" dirty="0" err="1">
                <a:solidFill>
                  <a:srgbClr val="000000"/>
                </a:solidFill>
                <a:effectLst/>
                <a:latin typeface="inherit"/>
              </a:rPr>
              <a:t>.</a:t>
            </a:r>
            <a:r>
              <a:rPr lang="en-US" b="0" i="0" dirty="0" err="1">
                <a:solidFill>
                  <a:srgbClr val="000000"/>
                </a:solidFill>
                <a:effectLst/>
                <a:latin typeface="Monaco"/>
              </a:rPr>
              <a:t>file</a:t>
            </a:r>
            <a:r>
              <a:rPr lang="en-US" b="0" i="0" dirty="0">
                <a:solidFill>
                  <a:srgbClr val="000000"/>
                </a:solidFill>
                <a:effectLst/>
                <a:latin typeface="inherit"/>
              </a:rPr>
              <a:t> </a:t>
            </a:r>
            <a:r>
              <a:rPr lang="en-US" b="0" i="0" dirty="0">
                <a:solidFill>
                  <a:srgbClr val="000000"/>
                </a:solidFill>
                <a:effectLst/>
                <a:latin typeface="Monaco"/>
              </a:rPr>
              <a:t>/</a:t>
            </a:r>
            <a:r>
              <a:rPr lang="en-US" b="0" i="0" dirty="0" err="1">
                <a:solidFill>
                  <a:srgbClr val="000000"/>
                </a:solidFill>
                <a:effectLst/>
                <a:latin typeface="Monaco"/>
              </a:rPr>
              <a:t>etc</a:t>
            </a:r>
            <a:r>
              <a:rPr lang="en-US" b="0" i="0" dirty="0">
                <a:solidFill>
                  <a:srgbClr val="000000"/>
                </a:solidFill>
                <a:effectLst/>
                <a:latin typeface="Monaco"/>
              </a:rPr>
              <a:t>/service/</a:t>
            </a:r>
            <a:r>
              <a:rPr lang="en-US" b="0" i="0" dirty="0" err="1">
                <a:solidFill>
                  <a:srgbClr val="000000"/>
                </a:solidFill>
                <a:effectLst/>
                <a:latin typeface="Monaco"/>
              </a:rPr>
              <a:t>config</a:t>
            </a:r>
            <a:r>
              <a:rPr lang="en-US" b="0" i="0" dirty="0" err="1">
                <a:solidFill>
                  <a:srgbClr val="000000"/>
                </a:solidFill>
                <a:effectLst/>
                <a:latin typeface="inherit"/>
              </a:rPr>
              <a:t>.</a:t>
            </a:r>
            <a:r>
              <a:rPr lang="en-US" b="0" i="0" dirty="0" err="1">
                <a:solidFill>
                  <a:srgbClr val="000000"/>
                </a:solidFill>
                <a:effectLst/>
                <a:latin typeface="Monaco"/>
              </a:rPr>
              <a:t>file</a:t>
            </a:r>
            <a:endParaRPr lang="en-US" b="0" i="0" dirty="0">
              <a:solidFill>
                <a:srgbClr val="0A2540"/>
              </a:solidFill>
              <a:effectLst/>
              <a:latin typeface="Open Sans" panose="020B0606030504020204" pitchFamily="34" charset="0"/>
            </a:endParaRPr>
          </a:p>
          <a:p>
            <a:r>
              <a:rPr lang="en-US" b="1" i="0" dirty="0">
                <a:solidFill>
                  <a:srgbClr val="0A2540"/>
                </a:solidFill>
                <a:effectLst/>
                <a:latin typeface="Open Sans" panose="020B0606030504020204" pitchFamily="34" charset="0"/>
              </a:rPr>
              <a:t>CMD</a:t>
            </a:r>
            <a:r>
              <a:rPr lang="en-US" b="0" i="0" dirty="0">
                <a:solidFill>
                  <a:srgbClr val="0A2540"/>
                </a:solidFill>
                <a:effectLst/>
                <a:latin typeface="Open Sans" panose="020B0606030504020204" pitchFamily="34" charset="0"/>
              </a:rPr>
              <a:t> – This is the command that will run when the Container starts</a:t>
            </a:r>
          </a:p>
          <a:p>
            <a:pPr lvl="1"/>
            <a:r>
              <a:rPr lang="en-US" b="0" i="0" dirty="0">
                <a:solidFill>
                  <a:srgbClr val="000000"/>
                </a:solidFill>
                <a:effectLst/>
                <a:latin typeface="Monaco"/>
              </a:rPr>
              <a:t>CMD</a:t>
            </a:r>
            <a:r>
              <a:rPr lang="en-US" b="0" i="0" dirty="0">
                <a:solidFill>
                  <a:srgbClr val="000000"/>
                </a:solidFill>
                <a:effectLst/>
                <a:latin typeface="inherit"/>
              </a:rPr>
              <a:t> ["</a:t>
            </a:r>
            <a:r>
              <a:rPr lang="en-US" b="0" i="0" dirty="0" err="1">
                <a:solidFill>
                  <a:srgbClr val="000000"/>
                </a:solidFill>
                <a:effectLst/>
                <a:latin typeface="inherit"/>
              </a:rPr>
              <a:t>nginx</a:t>
            </a:r>
            <a:r>
              <a:rPr lang="en-US" b="0" i="0" dirty="0">
                <a:solidFill>
                  <a:srgbClr val="000000"/>
                </a:solidFill>
                <a:effectLst/>
                <a:latin typeface="inherit"/>
              </a:rPr>
              <a:t>", "-g", "daemon off;"]</a:t>
            </a:r>
            <a:endParaRPr lang="en-US" b="0" i="0" dirty="0">
              <a:solidFill>
                <a:srgbClr val="0A2540"/>
              </a:solidFill>
              <a:effectLst/>
              <a:latin typeface="Open Sans" panose="020B0606030504020204" pitchFamily="34" charset="0"/>
            </a:endParaRPr>
          </a:p>
          <a:p>
            <a:r>
              <a:rPr lang="en-US" b="1" i="0" dirty="0">
                <a:solidFill>
                  <a:srgbClr val="0A2540"/>
                </a:solidFill>
                <a:effectLst/>
                <a:latin typeface="Open Sans" panose="020B0606030504020204" pitchFamily="34" charset="0"/>
              </a:rPr>
              <a:t>ENTRYPOINT</a:t>
            </a:r>
            <a:r>
              <a:rPr lang="en-US" b="0" i="0" dirty="0">
                <a:solidFill>
                  <a:srgbClr val="0A2540"/>
                </a:solidFill>
                <a:effectLst/>
                <a:latin typeface="Open Sans" panose="020B0606030504020204" pitchFamily="34" charset="0"/>
              </a:rPr>
              <a:t> – Sets the default application used every time a Container is created from the Image. If used in conjunction with CMD, you can remove the application and just define the arguments there</a:t>
            </a:r>
            <a:endParaRPr lang="en-US" dirty="0">
              <a:solidFill>
                <a:srgbClr val="0A2540"/>
              </a:solidFill>
              <a:latin typeface="Open Sans" panose="020B0606030504020204" pitchFamily="34" charset="0"/>
            </a:endParaRPr>
          </a:p>
          <a:p>
            <a:pPr lvl="1"/>
            <a:r>
              <a:rPr lang="en-US" b="0" i="0" dirty="0">
                <a:solidFill>
                  <a:srgbClr val="000000"/>
                </a:solidFill>
                <a:effectLst/>
                <a:latin typeface="Monaco"/>
              </a:rPr>
              <a:t>CMD</a:t>
            </a:r>
            <a:r>
              <a:rPr lang="en-US" b="0" i="0" dirty="0">
                <a:solidFill>
                  <a:srgbClr val="000000"/>
                </a:solidFill>
                <a:effectLst/>
                <a:latin typeface="inherit"/>
              </a:rPr>
              <a:t> </a:t>
            </a:r>
            <a:r>
              <a:rPr lang="en-US" b="0" i="0" dirty="0">
                <a:solidFill>
                  <a:srgbClr val="000000"/>
                </a:solidFill>
                <a:effectLst/>
                <a:latin typeface="Monaco"/>
              </a:rPr>
              <a:t>Hello</a:t>
            </a:r>
            <a:r>
              <a:rPr lang="en-US" b="0" i="0" dirty="0">
                <a:solidFill>
                  <a:srgbClr val="000000"/>
                </a:solidFill>
                <a:effectLst/>
                <a:latin typeface="inherit"/>
              </a:rPr>
              <a:t> </a:t>
            </a:r>
            <a:r>
              <a:rPr lang="en-US" b="0" i="0" dirty="0">
                <a:solidFill>
                  <a:srgbClr val="000000"/>
                </a:solidFill>
                <a:effectLst/>
                <a:latin typeface="Monaco"/>
              </a:rPr>
              <a:t>World</a:t>
            </a:r>
            <a:r>
              <a:rPr lang="en-US" b="0" i="0" dirty="0">
                <a:solidFill>
                  <a:srgbClr val="000000"/>
                </a:solidFill>
                <a:effectLst/>
                <a:latin typeface="inherit"/>
              </a:rPr>
              <a:t>!</a:t>
            </a:r>
            <a:endParaRPr lang="en-US" b="0" i="0" dirty="0">
              <a:solidFill>
                <a:srgbClr val="0A2540"/>
              </a:solidFill>
              <a:effectLst/>
              <a:latin typeface="Open Sans" panose="020B0606030504020204" pitchFamily="34" charset="0"/>
            </a:endParaRPr>
          </a:p>
          <a:p>
            <a:pPr lvl="1"/>
            <a:r>
              <a:rPr lang="en-US" b="0" i="0" dirty="0">
                <a:solidFill>
                  <a:srgbClr val="000000"/>
                </a:solidFill>
                <a:effectLst/>
                <a:latin typeface="Monaco"/>
              </a:rPr>
              <a:t>ENTRYPOINT</a:t>
            </a:r>
            <a:r>
              <a:rPr lang="en-US" b="0" i="0" dirty="0">
                <a:solidFill>
                  <a:srgbClr val="000000"/>
                </a:solidFill>
                <a:effectLst/>
                <a:latin typeface="inherit"/>
              </a:rPr>
              <a:t> </a:t>
            </a:r>
            <a:r>
              <a:rPr lang="en-US" b="0" i="0" dirty="0">
                <a:solidFill>
                  <a:srgbClr val="000000"/>
                </a:solidFill>
                <a:effectLst/>
                <a:latin typeface="Monaco"/>
              </a:rPr>
              <a:t>echo</a:t>
            </a:r>
            <a:endParaRPr lang="en-US" b="0" i="0" dirty="0">
              <a:solidFill>
                <a:srgbClr val="0A2540"/>
              </a:solidFill>
              <a:effectLst/>
              <a:latin typeface="Open Sans" panose="020B0606030504020204" pitchFamily="34" charset="0"/>
            </a:endParaRPr>
          </a:p>
          <a:p>
            <a:pPr marL="457200" lvl="1" indent="0">
              <a:buNone/>
            </a:pPr>
            <a:br>
              <a:rPr lang="en-US" dirty="0"/>
            </a:br>
            <a:endParaRPr lang="en-US" dirty="0"/>
          </a:p>
        </p:txBody>
      </p:sp>
    </p:spTree>
    <p:extLst>
      <p:ext uri="{BB962C8B-B14F-4D97-AF65-F5344CB8AC3E}">
        <p14:creationId xmlns:p14="http://schemas.microsoft.com/office/powerpoint/2010/main" val="4047834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28B7-89FC-4BFB-8BAC-A8042A364151}"/>
              </a:ext>
            </a:extLst>
          </p:cNvPr>
          <p:cNvSpPr>
            <a:spLocks noGrp="1"/>
          </p:cNvSpPr>
          <p:nvPr>
            <p:ph type="title"/>
          </p:nvPr>
        </p:nvSpPr>
        <p:spPr>
          <a:xfrm>
            <a:off x="838200" y="365126"/>
            <a:ext cx="10515600" cy="545334"/>
          </a:xfrm>
        </p:spPr>
        <p:txBody>
          <a:bodyPr>
            <a:normAutofit fontScale="90000"/>
          </a:bodyPr>
          <a:lstStyle/>
          <a:p>
            <a:r>
              <a:rPr lang="en-US" dirty="0" err="1"/>
              <a:t>Dockerfile</a:t>
            </a:r>
            <a:endParaRPr lang="en-US" dirty="0"/>
          </a:p>
        </p:txBody>
      </p:sp>
      <p:sp>
        <p:nvSpPr>
          <p:cNvPr id="3" name="Content Placeholder 2">
            <a:extLst>
              <a:ext uri="{FF2B5EF4-FFF2-40B4-BE49-F238E27FC236}">
                <a16:creationId xmlns:a16="http://schemas.microsoft.com/office/drawing/2014/main" id="{5301F59D-53CE-4277-A870-CD148C20B6F0}"/>
              </a:ext>
            </a:extLst>
          </p:cNvPr>
          <p:cNvSpPr>
            <a:spLocks noGrp="1"/>
          </p:cNvSpPr>
          <p:nvPr>
            <p:ph idx="1"/>
          </p:nvPr>
        </p:nvSpPr>
        <p:spPr>
          <a:xfrm>
            <a:off x="838200" y="953814"/>
            <a:ext cx="10515600" cy="5223149"/>
          </a:xfrm>
        </p:spPr>
        <p:txBody>
          <a:bodyPr/>
          <a:lstStyle/>
          <a:p>
            <a:pPr algn="l">
              <a:buFont typeface="Arial" panose="020B0604020202020204" pitchFamily="34" charset="0"/>
              <a:buChar char="•"/>
            </a:pPr>
            <a:r>
              <a:rPr lang="en-US" b="1" i="0" dirty="0">
                <a:solidFill>
                  <a:srgbClr val="0A2540"/>
                </a:solidFill>
                <a:effectLst/>
                <a:latin typeface="Open Sans" panose="020B0606030504020204" pitchFamily="34" charset="0"/>
              </a:rPr>
              <a:t>ENV</a:t>
            </a:r>
            <a:r>
              <a:rPr lang="en-US" b="0" i="0" dirty="0">
                <a:solidFill>
                  <a:srgbClr val="0A2540"/>
                </a:solidFill>
                <a:effectLst/>
                <a:latin typeface="Open Sans" panose="020B0606030504020204" pitchFamily="34" charset="0"/>
              </a:rPr>
              <a:t> – Set/modify the environment variables within Containers created from the Image.</a:t>
            </a:r>
          </a:p>
          <a:p>
            <a:pPr marL="742950" lvl="1" indent="-285750" algn="l">
              <a:buFont typeface="Arial" panose="020B0604020202020204" pitchFamily="34" charset="0"/>
              <a:buChar char="•"/>
            </a:pPr>
            <a:r>
              <a:rPr lang="en-US" b="0" i="0" dirty="0">
                <a:solidFill>
                  <a:srgbClr val="000000"/>
                </a:solidFill>
                <a:effectLst/>
                <a:latin typeface="Monaco"/>
              </a:rPr>
              <a:t>ENV</a:t>
            </a:r>
            <a:r>
              <a:rPr lang="en-US" b="0" i="0" dirty="0">
                <a:solidFill>
                  <a:srgbClr val="000000"/>
                </a:solidFill>
                <a:effectLst/>
                <a:latin typeface="inherit"/>
              </a:rPr>
              <a:t> </a:t>
            </a:r>
            <a:r>
              <a:rPr lang="en-US" b="0" i="0" dirty="0">
                <a:solidFill>
                  <a:srgbClr val="000000"/>
                </a:solidFill>
                <a:effectLst/>
                <a:latin typeface="Monaco"/>
              </a:rPr>
              <a:t>VERSION</a:t>
            </a:r>
            <a:r>
              <a:rPr lang="en-US" b="0" i="0" dirty="0">
                <a:solidFill>
                  <a:srgbClr val="000000"/>
                </a:solidFill>
                <a:effectLst/>
                <a:latin typeface="inherit"/>
              </a:rPr>
              <a:t> </a:t>
            </a:r>
            <a:r>
              <a:rPr lang="en-US" b="0" i="0" dirty="0">
                <a:solidFill>
                  <a:srgbClr val="000000"/>
                </a:solidFill>
                <a:effectLst/>
                <a:latin typeface="Monaco"/>
              </a:rPr>
              <a:t>1</a:t>
            </a:r>
            <a:r>
              <a:rPr lang="en-US" b="0" i="0" dirty="0">
                <a:solidFill>
                  <a:srgbClr val="000000"/>
                </a:solidFill>
                <a:effectLst/>
                <a:latin typeface="inherit"/>
              </a:rPr>
              <a:t>.</a:t>
            </a:r>
            <a:r>
              <a:rPr lang="en-US" b="0" i="0" dirty="0">
                <a:solidFill>
                  <a:srgbClr val="000000"/>
                </a:solidFill>
                <a:effectLst/>
                <a:latin typeface="Monaco"/>
              </a:rPr>
              <a:t>0</a:t>
            </a:r>
            <a:endParaRPr lang="en-US" b="0" i="0" dirty="0">
              <a:solidFill>
                <a:srgbClr val="0A2540"/>
              </a:solidFill>
              <a:effectLst/>
              <a:latin typeface="Open Sans" panose="020B0606030504020204" pitchFamily="34" charset="0"/>
            </a:endParaRPr>
          </a:p>
          <a:p>
            <a:pPr algn="l">
              <a:buFont typeface="Arial" panose="020B0604020202020204" pitchFamily="34" charset="0"/>
              <a:buChar char="•"/>
            </a:pPr>
            <a:r>
              <a:rPr lang="en-US" b="1" i="0" dirty="0">
                <a:solidFill>
                  <a:srgbClr val="0A2540"/>
                </a:solidFill>
                <a:effectLst/>
                <a:latin typeface="Open Sans" panose="020B0606030504020204" pitchFamily="34" charset="0"/>
              </a:rPr>
              <a:t>EXPOSE</a:t>
            </a:r>
            <a:r>
              <a:rPr lang="en-US" b="0" i="0" dirty="0">
                <a:solidFill>
                  <a:srgbClr val="0A2540"/>
                </a:solidFill>
                <a:effectLst/>
                <a:latin typeface="Open Sans" panose="020B0606030504020204" pitchFamily="34" charset="0"/>
              </a:rPr>
              <a:t> – Define which Container ports to expose</a:t>
            </a:r>
          </a:p>
          <a:p>
            <a:pPr marL="742950" lvl="1" indent="-285750" algn="l">
              <a:buFont typeface="Arial" panose="020B0604020202020204" pitchFamily="34" charset="0"/>
              <a:buChar char="•"/>
            </a:pPr>
            <a:r>
              <a:rPr lang="en-US" b="0" i="0" dirty="0">
                <a:solidFill>
                  <a:srgbClr val="000000"/>
                </a:solidFill>
                <a:effectLst/>
                <a:latin typeface="Monaco"/>
              </a:rPr>
              <a:t>EXPOSE</a:t>
            </a:r>
            <a:r>
              <a:rPr lang="en-US" b="0" i="0" dirty="0">
                <a:solidFill>
                  <a:srgbClr val="000000"/>
                </a:solidFill>
                <a:effectLst/>
                <a:latin typeface="inherit"/>
              </a:rPr>
              <a:t> </a:t>
            </a:r>
            <a:r>
              <a:rPr lang="en-US" b="0" i="0" dirty="0">
                <a:solidFill>
                  <a:srgbClr val="000000"/>
                </a:solidFill>
                <a:effectLst/>
                <a:latin typeface="Monaco"/>
              </a:rPr>
              <a:t>80</a:t>
            </a:r>
            <a:endParaRPr lang="en-US" b="0" i="0" dirty="0">
              <a:solidFill>
                <a:srgbClr val="0A2540"/>
              </a:solidFill>
              <a:effectLst/>
              <a:latin typeface="Open Sans" panose="020B0606030504020204" pitchFamily="34" charset="0"/>
            </a:endParaRPr>
          </a:p>
          <a:p>
            <a:pPr algn="l">
              <a:buFont typeface="Arial" panose="020B0604020202020204" pitchFamily="34" charset="0"/>
              <a:buChar char="•"/>
            </a:pPr>
            <a:r>
              <a:rPr lang="en-US" b="1" i="0" dirty="0">
                <a:solidFill>
                  <a:srgbClr val="0A2540"/>
                </a:solidFill>
                <a:effectLst/>
                <a:latin typeface="Open Sans" panose="020B0606030504020204" pitchFamily="34" charset="0"/>
              </a:rPr>
              <a:t>FROM</a:t>
            </a:r>
            <a:r>
              <a:rPr lang="en-US" b="0" i="0" dirty="0">
                <a:solidFill>
                  <a:srgbClr val="0A2540"/>
                </a:solidFill>
                <a:effectLst/>
                <a:latin typeface="Open Sans" panose="020B0606030504020204" pitchFamily="34" charset="0"/>
              </a:rPr>
              <a:t> – Select the base image to build the new image on top of</a:t>
            </a:r>
          </a:p>
          <a:p>
            <a:pPr marL="742950" lvl="1" indent="-285750" algn="l">
              <a:buFont typeface="Arial" panose="020B0604020202020204" pitchFamily="34" charset="0"/>
              <a:buChar char="•"/>
            </a:pPr>
            <a:r>
              <a:rPr lang="en-US" b="0" i="0" dirty="0">
                <a:solidFill>
                  <a:srgbClr val="000000"/>
                </a:solidFill>
                <a:effectLst/>
                <a:latin typeface="Monaco"/>
              </a:rPr>
              <a:t>FROM</a:t>
            </a:r>
            <a:r>
              <a:rPr lang="en-US" b="0" i="0" dirty="0">
                <a:solidFill>
                  <a:srgbClr val="000000"/>
                </a:solidFill>
                <a:effectLst/>
                <a:latin typeface="inherit"/>
              </a:rPr>
              <a:t> </a:t>
            </a:r>
            <a:r>
              <a:rPr lang="en-US" b="0" i="0" dirty="0" err="1">
                <a:solidFill>
                  <a:srgbClr val="000000"/>
                </a:solidFill>
                <a:effectLst/>
                <a:latin typeface="Monaco"/>
              </a:rPr>
              <a:t>ubuntu</a:t>
            </a:r>
            <a:r>
              <a:rPr lang="en-US" b="0" i="0" dirty="0" err="1">
                <a:solidFill>
                  <a:srgbClr val="000000"/>
                </a:solidFill>
                <a:effectLst/>
                <a:latin typeface="inherit"/>
              </a:rPr>
              <a:t>:latest</a:t>
            </a:r>
            <a:endParaRPr lang="en-US" b="0" i="0" dirty="0">
              <a:solidFill>
                <a:srgbClr val="0A2540"/>
              </a:solidFill>
              <a:effectLst/>
              <a:latin typeface="Open Sans" panose="020B0606030504020204" pitchFamily="34" charset="0"/>
            </a:endParaRPr>
          </a:p>
          <a:p>
            <a:pPr algn="l">
              <a:buFont typeface="Arial" panose="020B0604020202020204" pitchFamily="34" charset="0"/>
              <a:buChar char="•"/>
            </a:pPr>
            <a:r>
              <a:rPr lang="en-US" b="1" i="0" dirty="0">
                <a:solidFill>
                  <a:srgbClr val="0A2540"/>
                </a:solidFill>
                <a:effectLst/>
                <a:latin typeface="Open Sans" panose="020B0606030504020204" pitchFamily="34" charset="0"/>
              </a:rPr>
              <a:t>LABEL maintainer</a:t>
            </a:r>
            <a:r>
              <a:rPr lang="en-US" b="0" i="0" dirty="0">
                <a:solidFill>
                  <a:srgbClr val="0A2540"/>
                </a:solidFill>
                <a:effectLst/>
                <a:latin typeface="Open Sans" panose="020B0606030504020204" pitchFamily="34" charset="0"/>
              </a:rPr>
              <a:t> – Optional field to let you identify yourself as the maintainer of this image. This is just a label (it used to be a dedicated Docker directive).</a:t>
            </a:r>
          </a:p>
          <a:p>
            <a:pPr marL="742950" lvl="1" indent="-285750" algn="l">
              <a:buFont typeface="Arial" panose="020B0604020202020204" pitchFamily="34" charset="0"/>
              <a:buChar char="•"/>
            </a:pPr>
            <a:r>
              <a:rPr lang="en-US" b="0" i="0" dirty="0">
                <a:solidFill>
                  <a:srgbClr val="000000"/>
                </a:solidFill>
                <a:effectLst/>
                <a:latin typeface="Monaco"/>
              </a:rPr>
              <a:t>LABEL</a:t>
            </a:r>
            <a:r>
              <a:rPr lang="en-US" b="0" i="0" dirty="0">
                <a:solidFill>
                  <a:srgbClr val="000000"/>
                </a:solidFill>
                <a:effectLst/>
                <a:latin typeface="inherit"/>
              </a:rPr>
              <a:t> </a:t>
            </a:r>
            <a:r>
              <a:rPr lang="en-US" b="0" i="0" dirty="0">
                <a:solidFill>
                  <a:srgbClr val="000000"/>
                </a:solidFill>
                <a:effectLst/>
                <a:latin typeface="Monaco"/>
              </a:rPr>
              <a:t>maintainer=</a:t>
            </a:r>
            <a:r>
              <a:rPr lang="en-US" b="0" i="0" dirty="0" err="1">
                <a:solidFill>
                  <a:srgbClr val="000000"/>
                </a:solidFill>
                <a:effectLst/>
                <a:latin typeface="Monaco"/>
              </a:rPr>
              <a:t>someone</a:t>
            </a:r>
            <a:r>
              <a:rPr lang="en-US" b="0" i="0" dirty="0" err="1">
                <a:solidFill>
                  <a:srgbClr val="000000"/>
                </a:solidFill>
                <a:effectLst/>
                <a:latin typeface="inherit"/>
              </a:rPr>
              <a:t>@</a:t>
            </a:r>
            <a:r>
              <a:rPr lang="en-US" b="0" i="0" dirty="0" err="1">
                <a:solidFill>
                  <a:srgbClr val="000000"/>
                </a:solidFill>
                <a:effectLst/>
                <a:latin typeface="Monaco"/>
              </a:rPr>
              <a:t>xyz</a:t>
            </a:r>
            <a:r>
              <a:rPr lang="en-US" b="0" i="0" dirty="0" err="1">
                <a:solidFill>
                  <a:srgbClr val="000000"/>
                </a:solidFill>
                <a:effectLst/>
                <a:latin typeface="inherit"/>
              </a:rPr>
              <a:t>.</a:t>
            </a:r>
            <a:r>
              <a:rPr lang="en-US" b="0" i="0" dirty="0" err="1">
                <a:solidFill>
                  <a:srgbClr val="000000"/>
                </a:solidFill>
                <a:effectLst/>
                <a:latin typeface="Monaco"/>
              </a:rPr>
              <a:t>xyz</a:t>
            </a:r>
            <a:r>
              <a:rPr lang="en-US" b="0" i="0" dirty="0">
                <a:solidFill>
                  <a:srgbClr val="000000"/>
                </a:solidFill>
                <a:effectLst/>
                <a:latin typeface="Monaco"/>
              </a:rPr>
              <a:t>"</a:t>
            </a:r>
            <a:endParaRPr lang="en-US" b="0" i="0" dirty="0">
              <a:solidFill>
                <a:srgbClr val="0A254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151248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809D-F083-4C61-BDA5-4D8B588DFF25}"/>
              </a:ext>
            </a:extLst>
          </p:cNvPr>
          <p:cNvSpPr>
            <a:spLocks noGrp="1"/>
          </p:cNvSpPr>
          <p:nvPr>
            <p:ph type="title"/>
          </p:nvPr>
        </p:nvSpPr>
        <p:spPr/>
        <p:txBody>
          <a:bodyPr/>
          <a:lstStyle/>
          <a:p>
            <a:r>
              <a:rPr lang="en-US" dirty="0"/>
              <a:t>Ps – list containers</a:t>
            </a:r>
          </a:p>
        </p:txBody>
      </p:sp>
      <p:pic>
        <p:nvPicPr>
          <p:cNvPr id="5" name="Content Placeholder 4">
            <a:extLst>
              <a:ext uri="{FF2B5EF4-FFF2-40B4-BE49-F238E27FC236}">
                <a16:creationId xmlns:a16="http://schemas.microsoft.com/office/drawing/2014/main" id="{8C4548D6-C177-4C26-9A90-C7E9964A8055}"/>
              </a:ext>
            </a:extLst>
          </p:cNvPr>
          <p:cNvPicPr>
            <a:picLocks noGrp="1" noChangeAspect="1"/>
          </p:cNvPicPr>
          <p:nvPr>
            <p:ph idx="1"/>
          </p:nvPr>
        </p:nvPicPr>
        <p:blipFill>
          <a:blip r:embed="rId2"/>
          <a:stretch>
            <a:fillRect/>
          </a:stretch>
        </p:blipFill>
        <p:spPr>
          <a:xfrm>
            <a:off x="956441" y="2222943"/>
            <a:ext cx="10279117" cy="3556701"/>
          </a:xfrm>
        </p:spPr>
      </p:pic>
    </p:spTree>
    <p:extLst>
      <p:ext uri="{BB962C8B-B14F-4D97-AF65-F5344CB8AC3E}">
        <p14:creationId xmlns:p14="http://schemas.microsoft.com/office/powerpoint/2010/main" val="2398742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CCFA-5069-427B-8CD2-97F668F915E1}"/>
              </a:ext>
            </a:extLst>
          </p:cNvPr>
          <p:cNvSpPr>
            <a:spLocks noGrp="1"/>
          </p:cNvSpPr>
          <p:nvPr>
            <p:ph type="title"/>
          </p:nvPr>
        </p:nvSpPr>
        <p:spPr>
          <a:xfrm>
            <a:off x="838200" y="365125"/>
            <a:ext cx="10515600" cy="624161"/>
          </a:xfrm>
        </p:spPr>
        <p:txBody>
          <a:bodyPr>
            <a:normAutofit fontScale="90000"/>
          </a:bodyPr>
          <a:lstStyle/>
          <a:p>
            <a:r>
              <a:rPr lang="en-US" dirty="0" err="1"/>
              <a:t>Dockerfile</a:t>
            </a:r>
            <a:endParaRPr lang="en-US" dirty="0"/>
          </a:p>
        </p:txBody>
      </p:sp>
      <p:sp>
        <p:nvSpPr>
          <p:cNvPr id="3" name="Content Placeholder 2">
            <a:extLst>
              <a:ext uri="{FF2B5EF4-FFF2-40B4-BE49-F238E27FC236}">
                <a16:creationId xmlns:a16="http://schemas.microsoft.com/office/drawing/2014/main" id="{A13FC196-3E2D-44F7-BD71-6AC31D8F03F5}"/>
              </a:ext>
            </a:extLst>
          </p:cNvPr>
          <p:cNvSpPr>
            <a:spLocks noGrp="1"/>
          </p:cNvSpPr>
          <p:nvPr>
            <p:ph idx="1"/>
          </p:nvPr>
        </p:nvSpPr>
        <p:spPr>
          <a:xfrm>
            <a:off x="838200" y="953814"/>
            <a:ext cx="10515600" cy="5223149"/>
          </a:xfrm>
        </p:spPr>
        <p:txBody>
          <a:bodyPr/>
          <a:lstStyle/>
          <a:p>
            <a:pPr algn="l">
              <a:buFont typeface="Arial" panose="020B0604020202020204" pitchFamily="34" charset="0"/>
              <a:buChar char="•"/>
            </a:pPr>
            <a:r>
              <a:rPr lang="en-US" b="1" i="0" dirty="0">
                <a:solidFill>
                  <a:srgbClr val="0A2540"/>
                </a:solidFill>
                <a:effectLst/>
                <a:latin typeface="Open Sans" panose="020B0606030504020204" pitchFamily="34" charset="0"/>
              </a:rPr>
              <a:t>RUN</a:t>
            </a:r>
            <a:r>
              <a:rPr lang="en-US" b="0" i="0" dirty="0">
                <a:solidFill>
                  <a:srgbClr val="0A2540"/>
                </a:solidFill>
                <a:effectLst/>
                <a:latin typeface="Open Sans" panose="020B0606030504020204" pitchFamily="34" charset="0"/>
              </a:rPr>
              <a:t> – Specify commands to make changes to your Image and subsequently the Containers started from this Image. This includes updating packages, installing software, adding users, creating an initial database, setting up certificates, etc. These are the commands you would run at the command line to install and configure your application. This is one of the most important </a:t>
            </a:r>
            <a:r>
              <a:rPr lang="en-US" b="0" i="0" dirty="0" err="1">
                <a:solidFill>
                  <a:srgbClr val="0A2540"/>
                </a:solidFill>
                <a:effectLst/>
                <a:latin typeface="Open Sans" panose="020B0606030504020204" pitchFamily="34" charset="0"/>
              </a:rPr>
              <a:t>dockerfile</a:t>
            </a:r>
            <a:r>
              <a:rPr lang="en-US" b="0" i="0" dirty="0">
                <a:solidFill>
                  <a:srgbClr val="0A2540"/>
                </a:solidFill>
                <a:effectLst/>
                <a:latin typeface="Open Sans" panose="020B0606030504020204" pitchFamily="34" charset="0"/>
              </a:rPr>
              <a:t> directives.</a:t>
            </a:r>
          </a:p>
          <a:p>
            <a:pPr marL="742950" lvl="1" indent="-285750" algn="l">
              <a:buFont typeface="Arial" panose="020B0604020202020204" pitchFamily="34" charset="0"/>
              <a:buChar char="•"/>
            </a:pPr>
            <a:r>
              <a:rPr lang="en-US" b="0" i="0" dirty="0">
                <a:solidFill>
                  <a:srgbClr val="000000"/>
                </a:solidFill>
                <a:effectLst/>
                <a:latin typeface="Monaco"/>
              </a:rPr>
              <a:t>RUN</a:t>
            </a:r>
            <a:r>
              <a:rPr lang="en-US" b="0" i="0" dirty="0">
                <a:solidFill>
                  <a:srgbClr val="000000"/>
                </a:solidFill>
                <a:effectLst/>
                <a:latin typeface="inherit"/>
              </a:rPr>
              <a:t> </a:t>
            </a:r>
            <a:r>
              <a:rPr lang="en-US" b="0" i="0" dirty="0">
                <a:solidFill>
                  <a:srgbClr val="000000"/>
                </a:solidFill>
                <a:effectLst/>
                <a:latin typeface="Monaco"/>
              </a:rPr>
              <a:t>apt-get</a:t>
            </a:r>
            <a:r>
              <a:rPr lang="en-US" b="0" i="0" dirty="0">
                <a:solidFill>
                  <a:srgbClr val="000000"/>
                </a:solidFill>
                <a:effectLst/>
                <a:latin typeface="inherit"/>
              </a:rPr>
              <a:t> </a:t>
            </a:r>
            <a:r>
              <a:rPr lang="en-US" b="0" i="0" dirty="0">
                <a:solidFill>
                  <a:srgbClr val="000000"/>
                </a:solidFill>
                <a:effectLst/>
                <a:latin typeface="Monaco"/>
              </a:rPr>
              <a:t>update</a:t>
            </a:r>
            <a:r>
              <a:rPr lang="en-US" b="0" i="0" dirty="0">
                <a:solidFill>
                  <a:srgbClr val="000000"/>
                </a:solidFill>
                <a:effectLst/>
                <a:latin typeface="inherit"/>
              </a:rPr>
              <a:t> &amp;&amp; </a:t>
            </a:r>
            <a:r>
              <a:rPr lang="en-US" b="0" i="0" dirty="0">
                <a:solidFill>
                  <a:srgbClr val="000000"/>
                </a:solidFill>
                <a:effectLst/>
                <a:latin typeface="Monaco"/>
              </a:rPr>
              <a:t>apt-get</a:t>
            </a:r>
            <a:r>
              <a:rPr lang="en-US" b="0" i="0" dirty="0">
                <a:solidFill>
                  <a:srgbClr val="000000"/>
                </a:solidFill>
                <a:effectLst/>
                <a:latin typeface="inherit"/>
              </a:rPr>
              <a:t> </a:t>
            </a:r>
            <a:r>
              <a:rPr lang="en-US" b="0" i="0" dirty="0">
                <a:solidFill>
                  <a:srgbClr val="000000"/>
                </a:solidFill>
                <a:effectLst/>
                <a:latin typeface="Monaco"/>
              </a:rPr>
              <a:t>upgrade</a:t>
            </a:r>
            <a:r>
              <a:rPr lang="en-US" b="0" i="0" dirty="0">
                <a:solidFill>
                  <a:srgbClr val="000000"/>
                </a:solidFill>
                <a:effectLst/>
                <a:latin typeface="inherit"/>
              </a:rPr>
              <a:t> </a:t>
            </a:r>
            <a:r>
              <a:rPr lang="en-US" b="0" i="0" dirty="0">
                <a:solidFill>
                  <a:srgbClr val="000000"/>
                </a:solidFill>
                <a:effectLst/>
                <a:latin typeface="Monaco"/>
              </a:rPr>
              <a:t>-y</a:t>
            </a:r>
            <a:r>
              <a:rPr lang="en-US" b="0" i="0" dirty="0">
                <a:solidFill>
                  <a:srgbClr val="000000"/>
                </a:solidFill>
                <a:effectLst/>
                <a:latin typeface="inherit"/>
              </a:rPr>
              <a:t> &amp;&amp; </a:t>
            </a:r>
            <a:r>
              <a:rPr lang="en-US" b="0" i="0" dirty="0">
                <a:solidFill>
                  <a:srgbClr val="000000"/>
                </a:solidFill>
                <a:effectLst/>
                <a:latin typeface="Monaco"/>
              </a:rPr>
              <a:t>apt-get</a:t>
            </a:r>
            <a:r>
              <a:rPr lang="en-US" b="0" i="0" dirty="0">
                <a:solidFill>
                  <a:srgbClr val="000000"/>
                </a:solidFill>
                <a:effectLst/>
                <a:latin typeface="inherit"/>
              </a:rPr>
              <a:t> </a:t>
            </a:r>
            <a:r>
              <a:rPr lang="en-US" b="0" i="0" dirty="0">
                <a:solidFill>
                  <a:srgbClr val="000000"/>
                </a:solidFill>
                <a:effectLst/>
                <a:latin typeface="Monaco"/>
              </a:rPr>
              <a:t>install</a:t>
            </a:r>
            <a:r>
              <a:rPr lang="en-US" b="0" i="0" dirty="0">
                <a:solidFill>
                  <a:srgbClr val="000000"/>
                </a:solidFill>
                <a:effectLst/>
                <a:latin typeface="inherit"/>
              </a:rPr>
              <a:t> </a:t>
            </a:r>
            <a:r>
              <a:rPr lang="en-US" b="0" i="0" dirty="0">
                <a:solidFill>
                  <a:srgbClr val="000000"/>
                </a:solidFill>
                <a:effectLst/>
                <a:latin typeface="Monaco"/>
              </a:rPr>
              <a:t>-y</a:t>
            </a:r>
            <a:r>
              <a:rPr lang="en-US" b="0" i="0" dirty="0">
                <a:solidFill>
                  <a:srgbClr val="000000"/>
                </a:solidFill>
                <a:effectLst/>
                <a:latin typeface="inherit"/>
              </a:rPr>
              <a:t> </a:t>
            </a:r>
            <a:r>
              <a:rPr lang="en-US" b="0" i="0" dirty="0" err="1">
                <a:solidFill>
                  <a:srgbClr val="000000"/>
                </a:solidFill>
                <a:effectLst/>
                <a:latin typeface="Monaco"/>
              </a:rPr>
              <a:t>nginx</a:t>
            </a:r>
            <a:r>
              <a:rPr lang="en-US" b="0" i="0" dirty="0">
                <a:solidFill>
                  <a:srgbClr val="000000"/>
                </a:solidFill>
                <a:effectLst/>
                <a:latin typeface="inherit"/>
              </a:rPr>
              <a:t> &amp;&amp; </a:t>
            </a:r>
            <a:r>
              <a:rPr lang="en-US" b="0" i="0" dirty="0">
                <a:solidFill>
                  <a:srgbClr val="000000"/>
                </a:solidFill>
                <a:effectLst/>
                <a:latin typeface="Monaco"/>
              </a:rPr>
              <a:t>rm</a:t>
            </a:r>
            <a:r>
              <a:rPr lang="en-US" b="0" i="0" dirty="0">
                <a:solidFill>
                  <a:srgbClr val="000000"/>
                </a:solidFill>
                <a:effectLst/>
                <a:latin typeface="inherit"/>
              </a:rPr>
              <a:t> </a:t>
            </a:r>
            <a:r>
              <a:rPr lang="en-US" b="0" i="0" dirty="0">
                <a:solidFill>
                  <a:srgbClr val="000000"/>
                </a:solidFill>
                <a:effectLst/>
                <a:latin typeface="Monaco"/>
              </a:rPr>
              <a:t>-rf</a:t>
            </a:r>
            <a:r>
              <a:rPr lang="en-US" b="0" i="0" dirty="0">
                <a:solidFill>
                  <a:srgbClr val="000000"/>
                </a:solidFill>
                <a:effectLst/>
                <a:latin typeface="inherit"/>
              </a:rPr>
              <a:t> </a:t>
            </a:r>
            <a:r>
              <a:rPr lang="en-US" b="0" i="0" dirty="0">
                <a:solidFill>
                  <a:srgbClr val="000000"/>
                </a:solidFill>
                <a:effectLst/>
                <a:latin typeface="Monaco"/>
              </a:rPr>
              <a:t>/var/lib/apt/lists/*</a:t>
            </a:r>
            <a:endParaRPr lang="en-US" b="0" i="0" dirty="0">
              <a:solidFill>
                <a:srgbClr val="0A2540"/>
              </a:solidFill>
              <a:effectLst/>
              <a:latin typeface="Open Sans" panose="020B0606030504020204" pitchFamily="34" charset="0"/>
            </a:endParaRPr>
          </a:p>
          <a:p>
            <a:pPr algn="l">
              <a:buFont typeface="Arial" panose="020B0604020202020204" pitchFamily="34" charset="0"/>
              <a:buChar char="•"/>
            </a:pPr>
            <a:r>
              <a:rPr lang="en-US" b="1" i="0" dirty="0">
                <a:solidFill>
                  <a:srgbClr val="0A2540"/>
                </a:solidFill>
                <a:effectLst/>
                <a:latin typeface="Open Sans" panose="020B0606030504020204" pitchFamily="34" charset="0"/>
              </a:rPr>
              <a:t>USER</a:t>
            </a:r>
            <a:r>
              <a:rPr lang="en-US" b="0" i="0" dirty="0">
                <a:solidFill>
                  <a:srgbClr val="0A2540"/>
                </a:solidFill>
                <a:effectLst/>
                <a:latin typeface="Open Sans" panose="020B0606030504020204" pitchFamily="34" charset="0"/>
              </a:rPr>
              <a:t> – Define the default User all commands will be run as within any Container created from your Image. It can be either a UID or username</a:t>
            </a:r>
          </a:p>
          <a:p>
            <a:pPr marL="742950" lvl="1" indent="-285750" algn="l">
              <a:buFont typeface="Arial" panose="020B0604020202020204" pitchFamily="34" charset="0"/>
              <a:buChar char="•"/>
            </a:pPr>
            <a:r>
              <a:rPr lang="en-US" b="0" i="0" dirty="0">
                <a:solidFill>
                  <a:srgbClr val="000000"/>
                </a:solidFill>
                <a:effectLst/>
                <a:latin typeface="Monaco"/>
              </a:rPr>
              <a:t>USER</a:t>
            </a:r>
            <a:r>
              <a:rPr lang="en-US" b="0" i="0" dirty="0">
                <a:solidFill>
                  <a:srgbClr val="000000"/>
                </a:solidFill>
                <a:effectLst/>
                <a:latin typeface="inherit"/>
              </a:rPr>
              <a:t> </a:t>
            </a:r>
            <a:r>
              <a:rPr lang="en-US" b="0" i="0" dirty="0">
                <a:solidFill>
                  <a:srgbClr val="000000"/>
                </a:solidFill>
                <a:effectLst/>
                <a:latin typeface="Monaco"/>
              </a:rPr>
              <a:t>docker</a:t>
            </a:r>
            <a:endParaRPr lang="en-US" b="0" i="0" dirty="0">
              <a:solidFill>
                <a:srgbClr val="0A254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2135854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61F9-9889-4D73-B15C-36A0ABBC9ACA}"/>
              </a:ext>
            </a:extLst>
          </p:cNvPr>
          <p:cNvSpPr>
            <a:spLocks noGrp="1"/>
          </p:cNvSpPr>
          <p:nvPr>
            <p:ph type="title"/>
          </p:nvPr>
        </p:nvSpPr>
        <p:spPr>
          <a:xfrm>
            <a:off x="838200" y="365126"/>
            <a:ext cx="10515600" cy="517744"/>
          </a:xfrm>
        </p:spPr>
        <p:txBody>
          <a:bodyPr>
            <a:normAutofit fontScale="90000"/>
          </a:bodyPr>
          <a:lstStyle/>
          <a:p>
            <a:r>
              <a:rPr lang="en-US" dirty="0" err="1"/>
              <a:t>Dockerfile</a:t>
            </a:r>
            <a:endParaRPr lang="en-US" dirty="0"/>
          </a:p>
        </p:txBody>
      </p:sp>
      <p:sp>
        <p:nvSpPr>
          <p:cNvPr id="3" name="Content Placeholder 2">
            <a:extLst>
              <a:ext uri="{FF2B5EF4-FFF2-40B4-BE49-F238E27FC236}">
                <a16:creationId xmlns:a16="http://schemas.microsoft.com/office/drawing/2014/main" id="{468E08F7-5EBC-4F71-BFE7-8996FB48D04A}"/>
              </a:ext>
            </a:extLst>
          </p:cNvPr>
          <p:cNvSpPr>
            <a:spLocks noGrp="1"/>
          </p:cNvSpPr>
          <p:nvPr>
            <p:ph idx="1"/>
          </p:nvPr>
        </p:nvSpPr>
        <p:spPr>
          <a:xfrm>
            <a:off x="838200" y="934107"/>
            <a:ext cx="10515600" cy="5242856"/>
          </a:xfrm>
        </p:spPr>
        <p:txBody>
          <a:bodyPr/>
          <a:lstStyle/>
          <a:p>
            <a:pPr algn="l">
              <a:buFont typeface="Arial" panose="020B0604020202020204" pitchFamily="34" charset="0"/>
              <a:buChar char="•"/>
            </a:pPr>
            <a:r>
              <a:rPr lang="en-US" b="1" i="0" dirty="0">
                <a:solidFill>
                  <a:srgbClr val="0A2540"/>
                </a:solidFill>
                <a:effectLst/>
                <a:latin typeface="Open Sans" panose="020B0606030504020204" pitchFamily="34" charset="0"/>
              </a:rPr>
              <a:t>VOLUME</a:t>
            </a:r>
            <a:r>
              <a:rPr lang="en-US" b="0" i="0" dirty="0">
                <a:solidFill>
                  <a:srgbClr val="0A2540"/>
                </a:solidFill>
                <a:effectLst/>
                <a:latin typeface="Open Sans" panose="020B0606030504020204" pitchFamily="34" charset="0"/>
              </a:rPr>
              <a:t> – Creates a mount point within the Container linking it back to file systems accessible by the Docker Host. New Volumes get populated with the pre-existing contents of the specified location in the image. It is specially relevant to mention is that defining Volumes in a </a:t>
            </a:r>
            <a:r>
              <a:rPr lang="en-US" b="0" i="0" dirty="0" err="1">
                <a:solidFill>
                  <a:srgbClr val="0A2540"/>
                </a:solidFill>
                <a:effectLst/>
                <a:latin typeface="Open Sans" panose="020B0606030504020204" pitchFamily="34" charset="0"/>
              </a:rPr>
              <a:t>Dockerfile</a:t>
            </a:r>
            <a:r>
              <a:rPr lang="en-US" b="0" i="0" dirty="0">
                <a:solidFill>
                  <a:srgbClr val="0A2540"/>
                </a:solidFill>
                <a:effectLst/>
                <a:latin typeface="Open Sans" panose="020B0606030504020204" pitchFamily="34" charset="0"/>
              </a:rPr>
              <a:t> can lead to issues. Volumes should be managed with docker-compose or “docker run” commands. Volumes are optional. If your application does not have any state (and most web applications work like this) then you don’t need to use volumes.</a:t>
            </a:r>
          </a:p>
          <a:p>
            <a:pPr marL="742950" lvl="1" indent="-285750" algn="l">
              <a:buFont typeface="Arial" panose="020B0604020202020204" pitchFamily="34" charset="0"/>
              <a:buChar char="•"/>
            </a:pPr>
            <a:r>
              <a:rPr lang="en-US" b="0" i="0" dirty="0">
                <a:solidFill>
                  <a:srgbClr val="000000"/>
                </a:solidFill>
                <a:effectLst/>
                <a:latin typeface="Monaco"/>
              </a:rPr>
              <a:t>VOLUME</a:t>
            </a:r>
            <a:r>
              <a:rPr lang="en-US" b="0" i="0" dirty="0">
                <a:solidFill>
                  <a:srgbClr val="000000"/>
                </a:solidFill>
                <a:effectLst/>
                <a:latin typeface="inherit"/>
              </a:rPr>
              <a:t> </a:t>
            </a:r>
            <a:r>
              <a:rPr lang="en-US" b="0" i="0" dirty="0">
                <a:solidFill>
                  <a:srgbClr val="000000"/>
                </a:solidFill>
                <a:effectLst/>
                <a:latin typeface="Monaco"/>
              </a:rPr>
              <a:t>/var/log</a:t>
            </a:r>
            <a:endParaRPr lang="en-US" b="0" i="0" dirty="0">
              <a:solidFill>
                <a:srgbClr val="0A254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3371602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627A-98C9-4688-9B64-A7AC694B4232}"/>
              </a:ext>
            </a:extLst>
          </p:cNvPr>
          <p:cNvSpPr>
            <a:spLocks noGrp="1"/>
          </p:cNvSpPr>
          <p:nvPr>
            <p:ph type="title"/>
          </p:nvPr>
        </p:nvSpPr>
        <p:spPr>
          <a:xfrm>
            <a:off x="838200" y="365125"/>
            <a:ext cx="10515600" cy="679341"/>
          </a:xfrm>
        </p:spPr>
        <p:txBody>
          <a:bodyPr>
            <a:normAutofit fontScale="90000"/>
          </a:bodyPr>
          <a:lstStyle/>
          <a:p>
            <a:r>
              <a:rPr lang="en-US" dirty="0" err="1"/>
              <a:t>Dockerfile</a:t>
            </a:r>
            <a:endParaRPr lang="en-US" dirty="0"/>
          </a:p>
        </p:txBody>
      </p:sp>
      <p:sp>
        <p:nvSpPr>
          <p:cNvPr id="3" name="Content Placeholder 2">
            <a:extLst>
              <a:ext uri="{FF2B5EF4-FFF2-40B4-BE49-F238E27FC236}">
                <a16:creationId xmlns:a16="http://schemas.microsoft.com/office/drawing/2014/main" id="{972E050F-F74B-44B3-B5F9-C9399E811E3D}"/>
              </a:ext>
            </a:extLst>
          </p:cNvPr>
          <p:cNvSpPr>
            <a:spLocks noGrp="1"/>
          </p:cNvSpPr>
          <p:nvPr>
            <p:ph idx="1"/>
          </p:nvPr>
        </p:nvSpPr>
        <p:spPr>
          <a:xfrm>
            <a:off x="838200" y="953814"/>
            <a:ext cx="10515600" cy="5223149"/>
          </a:xfrm>
        </p:spPr>
        <p:txBody>
          <a:bodyPr/>
          <a:lstStyle/>
          <a:p>
            <a:pPr algn="l">
              <a:buFont typeface="Arial" panose="020B0604020202020204" pitchFamily="34" charset="0"/>
              <a:buChar char="•"/>
            </a:pPr>
            <a:r>
              <a:rPr lang="en-US" b="1" i="0" dirty="0">
                <a:solidFill>
                  <a:srgbClr val="0A2540"/>
                </a:solidFill>
                <a:effectLst/>
                <a:latin typeface="Open Sans" panose="020B0606030504020204" pitchFamily="34" charset="0"/>
              </a:rPr>
              <a:t>WORKDIR</a:t>
            </a:r>
            <a:r>
              <a:rPr lang="en-US" b="0" i="0" dirty="0">
                <a:solidFill>
                  <a:srgbClr val="0A2540"/>
                </a:solidFill>
                <a:effectLst/>
                <a:latin typeface="Open Sans" panose="020B0606030504020204" pitchFamily="34" charset="0"/>
              </a:rPr>
              <a:t> – Define the default working directory for the command defined in the “ENTRYPOINT” or “CMD” instructions</a:t>
            </a:r>
          </a:p>
          <a:p>
            <a:pPr marL="742950" lvl="1" indent="-285750" algn="l">
              <a:buFont typeface="Arial" panose="020B0604020202020204" pitchFamily="34" charset="0"/>
              <a:buChar char="•"/>
            </a:pPr>
            <a:r>
              <a:rPr lang="en-US" b="0" i="0" dirty="0">
                <a:solidFill>
                  <a:srgbClr val="000000"/>
                </a:solidFill>
                <a:effectLst/>
                <a:latin typeface="Monaco"/>
              </a:rPr>
              <a:t>WORKDIR</a:t>
            </a:r>
            <a:r>
              <a:rPr lang="en-US" b="0" i="0" dirty="0">
                <a:solidFill>
                  <a:srgbClr val="000000"/>
                </a:solidFill>
                <a:effectLst/>
                <a:latin typeface="inherit"/>
              </a:rPr>
              <a:t> </a:t>
            </a:r>
            <a:r>
              <a:rPr lang="en-US" b="0" i="0" dirty="0">
                <a:solidFill>
                  <a:srgbClr val="000000"/>
                </a:solidFill>
                <a:effectLst/>
                <a:latin typeface="Monaco"/>
              </a:rPr>
              <a:t>/home</a:t>
            </a:r>
            <a:endParaRPr lang="en-US" b="0" i="0" dirty="0">
              <a:solidFill>
                <a:srgbClr val="0A254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2225789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1FCE-7DB9-48E6-AEA0-B603FB05D1B7}"/>
              </a:ext>
            </a:extLst>
          </p:cNvPr>
          <p:cNvSpPr>
            <a:spLocks noGrp="1"/>
          </p:cNvSpPr>
          <p:nvPr>
            <p:ph type="title"/>
          </p:nvPr>
        </p:nvSpPr>
        <p:spPr>
          <a:xfrm>
            <a:off x="838200" y="365126"/>
            <a:ext cx="10515600" cy="659634"/>
          </a:xfrm>
        </p:spPr>
        <p:txBody>
          <a:bodyPr>
            <a:normAutofit fontScale="90000"/>
          </a:bodyPr>
          <a:lstStyle/>
          <a:p>
            <a:r>
              <a:rPr lang="en-US" dirty="0"/>
              <a:t>Arg and Env</a:t>
            </a:r>
          </a:p>
        </p:txBody>
      </p:sp>
      <p:pic>
        <p:nvPicPr>
          <p:cNvPr id="1026" name="Picture 2">
            <a:extLst>
              <a:ext uri="{FF2B5EF4-FFF2-40B4-BE49-F238E27FC236}">
                <a16:creationId xmlns:a16="http://schemas.microsoft.com/office/drawing/2014/main" id="{7994FE6B-7083-4680-A0F2-643B1D248D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166" y="976977"/>
            <a:ext cx="6634871" cy="592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80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5284-A38D-4919-9843-ADE29E3F53E1}"/>
              </a:ext>
            </a:extLst>
          </p:cNvPr>
          <p:cNvSpPr>
            <a:spLocks noGrp="1"/>
          </p:cNvSpPr>
          <p:nvPr>
            <p:ph type="title"/>
          </p:nvPr>
        </p:nvSpPr>
        <p:spPr/>
        <p:txBody>
          <a:bodyPr/>
          <a:lstStyle/>
          <a:p>
            <a:r>
              <a:rPr lang="en-US" dirty="0"/>
              <a:t>Stop – stop the container</a:t>
            </a:r>
          </a:p>
        </p:txBody>
      </p:sp>
      <p:pic>
        <p:nvPicPr>
          <p:cNvPr id="5" name="Content Placeholder 4">
            <a:extLst>
              <a:ext uri="{FF2B5EF4-FFF2-40B4-BE49-F238E27FC236}">
                <a16:creationId xmlns:a16="http://schemas.microsoft.com/office/drawing/2014/main" id="{7366DDCF-D9D6-4593-9435-BB10FC04DB18}"/>
              </a:ext>
            </a:extLst>
          </p:cNvPr>
          <p:cNvPicPr>
            <a:picLocks noGrp="1" noChangeAspect="1"/>
          </p:cNvPicPr>
          <p:nvPr>
            <p:ph idx="1"/>
          </p:nvPr>
        </p:nvPicPr>
        <p:blipFill>
          <a:blip r:embed="rId2"/>
          <a:stretch>
            <a:fillRect/>
          </a:stretch>
        </p:blipFill>
        <p:spPr>
          <a:xfrm>
            <a:off x="1114096" y="1690688"/>
            <a:ext cx="9963807" cy="4511750"/>
          </a:xfrm>
        </p:spPr>
      </p:pic>
    </p:spTree>
    <p:extLst>
      <p:ext uri="{BB962C8B-B14F-4D97-AF65-F5344CB8AC3E}">
        <p14:creationId xmlns:p14="http://schemas.microsoft.com/office/powerpoint/2010/main" val="24041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8B47-6AC5-4350-A8C2-2EAE850A0774}"/>
              </a:ext>
            </a:extLst>
          </p:cNvPr>
          <p:cNvSpPr>
            <a:spLocks noGrp="1"/>
          </p:cNvSpPr>
          <p:nvPr>
            <p:ph type="title"/>
          </p:nvPr>
        </p:nvSpPr>
        <p:spPr/>
        <p:txBody>
          <a:bodyPr/>
          <a:lstStyle/>
          <a:p>
            <a:r>
              <a:rPr lang="en-US" dirty="0"/>
              <a:t>Rm – remove the container</a:t>
            </a:r>
          </a:p>
        </p:txBody>
      </p:sp>
      <p:pic>
        <p:nvPicPr>
          <p:cNvPr id="5" name="Content Placeholder 4">
            <a:extLst>
              <a:ext uri="{FF2B5EF4-FFF2-40B4-BE49-F238E27FC236}">
                <a16:creationId xmlns:a16="http://schemas.microsoft.com/office/drawing/2014/main" id="{1B70A201-09B8-4A42-AC36-C475FE70458A}"/>
              </a:ext>
            </a:extLst>
          </p:cNvPr>
          <p:cNvPicPr>
            <a:picLocks noGrp="1" noChangeAspect="1"/>
          </p:cNvPicPr>
          <p:nvPr>
            <p:ph idx="1"/>
          </p:nvPr>
        </p:nvPicPr>
        <p:blipFill>
          <a:blip r:embed="rId2"/>
          <a:stretch>
            <a:fillRect/>
          </a:stretch>
        </p:blipFill>
        <p:spPr>
          <a:xfrm>
            <a:off x="1076259" y="2902437"/>
            <a:ext cx="10039481" cy="2197713"/>
          </a:xfrm>
        </p:spPr>
      </p:pic>
    </p:spTree>
    <p:extLst>
      <p:ext uri="{BB962C8B-B14F-4D97-AF65-F5344CB8AC3E}">
        <p14:creationId xmlns:p14="http://schemas.microsoft.com/office/powerpoint/2010/main" val="428706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3F29-8AA3-4958-9BAA-63725681D1D8}"/>
              </a:ext>
            </a:extLst>
          </p:cNvPr>
          <p:cNvSpPr>
            <a:spLocks noGrp="1"/>
          </p:cNvSpPr>
          <p:nvPr>
            <p:ph type="title"/>
          </p:nvPr>
        </p:nvSpPr>
        <p:spPr/>
        <p:txBody>
          <a:bodyPr/>
          <a:lstStyle/>
          <a:p>
            <a:r>
              <a:rPr lang="en-US" dirty="0"/>
              <a:t>Images – list images</a:t>
            </a:r>
          </a:p>
        </p:txBody>
      </p:sp>
      <p:pic>
        <p:nvPicPr>
          <p:cNvPr id="5" name="Content Placeholder 4">
            <a:extLst>
              <a:ext uri="{FF2B5EF4-FFF2-40B4-BE49-F238E27FC236}">
                <a16:creationId xmlns:a16="http://schemas.microsoft.com/office/drawing/2014/main" id="{5301E318-D352-4BB5-9B72-19142B2120E4}"/>
              </a:ext>
            </a:extLst>
          </p:cNvPr>
          <p:cNvPicPr>
            <a:picLocks noGrp="1" noChangeAspect="1"/>
          </p:cNvPicPr>
          <p:nvPr>
            <p:ph idx="1"/>
          </p:nvPr>
        </p:nvPicPr>
        <p:blipFill>
          <a:blip r:embed="rId2"/>
          <a:stretch>
            <a:fillRect/>
          </a:stretch>
        </p:blipFill>
        <p:spPr>
          <a:xfrm>
            <a:off x="1624899" y="3220901"/>
            <a:ext cx="8942201" cy="1560786"/>
          </a:xfrm>
        </p:spPr>
      </p:pic>
    </p:spTree>
    <p:extLst>
      <p:ext uri="{BB962C8B-B14F-4D97-AF65-F5344CB8AC3E}">
        <p14:creationId xmlns:p14="http://schemas.microsoft.com/office/powerpoint/2010/main" val="206588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C6E-9C96-49E9-89C3-24ACF1C65F2B}"/>
              </a:ext>
            </a:extLst>
          </p:cNvPr>
          <p:cNvSpPr>
            <a:spLocks noGrp="1"/>
          </p:cNvSpPr>
          <p:nvPr>
            <p:ph type="title"/>
          </p:nvPr>
        </p:nvSpPr>
        <p:spPr/>
        <p:txBody>
          <a:bodyPr>
            <a:normAutofit fontScale="90000"/>
          </a:bodyPr>
          <a:lstStyle/>
          <a:p>
            <a:r>
              <a:rPr lang="en-US" dirty="0" err="1"/>
              <a:t>Rmi</a:t>
            </a:r>
            <a:r>
              <a:rPr lang="en-US" dirty="0"/>
              <a:t> – remove images will remove dependent images as well </a:t>
            </a:r>
            <a:br>
              <a:rPr lang="en-US" dirty="0"/>
            </a:br>
            <a:endParaRPr lang="en-US" dirty="0"/>
          </a:p>
        </p:txBody>
      </p:sp>
      <p:pic>
        <p:nvPicPr>
          <p:cNvPr id="5" name="Content Placeholder 4">
            <a:extLst>
              <a:ext uri="{FF2B5EF4-FFF2-40B4-BE49-F238E27FC236}">
                <a16:creationId xmlns:a16="http://schemas.microsoft.com/office/drawing/2014/main" id="{FB93495D-BB79-4956-AF7B-40A285506F5A}"/>
              </a:ext>
            </a:extLst>
          </p:cNvPr>
          <p:cNvPicPr>
            <a:picLocks noGrp="1" noChangeAspect="1"/>
          </p:cNvPicPr>
          <p:nvPr>
            <p:ph idx="1"/>
          </p:nvPr>
        </p:nvPicPr>
        <p:blipFill>
          <a:blip r:embed="rId2"/>
          <a:stretch>
            <a:fillRect/>
          </a:stretch>
        </p:blipFill>
        <p:spPr>
          <a:xfrm>
            <a:off x="890342" y="2379339"/>
            <a:ext cx="8311581" cy="1724748"/>
          </a:xfrm>
        </p:spPr>
      </p:pic>
    </p:spTree>
    <p:extLst>
      <p:ext uri="{BB962C8B-B14F-4D97-AF65-F5344CB8AC3E}">
        <p14:creationId xmlns:p14="http://schemas.microsoft.com/office/powerpoint/2010/main" val="277168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F1EF-118F-470D-8E64-A8EC2BC39118}"/>
              </a:ext>
            </a:extLst>
          </p:cNvPr>
          <p:cNvSpPr>
            <a:spLocks noGrp="1"/>
          </p:cNvSpPr>
          <p:nvPr>
            <p:ph type="title"/>
          </p:nvPr>
        </p:nvSpPr>
        <p:spPr/>
        <p:txBody>
          <a:bodyPr/>
          <a:lstStyle/>
          <a:p>
            <a:r>
              <a:rPr lang="en-US" dirty="0"/>
              <a:t>Pull download an image</a:t>
            </a:r>
          </a:p>
        </p:txBody>
      </p:sp>
      <p:pic>
        <p:nvPicPr>
          <p:cNvPr id="5" name="Content Placeholder 4">
            <a:extLst>
              <a:ext uri="{FF2B5EF4-FFF2-40B4-BE49-F238E27FC236}">
                <a16:creationId xmlns:a16="http://schemas.microsoft.com/office/drawing/2014/main" id="{DD6B8C8A-D271-431E-98AB-B49ACD8D54E8}"/>
              </a:ext>
            </a:extLst>
          </p:cNvPr>
          <p:cNvPicPr>
            <a:picLocks noGrp="1" noChangeAspect="1"/>
          </p:cNvPicPr>
          <p:nvPr>
            <p:ph idx="1"/>
          </p:nvPr>
        </p:nvPicPr>
        <p:blipFill>
          <a:blip r:embed="rId2"/>
          <a:stretch>
            <a:fillRect/>
          </a:stretch>
        </p:blipFill>
        <p:spPr>
          <a:xfrm>
            <a:off x="2648760" y="1825625"/>
            <a:ext cx="6894480" cy="4351338"/>
          </a:xfrm>
        </p:spPr>
      </p:pic>
    </p:spTree>
    <p:extLst>
      <p:ext uri="{BB962C8B-B14F-4D97-AF65-F5344CB8AC3E}">
        <p14:creationId xmlns:p14="http://schemas.microsoft.com/office/powerpoint/2010/main" val="193469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8955-56AF-48F3-98C3-3370A8B4B5CF}"/>
              </a:ext>
            </a:extLst>
          </p:cNvPr>
          <p:cNvSpPr>
            <a:spLocks noGrp="1"/>
          </p:cNvSpPr>
          <p:nvPr>
            <p:ph type="title"/>
          </p:nvPr>
        </p:nvSpPr>
        <p:spPr/>
        <p:txBody>
          <a:bodyPr/>
          <a:lstStyle/>
          <a:p>
            <a:r>
              <a:rPr lang="en-US" dirty="0"/>
              <a:t>Docker run</a:t>
            </a:r>
          </a:p>
        </p:txBody>
      </p:sp>
      <p:pic>
        <p:nvPicPr>
          <p:cNvPr id="5" name="Content Placeholder 4">
            <a:extLst>
              <a:ext uri="{FF2B5EF4-FFF2-40B4-BE49-F238E27FC236}">
                <a16:creationId xmlns:a16="http://schemas.microsoft.com/office/drawing/2014/main" id="{B6D13A29-746F-488D-B3EC-70D30651A421}"/>
              </a:ext>
            </a:extLst>
          </p:cNvPr>
          <p:cNvPicPr>
            <a:picLocks noGrp="1" noChangeAspect="1"/>
          </p:cNvPicPr>
          <p:nvPr>
            <p:ph idx="1"/>
          </p:nvPr>
        </p:nvPicPr>
        <p:blipFill>
          <a:blip r:embed="rId2"/>
          <a:stretch>
            <a:fillRect/>
          </a:stretch>
        </p:blipFill>
        <p:spPr>
          <a:xfrm>
            <a:off x="1013197" y="2596586"/>
            <a:ext cx="10165606" cy="2809415"/>
          </a:xfrm>
        </p:spPr>
      </p:pic>
    </p:spTree>
    <p:extLst>
      <p:ext uri="{BB962C8B-B14F-4D97-AF65-F5344CB8AC3E}">
        <p14:creationId xmlns:p14="http://schemas.microsoft.com/office/powerpoint/2010/main" val="1931110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1997</TotalTime>
  <Words>620</Words>
  <Application>Microsoft Office PowerPoint</Application>
  <PresentationFormat>Widescreen</PresentationFormat>
  <Paragraphs>72</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inherit</vt:lpstr>
      <vt:lpstr>Monaco</vt:lpstr>
      <vt:lpstr>Open Sans</vt:lpstr>
      <vt:lpstr>proxima-nova</vt:lpstr>
      <vt:lpstr>Office Theme</vt:lpstr>
      <vt:lpstr>Docker commands</vt:lpstr>
      <vt:lpstr>Run – start a container</vt:lpstr>
      <vt:lpstr>Ps – list containers</vt:lpstr>
      <vt:lpstr>Stop – stop the container</vt:lpstr>
      <vt:lpstr>Rm – remove the container</vt:lpstr>
      <vt:lpstr>Images – list images</vt:lpstr>
      <vt:lpstr>Rmi – remove images will remove dependent images as well  </vt:lpstr>
      <vt:lpstr>Pull download an image</vt:lpstr>
      <vt:lpstr>Docker run</vt:lpstr>
      <vt:lpstr>Append a command </vt:lpstr>
      <vt:lpstr>sleep</vt:lpstr>
      <vt:lpstr>Run attach , detach</vt:lpstr>
      <vt:lpstr>Run - tag</vt:lpstr>
      <vt:lpstr>Run –I and -it</vt:lpstr>
      <vt:lpstr>Run port mapping </vt:lpstr>
      <vt:lpstr>Run volume mapping </vt:lpstr>
      <vt:lpstr>inspect</vt:lpstr>
      <vt:lpstr>logs</vt:lpstr>
      <vt:lpstr>Env variable</vt:lpstr>
      <vt:lpstr>Docker networking </vt:lpstr>
      <vt:lpstr>User Defined Networks</vt:lpstr>
      <vt:lpstr>Docker networking</vt:lpstr>
      <vt:lpstr>Docker storage</vt:lpstr>
      <vt:lpstr>Layered Architecture</vt:lpstr>
      <vt:lpstr>Container</vt:lpstr>
      <vt:lpstr>Container Read write layer</vt:lpstr>
      <vt:lpstr>Dockerfile</vt:lpstr>
      <vt:lpstr>Dockerfile</vt:lpstr>
      <vt:lpstr>Dockerfile</vt:lpstr>
      <vt:lpstr>Dockerfile</vt:lpstr>
      <vt:lpstr>Dockerfile</vt:lpstr>
      <vt:lpstr>Dockerfile</vt:lpstr>
      <vt:lpstr>Arg and Env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commands</dc:title>
  <dc:creator>Gajendran Ganesapandian</dc:creator>
  <cp:lastModifiedBy>Gajendran Ganesapandian</cp:lastModifiedBy>
  <cp:revision>8</cp:revision>
  <dcterms:created xsi:type="dcterms:W3CDTF">2021-10-09T07:52:03Z</dcterms:created>
  <dcterms:modified xsi:type="dcterms:W3CDTF">2021-10-23T04:00:39Z</dcterms:modified>
</cp:coreProperties>
</file>