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3"/>
  </p:notesMasterIdLst>
  <p:sldIdLst>
    <p:sldId id="256" r:id="rId2"/>
    <p:sldId id="275" r:id="rId3"/>
    <p:sldId id="268" r:id="rId4"/>
    <p:sldId id="267" r:id="rId5"/>
    <p:sldId id="265" r:id="rId6"/>
    <p:sldId id="261" r:id="rId7"/>
    <p:sldId id="274" r:id="rId8"/>
    <p:sldId id="272" r:id="rId9"/>
    <p:sldId id="269" r:id="rId10"/>
    <p:sldId id="27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242"/>
    <a:srgbClr val="376935"/>
    <a:srgbClr val="ADDC7A"/>
    <a:srgbClr val="B2DE8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C435B-CB1F-4991-9DB4-4A9F60A460E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89DB3-C9B0-459E-B57F-1897DF40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E3F0-D4AC-4982-9D55-EF039D7BDC7D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2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9BDD-D68F-4276-9957-BCF0DD9850D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3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6075-54F8-4E2A-B82E-D237742034EA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5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FB44-B60F-4AC1-8C2D-8ADA8284C33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8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C564-28EE-442D-8EA8-9B4A6BFC5A08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3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502F-B9A5-491A-9B2C-0BBE865CA8DD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9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0DA9-E3F5-4C5C-89EF-10096214BA59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0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0D0E-0B0B-4C24-B72A-CE283043063C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2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33EF-D795-49F7-B0E2-58356ECD00DB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9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D9C-AE56-426D-B6A6-F71549093F7B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48A7-DBA0-4E25-9E24-F57F81070425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6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91D87-F9E8-4A76-923A-9DA05DDA4D18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1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BB17CC-93C6-4739-A44A-0C190A3EA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203" y="3931444"/>
            <a:ext cx="3071992" cy="22559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5. 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Iretemi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Adelaja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Aline Jaimes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Rasuly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Elizabeth Shaw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F30D058-85A7-4FD1-820F-4260208D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893D7-D5E0-4FC0-BF3F-91E1668561FA}"/>
              </a:ext>
            </a:extLst>
          </p:cNvPr>
          <p:cNvSpPr/>
          <p:nvPr/>
        </p:nvSpPr>
        <p:spPr>
          <a:xfrm>
            <a:off x="852714" y="6041411"/>
            <a:ext cx="113538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September 11, 2019 									Data Analytics Bootcamp, Rice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13A83-EE28-4269-A041-639C7555B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19" y="0"/>
            <a:ext cx="7953619" cy="3204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7B983-C957-4DA2-8BDA-67C273493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068" y="2803322"/>
            <a:ext cx="9440034" cy="1088336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HousePy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Houston’s Housing Market (2015-2019)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8AB7F8-9D16-4D88-8F97-CB3D394DC073}"/>
              </a:ext>
            </a:extLst>
          </p:cNvPr>
          <p:cNvCxnSpPr>
            <a:cxnSpLocks/>
          </p:cNvCxnSpPr>
          <p:nvPr/>
        </p:nvCxnSpPr>
        <p:spPr>
          <a:xfrm>
            <a:off x="1851563" y="3428674"/>
            <a:ext cx="8954199" cy="0"/>
          </a:xfrm>
          <a:prstGeom prst="line">
            <a:avLst/>
          </a:prstGeom>
          <a:ln w="25400" cmpd="sng"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1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6A64-961F-48E9-B6E9-958488262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959" y="4066987"/>
            <a:ext cx="3952164" cy="2838734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Fastest Sell, Less lost of value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Willow brook South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Ellington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Harrison Bend Area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Katy-North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88222-E9AF-4880-8896-084A1DA9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B8C47-3777-478C-9728-0D4895653172}"/>
              </a:ext>
            </a:extLst>
          </p:cNvPr>
          <p:cNvSpPr/>
          <p:nvPr/>
        </p:nvSpPr>
        <p:spPr>
          <a:xfrm>
            <a:off x="8951794" y="4427727"/>
            <a:ext cx="29206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Affordable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Hobby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Bear Creek South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Eldrige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03E80-BDF1-44CD-98AF-5743C8F475F6}"/>
              </a:ext>
            </a:extLst>
          </p:cNvPr>
          <p:cNvSpPr/>
          <p:nvPr/>
        </p:nvSpPr>
        <p:spPr>
          <a:xfrm>
            <a:off x="933732" y="4435234"/>
            <a:ext cx="35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Appreciating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Huffman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Denver Harbor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Royden</a:t>
            </a:r>
            <a:r>
              <a:rPr lang="en-US" sz="2400" dirty="0"/>
              <a:t> Oaks/Afton Oaks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F2B2C-B75A-4AFC-B9A0-65F594B07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9"/>
          <a:stretch/>
        </p:blipFill>
        <p:spPr>
          <a:xfrm>
            <a:off x="2119190" y="943734"/>
            <a:ext cx="7953619" cy="2986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AD16E1-88FC-4E54-85A7-CB78757A90BA}"/>
              </a:ext>
            </a:extLst>
          </p:cNvPr>
          <p:cNvSpPr txBox="1"/>
          <p:nvPr/>
        </p:nvSpPr>
        <p:spPr>
          <a:xfrm>
            <a:off x="920090" y="4066987"/>
            <a:ext cx="35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Market Areas that are: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D6CDA6-305C-4B4B-837D-D4463AD4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57" y="-395535"/>
            <a:ext cx="10353762" cy="12573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Conclusions</a:t>
            </a:r>
            <a:endParaRPr lang="en-US" sz="2400" dirty="0">
              <a:solidFill>
                <a:schemeClr val="tx1"/>
              </a:solidFill>
              <a:latin typeface="Calibri body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875068-A064-4710-A02D-AF81D5340D23}"/>
              </a:ext>
            </a:extLst>
          </p:cNvPr>
          <p:cNvCxnSpPr>
            <a:cxnSpLocks/>
          </p:cNvCxnSpPr>
          <p:nvPr/>
        </p:nvCxnSpPr>
        <p:spPr>
          <a:xfrm>
            <a:off x="0" y="454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7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3C1D-43D8-448F-B991-CC6D9F00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DC1991-6CDA-4954-9E83-66E0B1B93682}"/>
              </a:ext>
            </a:extLst>
          </p:cNvPr>
          <p:cNvSpPr/>
          <p:nvPr/>
        </p:nvSpPr>
        <p:spPr>
          <a:xfrm>
            <a:off x="287927" y="374364"/>
            <a:ext cx="11616145" cy="62369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0B369-27E0-41C2-B696-7C91584F36EF}"/>
              </a:ext>
            </a:extLst>
          </p:cNvPr>
          <p:cNvSpPr/>
          <p:nvPr/>
        </p:nvSpPr>
        <p:spPr>
          <a:xfrm>
            <a:off x="677323" y="246735"/>
            <a:ext cx="3147240" cy="265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</a:rPr>
              <a:t>Data Cleanup &amp; Exploration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52DD6-DD0C-4BEC-A539-A1089E2FD439}"/>
              </a:ext>
            </a:extLst>
          </p:cNvPr>
          <p:cNvSpPr/>
          <p:nvPr/>
        </p:nvSpPr>
        <p:spPr>
          <a:xfrm>
            <a:off x="297268" y="579075"/>
            <a:ext cx="396686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1825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alibri body"/>
              </a:rPr>
              <a:t>Dropped columns and datatypes were changed from object to integer by removing punctuation characters. </a:t>
            </a:r>
          </a:p>
          <a:p>
            <a:pPr marL="631825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alibri body"/>
              </a:rPr>
              <a:t>New columns were created to calculate sales over time.</a:t>
            </a:r>
          </a:p>
          <a:p>
            <a:pPr marL="631825" indent="-457200">
              <a:buFont typeface="+mj-lt"/>
              <a:buAutoNum type="arabicPeriod"/>
            </a:pPr>
            <a:r>
              <a:rPr lang="en-US" sz="2000" dirty="0">
                <a:latin typeface="Calibri body"/>
              </a:rPr>
              <a:t>When applying functions it was determined about 25% of pre-defined Market Areas by HAR had less than 10 sales for the four year data period. These Market Areas were dropped from the data as outliers. </a:t>
            </a:r>
          </a:p>
          <a:p>
            <a:pPr marL="517525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BE0EB-7B01-4FC1-BD73-1A78B1F8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660" y="4702492"/>
            <a:ext cx="2671543" cy="189269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481E437-38CB-4A30-A80E-44CBFCAA9B8E}"/>
              </a:ext>
            </a:extLst>
          </p:cNvPr>
          <p:cNvSpPr txBox="1">
            <a:spLocks/>
          </p:cNvSpPr>
          <p:nvPr/>
        </p:nvSpPr>
        <p:spPr>
          <a:xfrm>
            <a:off x="937857" y="-395535"/>
            <a:ext cx="10353762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74480A-54B3-4F58-8052-5B88228C10B1}"/>
              </a:ext>
            </a:extLst>
          </p:cNvPr>
          <p:cNvSpPr/>
          <p:nvPr/>
        </p:nvSpPr>
        <p:spPr>
          <a:xfrm>
            <a:off x="4702750" y="515223"/>
            <a:ext cx="588295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buFont typeface="+mj-lt"/>
              <a:buAutoNum type="arabicPeriod"/>
            </a:pPr>
            <a:r>
              <a:rPr lang="en-US" sz="2000" dirty="0"/>
              <a:t>Subset data frame</a:t>
            </a:r>
          </a:p>
          <a:p>
            <a:pPr indent="-457200">
              <a:buFont typeface="+mj-lt"/>
              <a:buAutoNum type="arabicPeriod"/>
            </a:pPr>
            <a:r>
              <a:rPr lang="en-US" sz="2000" dirty="0"/>
              <a:t>Identify/Convert data types</a:t>
            </a:r>
          </a:p>
          <a:p>
            <a:pPr indent="-457200">
              <a:buFont typeface="+mj-lt"/>
              <a:buAutoNum type="arabicPeriod"/>
            </a:pPr>
            <a:r>
              <a:rPr lang="en-US" sz="2000" dirty="0"/>
              <a:t>Exploratory plots</a:t>
            </a:r>
          </a:p>
          <a:p>
            <a:pPr indent="-457200">
              <a:buFont typeface="+mj-lt"/>
              <a:buAutoNum type="arabicPeriod"/>
            </a:pPr>
            <a:r>
              <a:rPr lang="en-US" sz="2000" dirty="0"/>
              <a:t>group the data by “School District” to identify top performing school</a:t>
            </a:r>
          </a:p>
          <a:p>
            <a:pPr indent="-457200">
              <a:buFont typeface="+mj-lt"/>
              <a:buAutoNum type="arabicPeriod"/>
            </a:pPr>
            <a:r>
              <a:rPr lang="en-US" sz="2000" dirty="0"/>
              <a:t>Created three random sample from the school districts</a:t>
            </a:r>
          </a:p>
          <a:p>
            <a:pPr indent="-457200">
              <a:buFont typeface="+mj-lt"/>
              <a:buAutoNum type="arabicPeriod"/>
            </a:pPr>
            <a:r>
              <a:rPr lang="en-US" sz="2000" dirty="0"/>
              <a:t>	#f_rand1 = </a:t>
            </a:r>
            <a:r>
              <a:rPr lang="en-US" sz="2000" dirty="0" err="1"/>
              <a:t>df_schoolbyprice.sample</a:t>
            </a:r>
            <a:endParaRPr lang="en-US" sz="2000" dirty="0"/>
          </a:p>
          <a:p>
            <a:pPr indent="-457200">
              <a:buFont typeface="+mj-lt"/>
              <a:buAutoNum type="arabicPeriod"/>
            </a:pPr>
            <a:r>
              <a:rPr lang="en-US" sz="2000" dirty="0"/>
              <a:t>Using the merge method, combined “Top school” with “</a:t>
            </a:r>
            <a:r>
              <a:rPr lang="en-US" sz="2000" dirty="0" err="1"/>
              <a:t>Housepy</a:t>
            </a:r>
            <a:r>
              <a:rPr lang="en-US" sz="2000" dirty="0"/>
              <a:t>” </a:t>
            </a:r>
          </a:p>
          <a:p>
            <a:pPr indent="-457200">
              <a:buFont typeface="+mj-lt"/>
              <a:buAutoNum type="arabicPeriod"/>
            </a:pPr>
            <a:r>
              <a:rPr lang="en-US" sz="2000" dirty="0"/>
              <a:t>	#</a:t>
            </a:r>
            <a:r>
              <a:rPr lang="en-US" sz="2000" dirty="0" err="1"/>
              <a:t>df_Elementary_School_D_join</a:t>
            </a:r>
            <a:r>
              <a:rPr lang="en-US" sz="2000" dirty="0"/>
              <a:t> = 	</a:t>
            </a:r>
            <a:r>
              <a:rPr lang="en-US" sz="2000" dirty="0" err="1"/>
              <a:t>pd.merge</a:t>
            </a:r>
            <a:r>
              <a:rPr lang="en-US" sz="2000" dirty="0"/>
              <a:t>(</a:t>
            </a:r>
            <a:r>
              <a:rPr lang="en-US" sz="2000" dirty="0" err="1"/>
              <a:t>df_Elementary_rating</a:t>
            </a:r>
            <a:r>
              <a:rPr lang="en-US" sz="2000" dirty="0"/>
              <a:t>, 	</a:t>
            </a:r>
            <a:r>
              <a:rPr lang="en-US" sz="2000" dirty="0" err="1"/>
              <a:t>housepy_df,on</a:t>
            </a:r>
            <a:r>
              <a:rPr lang="en-US" sz="2000" dirty="0"/>
              <a:t>="School     Elementary")</a:t>
            </a:r>
          </a:p>
          <a:p>
            <a:pPr indent="-457200">
              <a:buFont typeface="+mj-lt"/>
              <a:buAutoNum type="arabicPeriod"/>
            </a:pPr>
            <a:r>
              <a:rPr lang="en-US" sz="2000" dirty="0"/>
              <a:t>Performed the analysis using matplotlib </a:t>
            </a:r>
          </a:p>
        </p:txBody>
      </p:sp>
    </p:spTree>
    <p:extLst>
      <p:ext uri="{BB962C8B-B14F-4D97-AF65-F5344CB8AC3E}">
        <p14:creationId xmlns:p14="http://schemas.microsoft.com/office/powerpoint/2010/main" val="68332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F49A-44F8-4C47-9BB8-69221335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E666-03E1-42DD-AD7B-80177D26F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1"/>
            <a:ext cx="10515600" cy="4662062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b="1" dirty="0">
                <a:latin typeface="Calibri "/>
                <a:cs typeface="Arial" panose="020B0604020202020204" pitchFamily="34" charset="0"/>
              </a:rPr>
              <a:t>Goal: </a:t>
            </a:r>
            <a:r>
              <a:rPr lang="en-US" dirty="0">
                <a:latin typeface="Calibri "/>
                <a:cs typeface="Arial" panose="020B0604020202020204" pitchFamily="34" charset="0"/>
              </a:rPr>
              <a:t>Exploratory analysis of the Houston's hosing market from September 1, 2015-August 31 2019</a:t>
            </a:r>
          </a:p>
          <a:p>
            <a:pPr marL="36900" indent="0">
              <a:buNone/>
            </a:pPr>
            <a:endParaRPr lang="en-US" dirty="0">
              <a:latin typeface="Calibri "/>
              <a:cs typeface="Arial" panose="020B0604020202020204" pitchFamily="34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US" b="1" dirty="0">
                <a:latin typeface="Calibri "/>
                <a:cs typeface="Arial" panose="020B0604020202020204" pitchFamily="34" charset="0"/>
              </a:rPr>
              <a:t>Questions: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alibri "/>
                <a:cs typeface="Arial" panose="020B0604020202020204" pitchFamily="34" charset="0"/>
              </a:rPr>
              <a:t>	1. Which subdivisions are </a:t>
            </a:r>
            <a:r>
              <a:rPr lang="en-US" b="1" dirty="0">
                <a:latin typeface="Calibri "/>
                <a:cs typeface="Arial" panose="020B0604020202020204" pitchFamily="34" charset="0"/>
              </a:rPr>
              <a:t>appreciating/depreciating </a:t>
            </a:r>
            <a:r>
              <a:rPr lang="en-US" dirty="0">
                <a:latin typeface="Calibri "/>
                <a:cs typeface="Arial" panose="020B0604020202020204" pitchFamily="34" charset="0"/>
              </a:rPr>
              <a:t>and undergoing </a:t>
            </a:r>
            <a:r>
              <a:rPr lang="en-US" b="1" dirty="0">
                <a:latin typeface="Calibri "/>
                <a:cs typeface="Arial" panose="020B0604020202020204" pitchFamily="34" charset="0"/>
              </a:rPr>
              <a:t>gentrification</a:t>
            </a:r>
            <a:r>
              <a:rPr lang="en-US" dirty="0">
                <a:latin typeface="Calibri "/>
                <a:cs typeface="Arial" panose="020B0604020202020204" pitchFamily="34" charset="0"/>
              </a:rPr>
              <a:t>?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alibri "/>
                <a:cs typeface="Arial" panose="020B0604020202020204" pitchFamily="34" charset="0"/>
              </a:rPr>
              <a:t>	2.  What areas are considered </a:t>
            </a:r>
            <a:r>
              <a:rPr lang="en-US" b="1" dirty="0">
                <a:latin typeface="Calibri "/>
                <a:cs typeface="Arial" panose="020B0604020202020204" pitchFamily="34" charset="0"/>
              </a:rPr>
              <a:t>affordable</a:t>
            </a:r>
            <a:r>
              <a:rPr lang="en-US" dirty="0">
                <a:latin typeface="Calibri "/>
                <a:cs typeface="Arial" panose="020B0604020202020204" pitchFamily="34" charset="0"/>
              </a:rPr>
              <a:t> for average income families?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alibri "/>
                <a:cs typeface="Arial" panose="020B0604020202020204" pitchFamily="34" charset="0"/>
              </a:rPr>
              <a:t>	3. Which market areas have properties with more/less </a:t>
            </a:r>
            <a:r>
              <a:rPr lang="en-US" b="1" dirty="0">
                <a:latin typeface="Calibri "/>
                <a:cs typeface="Arial" panose="020B0604020202020204" pitchFamily="34" charset="0"/>
              </a:rPr>
              <a:t>days  in the market?</a:t>
            </a:r>
            <a:r>
              <a:rPr lang="en-US" dirty="0">
                <a:latin typeface="Calibri "/>
                <a:cs typeface="Arial" panose="020B0604020202020204" pitchFamily="34" charset="0"/>
              </a:rPr>
              <a:t> and what are the  </a:t>
            </a:r>
            <a:r>
              <a:rPr lang="en-US" b="1" dirty="0">
                <a:latin typeface="Calibri "/>
                <a:cs typeface="Arial" panose="020B0604020202020204" pitchFamily="34" charset="0"/>
              </a:rPr>
              <a:t>implications</a:t>
            </a:r>
            <a:r>
              <a:rPr lang="en-US" dirty="0">
                <a:latin typeface="Calibri "/>
                <a:cs typeface="Arial" panose="020B0604020202020204" pitchFamily="34" charset="0"/>
              </a:rPr>
              <a:t> of it?</a:t>
            </a:r>
          </a:p>
          <a:p>
            <a:pPr marL="36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alibri "/>
                <a:cs typeface="Arial" panose="020B0604020202020204" pitchFamily="34" charset="0"/>
              </a:rPr>
              <a:t>	4. Does </a:t>
            </a:r>
            <a:r>
              <a:rPr lang="en-US" b="1" dirty="0">
                <a:latin typeface="Calibri "/>
                <a:cs typeface="Arial" panose="020B0604020202020204" pitchFamily="34" charset="0"/>
              </a:rPr>
              <a:t>school district</a:t>
            </a:r>
            <a:r>
              <a:rPr lang="en-US" dirty="0">
                <a:latin typeface="Calibri "/>
                <a:cs typeface="Arial" panose="020B0604020202020204" pitchFamily="34" charset="0"/>
              </a:rPr>
              <a:t> impact market price?</a:t>
            </a:r>
          </a:p>
          <a:p>
            <a:pPr marL="36900" indent="0">
              <a:spcBef>
                <a:spcPts val="0"/>
              </a:spcBef>
              <a:buNone/>
            </a:pPr>
            <a:endParaRPr lang="en-US" dirty="0">
              <a:latin typeface="Calibri 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"/>
                <a:cs typeface="Arial" panose="020B0604020202020204" pitchFamily="34" charset="0"/>
              </a:rPr>
              <a:t>Data Source:</a:t>
            </a:r>
            <a:r>
              <a:rPr lang="en-US" dirty="0">
                <a:latin typeface="Calibri "/>
                <a:cs typeface="Arial" panose="020B0604020202020204" pitchFamily="34" charset="0"/>
              </a:rPr>
              <a:t> Private database site of </a:t>
            </a:r>
            <a:r>
              <a:rPr lang="en-US" i="1" dirty="0" err="1">
                <a:solidFill>
                  <a:schemeClr val="accent4">
                    <a:lumMod val="75000"/>
                  </a:schemeClr>
                </a:solidFill>
                <a:latin typeface="Calibri "/>
                <a:cs typeface="Arial" panose="020B0604020202020204" pitchFamily="34" charset="0"/>
              </a:rPr>
              <a:t>matrix.mls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Calibri "/>
                <a:cs typeface="Arial" panose="020B0604020202020204" pitchFamily="34" charset="0"/>
              </a:rPr>
              <a:t> </a:t>
            </a:r>
            <a:r>
              <a:rPr lang="en-US" dirty="0">
                <a:latin typeface="Calibri "/>
                <a:cs typeface="Arial" panose="020B0604020202020204" pitchFamily="34" charset="0"/>
              </a:rPr>
              <a:t>at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Calibri "/>
                <a:cs typeface="Arial" panose="020B0604020202020204" pitchFamily="34" charset="0"/>
              </a:rPr>
              <a:t>Har.com</a:t>
            </a:r>
            <a:r>
              <a:rPr lang="en-US" dirty="0">
                <a:latin typeface="Calibri "/>
                <a:cs typeface="Arial" panose="020B0604020202020204" pitchFamily="34" charset="0"/>
              </a:rPr>
              <a:t>. Contains record of every realtor-assisted transaction for single-family homes in Harris County.</a:t>
            </a:r>
          </a:p>
          <a:p>
            <a:pPr marL="3690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alibri "/>
              <a:cs typeface="Arial" panose="020B0604020202020204" pitchFamily="34" charset="0"/>
            </a:endParaRPr>
          </a:p>
          <a:p>
            <a:pPr marL="369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alibri "/>
                <a:cs typeface="Arial" panose="020B0604020202020204" pitchFamily="34" charset="0"/>
              </a:rPr>
              <a:t>Area of interest:</a:t>
            </a:r>
            <a:r>
              <a:rPr lang="en-US" dirty="0">
                <a:latin typeface="Calibri "/>
                <a:cs typeface="Arial" panose="020B0604020202020204" pitchFamily="34" charset="0"/>
              </a:rPr>
              <a:t> Harris county, Cities: {Houston, Spring Valley, Hedwig Village, Hillshire Village, Bunker Hill Village, Piney Point Village, Hunter’s Creek Village, Bellaire, Southside Place, West University Place}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35D87-49EB-4327-AAE1-CC6C7936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2F86D8-C527-4634-AF76-1661704A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57" y="-395535"/>
            <a:ext cx="10353762" cy="12573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Data Analysis: </a:t>
            </a:r>
            <a:r>
              <a:rPr lang="en-US" sz="2400" b="1" dirty="0">
                <a:latin typeface="Calibri (body)"/>
              </a:rPr>
              <a:t>1 .</a:t>
            </a:r>
            <a:r>
              <a:rPr lang="en-US" sz="2400" dirty="0">
                <a:latin typeface="Calibri (body)"/>
              </a:rPr>
              <a:t> Which market areas are appreciating/depreciating?</a:t>
            </a:r>
            <a:endParaRPr lang="en-US" sz="2400" dirty="0">
              <a:solidFill>
                <a:schemeClr val="tx1"/>
              </a:solidFill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3C1D-43D8-448F-B991-CC6D9F00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CF29C8-D8AC-4A53-89F0-B7064C22B649}"/>
              </a:ext>
            </a:extLst>
          </p:cNvPr>
          <p:cNvCxnSpPr>
            <a:cxnSpLocks/>
          </p:cNvCxnSpPr>
          <p:nvPr/>
        </p:nvCxnSpPr>
        <p:spPr>
          <a:xfrm>
            <a:off x="0" y="454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005D40-E325-4D44-9911-F4484D5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8" y="861765"/>
            <a:ext cx="7187270" cy="479151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999E62-272C-466E-9A6F-86417284B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57" y="1873736"/>
            <a:ext cx="4381892" cy="174683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FF768-58BC-4E42-A193-140DA2114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56" y="4027807"/>
            <a:ext cx="4381892" cy="16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3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D49F-4131-46A6-94CE-9C17D691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1" y="714375"/>
            <a:ext cx="10965168" cy="54698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Arial Narrow" panose="020B060602020203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3C1D-43D8-448F-B991-CC6D9F00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87D5F3-6767-47CE-AC44-CCABC6324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5" y="1275097"/>
            <a:ext cx="11630389" cy="33173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16600E-1580-41CA-BE40-9DAE512DD3AA}"/>
              </a:ext>
            </a:extLst>
          </p:cNvPr>
          <p:cNvSpPr txBox="1"/>
          <p:nvPr/>
        </p:nvSpPr>
        <p:spPr>
          <a:xfrm>
            <a:off x="1681006" y="4745483"/>
            <a:ext cx="1002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Above. The percent change in median home sold price from 2015 to 2019.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229771-2388-4E40-BA9A-F00ACF33251B}"/>
              </a:ext>
            </a:extLst>
          </p:cNvPr>
          <p:cNvSpPr txBox="1">
            <a:spLocks/>
          </p:cNvSpPr>
          <p:nvPr/>
        </p:nvSpPr>
        <p:spPr>
          <a:xfrm>
            <a:off x="1131200" y="-338671"/>
            <a:ext cx="10353762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alibri (body)"/>
                <a:cs typeface="Arial" panose="020B0604020202020204" pitchFamily="34" charset="0"/>
              </a:rPr>
              <a:t>Data Analysis:</a:t>
            </a:r>
            <a:r>
              <a:rPr lang="en-US" sz="2400" dirty="0">
                <a:latin typeface="Calibri (body)"/>
              </a:rPr>
              <a:t> Which market areas are appreciating/depreciating?</a:t>
            </a:r>
            <a:endParaRPr lang="en-US" sz="2400" dirty="0">
              <a:latin typeface="Calibri (body)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E8D927-126A-4C67-A681-0C85F220F8A4}"/>
              </a:ext>
            </a:extLst>
          </p:cNvPr>
          <p:cNvCxnSpPr>
            <a:cxnSpLocks/>
          </p:cNvCxnSpPr>
          <p:nvPr/>
        </p:nvCxnSpPr>
        <p:spPr>
          <a:xfrm>
            <a:off x="70512" y="47044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52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2F86D8-C527-4634-AF76-1661704A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57" y="-395535"/>
            <a:ext cx="10353762" cy="12573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Data Analysis: </a:t>
            </a:r>
            <a:r>
              <a:rPr lang="en-US" sz="2400" dirty="0">
                <a:latin typeface="Calibri body"/>
              </a:rPr>
              <a:t>Which market areas are gentrifying? </a:t>
            </a:r>
            <a:endParaRPr lang="en-US" sz="2400" dirty="0">
              <a:solidFill>
                <a:schemeClr val="tx1"/>
              </a:solidFill>
              <a:latin typeface="Calibri body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D49F-4131-46A6-94CE-9C17D691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03" y="1045390"/>
            <a:ext cx="5617388" cy="25671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alibri (body)"/>
              </a:rPr>
              <a:t>According to Zillow gentrifying is: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alibri (body)"/>
            </a:endParaRPr>
          </a:p>
          <a:p>
            <a:pPr marL="688975" indent="-225425">
              <a:spcBef>
                <a:spcPts val="0"/>
              </a:spcBef>
            </a:pPr>
            <a:r>
              <a:rPr lang="en-US" sz="2200" dirty="0">
                <a:latin typeface="Calibri (body)"/>
              </a:rPr>
              <a:t>Homes are built over 50 years ago.</a:t>
            </a:r>
          </a:p>
          <a:p>
            <a:pPr marL="688975" indent="-225425">
              <a:spcBef>
                <a:spcPts val="0"/>
              </a:spcBef>
            </a:pPr>
            <a:r>
              <a:rPr lang="en-US" sz="2200" dirty="0">
                <a:latin typeface="Calibri (body)"/>
              </a:rPr>
              <a:t>Bordered by two neighborhoods that are at least double median price.</a:t>
            </a:r>
          </a:p>
          <a:p>
            <a:pPr marL="688975" indent="-225425">
              <a:spcBef>
                <a:spcPts val="0"/>
              </a:spcBef>
            </a:pPr>
            <a:r>
              <a:rPr lang="en-US" sz="2200" dirty="0">
                <a:latin typeface="Calibri (body)"/>
              </a:rPr>
              <a:t>Transportation access.</a:t>
            </a:r>
          </a:p>
          <a:p>
            <a:pPr marL="688975" indent="-225425">
              <a:spcBef>
                <a:spcPts val="0"/>
              </a:spcBef>
            </a:pPr>
            <a:r>
              <a:rPr lang="en-US" sz="2200" dirty="0">
                <a:latin typeface="Calibri (body)"/>
              </a:rPr>
              <a:t>Not too many vacant lots. 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3C1D-43D8-448F-B991-CC6D9F00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CF29C8-D8AC-4A53-89F0-B7064C22B649}"/>
              </a:ext>
            </a:extLst>
          </p:cNvPr>
          <p:cNvCxnSpPr>
            <a:cxnSpLocks/>
          </p:cNvCxnSpPr>
          <p:nvPr/>
        </p:nvCxnSpPr>
        <p:spPr>
          <a:xfrm>
            <a:off x="0" y="454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999E62-272C-466E-9A6F-86417284B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04" y="3845683"/>
            <a:ext cx="4933986" cy="196692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90B3C83-1433-40EC-A838-459814820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64" y="1230341"/>
            <a:ext cx="2675727" cy="201791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95CE0BE-12A6-46CE-98BD-AAAC36364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64" y="1230341"/>
            <a:ext cx="2743200" cy="2057997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DA1FD160-C855-4173-8B66-0A314CD7C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74" y="3411250"/>
            <a:ext cx="2547990" cy="19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D49F-4131-46A6-94CE-9C17D691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1" y="714376"/>
            <a:ext cx="5558979" cy="800526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200" dirty="0"/>
              <a:t>Affordable Housing =median income x4.12 (Source: Zillow )</a:t>
            </a:r>
          </a:p>
          <a:p>
            <a:pPr algn="just">
              <a:spcBef>
                <a:spcPts val="0"/>
              </a:spcBef>
            </a:pPr>
            <a:r>
              <a:rPr lang="en-US" sz="2200" dirty="0"/>
              <a:t>The Median income of Harris County is $57,791.00 (Source: According to census.gov)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3C1D-43D8-448F-B991-CC6D9F00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1B491C-22C5-4AF0-B67D-939D29186CF2}"/>
              </a:ext>
            </a:extLst>
          </p:cNvPr>
          <p:cNvCxnSpPr>
            <a:cxnSpLocks/>
          </p:cNvCxnSpPr>
          <p:nvPr/>
        </p:nvCxnSpPr>
        <p:spPr>
          <a:xfrm>
            <a:off x="0" y="454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3BBF9D-2D52-4F98-87FF-2ECAA12CF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28" y="943237"/>
            <a:ext cx="4667017" cy="453915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60096DB-D800-47DD-B839-0761480E115C}"/>
              </a:ext>
            </a:extLst>
          </p:cNvPr>
          <p:cNvSpPr txBox="1">
            <a:spLocks/>
          </p:cNvSpPr>
          <p:nvPr/>
        </p:nvSpPr>
        <p:spPr>
          <a:xfrm>
            <a:off x="339635" y="-134275"/>
            <a:ext cx="11617234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+mn-lt"/>
                <a:cs typeface="Arial" panose="020B0604020202020204" pitchFamily="34" charset="0"/>
              </a:rPr>
              <a:t>Data Analysis.  What market areas are considered affordable?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FD3A5-261A-46BF-AD53-D7F281675ABA}"/>
              </a:ext>
            </a:extLst>
          </p:cNvPr>
          <p:cNvSpPr txBox="1"/>
          <p:nvPr/>
        </p:nvSpPr>
        <p:spPr>
          <a:xfrm>
            <a:off x="6490185" y="5437058"/>
            <a:ext cx="5575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Above.</a:t>
            </a:r>
            <a:r>
              <a:rPr lang="en-US" dirty="0"/>
              <a:t> Top 5 areas with highest (green)  and lowest (blue) percentage of affordability. Percentage of affordability calculated as number of sold homes with sold prices below the 4.12 *median income.</a:t>
            </a:r>
          </a:p>
        </p:txBody>
      </p:sp>
      <p:pic>
        <p:nvPicPr>
          <p:cNvPr id="15" name="Picture 14" descr="A picture containing object, antenna, measuring stick&#10;&#10;Description automatically generated">
            <a:extLst>
              <a:ext uri="{FF2B5EF4-FFF2-40B4-BE49-F238E27FC236}">
                <a16:creationId xmlns:a16="http://schemas.microsoft.com/office/drawing/2014/main" id="{2AACF202-C4D0-4B63-B266-8C9D6B994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1" y="2344215"/>
            <a:ext cx="5654945" cy="36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0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8BEA-8FB8-40AD-8915-A2741176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A676280-FE57-4BA3-BD16-ACBE40DA9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0" b="13331"/>
          <a:stretch/>
        </p:blipFill>
        <p:spPr>
          <a:xfrm>
            <a:off x="5984217" y="814120"/>
            <a:ext cx="5963684" cy="4546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543C59-0BE1-4176-BC54-665406E10246}"/>
              </a:ext>
            </a:extLst>
          </p:cNvPr>
          <p:cNvSpPr txBox="1"/>
          <p:nvPr/>
        </p:nvSpPr>
        <p:spPr>
          <a:xfrm>
            <a:off x="534968" y="722915"/>
            <a:ext cx="3985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Highlights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Market areas with properties that remain in the market longer, reduce the total number of homes sold.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longer a property remains in the market, the largest percentage of price change from listed to sold.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07E01-CD4D-49CB-A1DB-2A5E1B19A34F}"/>
              </a:ext>
            </a:extLst>
          </p:cNvPr>
          <p:cNvSpPr/>
          <p:nvPr/>
        </p:nvSpPr>
        <p:spPr>
          <a:xfrm>
            <a:off x="534968" y="3049682"/>
            <a:ext cx="495696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Table</a:t>
            </a:r>
            <a:r>
              <a:rPr lang="en-US" sz="1600" dirty="0"/>
              <a:t>. Summary of the top ten areas with lowest average number of days in the market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61C9F-00FC-4E64-AF40-FD4519344689}"/>
              </a:ext>
            </a:extLst>
          </p:cNvPr>
          <p:cNvSpPr txBox="1"/>
          <p:nvPr/>
        </p:nvSpPr>
        <p:spPr>
          <a:xfrm>
            <a:off x="6381001" y="5419746"/>
            <a:ext cx="55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Above.</a:t>
            </a:r>
            <a:r>
              <a:rPr lang="en-US" dirty="0"/>
              <a:t> Top ten areas with highest average number of days in the market.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1D3D0C-04E2-430A-B51A-E8F93BC9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65" y="3599539"/>
            <a:ext cx="5075472" cy="28039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3375B1-197D-42E0-8C7E-E436A9C374CF}"/>
              </a:ext>
            </a:extLst>
          </p:cNvPr>
          <p:cNvCxnSpPr>
            <a:cxnSpLocks/>
          </p:cNvCxnSpPr>
          <p:nvPr/>
        </p:nvCxnSpPr>
        <p:spPr>
          <a:xfrm>
            <a:off x="0" y="454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264855B0-13BE-4B2A-9305-8464F6E75CF8}"/>
              </a:ext>
            </a:extLst>
          </p:cNvPr>
          <p:cNvSpPr txBox="1">
            <a:spLocks/>
          </p:cNvSpPr>
          <p:nvPr/>
        </p:nvSpPr>
        <p:spPr>
          <a:xfrm>
            <a:off x="339635" y="-134275"/>
            <a:ext cx="11617234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alibri body"/>
                <a:cs typeface="Arial" panose="020B0604020202020204" pitchFamily="34" charset="0"/>
              </a:rPr>
              <a:t>Data Analysis: Which market areas have properties with more/less days  in the market?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0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9E7FE-4297-49D8-A69F-6F66F41E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E7C1C4-3213-4FF6-9C53-008FE407D003}"/>
              </a:ext>
            </a:extLst>
          </p:cNvPr>
          <p:cNvCxnSpPr>
            <a:cxnSpLocks/>
          </p:cNvCxnSpPr>
          <p:nvPr/>
        </p:nvCxnSpPr>
        <p:spPr>
          <a:xfrm>
            <a:off x="0" y="454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D294A89-40B7-4288-B708-7D0C3EFC745F}"/>
              </a:ext>
            </a:extLst>
          </p:cNvPr>
          <p:cNvSpPr txBox="1">
            <a:spLocks/>
          </p:cNvSpPr>
          <p:nvPr/>
        </p:nvSpPr>
        <p:spPr>
          <a:xfrm>
            <a:off x="339635" y="-134275"/>
            <a:ext cx="11617234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alibri body"/>
                <a:cs typeface="Arial" panose="020B0604020202020204" pitchFamily="34" charset="0"/>
              </a:rPr>
              <a:t>Data Analysis: Which market areas have properties with more/less days  in the market?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C337CC3-E822-4657-9D00-C62CF32AC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8"/>
          <a:stretch/>
        </p:blipFill>
        <p:spPr>
          <a:xfrm>
            <a:off x="5998866" y="1009060"/>
            <a:ext cx="5853499" cy="45241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5A0B2CB-AF7C-4AE3-ADF5-D8813ABE5B02}"/>
              </a:ext>
            </a:extLst>
          </p:cNvPr>
          <p:cNvSpPr txBox="1"/>
          <p:nvPr/>
        </p:nvSpPr>
        <p:spPr>
          <a:xfrm>
            <a:off x="1104751" y="743938"/>
            <a:ext cx="398527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Highlights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Market areas with properties that sell quickly significantly increase the total number of homes sold.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percentage of price change does not change largely.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727241-80BB-4DCD-B977-534041697FCD}"/>
              </a:ext>
            </a:extLst>
          </p:cNvPr>
          <p:cNvSpPr txBox="1"/>
          <p:nvPr/>
        </p:nvSpPr>
        <p:spPr>
          <a:xfrm>
            <a:off x="6760320" y="5450006"/>
            <a:ext cx="509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Above.</a:t>
            </a:r>
            <a:r>
              <a:rPr lang="en-US" dirty="0"/>
              <a:t> Top ten areas with lowest average number of days in the market.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A025D-4A0E-47FB-B27E-C717A763A035}"/>
              </a:ext>
            </a:extLst>
          </p:cNvPr>
          <p:cNvSpPr txBox="1"/>
          <p:nvPr/>
        </p:nvSpPr>
        <p:spPr>
          <a:xfrm>
            <a:off x="693004" y="3025528"/>
            <a:ext cx="480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Table</a:t>
            </a:r>
            <a:r>
              <a:rPr lang="en-US" sz="1600" dirty="0"/>
              <a:t>. Summary of the top ten areas with lowest average number of days in the market.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823CA13-7BC9-4E9B-849E-4CF36E25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64" y="3631261"/>
            <a:ext cx="5092045" cy="28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0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5970CE0-610A-43EC-BC62-D142B0A4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57" y="-395535"/>
            <a:ext cx="10353762" cy="12573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Data Analysis: 4</a:t>
            </a:r>
            <a:r>
              <a:rPr lang="en-US" sz="2400" dirty="0">
                <a:latin typeface="Calibri body"/>
              </a:rPr>
              <a:t>. Does school district impact market price?</a:t>
            </a:r>
            <a:endParaRPr lang="en-US" sz="2400" dirty="0">
              <a:solidFill>
                <a:schemeClr val="tx1"/>
              </a:solidFill>
              <a:latin typeface="Calibri body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3C1D-43D8-448F-B991-CC6D9F00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D27884-B3BE-49C3-BE0D-88D3B3FB7F24}"/>
              </a:ext>
            </a:extLst>
          </p:cNvPr>
          <p:cNvCxnSpPr>
            <a:cxnSpLocks/>
          </p:cNvCxnSpPr>
          <p:nvPr/>
        </p:nvCxnSpPr>
        <p:spPr>
          <a:xfrm>
            <a:off x="0" y="454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FDC1991-6CDA-4954-9E83-66E0B1B93682}"/>
              </a:ext>
            </a:extLst>
          </p:cNvPr>
          <p:cNvSpPr/>
          <p:nvPr/>
        </p:nvSpPr>
        <p:spPr>
          <a:xfrm>
            <a:off x="162554" y="1435786"/>
            <a:ext cx="3833070" cy="348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0B369-27E0-41C2-B696-7C91584F36EF}"/>
              </a:ext>
            </a:extLst>
          </p:cNvPr>
          <p:cNvSpPr/>
          <p:nvPr/>
        </p:nvSpPr>
        <p:spPr>
          <a:xfrm>
            <a:off x="1103448" y="1256618"/>
            <a:ext cx="2190307" cy="265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School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BEC23-C78C-4A2B-BF4C-95068262F1A6}"/>
              </a:ext>
            </a:extLst>
          </p:cNvPr>
          <p:cNvSpPr/>
          <p:nvPr/>
        </p:nvSpPr>
        <p:spPr>
          <a:xfrm>
            <a:off x="8196378" y="1400401"/>
            <a:ext cx="3873716" cy="3525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24215-97B1-4971-B760-6B3ED8B3B80D}"/>
              </a:ext>
            </a:extLst>
          </p:cNvPr>
          <p:cNvSpPr/>
          <p:nvPr/>
        </p:nvSpPr>
        <p:spPr>
          <a:xfrm>
            <a:off x="8957899" y="1250306"/>
            <a:ext cx="2190307" cy="265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Elementary School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265227-57B7-4D16-9F7B-3F6DF718D706}"/>
              </a:ext>
            </a:extLst>
          </p:cNvPr>
          <p:cNvSpPr/>
          <p:nvPr/>
        </p:nvSpPr>
        <p:spPr>
          <a:xfrm>
            <a:off x="162555" y="5312669"/>
            <a:ext cx="11907540" cy="8645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C61BA5C-AEFB-484C-BAEA-CAEBA326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814" y="1653852"/>
            <a:ext cx="3619501" cy="313563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D7C8A9A-5D01-4597-92BF-EBD8108E47B5}"/>
              </a:ext>
            </a:extLst>
          </p:cNvPr>
          <p:cNvSpPr/>
          <p:nvPr/>
        </p:nvSpPr>
        <p:spPr>
          <a:xfrm>
            <a:off x="561909" y="5411976"/>
            <a:ext cx="1117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Above.</a:t>
            </a:r>
            <a:r>
              <a:rPr lang="en-US" dirty="0"/>
              <a:t> Percent of homes sold in Harris County from 2015 to 2019. Based on percent of “Numerical Value” and percent of “Close Price”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34D5E5-FD8B-4D41-B58C-CD14BB289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85" y="1660691"/>
            <a:ext cx="3619501" cy="31547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44861F-2E4F-42B1-9E08-5E2A0FC17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856" y="1660691"/>
            <a:ext cx="3612759" cy="312879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2809D59-81A1-4AC1-9A73-765F39B381FC}"/>
              </a:ext>
            </a:extLst>
          </p:cNvPr>
          <p:cNvSpPr/>
          <p:nvPr/>
        </p:nvSpPr>
        <p:spPr>
          <a:xfrm>
            <a:off x="4173249" y="1425892"/>
            <a:ext cx="3833070" cy="348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F7A726-EB48-47D1-947E-7031BD6A26C5}"/>
              </a:ext>
            </a:extLst>
          </p:cNvPr>
          <p:cNvSpPr/>
          <p:nvPr/>
        </p:nvSpPr>
        <p:spPr>
          <a:xfrm>
            <a:off x="5181803" y="1267424"/>
            <a:ext cx="2190307" cy="265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School</a:t>
            </a:r>
          </a:p>
        </p:txBody>
      </p:sp>
    </p:spTree>
    <p:extLst>
      <p:ext uri="{BB962C8B-B14F-4D97-AF65-F5344CB8AC3E}">
        <p14:creationId xmlns:p14="http://schemas.microsoft.com/office/powerpoint/2010/main" val="115734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3930</TotalTime>
  <Words>564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Calibri </vt:lpstr>
      <vt:lpstr>Calibri (body)</vt:lpstr>
      <vt:lpstr>Calibri body</vt:lpstr>
      <vt:lpstr>Calibri Light</vt:lpstr>
      <vt:lpstr>Times New Roman</vt:lpstr>
      <vt:lpstr>Office Theme</vt:lpstr>
      <vt:lpstr>HousePy Analysis of Houston’s Housing Market (2015-2019)</vt:lpstr>
      <vt:lpstr>Project Summary</vt:lpstr>
      <vt:lpstr>Data Analysis: 1 . Which market areas are appreciating/depreciating?</vt:lpstr>
      <vt:lpstr>PowerPoint Presentation</vt:lpstr>
      <vt:lpstr>Data Analysis: Which market areas are gentrifying? </vt:lpstr>
      <vt:lpstr>PowerPoint Presentation</vt:lpstr>
      <vt:lpstr>PowerPoint Presentation</vt:lpstr>
      <vt:lpstr>PowerPoint Presentation</vt:lpstr>
      <vt:lpstr>Data Analysis: 4. Does school district impact market price?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HousePy Analysis of Houston Housing Market</dc:title>
  <dc:creator>Aline</dc:creator>
  <cp:lastModifiedBy>Aline</cp:lastModifiedBy>
  <cp:revision>83</cp:revision>
  <dcterms:created xsi:type="dcterms:W3CDTF">2019-09-08T08:45:28Z</dcterms:created>
  <dcterms:modified xsi:type="dcterms:W3CDTF">2019-09-11T22:55:03Z</dcterms:modified>
</cp:coreProperties>
</file>