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EA"/>
    <a:srgbClr val="E7E5EB"/>
    <a:srgbClr val="6B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13" d="100"/>
          <a:sy n="13" d="100"/>
        </p:scale>
        <p:origin x="212"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4.jpg"/><Relationship Id="rId4" Type="http://schemas.microsoft.com/office/2007/relationships/hdphoto" Target="../media/hdphoto1.wdp"/></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4.jpg"/><Relationship Id="rId4" Type="http://schemas.microsoft.com/office/2007/relationships/hdphoto" Target="../media/hdphoto1.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Data Visualization</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custT="1"/>
      <dgm:spPr/>
      <dgm:t>
        <a:bodyPr/>
        <a:lstStyle/>
        <a:p>
          <a:pPr algn="l"/>
          <a:r>
            <a:rPr lang="en-US" sz="2600" dirty="0"/>
            <a:t>Visualizing it with respect to transactions it contains.</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IN" dirty="0"/>
            <a:t>Dimensionality</a:t>
          </a:r>
          <a:r>
            <a:rPr lang="en-US" dirty="0"/>
            <a:t> Reduction</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custT="1"/>
      <dgm:spPr/>
      <dgm:t>
        <a:bodyPr/>
        <a:lstStyle/>
        <a:p>
          <a:pPr algn="l"/>
          <a:r>
            <a:rPr lang="en-US" sz="2600" dirty="0"/>
            <a:t>PCA to reduce the data in k dimensional space</a:t>
          </a:r>
        </a:p>
        <a:p>
          <a:pPr algn="l"/>
          <a:r>
            <a:rPr lang="en-US" sz="2600" dirty="0"/>
            <a:t>K &lt; N (N is original dimension of Dataset)</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Model Training</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custT="1"/>
      <dgm:spPr/>
      <dgm:t>
        <a:bodyPr/>
        <a:lstStyle/>
        <a:p>
          <a:pPr algn="l"/>
          <a:r>
            <a:rPr lang="en-US" sz="2600" dirty="0"/>
            <a:t>Using Binary Classifier to Train our Model (</a:t>
          </a:r>
          <a:r>
            <a:rPr lang="en-US" sz="2600" dirty="0" err="1"/>
            <a:t>e.g</a:t>
          </a:r>
          <a:r>
            <a:rPr lang="en-US" sz="2600" dirty="0"/>
            <a:t>: Naive Bayes, Bayes </a:t>
          </a:r>
          <a:r>
            <a:rPr lang="en-US" sz="2600" dirty="0" err="1"/>
            <a:t>etc</a:t>
          </a:r>
          <a:r>
            <a:rPr lang="en-US" sz="2600" dirty="0"/>
            <a: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Model Testing</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custT="1"/>
      <dgm:spPr/>
      <dgm:t>
        <a:bodyPr/>
        <a:lstStyle/>
        <a:p>
          <a:pPr algn="l"/>
          <a:r>
            <a:rPr lang="en-US" sz="2600" dirty="0"/>
            <a:t>Test Model using Stratified K fold cross validation on Trained Model</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dgm:spPr>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dpi="0" rotWithShape="1">
          <a:blip xmlns:r="http://schemas.openxmlformats.org/officeDocument/2006/relationships" r:embed="rId3" cstate="print">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t="-8000" b="-8000"/>
          </a:stretch>
        </a:blipFill>
        <a:ln>
          <a:noFill/>
        </a:ln>
        <a:effectLst>
          <a:outerShdw blurRad="50800" dist="50800" dir="5400000" algn="ctr" rotWithShape="0">
            <a:schemeClr val="bg1">
              <a:alpha val="0"/>
            </a:schemeClr>
          </a:outerShdw>
        </a:effectLst>
      </dgm:spPr>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5">
            <a:extLst>
              <a:ext uri="{28A0092B-C50C-407E-A947-70E740481C1C}">
                <a14:useLocalDpi xmlns:a14="http://schemas.microsoft.com/office/drawing/2010/main" val="0"/>
              </a:ext>
            </a:extLst>
          </a:blip>
          <a:srcRect/>
          <a:stretch>
            <a:fillRect l="-26000" r="-26000"/>
          </a:stretch>
        </a:blipFill>
      </dgm:spPr>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l" defTabSz="1155700">
            <a:lnSpc>
              <a:spcPct val="90000"/>
            </a:lnSpc>
            <a:spcBef>
              <a:spcPct val="0"/>
            </a:spcBef>
            <a:spcAft>
              <a:spcPct val="35000"/>
            </a:spcAft>
            <a:buNone/>
          </a:pPr>
          <a:r>
            <a:rPr lang="en-US" sz="2600" kern="1200" dirty="0"/>
            <a:t>Visualizing it with respect to transactions it contains.</a:t>
          </a:r>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Data Visualization</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l" defTabSz="1155700">
            <a:lnSpc>
              <a:spcPct val="90000"/>
            </a:lnSpc>
            <a:spcBef>
              <a:spcPct val="0"/>
            </a:spcBef>
            <a:spcAft>
              <a:spcPct val="35000"/>
            </a:spcAft>
            <a:buNone/>
          </a:pPr>
          <a:r>
            <a:rPr lang="en-US" sz="2600" kern="1200" dirty="0"/>
            <a:t>PCA to reduce the data in k dimensional space</a:t>
          </a:r>
        </a:p>
        <a:p>
          <a:pPr marL="0" lvl="0" indent="0" algn="l" defTabSz="1155700">
            <a:lnSpc>
              <a:spcPct val="90000"/>
            </a:lnSpc>
            <a:spcBef>
              <a:spcPct val="0"/>
            </a:spcBef>
            <a:spcAft>
              <a:spcPct val="35000"/>
            </a:spcAft>
            <a:buNone/>
          </a:pPr>
          <a:r>
            <a:rPr lang="en-US" sz="2600" kern="1200" dirty="0"/>
            <a:t>K &lt; N (N is original dimension of Dataset)</a:t>
          </a:r>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Dimensionality</a:t>
          </a:r>
          <a:r>
            <a:rPr lang="en-US" sz="1800" kern="1200" dirty="0"/>
            <a:t> Reduction</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dpi="0" rotWithShape="1">
          <a:blip xmlns:r="http://schemas.openxmlformats.org/officeDocument/2006/relationships" r:embed="rId3" cstate="print">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a:stretch>
            <a:fillRect t="-8000" b="-8000"/>
          </a:stretch>
        </a:blipFill>
        <a:ln w="12700" cap="flat" cmpd="sng" algn="ctr">
          <a:noFill/>
          <a:prstDash val="solid"/>
          <a:miter lim="800000"/>
        </a:ln>
        <a:effectLst>
          <a:outerShdw blurRad="50800" dist="50800" dir="5400000" algn="ctr" rotWithShape="0">
            <a:schemeClr val="bg1">
              <a:alpha val="0"/>
            </a:schemeClr>
          </a:outerShdw>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l" defTabSz="1155700">
            <a:lnSpc>
              <a:spcPct val="90000"/>
            </a:lnSpc>
            <a:spcBef>
              <a:spcPct val="0"/>
            </a:spcBef>
            <a:spcAft>
              <a:spcPct val="35000"/>
            </a:spcAft>
            <a:buNone/>
          </a:pPr>
          <a:r>
            <a:rPr lang="en-US" sz="2600" kern="1200" dirty="0"/>
            <a:t>Using Binary Classifier to Train our Model (</a:t>
          </a:r>
          <a:r>
            <a:rPr lang="en-US" sz="2600" kern="1200" dirty="0" err="1"/>
            <a:t>e.g</a:t>
          </a:r>
          <a:r>
            <a:rPr lang="en-US" sz="2600" kern="1200" dirty="0"/>
            <a:t>: Naive Bayes, Bayes </a:t>
          </a:r>
          <a:r>
            <a:rPr lang="en-US" sz="2600" kern="1200" dirty="0" err="1"/>
            <a:t>etc</a:t>
          </a:r>
          <a:r>
            <a:rPr lang="en-US" sz="2600" kern="1200" dirty="0"/>
            <a: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Model Training</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marL="0" lvl="0" indent="0" algn="l" defTabSz="1155700">
            <a:lnSpc>
              <a:spcPct val="90000"/>
            </a:lnSpc>
            <a:spcBef>
              <a:spcPct val="0"/>
            </a:spcBef>
            <a:spcAft>
              <a:spcPct val="35000"/>
            </a:spcAft>
            <a:buNone/>
          </a:pPr>
          <a:r>
            <a:rPr lang="en-US" sz="2600" kern="1200" dirty="0"/>
            <a:t>Test Model using Stratified K fold cross validation on Trained Model</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Model Testing</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2/13/2019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5E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548853"/>
            <a:ext cx="21945600" cy="3108747"/>
          </a:xfrm>
          <a:ln>
            <a:noFill/>
          </a:ln>
        </p:spPr>
        <p:txBody>
          <a:bodyPr>
            <a:noAutofit/>
          </a:bodyPr>
          <a:lstStyle/>
          <a:p>
            <a:pPr algn="ctr"/>
            <a:r>
              <a:rPr lang="en-US" sz="11400" b="1" dirty="0">
                <a:solidFill>
                  <a:schemeClr val="tx2">
                    <a:lumMod val="10000"/>
                    <a:lumOff val="90000"/>
                  </a:schemeClr>
                </a:solidFill>
              </a:rPr>
              <a:t>Fraud Detection in Mobile Payment System</a:t>
            </a:r>
          </a:p>
        </p:txBody>
      </p:sp>
      <p:sp>
        <p:nvSpPr>
          <p:cNvPr id="23" name="Text Placeholder 22"/>
          <p:cNvSpPr>
            <a:spLocks noGrp="1"/>
          </p:cNvSpPr>
          <p:nvPr>
            <p:ph type="body" sz="quarter" idx="36"/>
          </p:nvPr>
        </p:nvSpPr>
        <p:spPr/>
        <p:txBody>
          <a:bodyPr/>
          <a:lstStyle/>
          <a:p>
            <a:pPr fontAlgn="base"/>
            <a:r>
              <a:rPr lang="en-US" sz="5400" dirty="0">
                <a:solidFill>
                  <a:schemeClr val="bg1"/>
                </a:solidFill>
              </a:rPr>
              <a:t> </a:t>
            </a:r>
            <a:endParaRPr lang="en-US" dirty="0">
              <a:solidFill>
                <a:schemeClr val="bg1"/>
              </a:solidFill>
            </a:endParaRPr>
          </a:p>
        </p:txBody>
      </p:sp>
      <p:sp>
        <p:nvSpPr>
          <p:cNvPr id="67" name="Text Placeholder 66"/>
          <p:cNvSpPr>
            <a:spLocks noGrp="1"/>
          </p:cNvSpPr>
          <p:nvPr>
            <p:ph type="body" sz="quarter" idx="13"/>
          </p:nvPr>
        </p:nvSpPr>
        <p:spPr/>
        <p:txBody>
          <a:bodyPr/>
          <a:lstStyle/>
          <a:p>
            <a:r>
              <a:rPr lang="en-US" b="1" dirty="0"/>
              <a:t>PROBLEM STATEMENT</a:t>
            </a:r>
          </a:p>
        </p:txBody>
      </p:sp>
      <p:sp useBgFill="1">
        <p:nvSpPr>
          <p:cNvPr id="69" name="Text Placeholder 68"/>
          <p:cNvSpPr>
            <a:spLocks noGrp="1"/>
          </p:cNvSpPr>
          <p:nvPr>
            <p:ph type="body" sz="quarter" idx="39"/>
          </p:nvPr>
        </p:nvSpPr>
        <p:spPr>
          <a:ln>
            <a:noFill/>
          </a:ln>
        </p:spPr>
        <p:txBody>
          <a:bodyPr/>
          <a:lstStyle/>
          <a:p>
            <a:r>
              <a:rPr lang="en-US" dirty="0"/>
              <a:t>The project aims to detect fraud detection in synthetic datasets generated by the </a:t>
            </a:r>
            <a:r>
              <a:rPr lang="en-US" dirty="0" err="1"/>
              <a:t>PaySim</a:t>
            </a:r>
            <a:r>
              <a:rPr lang="en-US" dirty="0"/>
              <a:t> mobile money simulator.</a:t>
            </a:r>
          </a:p>
        </p:txBody>
      </p:sp>
      <p:sp>
        <p:nvSpPr>
          <p:cNvPr id="68" name="Text Placeholder 67"/>
          <p:cNvSpPr>
            <a:spLocks noGrp="1"/>
          </p:cNvSpPr>
          <p:nvPr>
            <p:ph type="body" sz="quarter" idx="37"/>
          </p:nvPr>
        </p:nvSpPr>
        <p:spPr/>
        <p:txBody>
          <a:bodyPr/>
          <a:lstStyle/>
          <a:p>
            <a:r>
              <a:rPr lang="en-US" b="1" dirty="0"/>
              <a:t>MOTIVATION</a:t>
            </a:r>
          </a:p>
        </p:txBody>
      </p:sp>
      <p:sp>
        <p:nvSpPr>
          <p:cNvPr id="11" name="Content Placeholder 10"/>
          <p:cNvSpPr>
            <a:spLocks noGrp="1"/>
          </p:cNvSpPr>
          <p:nvPr>
            <p:ph sz="quarter" idx="38"/>
          </p:nvPr>
        </p:nvSpPr>
        <p:spPr/>
        <p:txBody>
          <a:bodyPr>
            <a:normAutofit fontScale="92500"/>
          </a:bodyPr>
          <a:lstStyle/>
          <a:p>
            <a:pPr marL="0" indent="0">
              <a:buNone/>
            </a:pPr>
            <a:endParaRPr lang="en-US" sz="4000" dirty="0"/>
          </a:p>
          <a:p>
            <a:pPr marL="0" indent="0">
              <a:buNone/>
            </a:pPr>
            <a:r>
              <a:rPr lang="en-US" sz="4000" dirty="0"/>
              <a:t>Fraud in digital banking is increasing rapidly with the era of modern technology. To catch fraudsters, methodologies for the detection of fraud is essential to prevent risk of loss.</a:t>
            </a:r>
          </a:p>
          <a:p>
            <a:endParaRPr lang="en-US" sz="4000" dirty="0"/>
          </a:p>
        </p:txBody>
      </p:sp>
      <p:sp>
        <p:nvSpPr>
          <p:cNvPr id="7" name="Text Placeholder 6"/>
          <p:cNvSpPr>
            <a:spLocks noGrp="1"/>
          </p:cNvSpPr>
          <p:nvPr>
            <p:ph type="body" sz="quarter" idx="17"/>
          </p:nvPr>
        </p:nvSpPr>
        <p:spPr/>
        <p:txBody>
          <a:bodyPr/>
          <a:lstStyle/>
          <a:p>
            <a:r>
              <a:rPr lang="en-US" b="1" dirty="0"/>
              <a:t>INTRODUCTION</a:t>
            </a:r>
          </a:p>
        </p:txBody>
      </p:sp>
      <p:sp>
        <p:nvSpPr>
          <p:cNvPr id="12" name="Content Placeholder 11"/>
          <p:cNvSpPr>
            <a:spLocks noGrp="1"/>
          </p:cNvSpPr>
          <p:nvPr>
            <p:ph sz="quarter" idx="25"/>
          </p:nvPr>
        </p:nvSpPr>
        <p:spPr/>
        <p:txBody>
          <a:bodyPr>
            <a:normAutofit fontScale="92500" lnSpcReduction="10000"/>
          </a:bodyPr>
          <a:lstStyle/>
          <a:p>
            <a:r>
              <a:rPr lang="en-US" sz="3600" dirty="0"/>
              <a:t>We are proposing ML models to detect frauds in the mobile-based payment transaction system using data produced by a simulator </a:t>
            </a:r>
            <a:r>
              <a:rPr lang="en-US" sz="3600" dirty="0" err="1"/>
              <a:t>PaySim</a:t>
            </a:r>
            <a:r>
              <a:rPr lang="en-US" sz="3600" dirty="0"/>
              <a:t> [2]. </a:t>
            </a:r>
          </a:p>
          <a:p>
            <a:r>
              <a:rPr lang="en-US" sz="3600" dirty="0"/>
              <a:t>Because of the lack of private datasets, </a:t>
            </a:r>
            <a:r>
              <a:rPr lang="en-US" sz="3600" dirty="0" err="1"/>
              <a:t>PaySim</a:t>
            </a:r>
            <a:r>
              <a:rPr lang="en-US" sz="3600" dirty="0"/>
              <a:t> added malicious behavior in the standard data and generated synthetic data for fraud detection.</a:t>
            </a:r>
          </a:p>
          <a:p>
            <a:r>
              <a:rPr lang="en-US" sz="3600" dirty="0"/>
              <a:t>We need to classify only in two categories: fraud and not fraud. Therefore we will employ a binary classifier like naive </a:t>
            </a:r>
            <a:r>
              <a:rPr lang="en-US" sz="3600" dirty="0" err="1"/>
              <a:t>bayes</a:t>
            </a:r>
            <a:r>
              <a:rPr lang="en-US" sz="3600" dirty="0"/>
              <a:t> for training our model.</a:t>
            </a:r>
          </a:p>
          <a:p>
            <a:r>
              <a:rPr lang="en-US" sz="3600" dirty="0"/>
              <a:t>We will make dimensionality reduction through PCA/LDA and then testing by stratified k fold validation.</a:t>
            </a:r>
          </a:p>
        </p:txBody>
      </p:sp>
      <p:sp>
        <p:nvSpPr>
          <p:cNvPr id="8" name="Text Placeholder 7"/>
          <p:cNvSpPr>
            <a:spLocks noGrp="1"/>
          </p:cNvSpPr>
          <p:nvPr>
            <p:ph type="body" sz="quarter" idx="19"/>
          </p:nvPr>
        </p:nvSpPr>
        <p:spPr/>
        <p:txBody>
          <a:bodyPr/>
          <a:lstStyle/>
          <a:p>
            <a:r>
              <a:rPr lang="en-US" b="1" dirty="0"/>
              <a:t>LITERATURE REVIEW</a:t>
            </a:r>
          </a:p>
        </p:txBody>
      </p:sp>
      <p:sp>
        <p:nvSpPr>
          <p:cNvPr id="26" name="Text Placeholder 25">
            <a:extLst>
              <a:ext uri="{FF2B5EF4-FFF2-40B4-BE49-F238E27FC236}">
                <a16:creationId xmlns:a16="http://schemas.microsoft.com/office/drawing/2014/main" id="{64E86DCE-9A3C-4913-8134-B7AF28B55C68}"/>
              </a:ext>
            </a:extLst>
          </p:cNvPr>
          <p:cNvSpPr>
            <a:spLocks noGrp="1"/>
          </p:cNvSpPr>
          <p:nvPr>
            <p:ph type="body" sz="quarter" idx="21"/>
          </p:nvPr>
        </p:nvSpPr>
        <p:spPr/>
        <p:txBody>
          <a:bodyPr/>
          <a:lstStyle/>
          <a:p>
            <a:r>
              <a:rPr lang="en-US" b="1" dirty="0"/>
              <a:t>METHODOLOGY</a:t>
            </a:r>
            <a:endParaRPr lang="en-IN" b="1" dirty="0"/>
          </a:p>
        </p:txBody>
      </p:sp>
      <p:sp>
        <p:nvSpPr>
          <p:cNvPr id="70" name="Text Placeholder 69"/>
          <p:cNvSpPr>
            <a:spLocks noGrp="1"/>
          </p:cNvSpPr>
          <p:nvPr>
            <p:ph type="body" sz="quarter" idx="40"/>
          </p:nvPr>
        </p:nvSpPr>
        <p:spPr/>
        <p:txBody>
          <a:bodyPr/>
          <a:lstStyle/>
          <a:p>
            <a:r>
              <a:rPr lang="en-US" b="1" dirty="0"/>
              <a:t>PROCEDURE</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00572615"/>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 Placeholder 15"/>
          <p:cNvSpPr>
            <a:spLocks noGrp="1"/>
          </p:cNvSpPr>
          <p:nvPr>
            <p:ph type="body" sz="quarter" idx="29"/>
          </p:nvPr>
        </p:nvSpPr>
        <p:spPr/>
        <p:txBody>
          <a:bodyPr/>
          <a:lstStyle/>
          <a:p>
            <a:r>
              <a:rPr lang="en-US" b="1" dirty="0"/>
              <a:t>DATA SET</a:t>
            </a:r>
          </a:p>
        </p:txBody>
      </p:sp>
      <p:sp>
        <p:nvSpPr>
          <p:cNvPr id="17" name="Content Placeholder 16"/>
          <p:cNvSpPr>
            <a:spLocks noGrp="1"/>
          </p:cNvSpPr>
          <p:nvPr>
            <p:ph sz="quarter" idx="30"/>
          </p:nvPr>
        </p:nvSpPr>
        <p:spPr>
          <a:xfrm>
            <a:off x="15544800" y="24332184"/>
            <a:ext cx="12801600" cy="7296912"/>
          </a:xfrm>
        </p:spPr>
        <p:txBody>
          <a:bodyPr>
            <a:normAutofit/>
          </a:bodyPr>
          <a:lstStyle/>
          <a:p>
            <a:r>
              <a:rPr lang="en-US" sz="3300" dirty="0"/>
              <a:t>A Kaggle dataset of payment transactions made by mobile phone. Dataset is generated with the help of a simulator called </a:t>
            </a:r>
            <a:r>
              <a:rPr lang="en-US" sz="3300" dirty="0" err="1"/>
              <a:t>PaySim</a:t>
            </a:r>
            <a:r>
              <a:rPr lang="en-US" sz="3300" dirty="0"/>
              <a:t> [1]. Dataset contains five categories of transactions labeled as ’CASH IN’, ’CASH OUT’, ’DEBIT’, ’TRANSFER’ and ’PAYMENT’ .</a:t>
            </a:r>
          </a:p>
          <a:p>
            <a:endParaRPr lang="en-US" sz="3300" dirty="0"/>
          </a:p>
        </p:txBody>
      </p:sp>
      <p:sp>
        <p:nvSpPr>
          <p:cNvPr id="28" name="Text Placeholder 27">
            <a:extLst>
              <a:ext uri="{FF2B5EF4-FFF2-40B4-BE49-F238E27FC236}">
                <a16:creationId xmlns:a16="http://schemas.microsoft.com/office/drawing/2014/main" id="{C43A2275-43FD-4AE7-BF55-B1D0DFF26E9C}"/>
              </a:ext>
            </a:extLst>
          </p:cNvPr>
          <p:cNvSpPr>
            <a:spLocks noGrp="1"/>
          </p:cNvSpPr>
          <p:nvPr>
            <p:ph type="body" sz="quarter" idx="31"/>
          </p:nvPr>
        </p:nvSpPr>
        <p:spPr>
          <a:xfrm>
            <a:off x="29900880" y="5669280"/>
            <a:ext cx="12801600" cy="1219200"/>
          </a:xfrm>
        </p:spPr>
        <p:txBody>
          <a:bodyPr/>
          <a:lstStyle/>
          <a:p>
            <a:r>
              <a:rPr lang="en-US" b="1" dirty="0"/>
              <a:t>TIMELINE</a:t>
            </a:r>
            <a:endParaRPr lang="en-IN" b="1" dirty="0"/>
          </a:p>
        </p:txBody>
      </p:sp>
      <p:graphicFrame>
        <p:nvGraphicFramePr>
          <p:cNvPr id="79" name="Content Placeholder 78">
            <a:extLst>
              <a:ext uri="{FF2B5EF4-FFF2-40B4-BE49-F238E27FC236}">
                <a16:creationId xmlns:a16="http://schemas.microsoft.com/office/drawing/2014/main" id="{6B4DF2F5-A1BE-475A-B8F3-3A12717B3282}"/>
              </a:ext>
            </a:extLst>
          </p:cNvPr>
          <p:cNvGraphicFramePr>
            <a:graphicFrameLocks noGrp="1"/>
          </p:cNvGraphicFramePr>
          <p:nvPr>
            <p:ph sz="quarter" idx="32"/>
            <p:extLst>
              <p:ext uri="{D42A27DB-BD31-4B8C-83A1-F6EECF244321}">
                <p14:modId xmlns:p14="http://schemas.microsoft.com/office/powerpoint/2010/main" val="2797720879"/>
              </p:ext>
            </p:extLst>
          </p:nvPr>
        </p:nvGraphicFramePr>
        <p:xfrm>
          <a:off x="29900563" y="7113589"/>
          <a:ext cx="12801600" cy="2341136"/>
        </p:xfrm>
        <a:graphic>
          <a:graphicData uri="http://schemas.openxmlformats.org/drawingml/2006/table">
            <a:tbl>
              <a:tblPr firstRow="1" bandRow="1">
                <a:tableStyleId>{616DA210-FB5B-4158-B5E0-FEB733F419BA}</a:tableStyleId>
              </a:tblPr>
              <a:tblGrid>
                <a:gridCol w="6400800">
                  <a:extLst>
                    <a:ext uri="{9D8B030D-6E8A-4147-A177-3AD203B41FA5}">
                      <a16:colId xmlns:a16="http://schemas.microsoft.com/office/drawing/2014/main" val="373604456"/>
                    </a:ext>
                  </a:extLst>
                </a:gridCol>
                <a:gridCol w="6400800">
                  <a:extLst>
                    <a:ext uri="{9D8B030D-6E8A-4147-A177-3AD203B41FA5}">
                      <a16:colId xmlns:a16="http://schemas.microsoft.com/office/drawing/2014/main" val="1562337948"/>
                    </a:ext>
                  </a:extLst>
                </a:gridCol>
              </a:tblGrid>
              <a:tr h="757601">
                <a:tc>
                  <a:txBody>
                    <a:bodyPr/>
                    <a:lstStyle/>
                    <a:p>
                      <a:r>
                        <a:rPr lang="en-US" sz="3300" b="1" dirty="0">
                          <a:solidFill>
                            <a:schemeClr val="tx1"/>
                          </a:solidFill>
                        </a:rPr>
                        <a:t>WORK</a:t>
                      </a:r>
                      <a:endParaRPr lang="en-IN" sz="3300" b="1" dirty="0">
                        <a:solidFill>
                          <a:schemeClr val="tx1"/>
                        </a:solidFill>
                      </a:endParaRPr>
                    </a:p>
                  </a:txBody>
                  <a:tcPr/>
                </a:tc>
                <a:tc>
                  <a:txBody>
                    <a:bodyPr/>
                    <a:lstStyle/>
                    <a:p>
                      <a:r>
                        <a:rPr lang="en-US" sz="3300" b="1" dirty="0"/>
                        <a:t>TIME</a:t>
                      </a:r>
                      <a:endParaRPr lang="en-IN" sz="3300" b="1" dirty="0"/>
                    </a:p>
                  </a:txBody>
                  <a:tcPr/>
                </a:tc>
                <a:extLst>
                  <a:ext uri="{0D108BD9-81ED-4DB2-BD59-A6C34878D82A}">
                    <a16:rowId xmlns:a16="http://schemas.microsoft.com/office/drawing/2014/main" val="3206329168"/>
                  </a:ext>
                </a:extLst>
              </a:tr>
              <a:tr h="905109">
                <a:tc>
                  <a:txBody>
                    <a:bodyPr/>
                    <a:lstStyle/>
                    <a:p>
                      <a:r>
                        <a:rPr lang="en-US" sz="3300" dirty="0"/>
                        <a:t>Till Dimensionality Reduction</a:t>
                      </a:r>
                      <a:endParaRPr lang="en-IN" sz="3300" dirty="0"/>
                    </a:p>
                  </a:txBody>
                  <a:tcPr/>
                </a:tc>
                <a:tc>
                  <a:txBody>
                    <a:bodyPr/>
                    <a:lstStyle/>
                    <a:p>
                      <a:r>
                        <a:rPr lang="en-US" sz="3300" dirty="0"/>
                        <a:t>Mid Evaluation</a:t>
                      </a:r>
                      <a:endParaRPr lang="en-IN" sz="3300" dirty="0"/>
                    </a:p>
                  </a:txBody>
                  <a:tcPr/>
                </a:tc>
                <a:extLst>
                  <a:ext uri="{0D108BD9-81ED-4DB2-BD59-A6C34878D82A}">
                    <a16:rowId xmlns:a16="http://schemas.microsoft.com/office/drawing/2014/main" val="1317771625"/>
                  </a:ext>
                </a:extLst>
              </a:tr>
              <a:tr h="678426">
                <a:tc>
                  <a:txBody>
                    <a:bodyPr/>
                    <a:lstStyle/>
                    <a:p>
                      <a:r>
                        <a:rPr lang="en-US" sz="3300" dirty="0"/>
                        <a:t>Final Model</a:t>
                      </a:r>
                      <a:endParaRPr lang="en-IN" sz="3300" dirty="0"/>
                    </a:p>
                  </a:txBody>
                  <a:tcPr/>
                </a:tc>
                <a:tc>
                  <a:txBody>
                    <a:bodyPr/>
                    <a:lstStyle/>
                    <a:p>
                      <a:r>
                        <a:rPr lang="en-US" sz="3300" dirty="0"/>
                        <a:t>End Sem Evaluation</a:t>
                      </a:r>
                      <a:endParaRPr lang="en-IN" sz="3300" dirty="0"/>
                    </a:p>
                  </a:txBody>
                  <a:tcPr/>
                </a:tc>
                <a:extLst>
                  <a:ext uri="{0D108BD9-81ED-4DB2-BD59-A6C34878D82A}">
                    <a16:rowId xmlns:a16="http://schemas.microsoft.com/office/drawing/2014/main" val="2914938523"/>
                  </a:ext>
                </a:extLst>
              </a:tr>
            </a:tbl>
          </a:graphicData>
        </a:graphic>
      </p:graphicFrame>
      <p:graphicFrame>
        <p:nvGraphicFramePr>
          <p:cNvPr id="86" name="Content Placeholder 85">
            <a:extLst>
              <a:ext uri="{FF2B5EF4-FFF2-40B4-BE49-F238E27FC236}">
                <a16:creationId xmlns:a16="http://schemas.microsoft.com/office/drawing/2014/main" id="{5B67B9D9-BC72-4C7C-AF3E-DE32B9A50D0F}"/>
              </a:ext>
            </a:extLst>
          </p:cNvPr>
          <p:cNvGraphicFramePr>
            <a:graphicFrameLocks noGrp="1"/>
          </p:cNvGraphicFramePr>
          <p:nvPr>
            <p:ph sz="quarter" idx="33"/>
            <p:extLst>
              <p:ext uri="{D42A27DB-BD31-4B8C-83A1-F6EECF244321}">
                <p14:modId xmlns:p14="http://schemas.microsoft.com/office/powerpoint/2010/main" val="3603354374"/>
              </p:ext>
            </p:extLst>
          </p:nvPr>
        </p:nvGraphicFramePr>
        <p:xfrm>
          <a:off x="15544800" y="27249120"/>
          <a:ext cx="12801600" cy="3436938"/>
        </p:xfrm>
        <a:graphic>
          <a:graphicData uri="http://schemas.openxmlformats.org/drawingml/2006/table">
            <a:tbl>
              <a:tblPr firstRow="1" bandRow="1">
                <a:tableStyleId>{616DA210-FB5B-4158-B5E0-FEB733F419BA}</a:tableStyleId>
              </a:tblPr>
              <a:tblGrid>
                <a:gridCol w="6400800">
                  <a:extLst>
                    <a:ext uri="{9D8B030D-6E8A-4147-A177-3AD203B41FA5}">
                      <a16:colId xmlns:a16="http://schemas.microsoft.com/office/drawing/2014/main" val="3114089270"/>
                    </a:ext>
                  </a:extLst>
                </a:gridCol>
                <a:gridCol w="6400800">
                  <a:extLst>
                    <a:ext uri="{9D8B030D-6E8A-4147-A177-3AD203B41FA5}">
                      <a16:colId xmlns:a16="http://schemas.microsoft.com/office/drawing/2014/main" val="1035912313"/>
                    </a:ext>
                  </a:extLst>
                </a:gridCol>
              </a:tblGrid>
              <a:tr h="1718469">
                <a:tc>
                  <a:txBody>
                    <a:bodyPr/>
                    <a:lstStyle/>
                    <a:p>
                      <a:pPr algn="ctr"/>
                      <a:r>
                        <a:rPr lang="en-IN" sz="4800" b="0" dirty="0">
                          <a:latin typeface="+mn-lt"/>
                        </a:rPr>
                        <a:t>Total transaction data</a:t>
                      </a:r>
                    </a:p>
                  </a:txBody>
                  <a:tcPr/>
                </a:tc>
                <a:tc>
                  <a:txBody>
                    <a:bodyPr/>
                    <a:lstStyle/>
                    <a:p>
                      <a:pPr algn="ctr"/>
                      <a:r>
                        <a:rPr lang="en-IN" sz="4800" b="0" dirty="0">
                          <a:latin typeface="+mn-lt"/>
                        </a:rPr>
                        <a:t>6 million</a:t>
                      </a:r>
                    </a:p>
                  </a:txBody>
                  <a:tcPr/>
                </a:tc>
                <a:extLst>
                  <a:ext uri="{0D108BD9-81ED-4DB2-BD59-A6C34878D82A}">
                    <a16:rowId xmlns:a16="http://schemas.microsoft.com/office/drawing/2014/main" val="3657938974"/>
                  </a:ext>
                </a:extLst>
              </a:tr>
              <a:tr h="1718469">
                <a:tc>
                  <a:txBody>
                    <a:bodyPr/>
                    <a:lstStyle/>
                    <a:p>
                      <a:pPr algn="ctr"/>
                      <a:r>
                        <a:rPr lang="en-IN" sz="4800" b="0" dirty="0">
                          <a:latin typeface="+mn-lt"/>
                        </a:rPr>
                        <a:t>Fraud transactions</a:t>
                      </a:r>
                    </a:p>
                  </a:txBody>
                  <a:tcPr/>
                </a:tc>
                <a:tc>
                  <a:txBody>
                    <a:bodyPr/>
                    <a:lstStyle/>
                    <a:p>
                      <a:pPr algn="ctr"/>
                      <a:r>
                        <a:rPr lang="en-IN" sz="4800" b="0" dirty="0">
                          <a:latin typeface="+mn-lt"/>
                        </a:rPr>
                        <a:t>8200</a:t>
                      </a:r>
                    </a:p>
                  </a:txBody>
                  <a:tcPr/>
                </a:tc>
                <a:extLst>
                  <a:ext uri="{0D108BD9-81ED-4DB2-BD59-A6C34878D82A}">
                    <a16:rowId xmlns:a16="http://schemas.microsoft.com/office/drawing/2014/main" val="3393978456"/>
                  </a:ext>
                </a:extLst>
              </a:tr>
            </a:tbl>
          </a:graphicData>
        </a:graphic>
      </p:graphicFrame>
      <p:sp>
        <p:nvSpPr>
          <p:cNvPr id="71" name="Text Placeholder 70"/>
          <p:cNvSpPr>
            <a:spLocks noGrp="1"/>
          </p:cNvSpPr>
          <p:nvPr>
            <p:ph type="body" sz="quarter" idx="41"/>
          </p:nvPr>
        </p:nvSpPr>
        <p:spPr>
          <a:xfrm>
            <a:off x="29900563" y="14328648"/>
            <a:ext cx="12801600" cy="1219200"/>
          </a:xfrm>
        </p:spPr>
        <p:txBody>
          <a:bodyPr/>
          <a:lstStyle/>
          <a:p>
            <a:r>
              <a:rPr lang="en-US" b="1" dirty="0"/>
              <a:t>REFERENCES</a:t>
            </a:r>
          </a:p>
        </p:txBody>
      </p:sp>
      <p:sp>
        <p:nvSpPr>
          <p:cNvPr id="15" name="Content Placeholder 14"/>
          <p:cNvSpPr>
            <a:spLocks noGrp="1"/>
          </p:cNvSpPr>
          <p:nvPr>
            <p:ph sz="quarter" idx="42"/>
          </p:nvPr>
        </p:nvSpPr>
        <p:spPr>
          <a:xfrm>
            <a:off x="29900563" y="15773400"/>
            <a:ext cx="12801600" cy="6694488"/>
          </a:xfrm>
        </p:spPr>
        <p:txBody>
          <a:bodyPr>
            <a:normAutofit fontScale="92500" lnSpcReduction="20000"/>
          </a:bodyPr>
          <a:lstStyle/>
          <a:p>
            <a:pPr marL="514350" indent="-514350">
              <a:buFont typeface="+mj-lt"/>
              <a:buAutoNum type="arabicPeriod"/>
            </a:pPr>
            <a:r>
              <a:rPr lang="en-IN" dirty="0" err="1"/>
              <a:t>Paysim</a:t>
            </a:r>
            <a:r>
              <a:rPr lang="en-IN" dirty="0"/>
              <a:t> - Synthetic Financial Datasets For Fraud Detection https://www.kaggle.com/ntnu-testimon/paysim1</a:t>
            </a:r>
          </a:p>
          <a:p>
            <a:pPr marL="514350" indent="-514350">
              <a:buFont typeface="+mj-lt"/>
              <a:buAutoNum type="arabicPeriod"/>
            </a:pPr>
            <a:r>
              <a:rPr lang="en-IN" dirty="0"/>
              <a:t>E. A. Lopez-Rojas , A. </a:t>
            </a:r>
            <a:r>
              <a:rPr lang="en-IN" dirty="0" err="1"/>
              <a:t>Elmir</a:t>
            </a:r>
            <a:r>
              <a:rPr lang="en-IN" dirty="0"/>
              <a:t>, and S. </a:t>
            </a:r>
            <a:r>
              <a:rPr lang="en-IN" dirty="0" err="1"/>
              <a:t>Axelsson</a:t>
            </a:r>
            <a:r>
              <a:rPr lang="en-IN" dirty="0"/>
              <a:t>. "</a:t>
            </a:r>
            <a:r>
              <a:rPr lang="en-IN" dirty="0" err="1"/>
              <a:t>PaySim</a:t>
            </a:r>
            <a:r>
              <a:rPr lang="en-IN" dirty="0"/>
              <a:t>: A financial mobile money simulator for fraud detection". In: The 28th European </a:t>
            </a:r>
            <a:r>
              <a:rPr lang="en-IN" dirty="0" err="1"/>
              <a:t>Modeling</a:t>
            </a:r>
            <a:r>
              <a:rPr lang="en-IN" dirty="0"/>
              <a:t> and Simulation Symposium-EMSS, </a:t>
            </a:r>
            <a:r>
              <a:rPr lang="en-IN" dirty="0" err="1"/>
              <a:t>Larnaca</a:t>
            </a:r>
            <a:r>
              <a:rPr lang="en-IN" dirty="0"/>
              <a:t>, Cyprus. 2016</a:t>
            </a:r>
          </a:p>
          <a:p>
            <a:pPr marL="514350" indent="-514350">
              <a:buFont typeface="+mj-lt"/>
              <a:buAutoNum type="arabicPeriod"/>
            </a:pPr>
            <a:r>
              <a:rPr lang="en-IN" dirty="0"/>
              <a:t>Fraud Detection Using Machine Learning,  http://www.Stanford.edu</a:t>
            </a:r>
          </a:p>
          <a:p>
            <a:pPr marL="514350" indent="-514350">
              <a:buFont typeface="+mj-lt"/>
              <a:buAutoNum type="arabicPeriod"/>
            </a:pPr>
            <a:r>
              <a:rPr lang="en-IN" dirty="0"/>
              <a:t>A Survey of Credit Card Fraud Detection Techniques: Data and Technique Oriented Perspective - </a:t>
            </a:r>
            <a:r>
              <a:rPr lang="en-IN" dirty="0" err="1"/>
              <a:t>Samaneh</a:t>
            </a:r>
            <a:r>
              <a:rPr lang="en-IN" dirty="0"/>
              <a:t> </a:t>
            </a:r>
            <a:r>
              <a:rPr lang="en-IN" dirty="0" err="1"/>
              <a:t>Sorournejad</a:t>
            </a:r>
            <a:r>
              <a:rPr lang="en-IN" dirty="0"/>
              <a:t>, </a:t>
            </a:r>
            <a:r>
              <a:rPr lang="en-IN" dirty="0" err="1"/>
              <a:t>Zojah</a:t>
            </a:r>
            <a:r>
              <a:rPr lang="en-IN" dirty="0"/>
              <a:t>, </a:t>
            </a:r>
            <a:r>
              <a:rPr lang="en-IN" dirty="0" err="1"/>
              <a:t>Atani</a:t>
            </a:r>
            <a:r>
              <a:rPr lang="en-IN" dirty="0"/>
              <a:t> et.al - November 2016</a:t>
            </a:r>
          </a:p>
          <a:p>
            <a:pPr marL="514350" indent="-514350">
              <a:buFont typeface="+mj-lt"/>
              <a:buAutoNum type="arabicPeriod"/>
            </a:pPr>
            <a:r>
              <a:rPr lang="en-IN" dirty="0"/>
              <a:t>Statistical Fraud Detection: A Review - Richard J. Bolton and David J. Hand.</a:t>
            </a:r>
          </a:p>
          <a:p>
            <a:pPr marL="514350" indent="-514350">
              <a:buFont typeface="+mj-lt"/>
              <a:buAutoNum type="arabicPeriod"/>
            </a:pPr>
            <a:r>
              <a:rPr lang="en-IN" dirty="0"/>
              <a:t>Roland Rieke, Maria </a:t>
            </a:r>
            <a:r>
              <a:rPr lang="en-IN" dirty="0" err="1"/>
              <a:t>Zhdanova</a:t>
            </a:r>
            <a:r>
              <a:rPr lang="en-IN" dirty="0"/>
              <a:t>, Jürgen </a:t>
            </a:r>
            <a:r>
              <a:rPr lang="en-IN" dirty="0" err="1"/>
              <a:t>Repp</a:t>
            </a:r>
            <a:r>
              <a:rPr lang="en-IN" dirty="0"/>
              <a:t>, Romain </a:t>
            </a:r>
            <a:r>
              <a:rPr lang="en-IN" dirty="0" err="1"/>
              <a:t>Giot</a:t>
            </a:r>
            <a:r>
              <a:rPr lang="en-IN" dirty="0"/>
              <a:t>, </a:t>
            </a:r>
            <a:r>
              <a:rPr lang="en-IN" dirty="0" err="1"/>
              <a:t>Chrystel</a:t>
            </a:r>
            <a:r>
              <a:rPr lang="en-IN" dirty="0"/>
              <a:t> Gaber, "Fraud Detection in Mobile Payments Utilizing Process </a:t>
            </a:r>
            <a:r>
              <a:rPr lang="en-IN" dirty="0" err="1"/>
              <a:t>Behavior</a:t>
            </a:r>
            <a:r>
              <a:rPr lang="en-IN" dirty="0"/>
              <a:t> Analysis", </a:t>
            </a:r>
            <a:r>
              <a:rPr lang="en-IN" i="1" dirty="0"/>
              <a:t>Availability Reliability and Security (ARES) 2013 Eighth International Conference </a:t>
            </a:r>
            <a:endParaRPr lang="en-IN" dirty="0"/>
          </a:p>
        </p:txBody>
      </p:sp>
      <p:sp>
        <p:nvSpPr>
          <p:cNvPr id="21" name="Text Placeholder 20"/>
          <p:cNvSpPr>
            <a:spLocks noGrp="1"/>
          </p:cNvSpPr>
          <p:nvPr>
            <p:ph type="body" sz="quarter" idx="34"/>
          </p:nvPr>
        </p:nvSpPr>
        <p:spPr>
          <a:xfrm>
            <a:off x="29900563" y="22887432"/>
            <a:ext cx="12801600" cy="1219200"/>
          </a:xfrm>
        </p:spPr>
        <p:txBody>
          <a:bodyPr/>
          <a:lstStyle/>
          <a:p>
            <a:r>
              <a:rPr lang="en-US" b="1" dirty="0"/>
              <a:t>TEAM MEMBERS</a:t>
            </a:r>
          </a:p>
        </p:txBody>
      </p:sp>
      <p:sp>
        <p:nvSpPr>
          <p:cNvPr id="22" name="Content Placeholder 21"/>
          <p:cNvSpPr>
            <a:spLocks noGrp="1"/>
          </p:cNvSpPr>
          <p:nvPr>
            <p:ph sz="quarter" idx="35"/>
          </p:nvPr>
        </p:nvSpPr>
        <p:spPr>
          <a:xfrm>
            <a:off x="29900563" y="24332184"/>
            <a:ext cx="12801600" cy="4462272"/>
          </a:xfrm>
        </p:spPr>
        <p:txBody>
          <a:bodyPr>
            <a:normAutofit/>
          </a:bodyPr>
          <a:lstStyle/>
          <a:p>
            <a:r>
              <a:rPr lang="en-US" sz="5400" dirty="0"/>
              <a:t>Ashish Jain (MT18052)</a:t>
            </a:r>
          </a:p>
          <a:p>
            <a:r>
              <a:rPr lang="en-US" sz="5400" dirty="0"/>
              <a:t>Sarosh Hasan (MT18084)</a:t>
            </a:r>
          </a:p>
          <a:p>
            <a:r>
              <a:rPr lang="en-US" sz="5400" dirty="0"/>
              <a:t>Shubham Gupta (MT18055)</a:t>
            </a:r>
          </a:p>
        </p:txBody>
      </p:sp>
      <p:sp>
        <p:nvSpPr>
          <p:cNvPr id="76" name="Rectangle 1">
            <a:extLst>
              <a:ext uri="{FF2B5EF4-FFF2-40B4-BE49-F238E27FC236}">
                <a16:creationId xmlns:a16="http://schemas.microsoft.com/office/drawing/2014/main" id="{F078C792-C4BE-4A37-B66B-965AE1482A9B}"/>
              </a:ext>
            </a:extLst>
          </p:cNvPr>
          <p:cNvSpPr>
            <a:spLocks noChangeArrowheads="1"/>
          </p:cNvSpPr>
          <p:nvPr/>
        </p:nvSpPr>
        <p:spPr bwMode="auto">
          <a:xfrm>
            <a:off x="-25321846" y="-1025183"/>
            <a:ext cx="9453489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0" name="Picture Placeholder 89">
            <a:extLst>
              <a:ext uri="{FF2B5EF4-FFF2-40B4-BE49-F238E27FC236}">
                <a16:creationId xmlns:a16="http://schemas.microsoft.com/office/drawing/2014/main" id="{247E81EA-432A-424C-93FF-4E7F2902C2B9}"/>
              </a:ext>
            </a:extLst>
          </p:cNvPr>
          <p:cNvPicPr>
            <a:picLocks noGrp="1" noChangeAspect="1"/>
          </p:cNvPicPr>
          <p:nvPr>
            <p:ph type="pic" sz="quarter" idx="43"/>
          </p:nvPr>
        </p:nvPicPr>
        <p:blipFill>
          <a:blip r:embed="rId8">
            <a:extLst>
              <a:ext uri="{BEBA8EAE-BF5A-486C-A8C5-ECC9F3942E4B}">
                <a14:imgProps xmlns:a14="http://schemas.microsoft.com/office/drawing/2010/main">
                  <a14:imgLayer r:embed="rId9">
                    <a14:imgEffect>
                      <a14:sharpenSoften amount="-21000"/>
                    </a14:imgEffect>
                    <a14:imgEffect>
                      <a14:brightnessContrast bright="44000" contrast="-32000"/>
                    </a14:imgEffect>
                  </a14:imgLayer>
                </a14:imgProps>
              </a:ext>
              <a:ext uri="{28A0092B-C50C-407E-A947-70E740481C1C}">
                <a14:useLocalDpi xmlns:a14="http://schemas.microsoft.com/office/drawing/2010/main" val="0"/>
              </a:ext>
            </a:extLst>
          </a:blip>
          <a:srcRect t="12710" b="12710"/>
          <a:stretch>
            <a:fillRect/>
          </a:stretch>
        </p:blipFill>
        <p:spPr>
          <a:xfrm>
            <a:off x="21945600" y="0"/>
            <a:ext cx="21945600" cy="3841750"/>
          </a:xfrm>
          <a:prstGeom prst="rect">
            <a:avLst/>
          </a:prstGeom>
          <a:ln w="190500" cap="sq">
            <a:no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04" name="Rectangle: Rounded Corners 103">
            <a:extLst>
              <a:ext uri="{FF2B5EF4-FFF2-40B4-BE49-F238E27FC236}">
                <a16:creationId xmlns:a16="http://schemas.microsoft.com/office/drawing/2014/main" id="{9DA18073-3EE8-4D03-A2E7-46844D358185}"/>
              </a:ext>
            </a:extLst>
          </p:cNvPr>
          <p:cNvSpPr/>
          <p:nvPr/>
        </p:nvSpPr>
        <p:spPr>
          <a:xfrm>
            <a:off x="17602762" y="7322842"/>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DATA VISUALIZATION</a:t>
            </a:r>
            <a:endParaRPr lang="en-IN" sz="2000" b="1" dirty="0"/>
          </a:p>
        </p:txBody>
      </p:sp>
      <p:sp>
        <p:nvSpPr>
          <p:cNvPr id="106" name="Rectangle: Rounded Corners 105">
            <a:extLst>
              <a:ext uri="{FF2B5EF4-FFF2-40B4-BE49-F238E27FC236}">
                <a16:creationId xmlns:a16="http://schemas.microsoft.com/office/drawing/2014/main" id="{38374F59-73C8-4566-A031-AA67D89A2E7A}"/>
              </a:ext>
            </a:extLst>
          </p:cNvPr>
          <p:cNvSpPr/>
          <p:nvPr/>
        </p:nvSpPr>
        <p:spPr>
          <a:xfrm>
            <a:off x="22188152" y="7322842"/>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DATA PREPROCESSING &amp; DIMENSION REDUCTION</a:t>
            </a:r>
            <a:endParaRPr lang="en-IN" sz="2000" b="1" dirty="0"/>
          </a:p>
        </p:txBody>
      </p:sp>
      <p:sp>
        <p:nvSpPr>
          <p:cNvPr id="107" name="Rectangle: Rounded Corners 106">
            <a:extLst>
              <a:ext uri="{FF2B5EF4-FFF2-40B4-BE49-F238E27FC236}">
                <a16:creationId xmlns:a16="http://schemas.microsoft.com/office/drawing/2014/main" id="{FE1924F7-38A5-448D-8D84-3D8D32895D76}"/>
              </a:ext>
            </a:extLst>
          </p:cNvPr>
          <p:cNvSpPr/>
          <p:nvPr/>
        </p:nvSpPr>
        <p:spPr>
          <a:xfrm>
            <a:off x="22188152" y="9713200"/>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STRATIFIED DATA DISTRIBUTION</a:t>
            </a:r>
            <a:endParaRPr lang="en-IN" sz="2000" b="1" dirty="0"/>
          </a:p>
        </p:txBody>
      </p:sp>
      <p:sp>
        <p:nvSpPr>
          <p:cNvPr id="108" name="Rectangle: Rounded Corners 107">
            <a:extLst>
              <a:ext uri="{FF2B5EF4-FFF2-40B4-BE49-F238E27FC236}">
                <a16:creationId xmlns:a16="http://schemas.microsoft.com/office/drawing/2014/main" id="{CAE190AA-7F1F-4EF8-9BE5-BBCFD19B4F88}"/>
              </a:ext>
            </a:extLst>
          </p:cNvPr>
          <p:cNvSpPr/>
          <p:nvPr/>
        </p:nvSpPr>
        <p:spPr>
          <a:xfrm>
            <a:off x="22188152" y="12103557"/>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TRAIN MODEL</a:t>
            </a:r>
            <a:endParaRPr lang="en-IN" sz="2000" b="1" dirty="0"/>
          </a:p>
        </p:txBody>
      </p:sp>
      <p:sp>
        <p:nvSpPr>
          <p:cNvPr id="109" name="Rectangle: Rounded Corners 108">
            <a:extLst>
              <a:ext uri="{FF2B5EF4-FFF2-40B4-BE49-F238E27FC236}">
                <a16:creationId xmlns:a16="http://schemas.microsoft.com/office/drawing/2014/main" id="{B34EF2E1-035E-4796-A49A-9F5418648547}"/>
              </a:ext>
            </a:extLst>
          </p:cNvPr>
          <p:cNvSpPr/>
          <p:nvPr/>
        </p:nvSpPr>
        <p:spPr>
          <a:xfrm>
            <a:off x="17602762" y="12103557"/>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EVALUATE ON TEST SET</a:t>
            </a:r>
            <a:endParaRPr lang="en-IN" sz="2000" b="1" dirty="0"/>
          </a:p>
        </p:txBody>
      </p:sp>
      <p:cxnSp>
        <p:nvCxnSpPr>
          <p:cNvPr id="110" name="Straight Arrow Connector 109">
            <a:extLst>
              <a:ext uri="{FF2B5EF4-FFF2-40B4-BE49-F238E27FC236}">
                <a16:creationId xmlns:a16="http://schemas.microsoft.com/office/drawing/2014/main" id="{8EE4F3C5-F856-4A9D-B2BD-A775CE783E03}"/>
              </a:ext>
            </a:extLst>
          </p:cNvPr>
          <p:cNvCxnSpPr>
            <a:cxnSpLocks/>
          </p:cNvCxnSpPr>
          <p:nvPr/>
        </p:nvCxnSpPr>
        <p:spPr>
          <a:xfrm flipV="1">
            <a:off x="24982152" y="9887747"/>
            <a:ext cx="944089" cy="47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B4BC443F-7603-482A-BABD-B9247ABC7E72}"/>
              </a:ext>
            </a:extLst>
          </p:cNvPr>
          <p:cNvCxnSpPr>
            <a:cxnSpLocks/>
          </p:cNvCxnSpPr>
          <p:nvPr/>
        </p:nvCxnSpPr>
        <p:spPr>
          <a:xfrm>
            <a:off x="24982152" y="10359264"/>
            <a:ext cx="944089" cy="387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useBgFill="1">
        <p:nvSpPr>
          <p:cNvPr id="112" name="TextBox 111">
            <a:extLst>
              <a:ext uri="{FF2B5EF4-FFF2-40B4-BE49-F238E27FC236}">
                <a16:creationId xmlns:a16="http://schemas.microsoft.com/office/drawing/2014/main" id="{51CAA586-3380-4805-B3A3-2C7CF66B44DC}"/>
              </a:ext>
            </a:extLst>
          </p:cNvPr>
          <p:cNvSpPr txBox="1"/>
          <p:nvPr/>
        </p:nvSpPr>
        <p:spPr>
          <a:xfrm>
            <a:off x="25926242" y="9601545"/>
            <a:ext cx="1821874" cy="400110"/>
          </a:xfrm>
          <a:prstGeom prst="rect">
            <a:avLst/>
          </a:prstGeom>
        </p:spPr>
        <p:txBody>
          <a:bodyPr wrap="square" rtlCol="0">
            <a:spAutoFit/>
          </a:bodyPr>
          <a:lstStyle/>
          <a:p>
            <a:r>
              <a:rPr lang="en-US" sz="2000" b="1" dirty="0"/>
              <a:t>TRAIN SET</a:t>
            </a:r>
          </a:p>
        </p:txBody>
      </p:sp>
      <p:sp useBgFill="1">
        <p:nvSpPr>
          <p:cNvPr id="113" name="TextBox 112">
            <a:extLst>
              <a:ext uri="{FF2B5EF4-FFF2-40B4-BE49-F238E27FC236}">
                <a16:creationId xmlns:a16="http://schemas.microsoft.com/office/drawing/2014/main" id="{BF00BCB6-931E-482A-98B6-CA9789BC1BA7}"/>
              </a:ext>
            </a:extLst>
          </p:cNvPr>
          <p:cNvSpPr txBox="1"/>
          <p:nvPr/>
        </p:nvSpPr>
        <p:spPr>
          <a:xfrm>
            <a:off x="25926241" y="10559041"/>
            <a:ext cx="1258785" cy="707886"/>
          </a:xfrm>
          <a:prstGeom prst="rect">
            <a:avLst/>
          </a:prstGeom>
        </p:spPr>
        <p:txBody>
          <a:bodyPr wrap="square" rtlCol="0">
            <a:spAutoFit/>
          </a:bodyPr>
          <a:lstStyle/>
          <a:p>
            <a:r>
              <a:rPr lang="en-US" sz="2000" b="1" dirty="0"/>
              <a:t>TEST SET</a:t>
            </a:r>
          </a:p>
        </p:txBody>
      </p:sp>
      <p:sp>
        <p:nvSpPr>
          <p:cNvPr id="114" name="Arrow: Right 113">
            <a:extLst>
              <a:ext uri="{FF2B5EF4-FFF2-40B4-BE49-F238E27FC236}">
                <a16:creationId xmlns:a16="http://schemas.microsoft.com/office/drawing/2014/main" id="{5F63DA26-9100-423E-AE1A-E64F703DDF3B}"/>
              </a:ext>
            </a:extLst>
          </p:cNvPr>
          <p:cNvSpPr/>
          <p:nvPr/>
        </p:nvSpPr>
        <p:spPr>
          <a:xfrm>
            <a:off x="20639314" y="7691438"/>
            <a:ext cx="1306286" cy="593767"/>
          </a:xfrm>
          <a:prstGeom prst="right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a:p>
        </p:txBody>
      </p:sp>
      <p:sp>
        <p:nvSpPr>
          <p:cNvPr id="116" name="Arrow: Down 115">
            <a:extLst>
              <a:ext uri="{FF2B5EF4-FFF2-40B4-BE49-F238E27FC236}">
                <a16:creationId xmlns:a16="http://schemas.microsoft.com/office/drawing/2014/main" id="{3F0CDBB8-64C5-4B93-A993-911783194FFF}"/>
              </a:ext>
            </a:extLst>
          </p:cNvPr>
          <p:cNvSpPr/>
          <p:nvPr/>
        </p:nvSpPr>
        <p:spPr>
          <a:xfrm>
            <a:off x="23397456" y="8801886"/>
            <a:ext cx="535707" cy="763229"/>
          </a:xfrm>
          <a:prstGeom prst="down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a:p>
        </p:txBody>
      </p:sp>
      <p:sp>
        <p:nvSpPr>
          <p:cNvPr id="117" name="Arrow: Down 116">
            <a:extLst>
              <a:ext uri="{FF2B5EF4-FFF2-40B4-BE49-F238E27FC236}">
                <a16:creationId xmlns:a16="http://schemas.microsoft.com/office/drawing/2014/main" id="{EBCD92AB-CC32-4EB2-89A8-22B813CCEA8D}"/>
              </a:ext>
            </a:extLst>
          </p:cNvPr>
          <p:cNvSpPr/>
          <p:nvPr/>
        </p:nvSpPr>
        <p:spPr>
          <a:xfrm>
            <a:off x="23397456" y="11192244"/>
            <a:ext cx="535707" cy="763229"/>
          </a:xfrm>
          <a:prstGeom prst="down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a:p>
        </p:txBody>
      </p:sp>
      <p:sp>
        <p:nvSpPr>
          <p:cNvPr id="118" name="Arrow: Left 117">
            <a:extLst>
              <a:ext uri="{FF2B5EF4-FFF2-40B4-BE49-F238E27FC236}">
                <a16:creationId xmlns:a16="http://schemas.microsoft.com/office/drawing/2014/main" id="{19C6CF5C-80D3-424A-B9BE-09AB5635CBBA}"/>
              </a:ext>
            </a:extLst>
          </p:cNvPr>
          <p:cNvSpPr/>
          <p:nvPr/>
        </p:nvSpPr>
        <p:spPr>
          <a:xfrm>
            <a:off x="20639314" y="12507791"/>
            <a:ext cx="1306286" cy="593767"/>
          </a:xfrm>
          <a:prstGeom prst="left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a:p>
        </p:txBody>
      </p:sp>
      <p:sp>
        <p:nvSpPr>
          <p:cNvPr id="119" name="Rectangle: Rounded Corners 118">
            <a:extLst>
              <a:ext uri="{FF2B5EF4-FFF2-40B4-BE49-F238E27FC236}">
                <a16:creationId xmlns:a16="http://schemas.microsoft.com/office/drawing/2014/main" id="{91BCB98F-E2B1-48D1-A47B-71732D7A8865}"/>
              </a:ext>
            </a:extLst>
          </p:cNvPr>
          <p:cNvSpPr/>
          <p:nvPr/>
        </p:nvSpPr>
        <p:spPr>
          <a:xfrm>
            <a:off x="17602762" y="9710690"/>
            <a:ext cx="2794000" cy="1330960"/>
          </a:xfrm>
          <a:prstGeom prst="roundRect">
            <a:avLst/>
          </a:prstGeom>
          <a:ln>
            <a:solidFill>
              <a:srgbClr val="00B0EA"/>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OUTPUT</a:t>
            </a:r>
            <a:endParaRPr lang="en-IN" sz="2000" b="1" dirty="0"/>
          </a:p>
        </p:txBody>
      </p:sp>
      <p:sp>
        <p:nvSpPr>
          <p:cNvPr id="120" name="Arrow: Up 119">
            <a:extLst>
              <a:ext uri="{FF2B5EF4-FFF2-40B4-BE49-F238E27FC236}">
                <a16:creationId xmlns:a16="http://schemas.microsoft.com/office/drawing/2014/main" id="{62EB4B21-46D8-4784-8540-350BAF9504FF}"/>
              </a:ext>
            </a:extLst>
          </p:cNvPr>
          <p:cNvSpPr/>
          <p:nvPr/>
        </p:nvSpPr>
        <p:spPr>
          <a:xfrm>
            <a:off x="18731908" y="11192244"/>
            <a:ext cx="535707" cy="763229"/>
          </a:xfrm>
          <a:prstGeom prst="upArrow">
            <a:avLst/>
          </a:prstGeom>
          <a:ln>
            <a:solidFill>
              <a:srgbClr val="00B0EA"/>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7200"/>
          </a:p>
        </p:txBody>
      </p:sp>
      <p:sp>
        <p:nvSpPr>
          <p:cNvPr id="32" name="Content Placeholder 31">
            <a:extLst>
              <a:ext uri="{FF2B5EF4-FFF2-40B4-BE49-F238E27FC236}">
                <a16:creationId xmlns:a16="http://schemas.microsoft.com/office/drawing/2014/main" id="{38258FE7-FE34-43F2-B504-8C804AD327DF}"/>
              </a:ext>
            </a:extLst>
          </p:cNvPr>
          <p:cNvSpPr>
            <a:spLocks noGrp="1"/>
          </p:cNvSpPr>
          <p:nvPr>
            <p:ph sz="quarter" idx="26"/>
          </p:nvPr>
        </p:nvSpPr>
        <p:spPr/>
        <p:txBody>
          <a:bodyPr>
            <a:normAutofit/>
          </a:bodyPr>
          <a:lstStyle/>
          <a:p>
            <a:r>
              <a:rPr lang="en-US" sz="3300" dirty="0"/>
              <a:t>Work that has been done in this direction-</a:t>
            </a:r>
          </a:p>
          <a:p>
            <a:r>
              <a:rPr lang="en-US" sz="3300" dirty="0"/>
              <a:t>To detect fraud in the payment transaction applied ML techniques like SVM to the model.[3]</a:t>
            </a:r>
          </a:p>
          <a:p>
            <a:r>
              <a:rPr lang="en-US" sz="3300" dirty="0"/>
              <a:t>Review state of the art in credit card fraud detection techniques.[4]</a:t>
            </a:r>
          </a:p>
          <a:p>
            <a:r>
              <a:rPr lang="en-US" sz="3300" dirty="0"/>
              <a:t>Describe the tools available for statistical fraud detection.[5]</a:t>
            </a:r>
          </a:p>
          <a:p>
            <a:r>
              <a:rPr lang="en-US" sz="3300" dirty="0"/>
              <a:t>Considered the risk in mobile payment transactions [6]</a:t>
            </a:r>
            <a:endParaRPr lang="en-IN" sz="3300" dirty="0"/>
          </a:p>
        </p:txBody>
      </p:sp>
      <p:sp>
        <p:nvSpPr>
          <p:cNvPr id="121" name="Text Placeholder 70">
            <a:extLst>
              <a:ext uri="{FF2B5EF4-FFF2-40B4-BE49-F238E27FC236}">
                <a16:creationId xmlns:a16="http://schemas.microsoft.com/office/drawing/2014/main" id="{1DA95A49-0339-4A52-A0E1-2C43724423DA}"/>
              </a:ext>
            </a:extLst>
          </p:cNvPr>
          <p:cNvSpPr txBox="1">
            <a:spLocks/>
          </p:cNvSpPr>
          <p:nvPr/>
        </p:nvSpPr>
        <p:spPr>
          <a:xfrm>
            <a:off x="29900563" y="9779465"/>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b="1" dirty="0"/>
              <a:t>EVALUATION METRICS</a:t>
            </a:r>
          </a:p>
        </p:txBody>
      </p:sp>
      <p:sp>
        <p:nvSpPr>
          <p:cNvPr id="122" name="Content Placeholder 11">
            <a:extLst>
              <a:ext uri="{FF2B5EF4-FFF2-40B4-BE49-F238E27FC236}">
                <a16:creationId xmlns:a16="http://schemas.microsoft.com/office/drawing/2014/main" id="{E94FFF2F-22BF-4E0E-A7CA-74B0976C7CD5}"/>
              </a:ext>
            </a:extLst>
          </p:cNvPr>
          <p:cNvSpPr txBox="1">
            <a:spLocks/>
          </p:cNvSpPr>
          <p:nvPr/>
        </p:nvSpPr>
        <p:spPr>
          <a:xfrm>
            <a:off x="29900563" y="11266927"/>
            <a:ext cx="12801600" cy="5952030"/>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r>
              <a:rPr lang="en-US" sz="3600" dirty="0"/>
              <a:t>Confusion matrix.</a:t>
            </a:r>
          </a:p>
          <a:p>
            <a:r>
              <a:rPr lang="en-US" sz="3600" dirty="0"/>
              <a:t>Precision Recall graph.</a:t>
            </a:r>
          </a:p>
          <a:p>
            <a:r>
              <a:rPr lang="en-US" sz="3600" dirty="0"/>
              <a:t>F1 score.</a:t>
            </a:r>
          </a:p>
          <a:p>
            <a:r>
              <a:rPr lang="en-US" sz="3600" dirty="0"/>
              <a:t>AUC – ROC Curve</a:t>
            </a:r>
          </a:p>
          <a:p>
            <a:endParaRPr lang="en-US" sz="3600" dirty="0"/>
          </a:p>
          <a:p>
            <a:endParaRPr lang="en-US" sz="3600" dirty="0"/>
          </a:p>
          <a:p>
            <a:endParaRPr lang="en-US" sz="3600" dirty="0"/>
          </a:p>
          <a:p>
            <a:endParaRPr lang="en-US" sz="3600" dirty="0"/>
          </a:p>
          <a:p>
            <a:endParaRPr lang="en-US" sz="3600" dirty="0"/>
          </a:p>
          <a:p>
            <a:pPr marL="0" indent="0">
              <a:buNone/>
            </a:pPr>
            <a:endParaRPr lang="en-US" sz="3600" dirty="0"/>
          </a:p>
          <a:p>
            <a:endParaRPr lang="en-US" sz="3600" dirty="0"/>
          </a:p>
          <a:p>
            <a:endParaRPr lang="en-US" sz="3600" dirty="0"/>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196</TotalTime>
  <Words>558</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Fraud Detection in Mobile Payment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Mr. Ashish Jain</cp:lastModifiedBy>
  <cp:revision>36</cp:revision>
  <dcterms:created xsi:type="dcterms:W3CDTF">2013-01-20T21:20:28Z</dcterms:created>
  <dcterms:modified xsi:type="dcterms:W3CDTF">2019-02-13T17:58:26Z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