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1" r:id="rId7"/>
    <p:sldId id="262" r:id="rId8"/>
    <p:sldId id="263" r:id="rId9"/>
    <p:sldId id="264" r:id="rId10"/>
    <p:sldId id="265" r:id="rId11"/>
    <p:sldId id="266" r:id="rId12"/>
    <p:sldId id="259" r:id="rId13"/>
  </p:sldIdLst>
  <p:sldSz cx="12192000" cy="6858000"/>
  <p:notesSz cx="6858000" cy="9144000"/>
  <p:embeddedFontLst>
    <p:embeddedFont>
      <p:font typeface="Calibri" panose="020F0502020204030204"/>
      <p:regular r:id="rId17"/>
    </p:embeddedFont>
    <p:embeddedFont>
      <p:font typeface="Lato Black" panose="020F0502020204030203"/>
      <p:bold r:id="rId18"/>
    </p:embeddedFont>
    <p:embeddedFont>
      <p:font typeface="Libre Baskerville" panose="0200000000000000000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8" d="100"/>
          <a:sy n="98" d="100"/>
        </p:scale>
        <p:origin x="8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43" y="0"/>
            <a:ext cx="12190815" cy="6694098"/>
          </a:xfrm>
          <a:prstGeom prst="rect">
            <a:avLst/>
          </a:prstGeom>
          <a:noFill/>
          <a:ln>
            <a:noFill/>
          </a:ln>
        </p:spPr>
      </p:pic>
      <p:sp>
        <p:nvSpPr>
          <p:cNvPr id="99" name="Google Shape;99;p1"/>
          <p:cNvSpPr txBox="1"/>
          <p:nvPr/>
        </p:nvSpPr>
        <p:spPr>
          <a:xfrm>
            <a:off x="2472690" y="3717925"/>
            <a:ext cx="7245985" cy="807085"/>
          </a:xfrm>
          <a:prstGeom prst="rect">
            <a:avLst/>
          </a:prstGeom>
          <a:noFill/>
          <a:ln>
            <a:noFill/>
          </a:ln>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altLang="en-IN" sz="1800" b="1">
                <a:solidFill>
                  <a:schemeClr val="dk1"/>
                </a:solidFill>
                <a:latin typeface="Times New Roman" panose="02020603050405020304" charset="0"/>
                <a:ea typeface="Calibri" panose="020F0502020204030204"/>
                <a:cs typeface="Times New Roman" panose="02020603050405020304" charset="0"/>
                <a:sym typeface="Calibri" panose="020F0502020204030204"/>
              </a:rPr>
              <a:t>An Exploratory Data Analysis on The Aspiring Mind Employment Outcomes (AMEO) 2015 Study From  AMCAT</a:t>
            </a:r>
            <a:endParaRPr lang="en-IN" dirty="0"/>
          </a:p>
        </p:txBody>
      </p:sp>
      <p:sp>
        <p:nvSpPr>
          <p:cNvPr id="2" name="Text Box 1"/>
          <p:cNvSpPr txBox="1"/>
          <p:nvPr/>
        </p:nvSpPr>
        <p:spPr>
          <a:xfrm>
            <a:off x="7838440" y="4771390"/>
            <a:ext cx="5242560" cy="884555"/>
          </a:xfrm>
          <a:prstGeom prst="rect">
            <a:avLst/>
          </a:prstGeom>
          <a:noFill/>
        </p:spPr>
        <p:txBody>
          <a:bodyPr wrap="square" rtlCol="0">
            <a:noAutofit/>
          </a:bodyPr>
          <a:p>
            <a:pPr>
              <a:lnSpc>
                <a:spcPct val="120000"/>
              </a:lnSpc>
            </a:pPr>
            <a:r>
              <a:rPr lang="en-US" sz="2000" b="1">
                <a:latin typeface="Times New Roman" panose="02020603050405020304" charset="0"/>
                <a:cs typeface="Times New Roman" panose="02020603050405020304" charset="0"/>
              </a:rPr>
              <a:t>-submited by </a:t>
            </a:r>
            <a:endParaRPr lang="en-US" sz="2000" b="1">
              <a:latin typeface="Times New Roman" panose="02020603050405020304" charset="0"/>
              <a:cs typeface="Times New Roman" panose="02020603050405020304" charset="0"/>
            </a:endParaRPr>
          </a:p>
          <a:p>
            <a:pPr>
              <a:lnSpc>
                <a:spcPct val="120000"/>
              </a:lnSpc>
            </a:pPr>
            <a:r>
              <a:rPr lang="en-US" sz="2000" b="1">
                <a:latin typeface="Times New Roman" panose="02020603050405020304" charset="0"/>
                <a:cs typeface="Times New Roman" panose="02020603050405020304" charset="0"/>
              </a:rPr>
              <a:t>  Ajai Raaj (IN9240802)</a:t>
            </a:r>
            <a:endParaRPr lang="en-US" sz="2000"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502020204030203"/>
              <a:buNone/>
            </a:pPr>
            <a:r>
              <a:rPr lang="en-IN" sz="3200" b="0" i="0" u="none" strike="noStrike" cap="none">
                <a:solidFill>
                  <a:schemeClr val="tx1"/>
                </a:solidFill>
                <a:latin typeface="Lato Black" panose="020F0502020204030203"/>
                <a:ea typeface="Lato Black" panose="020F0502020204030203"/>
                <a:cs typeface="Lato Black" panose="020F0502020204030203"/>
                <a:sym typeface="Lato Black" panose="020F0502020204030203"/>
              </a:rPr>
              <a:t>About me</a:t>
            </a:r>
            <a:endParaRPr lang="en-IN" sz="3200" b="0" i="0" u="none" strike="noStrike" cap="none">
              <a:solidFill>
                <a:schemeClr val="tx1"/>
              </a:solidFill>
              <a:latin typeface="Lato Black" panose="020F0502020204030203"/>
              <a:ea typeface="Lato Black" panose="020F0502020204030203"/>
              <a:cs typeface="Lato Black" panose="020F0502020204030203"/>
              <a:sym typeface="Lato Black" panose="020F0502020204030203"/>
            </a:endParaRPr>
          </a:p>
        </p:txBody>
      </p:sp>
      <p:sp>
        <p:nvSpPr>
          <p:cNvPr id="3" name="Text Box 2"/>
          <p:cNvSpPr txBox="1"/>
          <p:nvPr/>
        </p:nvSpPr>
        <p:spPr>
          <a:xfrm>
            <a:off x="561975" y="939800"/>
            <a:ext cx="10668000" cy="4978400"/>
          </a:xfrm>
          <a:prstGeom prst="rect">
            <a:avLst/>
          </a:prstGeom>
          <a:noFill/>
        </p:spPr>
        <p:txBody>
          <a:bodyPr wrap="square" rtlCol="0">
            <a:noAutofit/>
          </a:bodyPr>
          <a:p>
            <a:pPr algn="just">
              <a:lnSpc>
                <a:spcPct val="140000"/>
              </a:lnSpc>
            </a:pPr>
            <a:r>
              <a:rPr lang="en-US" sz="1600" b="1"/>
              <a:t>I am Ajai Raaj. I hold a Bachelor of Technology (B.Tech) degree in Information Technology . My undergraduate education provided me with a strong foundation in computer science principles, including programming,  algorithms, and data structures.</a:t>
            </a:r>
            <a:endParaRPr lang="en-US" sz="1600" b="1"/>
          </a:p>
          <a:p>
            <a:pPr algn="just">
              <a:lnSpc>
                <a:spcPct val="140000"/>
              </a:lnSpc>
            </a:pPr>
            <a:r>
              <a:rPr lang="en-US" sz="1600" b="1"/>
              <a:t>I am passionate about leveraging data-driven insights to solve complex problems and make informed decisions.</a:t>
            </a:r>
            <a:endParaRPr lang="en-US" sz="1600" b="1"/>
          </a:p>
          <a:p>
            <a:pPr algn="just">
              <a:lnSpc>
                <a:spcPct val="140000"/>
              </a:lnSpc>
            </a:pPr>
            <a:r>
              <a:rPr lang="en-US" sz="1600" b="1"/>
              <a:t>The field of data science offers exciting opportunities to extract valuable insights from large datasets, apply</a:t>
            </a:r>
            <a:endParaRPr lang="en-US" sz="1600" b="1"/>
          </a:p>
          <a:p>
            <a:pPr algn="just">
              <a:lnSpc>
                <a:spcPct val="140000"/>
              </a:lnSpc>
            </a:pPr>
            <a:r>
              <a:rPr lang="en-US" sz="1600" b="1"/>
              <a:t>machine learning algorithms to predict trends, and derive actionable recommendations for businesses and</a:t>
            </a:r>
            <a:endParaRPr lang="en-US" sz="1600" b="1"/>
          </a:p>
          <a:p>
            <a:pPr algn="just">
              <a:lnSpc>
                <a:spcPct val="140000"/>
              </a:lnSpc>
            </a:pPr>
            <a:r>
              <a:rPr lang="en-US" sz="1600" b="1"/>
              <a:t>organizations. By learning data science, I aim to enhance my analytical skills and contribute to innovative projects that harness the power of data.</a:t>
            </a:r>
            <a:endParaRPr lang="en-US" sz="1600" b="1"/>
          </a:p>
          <a:p>
            <a:pPr algn="just">
              <a:lnSpc>
                <a:spcPct val="140000"/>
              </a:lnSpc>
            </a:pPr>
            <a:r>
              <a:rPr lang="en-US" sz="1600" b="1"/>
              <a:t>While I do not have formal work experience in the field of data science, I have completed relevant coursework and personal projects to develop my skills in data analysis, machine learning, and statistical modeling. Additionally, I actively seek opportunities to participate in data science competitions and collaborative projects to  gain practical experience and expand my knowledge in this domain.</a:t>
            </a:r>
            <a:endParaRPr lang="en-US" sz="1600" b="1"/>
          </a:p>
          <a:p>
            <a:pPr>
              <a:lnSpc>
                <a:spcPct val="140000"/>
              </a:lnSpc>
            </a:pPr>
            <a:endParaRPr lang="en-US" sz="1600" b="1"/>
          </a:p>
          <a:p>
            <a:pPr>
              <a:lnSpc>
                <a:spcPct val="140000"/>
              </a:lnSpc>
            </a:pPr>
            <a:r>
              <a:rPr lang="en-US" sz="1600" b="1"/>
              <a:t>LinkedIn profile: https://www.linkedin.com/in/ajairaajvinayak/</a:t>
            </a:r>
            <a:endParaRPr lang="en-US" sz="1600" b="1"/>
          </a:p>
          <a:p>
            <a:pPr>
              <a:lnSpc>
                <a:spcPct val="140000"/>
              </a:lnSpc>
            </a:pPr>
            <a:r>
              <a:rPr lang="en-US" sz="1600" b="1"/>
              <a:t>GitHub profile: https://github.com/ajairaajvinayak</a:t>
            </a:r>
            <a:endParaRPr lang="en-US"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latin typeface="Times New Roman" panose="02020603050405020304" charset="0"/>
                <a:cs typeface="Times New Roman" panose="02020603050405020304" charset="0"/>
              </a:rPr>
              <a:t>Introduction</a:t>
            </a:r>
            <a:endParaRPr lang="en-IN" b="1" dirty="0">
              <a:solidFill>
                <a:schemeClr val="tx1"/>
              </a:solidFill>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1002587" y="2141537"/>
            <a:ext cx="10515600" cy="4351338"/>
          </a:xfrm>
        </p:spPr>
        <p:txBody>
          <a:bodyPr>
            <a:normAutofit/>
          </a:bodyPr>
          <a:lstStyle/>
          <a:p>
            <a:pPr marL="114300" indent="0" algn="just" rtl="0">
              <a:spcBef>
                <a:spcPts val="0"/>
              </a:spcBef>
              <a:spcAft>
                <a:spcPts val="0"/>
              </a:spcAft>
              <a:buNone/>
            </a:pPr>
            <a:r>
              <a:rPr lang="en-US" sz="2400" b="1" i="0" u="none" strike="noStrike" dirty="0">
                <a:solidFill>
                  <a:srgbClr val="000000"/>
                </a:solidFill>
                <a:effectLst/>
                <a:latin typeface="Arial" panose="020B0604020202020204" pitchFamily="34" charset="0"/>
              </a:rPr>
              <a:t>Brief Overview:</a:t>
            </a:r>
            <a:endParaRPr lang="en-US" sz="2400" b="1" i="0" u="none" strike="noStrike" dirty="0">
              <a:solidFill>
                <a:srgbClr val="000000"/>
              </a:solidFill>
              <a:effectLst/>
              <a:latin typeface="Arial" panose="020B0604020202020204" pitchFamily="34" charset="0"/>
            </a:endParaRPr>
          </a:p>
          <a:p>
            <a:pPr>
              <a:spcBef>
                <a:spcPts val="0"/>
              </a:spcBef>
            </a:pPr>
            <a:r>
              <a:rPr lang="en-US" sz="2400" i="0" u="none" strike="noStrike" dirty="0">
                <a:solidFill>
                  <a:srgbClr val="000000"/>
                </a:solidFill>
                <a:effectLst/>
                <a:latin typeface="Arial" panose="020B0604020202020204" pitchFamily="34" charset="0"/>
              </a:rPr>
              <a:t>The project involves conducting Exploratory Data Analysis (EDA) on a salary dataset to extract valuable insights.</a:t>
            </a:r>
            <a:endParaRPr lang="en-US" sz="2400" i="0" u="none" strike="noStrike" dirty="0">
              <a:solidFill>
                <a:srgbClr val="000000"/>
              </a:solidFill>
              <a:effectLst/>
              <a:latin typeface="Arial" panose="020B0604020202020204" pitchFamily="34" charset="0"/>
            </a:endParaRPr>
          </a:p>
          <a:p>
            <a:pPr marL="114300" indent="0">
              <a:spcBef>
                <a:spcPts val="0"/>
              </a:spcBef>
              <a:buNone/>
            </a:pPr>
            <a:endParaRPr lang="en-US" sz="2400" dirty="0">
              <a:solidFill>
                <a:srgbClr val="000000"/>
              </a:solidFill>
              <a:latin typeface="Arial" panose="020B0604020202020204" pitchFamily="34" charset="0"/>
            </a:endParaRPr>
          </a:p>
          <a:p>
            <a:pPr marL="114300" indent="0">
              <a:spcBef>
                <a:spcPts val="0"/>
              </a:spcBef>
              <a:buNone/>
            </a:pPr>
            <a:endParaRPr lang="en-US" sz="2400" i="0" u="none" strike="noStrike" dirty="0">
              <a:solidFill>
                <a:srgbClr val="000000"/>
              </a:solidFill>
              <a:effectLst/>
              <a:latin typeface="Arial" panose="020B0604020202020204" pitchFamily="34" charset="0"/>
            </a:endParaRPr>
          </a:p>
          <a:p>
            <a:pPr marL="114300" indent="0" algn="just" rtl="0">
              <a:spcBef>
                <a:spcPts val="0"/>
              </a:spcBef>
              <a:spcAft>
                <a:spcPts val="0"/>
              </a:spcAft>
              <a:buNone/>
            </a:pPr>
            <a:r>
              <a:rPr lang="en-US" sz="2400" b="1" i="0" u="none" strike="noStrike" dirty="0">
                <a:solidFill>
                  <a:srgbClr val="000000"/>
                </a:solidFill>
                <a:effectLst/>
                <a:latin typeface="Arial" panose="020B0604020202020204" pitchFamily="34" charset="0"/>
              </a:rPr>
              <a:t>Objective: </a:t>
            </a:r>
            <a:endParaRPr lang="en-US" sz="2400" b="1" i="0" u="none" strike="noStrike" dirty="0">
              <a:solidFill>
                <a:srgbClr val="000000"/>
              </a:solidFill>
              <a:effectLst/>
              <a:latin typeface="Arial" panose="020B0604020202020204" pitchFamily="34" charset="0"/>
            </a:endParaRPr>
          </a:p>
          <a:p>
            <a:pPr algn="just">
              <a:spcBef>
                <a:spcPts val="0"/>
              </a:spcBef>
            </a:pPr>
            <a:r>
              <a:rPr lang="en-US" sz="2400" b="0" i="0" u="none" strike="noStrike" dirty="0">
                <a:solidFill>
                  <a:srgbClr val="000000"/>
                </a:solidFill>
                <a:effectLst/>
                <a:latin typeface="Arial" panose="020B0604020202020204" pitchFamily="34" charset="0"/>
              </a:rPr>
              <a:t>Uncover patterns, outliers, and relationships within the data.</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charset="0"/>
                <a:cs typeface="Times New Roman" panose="02020603050405020304" charset="0"/>
              </a:rPr>
              <a:t>Dataset Overview</a:t>
            </a:r>
            <a:endParaRPr lang="en-US" b="1"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838200" y="1318661"/>
            <a:ext cx="10515600" cy="5174214"/>
          </a:xfrm>
        </p:spPr>
        <p:txBody>
          <a:bodyPr>
            <a:normAutofit/>
          </a:bodyPr>
          <a:lstStyle/>
          <a:p>
            <a:r>
              <a:rPr lang="en-US" sz="1400" dirty="0"/>
              <a:t>The dataset consists of 3998 entries and 39 columns.</a:t>
            </a:r>
            <a:endParaRPr lang="en-US" sz="1400" dirty="0"/>
          </a:p>
          <a:p>
            <a:r>
              <a:rPr lang="en-US" sz="1400" dirty="0"/>
              <a:t>Columns include information such as ID, Salary, Date of Joining (DOJ), Date of Leaving (DOL), Designation, </a:t>
            </a:r>
            <a:r>
              <a:rPr lang="en-US" sz="1400" dirty="0" err="1"/>
              <a:t>JobCity</a:t>
            </a:r>
            <a:r>
              <a:rPr lang="en-US" sz="1400" dirty="0"/>
              <a:t>, Gender, Date of Birth (DOB), 10th and 12th percentage, and many more.</a:t>
            </a:r>
            <a:endParaRPr lang="en-US" sz="1400" dirty="0"/>
          </a:p>
          <a:p>
            <a:r>
              <a:rPr lang="en-US" sz="1400" b="1" dirty="0"/>
              <a:t>Head of the Dataset:</a:t>
            </a:r>
            <a:endParaRPr lang="en-US" sz="1400" b="1" dirty="0"/>
          </a:p>
          <a:p>
            <a:endParaRPr lang="en-US" sz="1400" dirty="0"/>
          </a:p>
          <a:p>
            <a:endParaRPr lang="en-US" sz="1400" dirty="0"/>
          </a:p>
          <a:p>
            <a:endParaRPr lang="en-US" sz="1400" dirty="0"/>
          </a:p>
          <a:p>
            <a:endParaRPr lang="en-US" sz="1400" dirty="0"/>
          </a:p>
          <a:p>
            <a:endParaRPr lang="en-US" sz="1400" dirty="0"/>
          </a:p>
          <a:p>
            <a:pPr marL="114300" indent="0">
              <a:buNone/>
            </a:pPr>
            <a:endParaRPr lang="en-US" sz="1400" dirty="0"/>
          </a:p>
          <a:p>
            <a:r>
              <a:rPr lang="en-US" sz="1400" b="1" dirty="0"/>
              <a:t>Shape:</a:t>
            </a:r>
            <a:endParaRPr lang="en-US" sz="1400" b="1" dirty="0"/>
          </a:p>
          <a:p>
            <a:pPr marL="114300" indent="0">
              <a:buNone/>
            </a:pPr>
            <a:r>
              <a:rPr lang="en-US" sz="1400" dirty="0"/>
              <a:t>	Rows: 3998, Columns: 40</a:t>
            </a:r>
            <a:endParaRPr lang="en-US" sz="1400" dirty="0"/>
          </a:p>
          <a:p>
            <a:r>
              <a:rPr lang="en-US" sz="1400" b="1" dirty="0"/>
              <a:t>Description:</a:t>
            </a:r>
            <a:endParaRPr lang="en-US" sz="1400" b="1" dirty="0"/>
          </a:p>
          <a:p>
            <a:pPr>
              <a:buFont typeface="Arial" panose="020B0604020202020204" pitchFamily="34" charset="0"/>
              <a:buChar char="•"/>
            </a:pPr>
            <a:r>
              <a:rPr lang="en-US" sz="1400" dirty="0"/>
              <a:t>	The dataset provides a comprehensive overview of candidates' educational backgrounds, professional experiences, and personality traits.</a:t>
            </a:r>
            <a:endParaRPr lang="en-US" sz="1400" dirty="0"/>
          </a:p>
          <a:p>
            <a:r>
              <a:rPr lang="en-US" sz="1400" dirty="0"/>
              <a:t>            Various data types include float64, int64, and object.</a:t>
            </a:r>
            <a:endParaRPr lang="en-US" sz="1400" dirty="0"/>
          </a:p>
        </p:txBody>
      </p:sp>
      <p:pic>
        <p:nvPicPr>
          <p:cNvPr id="5" name="Picture 4"/>
          <p:cNvPicPr>
            <a:picLocks noChangeAspect="1"/>
          </p:cNvPicPr>
          <p:nvPr/>
        </p:nvPicPr>
        <p:blipFill>
          <a:blip r:embed="rId1"/>
          <a:stretch>
            <a:fillRect/>
          </a:stretch>
        </p:blipFill>
        <p:spPr>
          <a:xfrm>
            <a:off x="2873142" y="2735664"/>
            <a:ext cx="8354340" cy="18603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0D0D0D"/>
                </a:solidFill>
                <a:effectLst/>
                <a:latin typeface="Times New Roman" panose="02020603050405020304" charset="0"/>
                <a:cs typeface="Times New Roman" panose="02020603050405020304" charset="0"/>
              </a:rPr>
              <a:t>Univariate Analysis - Salary Distribution</a:t>
            </a:r>
            <a:br>
              <a:rPr lang="en-US" b="1" i="0" dirty="0">
                <a:solidFill>
                  <a:srgbClr val="0D0D0D"/>
                </a:solidFill>
                <a:effectLst/>
                <a:latin typeface="Söhne"/>
              </a:rPr>
            </a:br>
            <a:endParaRPr lang="en-US" dirty="0"/>
          </a:p>
        </p:txBody>
      </p:sp>
      <p:sp>
        <p:nvSpPr>
          <p:cNvPr id="3" name="Text Placeholder 2"/>
          <p:cNvSpPr>
            <a:spLocks noGrp="1"/>
          </p:cNvSpPr>
          <p:nvPr>
            <p:ph type="body" idx="1"/>
          </p:nvPr>
        </p:nvSpPr>
        <p:spPr>
          <a:xfrm>
            <a:off x="7709836" y="1376414"/>
            <a:ext cx="4312118" cy="1559292"/>
          </a:xfrm>
        </p:spPr>
        <p:txBody>
          <a:bodyPr>
            <a:normAutofit/>
          </a:bodyPr>
          <a:lstStyle/>
          <a:p>
            <a:pPr marL="114300" indent="0">
              <a:buNone/>
            </a:pPr>
            <a:r>
              <a:rPr lang="en-US" sz="1600" dirty="0"/>
              <a:t>The Salary distribution exhibits positive skewness with a value of 6.45, indicating that the majority of salaries are concentrated on the lower end, while a few instances have exceptionally high salaries. </a:t>
            </a:r>
            <a:endParaRPr lang="en-US" sz="1600" dirty="0"/>
          </a:p>
        </p:txBody>
      </p:sp>
      <p:pic>
        <p:nvPicPr>
          <p:cNvPr id="9" name="Picture 8"/>
          <p:cNvPicPr>
            <a:picLocks noChangeAspect="1"/>
          </p:cNvPicPr>
          <p:nvPr/>
        </p:nvPicPr>
        <p:blipFill>
          <a:blip r:embed="rId1"/>
          <a:stretch>
            <a:fillRect/>
          </a:stretch>
        </p:blipFill>
        <p:spPr>
          <a:xfrm>
            <a:off x="505325" y="963346"/>
            <a:ext cx="7113071" cy="3556536"/>
          </a:xfrm>
          <a:prstGeom prst="rect">
            <a:avLst/>
          </a:prstGeom>
        </p:spPr>
      </p:pic>
      <p:sp>
        <p:nvSpPr>
          <p:cNvPr id="10" name="TextBox 9"/>
          <p:cNvSpPr txBox="1"/>
          <p:nvPr/>
        </p:nvSpPr>
        <p:spPr>
          <a:xfrm>
            <a:off x="7749943" y="2962110"/>
            <a:ext cx="3936732" cy="984885"/>
          </a:xfrm>
          <a:prstGeom prst="rect">
            <a:avLst/>
          </a:prstGeom>
          <a:noFill/>
        </p:spPr>
        <p:txBody>
          <a:bodyPr wrap="square" rtlCol="0">
            <a:spAutoFit/>
          </a:bodyPr>
          <a:lstStyle/>
          <a:p>
            <a:r>
              <a:rPr lang="en-US" dirty="0"/>
              <a:t>A total of 109 outliers were identified, with salaries </a:t>
            </a:r>
            <a:r>
              <a:rPr lang="en-US" sz="1600" dirty="0"/>
              <a:t>significantly</a:t>
            </a:r>
            <a:r>
              <a:rPr lang="en-US" dirty="0"/>
              <a:t> exceeding the general trend. Noteworthy examples include salaries of 1,100,000, 800,000, and 1,500,000.</a:t>
            </a:r>
            <a:endParaRPr lang="en-US" dirty="0"/>
          </a:p>
        </p:txBody>
      </p:sp>
      <p:sp>
        <p:nvSpPr>
          <p:cNvPr id="20" name="TextBox 19"/>
          <p:cNvSpPr txBox="1"/>
          <p:nvPr/>
        </p:nvSpPr>
        <p:spPr>
          <a:xfrm>
            <a:off x="1133373" y="4641049"/>
            <a:ext cx="9512167" cy="953135"/>
          </a:xfrm>
          <a:prstGeom prst="rect">
            <a:avLst/>
          </a:prstGeom>
          <a:noFill/>
        </p:spPr>
        <p:txBody>
          <a:bodyPr wrap="square">
            <a:spAutoFit/>
          </a:bodyPr>
          <a:lstStyle/>
          <a:p>
            <a:r>
              <a:rPr lang="en-US" b="0" i="0" dirty="0">
                <a:solidFill>
                  <a:schemeClr val="tx1"/>
                </a:solidFill>
                <a:effectLst/>
                <a:latin typeface="Times New Roman" panose="02020603050405020304" charset="0"/>
                <a:cs typeface="Times New Roman" panose="02020603050405020304" charset="0"/>
              </a:rPr>
              <a:t>The histogram and boxplot visually represent the skewed nature of the distribution and the presence of outliers. Further investigation into the context of these high salaries is recommended to determine whether they are valid data points or anomalies.</a:t>
            </a:r>
            <a:endParaRPr lang="en-US" b="0" i="0" dirty="0">
              <a:solidFill>
                <a:schemeClr val="tx1"/>
              </a:solidFill>
              <a:effectLst/>
              <a:latin typeface="Times New Roman" panose="02020603050405020304" charset="0"/>
              <a:cs typeface="Times New Roman" panose="02020603050405020304" charset="0"/>
            </a:endParaRPr>
          </a:p>
          <a:p>
            <a:endParaRPr lang="en-US" dirty="0">
              <a:solidFill>
                <a:schemeClr val="tx1"/>
              </a:solidFill>
              <a:latin typeface="Söhne"/>
            </a:endParaRPr>
          </a:p>
          <a:p>
            <a:r>
              <a:rPr lang="en-US" dirty="0">
                <a:solidFill>
                  <a:schemeClr val="tx1"/>
                </a:solidFill>
              </a:rPr>
              <a:t>This analysis serves as a foundation for understanding the distribution of salaries in the dataset.</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charset="0"/>
                <a:cs typeface="Times New Roman" panose="02020603050405020304" charset="0"/>
              </a:rPr>
              <a:t>Bivariate Analysis</a:t>
            </a:r>
            <a:endParaRPr lang="en-US" b="1" dirty="0">
              <a:solidFill>
                <a:schemeClr val="tx1"/>
              </a:solidFill>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5409398" y="1010653"/>
            <a:ext cx="5944401" cy="2300438"/>
          </a:xfrm>
        </p:spPr>
        <p:txBody>
          <a:bodyPr>
            <a:normAutofit/>
          </a:bodyPr>
          <a:lstStyle/>
          <a:p>
            <a:pPr marL="114300" indent="0">
              <a:buNone/>
            </a:pPr>
            <a:r>
              <a:rPr lang="en-IN" sz="1400" dirty="0"/>
              <a:t>In bar plot of Degree vs Salary , the </a:t>
            </a:r>
            <a:r>
              <a:rPr lang="en-IN" sz="1400" dirty="0" err="1"/>
              <a:t>M.Tech</a:t>
            </a:r>
            <a:r>
              <a:rPr lang="en-IN" sz="1400" dirty="0"/>
              <a:t>/M.E. Degree has slightly High salary compare to others.</a:t>
            </a:r>
            <a:endParaRPr lang="en-IN" sz="1400" dirty="0"/>
          </a:p>
          <a:p>
            <a:pPr marL="114300" indent="0">
              <a:buNone/>
            </a:pPr>
            <a:r>
              <a:rPr lang="en-IN" sz="1400" dirty="0"/>
              <a:t>There certainly more outliers for </a:t>
            </a:r>
            <a:r>
              <a:rPr lang="en-IN" sz="1400" dirty="0" err="1"/>
              <a:t>B.Tech</a:t>
            </a:r>
            <a:r>
              <a:rPr lang="en-IN" sz="1400" dirty="0"/>
              <a:t>/B.E. Degree which tells it has chances of getting more higher salary in exceptional cases</a:t>
            </a:r>
            <a:endParaRPr lang="en-US" sz="1400" dirty="0"/>
          </a:p>
        </p:txBody>
      </p:sp>
      <p:pic>
        <p:nvPicPr>
          <p:cNvPr id="5" name="Picture 4"/>
          <p:cNvPicPr>
            <a:picLocks noChangeAspect="1"/>
          </p:cNvPicPr>
          <p:nvPr/>
        </p:nvPicPr>
        <p:blipFill>
          <a:blip r:embed="rId1"/>
          <a:stretch>
            <a:fillRect/>
          </a:stretch>
        </p:blipFill>
        <p:spPr>
          <a:xfrm>
            <a:off x="838200" y="1257189"/>
            <a:ext cx="4179695" cy="2525540"/>
          </a:xfrm>
          <a:prstGeom prst="rect">
            <a:avLst/>
          </a:prstGeom>
        </p:spPr>
      </p:pic>
      <p:pic>
        <p:nvPicPr>
          <p:cNvPr id="7" name="Picture 6"/>
          <p:cNvPicPr>
            <a:picLocks noChangeAspect="1"/>
          </p:cNvPicPr>
          <p:nvPr/>
        </p:nvPicPr>
        <p:blipFill>
          <a:blip r:embed="rId2"/>
          <a:stretch>
            <a:fillRect/>
          </a:stretch>
        </p:blipFill>
        <p:spPr>
          <a:xfrm>
            <a:off x="6096000" y="2848864"/>
            <a:ext cx="5448330" cy="2998483"/>
          </a:xfrm>
          <a:prstGeom prst="rect">
            <a:avLst/>
          </a:prstGeom>
        </p:spPr>
      </p:pic>
      <p:sp>
        <p:nvSpPr>
          <p:cNvPr id="8" name="TextBox 7"/>
          <p:cNvSpPr txBox="1"/>
          <p:nvPr/>
        </p:nvSpPr>
        <p:spPr>
          <a:xfrm>
            <a:off x="664143" y="4348105"/>
            <a:ext cx="4812632" cy="1384995"/>
          </a:xfrm>
          <a:prstGeom prst="rect">
            <a:avLst/>
          </a:prstGeom>
          <a:noFill/>
        </p:spPr>
        <p:txBody>
          <a:bodyPr wrap="square" rtlCol="0">
            <a:spAutoFit/>
          </a:bodyPr>
          <a:lstStyle/>
          <a:p>
            <a:r>
              <a:rPr lang="en-IN" dirty="0"/>
              <a:t>In Bar plot , It can be seen that senior software engineer having usually more salary compared to other  designations</a:t>
            </a:r>
            <a:endParaRPr lang="en-IN" dirty="0"/>
          </a:p>
          <a:p>
            <a:endParaRPr lang="en-IN" dirty="0"/>
          </a:p>
          <a:p>
            <a:r>
              <a:rPr lang="en-IN" dirty="0"/>
              <a:t>Technical support engineer having least salary among  top 10  highest paid designations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0" u="none" strike="noStrike" dirty="0">
                <a:solidFill>
                  <a:schemeClr val="tx1"/>
                </a:solidFill>
                <a:effectLst/>
                <a:latin typeface="Arial" panose="020B0604020202020204" pitchFamily="34" charset="0"/>
              </a:rPr>
              <a:t>Research Questions</a:t>
            </a:r>
            <a:endParaRPr lang="en-US" sz="3600" b="1" i="0" u="none" strike="noStrike" dirty="0">
              <a:solidFill>
                <a:schemeClr val="tx1"/>
              </a:solidFill>
              <a:effectLst/>
              <a:latin typeface="Arial" panose="020B0604020202020204" pitchFamily="34" charset="0"/>
            </a:endParaRPr>
          </a:p>
        </p:txBody>
      </p:sp>
      <p:sp>
        <p:nvSpPr>
          <p:cNvPr id="3" name="Text Placeholder 2"/>
          <p:cNvSpPr>
            <a:spLocks noGrp="1"/>
          </p:cNvSpPr>
          <p:nvPr>
            <p:ph type="body" idx="1"/>
          </p:nvPr>
        </p:nvSpPr>
        <p:spPr>
          <a:xfrm>
            <a:off x="753533" y="1317625"/>
            <a:ext cx="10981267" cy="4351338"/>
          </a:xfrm>
        </p:spPr>
        <p:txBody>
          <a:bodyPr/>
          <a:lstStyle/>
          <a:p>
            <a:pPr marL="114300" indent="0">
              <a:buNone/>
            </a:pPr>
            <a:r>
              <a:rPr lang="en-US" sz="1800" b="0" i="0" u="none" strike="noStrike" dirty="0">
                <a:solidFill>
                  <a:srgbClr val="000000"/>
                </a:solidFill>
                <a:effectLst/>
                <a:latin typeface="Arial" panose="020B0604020202020204" pitchFamily="34" charset="0"/>
              </a:rPr>
              <a:t>Times of India article dated Jan 18, 2019 states that “</a:t>
            </a:r>
            <a:r>
              <a:rPr lang="en-US" sz="1800" b="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1800" b="0" i="0" u="none" strike="noStrike" dirty="0">
                <a:solidFill>
                  <a:srgbClr val="000000"/>
                </a:solidFill>
                <a:effectLst/>
                <a:latin typeface="Arial" panose="020B0604020202020204" pitchFamily="34" charset="0"/>
              </a:rPr>
              <a:t>” </a:t>
            </a:r>
            <a:endParaRPr lang="en-US" dirty="0"/>
          </a:p>
        </p:txBody>
      </p:sp>
      <p:pic>
        <p:nvPicPr>
          <p:cNvPr id="5" name="Picture 4"/>
          <p:cNvPicPr>
            <a:picLocks noChangeAspect="1"/>
          </p:cNvPicPr>
          <p:nvPr/>
        </p:nvPicPr>
        <p:blipFill>
          <a:blip r:embed="rId1"/>
          <a:stretch>
            <a:fillRect/>
          </a:stretch>
        </p:blipFill>
        <p:spPr>
          <a:xfrm>
            <a:off x="753533" y="2466735"/>
            <a:ext cx="5029200" cy="3073640"/>
          </a:xfrm>
          <a:prstGeom prst="rect">
            <a:avLst/>
          </a:prstGeom>
        </p:spPr>
      </p:pic>
      <p:sp>
        <p:nvSpPr>
          <p:cNvPr id="6" name="TextBox 5"/>
          <p:cNvSpPr txBox="1"/>
          <p:nvPr/>
        </p:nvSpPr>
        <p:spPr>
          <a:xfrm>
            <a:off x="6129866" y="2768599"/>
            <a:ext cx="5257800" cy="2031325"/>
          </a:xfrm>
          <a:prstGeom prst="rect">
            <a:avLst/>
          </a:prstGeom>
          <a:noFill/>
        </p:spPr>
        <p:txBody>
          <a:bodyPr wrap="square" rtlCol="0">
            <a:spAutoFit/>
          </a:bodyPr>
          <a:lstStyle/>
          <a:p>
            <a:r>
              <a:rPr lang="en-IN" b="1" dirty="0"/>
              <a:t>Conclusion:</a:t>
            </a:r>
            <a:endParaRPr lang="en-IN" b="1" dirty="0"/>
          </a:p>
          <a:p>
            <a:pPr marL="285750" indent="-285750">
              <a:buFont typeface="Arial" panose="020B0604020202020204" pitchFamily="34" charset="0"/>
              <a:buChar char="•"/>
            </a:pPr>
            <a:r>
              <a:rPr lang="en-IN" dirty="0"/>
              <a:t>Yes, after doing </a:t>
            </a:r>
            <a:r>
              <a:rPr lang="en-US" dirty="0"/>
              <a:t>Computer Science Engineering if you take up jobs as a Programming Analyst, Software Engineer and Associate Engineer you can earn up to 2.5-3 lakhs as a fresh graduate</a:t>
            </a:r>
            <a:r>
              <a:rPr lang="en-IN" dirty="0"/>
              <a:t> </a:t>
            </a:r>
            <a:endParaRPr lang="en-IN" dirty="0"/>
          </a:p>
          <a:p>
            <a:pPr marL="285750" indent="-285750">
              <a:buFont typeface="Arial" panose="020B0604020202020204" pitchFamily="34" charset="0"/>
              <a:buChar char="•"/>
            </a:pPr>
            <a:r>
              <a:rPr lang="en-IN" dirty="0"/>
              <a:t>However ,there was no data present to support the fact that after  </a:t>
            </a:r>
            <a:r>
              <a:rPr lang="en-US" dirty="0"/>
              <a:t>Computer Science Engineering if you take up jobs as a Hardware Engineer you can earn up to 2.5-3 lakhs as a fresh graduate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7267"/>
            <a:ext cx="10515600" cy="1123421"/>
          </a:xfrm>
        </p:spPr>
        <p:txBody>
          <a:bodyPr>
            <a:normAutofit fontScale="90000"/>
          </a:bodyPr>
          <a:lstStyle/>
          <a:p>
            <a:r>
              <a:rPr lang="en-US" sz="1800" b="1" i="0" u="none" strike="noStrike" dirty="0">
                <a:solidFill>
                  <a:srgbClr val="000000"/>
                </a:solidFill>
                <a:effectLst/>
                <a:latin typeface="Arial" panose="020B0604020202020204" pitchFamily="34" charset="0"/>
              </a:rPr>
              <a:t>Is there a relationship between gender and specialization? (i.e. Does the preference of </a:t>
            </a:r>
            <a:r>
              <a:rPr lang="en-US" sz="1800" b="1" i="0" u="none" strike="noStrike" dirty="0" err="1">
                <a:solidFill>
                  <a:srgbClr val="000000"/>
                </a:solidFill>
                <a:effectLst/>
                <a:latin typeface="Arial" panose="020B0604020202020204" pitchFamily="34" charset="0"/>
              </a:rPr>
              <a:t>Specialisation</a:t>
            </a:r>
            <a:r>
              <a:rPr lang="en-US" sz="1800" b="1" i="0" u="none" strike="noStrike" dirty="0">
                <a:solidFill>
                  <a:srgbClr val="000000"/>
                </a:solidFill>
                <a:effectLst/>
                <a:latin typeface="Arial" panose="020B0604020202020204" pitchFamily="34" charset="0"/>
              </a:rPr>
              <a:t> depend on the Gender?)</a:t>
            </a:r>
            <a:br>
              <a:rPr lang="en-US" sz="1800" b="0" i="0" u="none" strike="noStrike" dirty="0">
                <a:solidFill>
                  <a:srgbClr val="000000"/>
                </a:solidFill>
                <a:effectLst/>
                <a:latin typeface="Arial" panose="020B0604020202020204" pitchFamily="34" charset="0"/>
              </a:rPr>
            </a:br>
            <a:endParaRPr lang="en-US" dirty="0"/>
          </a:p>
        </p:txBody>
      </p:sp>
      <p:sp>
        <p:nvSpPr>
          <p:cNvPr id="3" name="Text Placeholder 2"/>
          <p:cNvSpPr>
            <a:spLocks noGrp="1"/>
          </p:cNvSpPr>
          <p:nvPr>
            <p:ph type="body" idx="1"/>
          </p:nvPr>
        </p:nvSpPr>
        <p:spPr>
          <a:xfrm>
            <a:off x="7108983" y="1583265"/>
            <a:ext cx="4419600" cy="3175001"/>
          </a:xfrm>
        </p:spPr>
        <p:txBody>
          <a:bodyPr>
            <a:normAutofit/>
          </a:bodyPr>
          <a:lstStyle/>
          <a:p>
            <a:r>
              <a:rPr lang="en-US" sz="2400" dirty="0"/>
              <a:t>By  looking at plot we can see males are doing more specialization than females</a:t>
            </a:r>
            <a:endParaRPr lang="en-US" sz="2400" dirty="0"/>
          </a:p>
          <a:p>
            <a:r>
              <a:rPr lang="en-US" sz="2400" dirty="0"/>
              <a:t>Females are preferring less specialization, in some cases it is less than half the number of males</a:t>
            </a:r>
            <a:endParaRPr lang="en-US" sz="2400" dirty="0"/>
          </a:p>
        </p:txBody>
      </p:sp>
      <p:pic>
        <p:nvPicPr>
          <p:cNvPr id="5" name="Picture 4"/>
          <p:cNvPicPr>
            <a:picLocks noChangeAspect="1"/>
          </p:cNvPicPr>
          <p:nvPr/>
        </p:nvPicPr>
        <p:blipFill>
          <a:blip r:embed="rId1"/>
          <a:stretch>
            <a:fillRect/>
          </a:stretch>
        </p:blipFill>
        <p:spPr>
          <a:xfrm>
            <a:off x="663416" y="1276239"/>
            <a:ext cx="6270783" cy="4406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chemeClr val="tx1"/>
                </a:solidFill>
                <a:latin typeface="Times New Roman" panose="02020603050405020304" charset="0"/>
                <a:cs typeface="Times New Roman" panose="02020603050405020304" charset="0"/>
              </a:rPr>
              <a:t>Conclusions</a:t>
            </a:r>
            <a:endParaRPr lang="en-IN" sz="4000" b="1" dirty="0">
              <a:solidFill>
                <a:schemeClr val="tx1"/>
              </a:solidFill>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838200" y="1690688"/>
            <a:ext cx="10515600" cy="4351338"/>
          </a:xfrm>
        </p:spPr>
        <p:txBody>
          <a:bodyPr>
            <a:normAutofit fontScale="80000" lnSpcReduction="20000"/>
          </a:bodyPr>
          <a:lstStyle/>
          <a:p>
            <a:pPr algn="l"/>
            <a:r>
              <a:rPr lang="en-US" b="0" i="0" dirty="0">
                <a:solidFill>
                  <a:schemeClr val="tx1"/>
                </a:solidFill>
                <a:effectLst/>
                <a:latin typeface="Times New Roman" panose="02020603050405020304" charset="0"/>
                <a:cs typeface="Times New Roman" panose="02020603050405020304" charset="0"/>
              </a:rPr>
              <a:t>In conclusion, our exploratory data analysis (EDA) sheds light on several key aspects of the dataset related to salary and various features. Here are the main takeaways:</a:t>
            </a:r>
            <a:endParaRPr lang="en-US" b="0" i="0" dirty="0">
              <a:solidFill>
                <a:schemeClr val="tx1"/>
              </a:solidFill>
              <a:effectLst/>
              <a:latin typeface="Times New Roman" panose="02020603050405020304" charset="0"/>
              <a:cs typeface="Times New Roman" panose="02020603050405020304" charset="0"/>
            </a:endParaRPr>
          </a:p>
          <a:p>
            <a:pPr algn="l">
              <a:buFont typeface="+mj-lt"/>
              <a:buAutoNum type="arabicPeriod"/>
            </a:pPr>
            <a:r>
              <a:rPr lang="en-US" b="1" i="0" dirty="0">
                <a:solidFill>
                  <a:schemeClr val="tx1"/>
                </a:solidFill>
                <a:effectLst/>
                <a:latin typeface="Times New Roman" panose="02020603050405020304" charset="0"/>
                <a:cs typeface="Times New Roman" panose="02020603050405020304" charset="0"/>
              </a:rPr>
              <a:t>Salary Distribution:</a:t>
            </a:r>
            <a:endParaRPr lang="en-US" b="0" i="0" dirty="0">
              <a:solidFill>
                <a:schemeClr val="tx1"/>
              </a:solidFill>
              <a:effectLst/>
              <a:latin typeface="Times New Roman" panose="02020603050405020304" charset="0"/>
              <a:cs typeface="Times New Roman" panose="02020603050405020304" charset="0"/>
            </a:endParaRPr>
          </a:p>
          <a:p>
            <a:pPr marL="742950" lvl="1" indent="-285750" algn="l">
              <a:buFont typeface="+mj-lt"/>
              <a:buAutoNum type="arabicPeriod"/>
            </a:pPr>
            <a:r>
              <a:rPr lang="en-US" b="0" i="0" dirty="0">
                <a:solidFill>
                  <a:schemeClr val="tx1"/>
                </a:solidFill>
                <a:effectLst/>
                <a:latin typeface="Times New Roman" panose="02020603050405020304" charset="0"/>
                <a:cs typeface="Times New Roman" panose="02020603050405020304" charset="0"/>
              </a:rPr>
              <a:t>The distribution of salaries exhibits some degree of skewness, indicating variations in compensation levels among individuals.</a:t>
            </a:r>
            <a:endParaRPr lang="en-US" b="0" i="0" dirty="0">
              <a:solidFill>
                <a:schemeClr val="tx1"/>
              </a:solidFill>
              <a:effectLst/>
              <a:latin typeface="Times New Roman" panose="02020603050405020304" charset="0"/>
              <a:cs typeface="Times New Roman" panose="02020603050405020304" charset="0"/>
            </a:endParaRPr>
          </a:p>
          <a:p>
            <a:pPr marL="742950" lvl="1" indent="-285750" algn="l">
              <a:buFont typeface="+mj-lt"/>
              <a:buAutoNum type="arabicPeriod"/>
            </a:pPr>
            <a:r>
              <a:rPr lang="en-US" b="0" i="0" dirty="0">
                <a:solidFill>
                  <a:schemeClr val="tx1"/>
                </a:solidFill>
                <a:effectLst/>
                <a:latin typeface="Times New Roman" panose="02020603050405020304" charset="0"/>
                <a:cs typeface="Times New Roman" panose="02020603050405020304" charset="0"/>
              </a:rPr>
              <a:t>Through histogram and boxplot visualizations, we identified outliers that require further investigation.</a:t>
            </a:r>
            <a:endParaRPr lang="en-US" b="0" i="0" dirty="0">
              <a:solidFill>
                <a:schemeClr val="tx1"/>
              </a:solidFill>
              <a:effectLst/>
              <a:latin typeface="Times New Roman" panose="02020603050405020304" charset="0"/>
              <a:cs typeface="Times New Roman" panose="02020603050405020304" charset="0"/>
            </a:endParaRPr>
          </a:p>
          <a:p>
            <a:pPr algn="l">
              <a:buFont typeface="+mj-lt"/>
              <a:buAutoNum type="arabicPeriod"/>
            </a:pPr>
            <a:r>
              <a:rPr lang="en-US" b="1" i="0" dirty="0">
                <a:solidFill>
                  <a:schemeClr val="tx1"/>
                </a:solidFill>
                <a:effectLst/>
                <a:latin typeface="Times New Roman" panose="02020603050405020304" charset="0"/>
                <a:cs typeface="Times New Roman" panose="02020603050405020304" charset="0"/>
              </a:rPr>
              <a:t>Correlation Analysis:</a:t>
            </a:r>
            <a:endParaRPr lang="en-US" b="0" i="0" dirty="0">
              <a:solidFill>
                <a:schemeClr val="tx1"/>
              </a:solidFill>
              <a:effectLst/>
              <a:latin typeface="Times New Roman" panose="02020603050405020304" charset="0"/>
              <a:cs typeface="Times New Roman" panose="02020603050405020304" charset="0"/>
            </a:endParaRPr>
          </a:p>
          <a:p>
            <a:pPr marL="742950" lvl="1" indent="-285750" algn="l">
              <a:buFont typeface="+mj-lt"/>
              <a:buAutoNum type="arabicPeriod"/>
            </a:pPr>
            <a:r>
              <a:rPr lang="en-US" b="0" i="0" dirty="0">
                <a:solidFill>
                  <a:schemeClr val="tx1"/>
                </a:solidFill>
                <a:effectLst/>
                <a:latin typeface="Times New Roman" panose="02020603050405020304" charset="0"/>
                <a:cs typeface="Times New Roman" panose="02020603050405020304" charset="0"/>
              </a:rPr>
              <a:t>Bivariate analysis revealed correlations between salary and specific features such as 'Quant,' 'Logical,' 'English,' '10percentage,' and '12percentage.'</a:t>
            </a:r>
            <a:endParaRPr lang="en-US" b="0" i="0" dirty="0">
              <a:solidFill>
                <a:schemeClr val="tx1"/>
              </a:solidFill>
              <a:effectLst/>
              <a:latin typeface="Times New Roman" panose="02020603050405020304" charset="0"/>
              <a:cs typeface="Times New Roman" panose="02020603050405020304" charset="0"/>
            </a:endParaRPr>
          </a:p>
          <a:p>
            <a:pPr marL="742950" lvl="1" indent="-285750" algn="l">
              <a:buFont typeface="+mj-lt"/>
              <a:buAutoNum type="arabicPeriod"/>
            </a:pPr>
            <a:r>
              <a:rPr lang="en-US" b="0" i="0" dirty="0">
                <a:solidFill>
                  <a:schemeClr val="tx1"/>
                </a:solidFill>
                <a:effectLst/>
                <a:latin typeface="Times New Roman" panose="02020603050405020304" charset="0"/>
                <a:cs typeface="Times New Roman" panose="02020603050405020304" charset="0"/>
              </a:rPr>
              <a:t>Certain features, like 'Computer Science,' 'ID,' and '</a:t>
            </a:r>
            <a:r>
              <a:rPr lang="en-US" b="0" i="0" dirty="0" err="1">
                <a:solidFill>
                  <a:schemeClr val="tx1"/>
                </a:solidFill>
                <a:effectLst/>
                <a:latin typeface="Times New Roman" panose="02020603050405020304" charset="0"/>
                <a:cs typeface="Times New Roman" panose="02020603050405020304" charset="0"/>
              </a:rPr>
              <a:t>CollegeTier</a:t>
            </a:r>
            <a:r>
              <a:rPr lang="en-US" b="0" i="0" dirty="0">
                <a:solidFill>
                  <a:schemeClr val="tx1"/>
                </a:solidFill>
                <a:effectLst/>
                <a:latin typeface="Times New Roman" panose="02020603050405020304" charset="0"/>
                <a:cs typeface="Times New Roman" panose="02020603050405020304" charset="0"/>
              </a:rPr>
              <a:t>,' show negative correlations with salary.</a:t>
            </a:r>
            <a:endParaRPr lang="en-US" b="0" i="0" dirty="0">
              <a:solidFill>
                <a:schemeClr val="tx1"/>
              </a:solidFill>
              <a:effectLst/>
              <a:latin typeface="Times New Roman" panose="02020603050405020304" charset="0"/>
              <a:cs typeface="Times New Roman" panose="02020603050405020304" charset="0"/>
            </a:endParaRPr>
          </a:p>
          <a:p>
            <a:pPr algn="l">
              <a:buFont typeface="+mj-lt"/>
              <a:buAutoNum type="arabicPeriod"/>
            </a:pPr>
            <a:r>
              <a:rPr lang="en-US" b="1" i="0" dirty="0">
                <a:solidFill>
                  <a:schemeClr val="tx1"/>
                </a:solidFill>
                <a:effectLst/>
                <a:latin typeface="Times New Roman" panose="02020603050405020304" charset="0"/>
                <a:cs typeface="Times New Roman" panose="02020603050405020304" charset="0"/>
              </a:rPr>
              <a:t>Research Questions:</a:t>
            </a:r>
            <a:endParaRPr lang="en-US" b="0" i="0" dirty="0">
              <a:solidFill>
                <a:schemeClr val="tx1"/>
              </a:solidFill>
              <a:effectLst/>
              <a:latin typeface="Times New Roman" panose="02020603050405020304" charset="0"/>
              <a:cs typeface="Times New Roman" panose="02020603050405020304" charset="0"/>
            </a:endParaRPr>
          </a:p>
          <a:p>
            <a:pPr marL="742950" lvl="1" indent="-285750" algn="l">
              <a:buFont typeface="+mj-lt"/>
              <a:buAutoNum type="arabicPeriod"/>
            </a:pPr>
            <a:r>
              <a:rPr lang="en-US" b="0" i="0" dirty="0">
                <a:solidFill>
                  <a:schemeClr val="tx1"/>
                </a:solidFill>
                <a:effectLst/>
                <a:latin typeface="Times New Roman" panose="02020603050405020304" charset="0"/>
                <a:cs typeface="Times New Roman" panose="02020603050405020304" charset="0"/>
              </a:rPr>
              <a:t>The Times of India's claim about salary expectations for fresh graduates in the field of Computer Science Engineering was tested against the dataset.</a:t>
            </a:r>
            <a:endParaRPr lang="en-US" b="0" i="0" dirty="0">
              <a:solidFill>
                <a:schemeClr val="tx1"/>
              </a:solidFill>
              <a:effectLst/>
              <a:latin typeface="Times New Roman" panose="02020603050405020304" charset="0"/>
              <a:cs typeface="Times New Roman" panose="02020603050405020304" charset="0"/>
            </a:endParaRPr>
          </a:p>
          <a:p>
            <a:pPr marL="742950" lvl="1" indent="-285750" algn="l">
              <a:buFont typeface="+mj-lt"/>
              <a:buAutoNum type="arabicPeriod"/>
            </a:pPr>
            <a:r>
              <a:rPr lang="en-US" b="0" i="0" dirty="0">
                <a:solidFill>
                  <a:schemeClr val="tx1"/>
                </a:solidFill>
                <a:effectLst/>
                <a:latin typeface="Times New Roman" panose="02020603050405020304" charset="0"/>
                <a:cs typeface="Times New Roman" panose="02020603050405020304" charset="0"/>
              </a:rPr>
              <a:t>Additionally, we explored the relationship between gender and specialization preferences.</a:t>
            </a:r>
            <a:endParaRPr lang="en-US" b="0" i="0" dirty="0">
              <a:solidFill>
                <a:schemeClr val="tx1"/>
              </a:solidFill>
              <a:effectLst/>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5260</Words>
  <Application>WPS Presentation</Application>
  <PresentationFormat>Widescreen</PresentationFormat>
  <Paragraphs>91</Paragraphs>
  <Slides>10</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Arial</vt:lpstr>
      <vt:lpstr>Calibri</vt:lpstr>
      <vt:lpstr>SofiaPro</vt:lpstr>
      <vt:lpstr>Segoe Print</vt:lpstr>
      <vt:lpstr>Söhne</vt:lpstr>
      <vt:lpstr>-apple-system</vt:lpstr>
      <vt:lpstr>Lato Black</vt:lpstr>
      <vt:lpstr>Libre Baskerville</vt:lpstr>
      <vt:lpstr>Microsoft YaHei</vt:lpstr>
      <vt:lpstr>Arial Unicode MS</vt:lpstr>
      <vt:lpstr>Times New Roman</vt:lpstr>
      <vt:lpstr>Bahnschrift Light SemiCondensed</vt:lpstr>
      <vt:lpstr>Office Theme</vt:lpstr>
      <vt:lpstr>PowerPoint 演示文稿</vt:lpstr>
      <vt:lpstr>PowerPoint 演示文稿</vt:lpstr>
      <vt:lpstr>Introduction</vt:lpstr>
      <vt:lpstr>Dataset Overview</vt:lpstr>
      <vt:lpstr>Univariate Analysis - Salary Distribution </vt:lpstr>
      <vt:lpstr>Bivariate Analysis</vt:lpstr>
      <vt:lpstr>Research Questions</vt:lpstr>
      <vt:lpstr>Is there a relationship between gender and specialization? (i.e. Does the preference of Specialisation depend on the Gender?) </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AJAI RAAJ R</cp:lastModifiedBy>
  <cp:revision>8</cp:revision>
  <dcterms:created xsi:type="dcterms:W3CDTF">2021-02-16T05:19:00Z</dcterms:created>
  <dcterms:modified xsi:type="dcterms:W3CDTF">2024-09-30T19:41:02Z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8EA13F7EFBF24B01B890F08FDE5078D7_13</vt:lpwstr>
  </property>
  <property fmtid="{D5CDD505-2E9C-101B-9397-08002B2CF9AE}" pid="3" name="KSOProductBuildVer">
    <vt:lpwstr>1033-12.2.0.18283</vt:lpwstr>
  </property>
</Properties>
</file>