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1"/>
  </p:notesMasterIdLst>
  <p:sldIdLst>
    <p:sldId id="274" r:id="rId2"/>
    <p:sldId id="275" r:id="rId3"/>
    <p:sldId id="256" r:id="rId4"/>
    <p:sldId id="291" r:id="rId5"/>
    <p:sldId id="292" r:id="rId6"/>
    <p:sldId id="276" r:id="rId7"/>
    <p:sldId id="257" r:id="rId8"/>
    <p:sldId id="258" r:id="rId9"/>
    <p:sldId id="259" r:id="rId10"/>
    <p:sldId id="261" r:id="rId11"/>
    <p:sldId id="260" r:id="rId12"/>
    <p:sldId id="262" r:id="rId13"/>
    <p:sldId id="263" r:id="rId14"/>
    <p:sldId id="277" r:id="rId15"/>
    <p:sldId id="264" r:id="rId16"/>
    <p:sldId id="284" r:id="rId17"/>
    <p:sldId id="265" r:id="rId18"/>
    <p:sldId id="269" r:id="rId19"/>
    <p:sldId id="272" r:id="rId20"/>
    <p:sldId id="278" r:id="rId21"/>
    <p:sldId id="279" r:id="rId22"/>
    <p:sldId id="280" r:id="rId23"/>
    <p:sldId id="281" r:id="rId24"/>
    <p:sldId id="282" r:id="rId25"/>
    <p:sldId id="283" r:id="rId26"/>
    <p:sldId id="286" r:id="rId27"/>
    <p:sldId id="288" r:id="rId28"/>
    <p:sldId id="289"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0723C4-4009-400F-8CAA-A863D63B7D9E}">
          <p14:sldIdLst>
            <p14:sldId id="274"/>
            <p14:sldId id="275"/>
            <p14:sldId id="256"/>
            <p14:sldId id="291"/>
            <p14:sldId id="292"/>
            <p14:sldId id="276"/>
            <p14:sldId id="257"/>
            <p14:sldId id="258"/>
            <p14:sldId id="259"/>
            <p14:sldId id="261"/>
            <p14:sldId id="260"/>
            <p14:sldId id="262"/>
            <p14:sldId id="263"/>
            <p14:sldId id="277"/>
            <p14:sldId id="264"/>
            <p14:sldId id="284"/>
            <p14:sldId id="265"/>
            <p14:sldId id="269"/>
            <p14:sldId id="272"/>
            <p14:sldId id="278"/>
            <p14:sldId id="279"/>
            <p14:sldId id="280"/>
            <p14:sldId id="281"/>
            <p14:sldId id="282"/>
            <p14:sldId id="283"/>
            <p14:sldId id="286"/>
            <p14:sldId id="288"/>
            <p14:sldId id="289"/>
            <p14:sldId id="2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71665-CCD3-4B40-B86D-4D0B575E8A57}" type="datetimeFigureOut">
              <a:rPr lang="en-IN" smtClean="0"/>
              <a:t>26-11-2019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B6E31-8303-45BA-803C-8347B8F8AF3B}" type="slidenum">
              <a:rPr lang="en-IN" smtClean="0"/>
              <a:t>‹#›</a:t>
            </a:fld>
            <a:endParaRPr lang="en-IN"/>
          </a:p>
        </p:txBody>
      </p:sp>
    </p:spTree>
    <p:extLst>
      <p:ext uri="{BB962C8B-B14F-4D97-AF65-F5344CB8AC3E}">
        <p14:creationId xmlns:p14="http://schemas.microsoft.com/office/powerpoint/2010/main" val="60645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934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583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539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061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274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8845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9789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4204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506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21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710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922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522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198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442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941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088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11/26/2019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665563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dn.shopify.com/s/files/1/0100/6632/files/Pulse_Sensor_Data_Sheet.pdf?1435879254903867133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WorldFamousElectronics/PulseSensorPlayground"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8" Type="http://schemas.openxmlformats.org/officeDocument/2006/relationships/hyperlink" Target="http://www.avagotech.com/docs/AV02-1169EN" TargetMode="External"/><Relationship Id="rId13" Type="http://schemas.openxmlformats.org/officeDocument/2006/relationships/hyperlink" Target="https://components101.com/wireless/hc-05-bluetooth-module" TargetMode="External"/><Relationship Id="rId3" Type="http://schemas.openxmlformats.org/officeDocument/2006/relationships/hyperlink" Target="https://cs-people.bu.edu/papon/pdfs/NS_MTIP_IA.pdf" TargetMode="External"/><Relationship Id="rId7" Type="http://schemas.openxmlformats.org/officeDocument/2006/relationships/hyperlink" Target="https://cdn.shopify.com/s/files/1/0100/6632/files/Pulse_Sensor_Data_Sheet.pdf?14358792549038671331" TargetMode="External"/><Relationship Id="rId12" Type="http://schemas.openxmlformats.org/officeDocument/2006/relationships/hyperlink" Target="https://pulsesensor.com/pages/code-and-guide"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pulsesensor.com/pages/open-hardware" TargetMode="External"/><Relationship Id="rId11" Type="http://schemas.openxmlformats.org/officeDocument/2006/relationships/hyperlink" Target="https://github.com/WorldFamousElectronics/PulseSensorPlayground" TargetMode="External"/><Relationship Id="rId5" Type="http://schemas.openxmlformats.org/officeDocument/2006/relationships/hyperlink" Target="https://en.wikipedia.org/wiki/Photoplethysmogram#Photoplethysmograph" TargetMode="External"/><Relationship Id="rId15" Type="http://schemas.openxmlformats.org/officeDocument/2006/relationships/hyperlink" Target="https://developer.android.com/studio" TargetMode="External"/><Relationship Id="rId10" Type="http://schemas.openxmlformats.org/officeDocument/2006/relationships/hyperlink" Target="https://docs.google.com/document/d/1d8EwDcXH1AZpIpEnrET28EBgStrbkbppxjQZcNRAlkI/edit" TargetMode="External"/><Relationship Id="rId4" Type="http://schemas.openxmlformats.org/officeDocument/2006/relationships/hyperlink" Target="https://pulsesensor.com/blogs/news/6326816-anatomy-of-the-diy-heart-rate-monitor" TargetMode="External"/><Relationship Id="rId9" Type="http://schemas.openxmlformats.org/officeDocument/2006/relationships/hyperlink" Target="http://www.kingbrightusa.com/images/catalog/SPEC/am2520zgc09.pdf" TargetMode="External"/><Relationship Id="rId14" Type="http://schemas.openxmlformats.org/officeDocument/2006/relationships/hyperlink" Target="https://components101.com/sites/default/files/component_datasheet/HC-05%20Datashee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heart.org/HEARTORG/Conditions/HighBloodPressure/GettheFactsAboutHighBloodPressure/All-About-Heart-Rate-Pulse_UCM_438850_Article.jsp#.Wg1mcBO0OCU"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61791" y="835383"/>
            <a:ext cx="3382832" cy="3499549"/>
          </a:xfrm>
        </p:spPr>
        <p:txBody>
          <a:bodyPr>
            <a:normAutofit/>
          </a:bodyPr>
          <a:lstStyle/>
          <a:p>
            <a:pPr algn="l"/>
            <a:r>
              <a:rPr lang="en-IN" sz="4200"/>
              <a:t>Wireless Heart rate Monitor</a:t>
            </a:r>
          </a:p>
        </p:txBody>
      </p:sp>
      <p:pic>
        <p:nvPicPr>
          <p:cNvPr id="10" name="Picture 9">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2" name="Picture 11">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8" name="Picture 5">
            <a:extLst>
              <a:ext uri="{FF2B5EF4-FFF2-40B4-BE49-F238E27FC236}">
                <a16:creationId xmlns:a16="http://schemas.microsoft.com/office/drawing/2014/main" id="{60EF0ACE-2E00-417F-B889-4E3C5C722CF1}"/>
              </a:ext>
            </a:extLst>
          </p:cNvPr>
          <p:cNvPicPr>
            <a:picLocks noChangeAspect="1"/>
          </p:cNvPicPr>
          <p:nvPr/>
        </p:nvPicPr>
        <p:blipFill rotWithShape="1">
          <a:blip r:embed="rId4"/>
          <a:srcRect l="9781" r="17129"/>
          <a:stretch/>
        </p:blipFill>
        <p:spPr>
          <a:xfrm>
            <a:off x="4654297" y="10"/>
            <a:ext cx="7537704" cy="6857990"/>
          </a:xfrm>
          <a:prstGeom prst="rect">
            <a:avLst/>
          </a:prstGeom>
        </p:spPr>
      </p:pic>
    </p:spTree>
    <p:extLst>
      <p:ext uri="{BB962C8B-B14F-4D97-AF65-F5344CB8AC3E}">
        <p14:creationId xmlns:p14="http://schemas.microsoft.com/office/powerpoint/2010/main" val="395928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8E090-399B-411B-B35B-1708B4A0D514}"/>
              </a:ext>
            </a:extLst>
          </p:cNvPr>
          <p:cNvSpPr>
            <a:spLocks noGrp="1"/>
          </p:cNvSpPr>
          <p:nvPr>
            <p:ph type="title"/>
          </p:nvPr>
        </p:nvSpPr>
        <p:spPr>
          <a:xfrm>
            <a:off x="774976" y="2458550"/>
            <a:ext cx="3078749" cy="970450"/>
          </a:xfrm>
        </p:spPr>
        <p:txBody>
          <a:bodyPr anchor="b">
            <a:noAutofit/>
          </a:bodyPr>
          <a:lstStyle/>
          <a:p>
            <a:pPr algn="l"/>
            <a:r>
              <a:rPr lang="en-US" sz="3600" dirty="0">
                <a:ln>
                  <a:solidFill>
                    <a:srgbClr val="404040">
                      <a:alpha val="10000"/>
                    </a:srgbClr>
                  </a:solidFill>
                </a:ln>
                <a:solidFill>
                  <a:srgbClr val="DADADA"/>
                </a:solidFill>
              </a:rPr>
              <a:t>Typical ECG Waveform</a:t>
            </a:r>
            <a:endParaRPr lang="en-IN" sz="3600" dirty="0">
              <a:ln>
                <a:solidFill>
                  <a:srgbClr val="404040">
                    <a:alpha val="10000"/>
                  </a:srgbClr>
                </a:solidFill>
              </a:ln>
              <a:solidFill>
                <a:srgbClr val="DADADA"/>
              </a:solidFill>
            </a:endParaRPr>
          </a:p>
        </p:txBody>
      </p:sp>
      <p:sp>
        <p:nvSpPr>
          <p:cNvPr id="14" name="Rectangle 13">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8B370D3-AA04-4CF2-A25C-B54EBCF89A99}"/>
              </a:ext>
            </a:extLst>
          </p:cNvPr>
          <p:cNvPicPr>
            <a:picLocks noChangeAspect="1"/>
          </p:cNvPicPr>
          <p:nvPr/>
        </p:nvPicPr>
        <p:blipFill>
          <a:blip r:embed="rId2"/>
          <a:stretch>
            <a:fillRect/>
          </a:stretch>
        </p:blipFill>
        <p:spPr>
          <a:xfrm>
            <a:off x="6016827" y="1438360"/>
            <a:ext cx="3883862" cy="3835314"/>
          </a:xfrm>
          <a:prstGeom prst="rect">
            <a:avLst/>
          </a:prstGeom>
        </p:spPr>
      </p:pic>
    </p:spTree>
    <p:extLst>
      <p:ext uri="{BB962C8B-B14F-4D97-AF65-F5344CB8AC3E}">
        <p14:creationId xmlns:p14="http://schemas.microsoft.com/office/powerpoint/2010/main" val="10870551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30D7D-DC66-4BC4-A010-127CE1710BA9}"/>
              </a:ext>
            </a:extLst>
          </p:cNvPr>
          <p:cNvSpPr>
            <a:spLocks noGrp="1"/>
          </p:cNvSpPr>
          <p:nvPr>
            <p:ph type="title"/>
          </p:nvPr>
        </p:nvSpPr>
        <p:spPr>
          <a:xfrm>
            <a:off x="834013" y="1115568"/>
            <a:ext cx="3487616" cy="4626864"/>
          </a:xfrm>
        </p:spPr>
        <p:txBody>
          <a:bodyPr>
            <a:normAutofit/>
          </a:bodyPr>
          <a:lstStyle/>
          <a:p>
            <a:pPr algn="l"/>
            <a:r>
              <a:rPr lang="en-US" sz="3600" b="1" dirty="0"/>
              <a:t> </a:t>
            </a:r>
            <a:r>
              <a:rPr lang="en-US" sz="3600" dirty="0"/>
              <a:t>Measurement of Pulse rate</a:t>
            </a:r>
            <a:endParaRPr lang="en-IN"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E5C40D-A044-47D3-9F4B-4FB8E9AF0A45}"/>
              </a:ext>
            </a:extLst>
          </p:cNvPr>
          <p:cNvSpPr>
            <a:spLocks noGrp="1"/>
          </p:cNvSpPr>
          <p:nvPr>
            <p:ph idx="1"/>
          </p:nvPr>
        </p:nvSpPr>
        <p:spPr>
          <a:xfrm>
            <a:off x="5105398" y="1115568"/>
            <a:ext cx="6245352" cy="4626864"/>
          </a:xfrm>
        </p:spPr>
        <p:txBody>
          <a:bodyPr anchor="ctr">
            <a:normAutofit/>
          </a:bodyPr>
          <a:lstStyle/>
          <a:p>
            <a:r>
              <a:rPr lang="en-US" sz="2400" dirty="0"/>
              <a:t>Conventional Method</a:t>
            </a:r>
          </a:p>
          <a:p>
            <a:r>
              <a:rPr lang="en-US" sz="2400" dirty="0"/>
              <a:t>Using a Pulse Sensor</a:t>
            </a:r>
            <a:endParaRPr lang="en-IN" sz="2400" dirty="0"/>
          </a:p>
        </p:txBody>
      </p:sp>
    </p:spTree>
    <p:extLst>
      <p:ext uri="{BB962C8B-B14F-4D97-AF65-F5344CB8AC3E}">
        <p14:creationId xmlns:p14="http://schemas.microsoft.com/office/powerpoint/2010/main" val="187848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7EA2D-672E-40D5-A16F-10E87DCF4F14}"/>
              </a:ext>
            </a:extLst>
          </p:cNvPr>
          <p:cNvSpPr>
            <a:spLocks noGrp="1"/>
          </p:cNvSpPr>
          <p:nvPr>
            <p:ph type="title"/>
          </p:nvPr>
        </p:nvSpPr>
        <p:spPr>
          <a:xfrm>
            <a:off x="834013" y="1115568"/>
            <a:ext cx="3487616" cy="4626864"/>
          </a:xfrm>
        </p:spPr>
        <p:txBody>
          <a:bodyPr>
            <a:normAutofit/>
          </a:bodyPr>
          <a:lstStyle/>
          <a:p>
            <a:pPr algn="l"/>
            <a:r>
              <a:rPr lang="en-US" sz="3600" dirty="0"/>
              <a:t>Conventional Method</a:t>
            </a:r>
            <a:endParaRPr lang="en-IN"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69D048-9F54-4235-AB1B-62B2D1D206B6}"/>
              </a:ext>
            </a:extLst>
          </p:cNvPr>
          <p:cNvSpPr>
            <a:spLocks noGrp="1"/>
          </p:cNvSpPr>
          <p:nvPr>
            <p:ph idx="1"/>
          </p:nvPr>
        </p:nvSpPr>
        <p:spPr>
          <a:xfrm>
            <a:off x="5105398" y="1115568"/>
            <a:ext cx="6245352" cy="4626864"/>
          </a:xfrm>
        </p:spPr>
        <p:txBody>
          <a:bodyPr anchor="ctr">
            <a:normAutofit/>
          </a:bodyPr>
          <a:lstStyle/>
          <a:p>
            <a:pPr marL="36900" indent="0" algn="just">
              <a:buNone/>
            </a:pPr>
            <a:r>
              <a:rPr lang="en-US" dirty="0"/>
              <a:t>Heartbeat can be checked manually by checking one’s pulses at two locations- wrist (the </a:t>
            </a:r>
            <a:r>
              <a:rPr lang="en-US" b="1" dirty="0"/>
              <a:t>radial pulse</a:t>
            </a:r>
            <a:r>
              <a:rPr lang="en-US" dirty="0"/>
              <a:t>) and the neck (</a:t>
            </a:r>
            <a:r>
              <a:rPr lang="en-US" b="1" dirty="0"/>
              <a:t>carotid pulse</a:t>
            </a:r>
            <a:r>
              <a:rPr lang="en-US" dirty="0"/>
              <a:t>). The procedure is to place the two fingers (index and middle finger) on the wrist (or neck below the windpipe) and count the number of pulses for 30 seconds and then multiplying that number by 2 to get the heartbeat rate. However pressure should be applied minimum and fingers should be moved up and down till the pulse is felt.</a:t>
            </a:r>
            <a:endParaRPr lang="en-IN" dirty="0"/>
          </a:p>
        </p:txBody>
      </p:sp>
    </p:spTree>
    <p:extLst>
      <p:ext uri="{BB962C8B-B14F-4D97-AF65-F5344CB8AC3E}">
        <p14:creationId xmlns:p14="http://schemas.microsoft.com/office/powerpoint/2010/main" val="109925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54445-6049-49AF-AB07-E4A1065FA6C9}"/>
              </a:ext>
            </a:extLst>
          </p:cNvPr>
          <p:cNvSpPr>
            <a:spLocks noGrp="1"/>
          </p:cNvSpPr>
          <p:nvPr>
            <p:ph type="title"/>
          </p:nvPr>
        </p:nvSpPr>
        <p:spPr>
          <a:xfrm>
            <a:off x="834013" y="1115568"/>
            <a:ext cx="3487616" cy="4626864"/>
          </a:xfrm>
        </p:spPr>
        <p:txBody>
          <a:bodyPr>
            <a:normAutofit/>
          </a:bodyPr>
          <a:lstStyle/>
          <a:p>
            <a:pPr algn="l"/>
            <a:r>
              <a:rPr lang="en-US" sz="3600" dirty="0"/>
              <a:t>Using a </a:t>
            </a:r>
            <a:br>
              <a:rPr lang="en-US" sz="3600" dirty="0"/>
            </a:br>
            <a:r>
              <a:rPr lang="en-US" sz="3600" dirty="0"/>
              <a:t>Pulse Sensor</a:t>
            </a:r>
            <a:endParaRPr lang="en-IN"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AFF27D-8554-49BC-B9FD-2713F9AAE7AD}"/>
              </a:ext>
            </a:extLst>
          </p:cNvPr>
          <p:cNvSpPr>
            <a:spLocks noGrp="1"/>
          </p:cNvSpPr>
          <p:nvPr>
            <p:ph idx="1"/>
          </p:nvPr>
        </p:nvSpPr>
        <p:spPr>
          <a:xfrm>
            <a:off x="5105398" y="1115568"/>
            <a:ext cx="6245352" cy="4626864"/>
          </a:xfrm>
        </p:spPr>
        <p:txBody>
          <a:bodyPr anchor="ctr">
            <a:normAutofit/>
          </a:bodyPr>
          <a:lstStyle/>
          <a:p>
            <a:pPr marL="36900" indent="0">
              <a:buNone/>
            </a:pPr>
            <a:r>
              <a:rPr lang="en-US" dirty="0"/>
              <a:t>Heartbeat can be measured based on optical absorption variation as light is scattered or absorbed during its path through the blood as the heartbeat changes</a:t>
            </a:r>
            <a:endParaRPr lang="en-IN" dirty="0"/>
          </a:p>
        </p:txBody>
      </p:sp>
    </p:spTree>
    <p:extLst>
      <p:ext uri="{BB962C8B-B14F-4D97-AF65-F5344CB8AC3E}">
        <p14:creationId xmlns:p14="http://schemas.microsoft.com/office/powerpoint/2010/main" val="339572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A2DF-E6D4-463D-A953-A22C9426DA86}"/>
              </a:ext>
            </a:extLst>
          </p:cNvPr>
          <p:cNvSpPr>
            <a:spLocks noGrp="1"/>
          </p:cNvSpPr>
          <p:nvPr>
            <p:ph type="title"/>
          </p:nvPr>
        </p:nvSpPr>
        <p:spPr>
          <a:xfrm>
            <a:off x="913796" y="609600"/>
            <a:ext cx="5168052" cy="1117600"/>
          </a:xfrm>
        </p:spPr>
        <p:txBody>
          <a:bodyPr>
            <a:normAutofit/>
          </a:bodyPr>
          <a:lstStyle/>
          <a:p>
            <a:r>
              <a:rPr lang="en-US">
                <a:ln>
                  <a:solidFill>
                    <a:srgbClr val="404040">
                      <a:alpha val="10000"/>
                    </a:srgbClr>
                  </a:solidFill>
                </a:ln>
              </a:rPr>
              <a:t>PulseSensor</a:t>
            </a:r>
            <a:endParaRPr lang="en-IN">
              <a:ln>
                <a:solidFill>
                  <a:srgbClr val="404040">
                    <a:alpha val="10000"/>
                  </a:srgbClr>
                </a:solidFill>
              </a:ln>
            </a:endParaRPr>
          </a:p>
        </p:txBody>
      </p:sp>
      <p:sp>
        <p:nvSpPr>
          <p:cNvPr id="1030" name="Content Placeholder 1029">
            <a:extLst>
              <a:ext uri="{FF2B5EF4-FFF2-40B4-BE49-F238E27FC236}">
                <a16:creationId xmlns:a16="http://schemas.microsoft.com/office/drawing/2014/main" id="{E75B96F4-1FFE-49D8-8087-FD78ABD7FB4C}"/>
              </a:ext>
            </a:extLst>
          </p:cNvPr>
          <p:cNvSpPr>
            <a:spLocks noGrp="1"/>
          </p:cNvSpPr>
          <p:nvPr>
            <p:ph idx="1"/>
          </p:nvPr>
        </p:nvSpPr>
        <p:spPr>
          <a:xfrm>
            <a:off x="913796" y="1828800"/>
            <a:ext cx="5168052" cy="3962400"/>
          </a:xfrm>
        </p:spPr>
        <p:txBody>
          <a:bodyPr>
            <a:normAutofit/>
          </a:bodyPr>
          <a:lstStyle/>
          <a:p>
            <a:pPr algn="just">
              <a:buClr>
                <a:srgbClr val="B74529"/>
              </a:buClr>
            </a:pPr>
            <a:r>
              <a:rPr lang="en-US" dirty="0">
                <a:ln>
                  <a:solidFill>
                    <a:srgbClr val="404040">
                      <a:alpha val="10000"/>
                    </a:srgbClr>
                  </a:solidFill>
                </a:ln>
              </a:rPr>
              <a:t>The PulseSensor is an opensource hardware project by </a:t>
            </a:r>
            <a:r>
              <a:rPr lang="en-IN" dirty="0">
                <a:effectLst/>
              </a:rPr>
              <a:t>World Famous Electronics llc. </a:t>
            </a:r>
          </a:p>
          <a:p>
            <a:pPr algn="just">
              <a:buClr>
                <a:srgbClr val="B74529"/>
              </a:buClr>
            </a:pPr>
            <a:r>
              <a:rPr lang="en-IN" dirty="0">
                <a:ln>
                  <a:solidFill>
                    <a:srgbClr val="404040">
                      <a:alpha val="10000"/>
                    </a:srgbClr>
                  </a:solidFill>
                </a:ln>
                <a:effectLst/>
              </a:rPr>
              <a:t>They aim to make the process of using the pulse rate of a subject easier for other applications such as remote monitoring, integration with the next level gaming consoles, etc. </a:t>
            </a:r>
          </a:p>
          <a:p>
            <a:pPr algn="just">
              <a:buClr>
                <a:srgbClr val="B74529"/>
              </a:buClr>
            </a:pPr>
            <a:r>
              <a:rPr lang="en-US" dirty="0">
                <a:ln>
                  <a:solidFill>
                    <a:srgbClr val="404040">
                      <a:alpha val="10000"/>
                    </a:srgbClr>
                  </a:solidFill>
                </a:ln>
              </a:rPr>
              <a:t>The module has the signal conditioning part built into it to enable easy use of the data</a:t>
            </a:r>
          </a:p>
        </p:txBody>
      </p:sp>
      <p:pic>
        <p:nvPicPr>
          <p:cNvPr id="75" name="Picture 74">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1029" name="Picture 5">
            <a:extLst>
              <a:ext uri="{FF2B5EF4-FFF2-40B4-BE49-F238E27FC236}">
                <a16:creationId xmlns:a16="http://schemas.microsoft.com/office/drawing/2014/main" id="{1BF4810A-3AC5-4941-8BF3-CA781C6BAC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76853" y="609601"/>
            <a:ext cx="2450746" cy="25071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63C48AD-7CC6-41D8-B595-6E85A2C429E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919793" y="3277626"/>
            <a:ext cx="2564867" cy="250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70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D872A-6AF2-426A-AFA9-B857D80CCCCC}"/>
              </a:ext>
            </a:extLst>
          </p:cNvPr>
          <p:cNvSpPr>
            <a:spLocks noGrp="1"/>
          </p:cNvSpPr>
          <p:nvPr>
            <p:ph type="title"/>
          </p:nvPr>
        </p:nvSpPr>
        <p:spPr>
          <a:xfrm>
            <a:off x="834013" y="1115568"/>
            <a:ext cx="3487616" cy="4626864"/>
          </a:xfrm>
        </p:spPr>
        <p:txBody>
          <a:bodyPr>
            <a:normAutofit/>
          </a:bodyPr>
          <a:lstStyle/>
          <a:p>
            <a:pPr algn="l"/>
            <a:r>
              <a:rPr lang="en-IN" sz="3600" dirty="0"/>
              <a:t>Principle of Operation of PulseSensor</a:t>
            </a:r>
            <a:br>
              <a:rPr lang="en-IN" sz="3600" b="1" dirty="0"/>
            </a:br>
            <a:endParaRPr lang="en-IN"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CF06FD-51A8-42E7-B743-BC58363A1F5A}"/>
              </a:ext>
            </a:extLst>
          </p:cNvPr>
          <p:cNvSpPr>
            <a:spLocks noGrp="1"/>
          </p:cNvSpPr>
          <p:nvPr>
            <p:ph idx="1"/>
          </p:nvPr>
        </p:nvSpPr>
        <p:spPr>
          <a:xfrm>
            <a:off x="5105398" y="1115568"/>
            <a:ext cx="6245352" cy="4626864"/>
          </a:xfrm>
        </p:spPr>
        <p:txBody>
          <a:bodyPr anchor="ctr">
            <a:normAutofit/>
          </a:bodyPr>
          <a:lstStyle/>
          <a:p>
            <a:pPr marL="36900" indent="0" algn="just">
              <a:buNone/>
            </a:pPr>
            <a:r>
              <a:rPr lang="en-US" dirty="0"/>
              <a:t>The pulse sensor is based on the principle of photo plethysmography. It measures the change in volume of blood through any organ of the body which causes a change in the light intensity through that organ (a vascular region). In case of applications where heart pulse rate is to be monitored, the timing of the pulses is more important. The flow of blood volume is decided by the rate of heart pulses and since light is absorbed by blood, the signal pulses are equivalent to the heartbeat pulses.</a:t>
            </a:r>
            <a:endParaRPr lang="en-IN" dirty="0"/>
          </a:p>
        </p:txBody>
      </p:sp>
    </p:spTree>
    <p:extLst>
      <p:ext uri="{BB962C8B-B14F-4D97-AF65-F5344CB8AC3E}">
        <p14:creationId xmlns:p14="http://schemas.microsoft.com/office/powerpoint/2010/main" val="153179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B282-015A-434C-AD47-CB5AC0CA5A23}"/>
              </a:ext>
            </a:extLst>
          </p:cNvPr>
          <p:cNvSpPr>
            <a:spLocks noGrp="1"/>
          </p:cNvSpPr>
          <p:nvPr>
            <p:ph type="title"/>
          </p:nvPr>
        </p:nvSpPr>
        <p:spPr>
          <a:xfrm>
            <a:off x="913795" y="609600"/>
            <a:ext cx="5978072" cy="1329596"/>
          </a:xfrm>
        </p:spPr>
        <p:txBody>
          <a:bodyPr vert="horz" lIns="91440" tIns="45720" rIns="91440" bIns="45720" rtlCol="0" anchor="ctr">
            <a:normAutofit/>
          </a:bodyPr>
          <a:lstStyle/>
          <a:p>
            <a:r>
              <a:rPr lang="en-US"/>
              <a:t>Photoplethysmography</a:t>
            </a:r>
          </a:p>
        </p:txBody>
      </p:sp>
      <p:sp>
        <p:nvSpPr>
          <p:cNvPr id="6" name="TextBox 5">
            <a:extLst>
              <a:ext uri="{FF2B5EF4-FFF2-40B4-BE49-F238E27FC236}">
                <a16:creationId xmlns:a16="http://schemas.microsoft.com/office/drawing/2014/main" id="{521B0201-466B-4539-88D3-5F53DD6E4DC0}"/>
              </a:ext>
            </a:extLst>
          </p:cNvPr>
          <p:cNvSpPr txBox="1"/>
          <p:nvPr/>
        </p:nvSpPr>
        <p:spPr>
          <a:xfrm>
            <a:off x="913795" y="2127623"/>
            <a:ext cx="5978072" cy="3567225"/>
          </a:xfrm>
          <a:prstGeom prst="rect">
            <a:avLst/>
          </a:prstGeom>
        </p:spPr>
        <p:txBody>
          <a:bodyPr vert="horz" lIns="91440" tIns="45720" rIns="91440" bIns="45720" rtlCol="0" anchor="ctr">
            <a:normAutofit/>
          </a:bodyPr>
          <a:lstStyle/>
          <a:p>
            <a:pPr>
              <a:lnSpc>
                <a:spcPct val="90000"/>
              </a:lnSpc>
              <a:spcBef>
                <a:spcPct val="20000"/>
              </a:spcBef>
              <a:spcAft>
                <a:spcPts val="600"/>
              </a:spcAft>
              <a:buClr>
                <a:srgbClr val="FBF007"/>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With each cardiac cycle the heart pumps blood to the periphery. Even though this pressure pulse is somewhat damped by the time it reaches the skin, it is enough to distend the arteries and arterioles in the subcutaneous tissue. If the pulse oximeter is attached without compressing the skin, a pressure pulse can also be seen from the venous plexus, as a small secondary peak.</a:t>
            </a:r>
          </a:p>
          <a:p>
            <a:pPr>
              <a:lnSpc>
                <a:spcPct val="90000"/>
              </a:lnSpc>
              <a:spcBef>
                <a:spcPct val="20000"/>
              </a:spcBef>
              <a:spcAft>
                <a:spcPts val="600"/>
              </a:spcAft>
              <a:buClr>
                <a:srgbClr val="FBF007"/>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rgbClr val="FBF007"/>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change in volume caused by the pressure pulse is detected by illuminating the skin with the light from a light-emitting diode (LED) and then measuring the amount of light either transmitted or reflected to a photodiode. Each cardiac cycle appears as a peak, as seen in the figure. Because blood flow to the skin can be modulated by multiple other physiological systems, the PPG can also be used to monitor breathing, hypovolemia, and other circulatory conditions. Additionally, the shape of the PPG waveform differs from subject to subject and varies with the location and way the pulse oximeter is attached.</a:t>
            </a:r>
          </a:p>
        </p:txBody>
      </p:sp>
      <p:pic>
        <p:nvPicPr>
          <p:cNvPr id="11" name="Picture 10">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E76FAF86-E46F-4AC6-B929-12F8893DFF5D}"/>
              </a:ext>
            </a:extLst>
          </p:cNvPr>
          <p:cNvPicPr>
            <a:picLocks noGrp="1" noChangeAspect="1"/>
          </p:cNvPicPr>
          <p:nvPr>
            <p:ph idx="1"/>
          </p:nvPr>
        </p:nvPicPr>
        <p:blipFill rotWithShape="1">
          <a:blip r:embed="rId4"/>
          <a:srcRect l="51841" t="18455" r="5753" b="19973"/>
          <a:stretch/>
        </p:blipFill>
        <p:spPr>
          <a:xfrm>
            <a:off x="7552945" y="1563492"/>
            <a:ext cx="3995592" cy="3263317"/>
          </a:xfrm>
          <a:prstGeom prst="rect">
            <a:avLst/>
          </a:prstGeom>
        </p:spPr>
      </p:pic>
    </p:spTree>
    <p:extLst>
      <p:ext uri="{BB962C8B-B14F-4D97-AF65-F5344CB8AC3E}">
        <p14:creationId xmlns:p14="http://schemas.microsoft.com/office/powerpoint/2010/main" val="1424404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25614-3CCD-4B6F-ABF1-61E7A694543E}"/>
              </a:ext>
            </a:extLst>
          </p:cNvPr>
          <p:cNvSpPr>
            <a:spLocks noGrp="1"/>
          </p:cNvSpPr>
          <p:nvPr>
            <p:ph type="title"/>
          </p:nvPr>
        </p:nvSpPr>
        <p:spPr>
          <a:xfrm>
            <a:off x="834013" y="1115568"/>
            <a:ext cx="3487616" cy="4626864"/>
          </a:xfrm>
        </p:spPr>
        <p:txBody>
          <a:bodyPr>
            <a:normAutofit/>
          </a:bodyPr>
          <a:lstStyle/>
          <a:p>
            <a:pPr algn="l"/>
            <a:r>
              <a:rPr lang="en-IN" sz="3600" dirty="0"/>
              <a:t>Types of </a:t>
            </a:r>
            <a:r>
              <a:rPr lang="en-IN" sz="3600" dirty="0">
                <a:effectLst/>
              </a:rPr>
              <a:t>Photoplethysmography</a:t>
            </a:r>
            <a:endParaRPr lang="en-IN"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4F3D98-ECCA-4EAF-A289-85DF60895307}"/>
              </a:ext>
            </a:extLst>
          </p:cNvPr>
          <p:cNvSpPr>
            <a:spLocks noGrp="1"/>
          </p:cNvSpPr>
          <p:nvPr>
            <p:ph idx="1"/>
          </p:nvPr>
        </p:nvSpPr>
        <p:spPr>
          <a:xfrm>
            <a:off x="5105398" y="1115568"/>
            <a:ext cx="6245352" cy="4626864"/>
          </a:xfrm>
        </p:spPr>
        <p:txBody>
          <a:bodyPr anchor="ctr">
            <a:normAutofit/>
          </a:bodyPr>
          <a:lstStyle/>
          <a:p>
            <a:pPr fontAlgn="base"/>
            <a:r>
              <a:rPr lang="en-US" b="1" dirty="0"/>
              <a:t>Transmission</a:t>
            </a:r>
            <a:r>
              <a:rPr lang="en-US" dirty="0"/>
              <a:t>: Light emitted from the light emitting device is transmitted through any vascular region of the body like earlobe and received by the detector.</a:t>
            </a:r>
          </a:p>
          <a:p>
            <a:pPr fontAlgn="base"/>
            <a:r>
              <a:rPr lang="en-US" b="1" dirty="0"/>
              <a:t>Reflection</a:t>
            </a:r>
            <a:r>
              <a:rPr lang="en-US" dirty="0"/>
              <a:t>: Light emitted from the light emitting device is reflected by the regions.</a:t>
            </a:r>
          </a:p>
          <a:p>
            <a:endParaRPr lang="en-IN" dirty="0"/>
          </a:p>
        </p:txBody>
      </p:sp>
    </p:spTree>
    <p:extLst>
      <p:ext uri="{BB962C8B-B14F-4D97-AF65-F5344CB8AC3E}">
        <p14:creationId xmlns:p14="http://schemas.microsoft.com/office/powerpoint/2010/main" val="1312675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F8891A1-51CD-4744-8624-863E01B2138E}"/>
              </a:ext>
            </a:extLst>
          </p:cNvPr>
          <p:cNvSpPr>
            <a:spLocks noGrp="1"/>
          </p:cNvSpPr>
          <p:nvPr>
            <p:ph type="title"/>
          </p:nvPr>
        </p:nvSpPr>
        <p:spPr>
          <a:xfrm>
            <a:off x="834013" y="1115568"/>
            <a:ext cx="3487616" cy="4626864"/>
          </a:xfrm>
        </p:spPr>
        <p:txBody>
          <a:bodyPr>
            <a:normAutofit/>
          </a:bodyPr>
          <a:lstStyle/>
          <a:p>
            <a:pPr algn="l"/>
            <a:r>
              <a:rPr lang="en-US" sz="3600" dirty="0"/>
              <a:t>Working of PulseSensor</a:t>
            </a:r>
            <a:endParaRPr lang="en-IN" sz="3600" dirty="0"/>
          </a:p>
        </p:txBody>
      </p:sp>
      <p:cxnSp>
        <p:nvCxnSpPr>
          <p:cNvPr id="15" name="Straight Connector 14">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9809AD9-EE01-4842-B4DB-6D62276DC5CA}"/>
              </a:ext>
            </a:extLst>
          </p:cNvPr>
          <p:cNvSpPr>
            <a:spLocks noGrp="1"/>
          </p:cNvSpPr>
          <p:nvPr>
            <p:ph idx="1"/>
          </p:nvPr>
        </p:nvSpPr>
        <p:spPr>
          <a:xfrm>
            <a:off x="5105398" y="1115568"/>
            <a:ext cx="6245352" cy="4626864"/>
          </a:xfrm>
        </p:spPr>
        <p:txBody>
          <a:bodyPr anchor="ctr">
            <a:normAutofit/>
          </a:bodyPr>
          <a:lstStyle/>
          <a:p>
            <a:pPr algn="just">
              <a:lnSpc>
                <a:spcPct val="90000"/>
              </a:lnSpc>
            </a:pPr>
            <a:r>
              <a:rPr lang="en-IN" dirty="0"/>
              <a:t>The non-invasive type of optical heart rate sensor consists of an electronic circuit that monitors heartbeat by clipping onto a finger tip. It does this by shining light into (or through) the finger and measuring how much light is reflected (or absorbed). This goes up and down as blood is pumped through the finger. Usually a clever combination of an infrared light sender and a light receiver is used for the operation.</a:t>
            </a:r>
          </a:p>
          <a:p>
            <a:pPr algn="just">
              <a:lnSpc>
                <a:spcPct val="90000"/>
              </a:lnSpc>
            </a:pPr>
            <a:r>
              <a:rPr lang="en-IN" dirty="0"/>
              <a:t>In addition to the optical sensor assembly, an amplifying circuit is needed to ‘boost and shape’ the feeble signal coming off the optical sensor. Next figure shows the entire circuit diagram of our optical PulseSensor. Its output is in the range of </a:t>
            </a:r>
            <a:r>
              <a:rPr lang="en-IN" dirty="0">
                <a:hlinkClick r:id="rId3"/>
              </a:rPr>
              <a:t>0.3-5 Volts</a:t>
            </a:r>
            <a:endParaRPr lang="en-IN" dirty="0"/>
          </a:p>
          <a:p>
            <a:pPr algn="just">
              <a:lnSpc>
                <a:spcPct val="90000"/>
              </a:lnSpc>
            </a:pPr>
            <a:endParaRPr lang="en-IN" dirty="0"/>
          </a:p>
        </p:txBody>
      </p:sp>
    </p:spTree>
    <p:extLst>
      <p:ext uri="{BB962C8B-B14F-4D97-AF65-F5344CB8AC3E}">
        <p14:creationId xmlns:p14="http://schemas.microsoft.com/office/powerpoint/2010/main" val="285624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Schematic</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338" t="19391" r="6082" b="23631"/>
          <a:stretch/>
        </p:blipFill>
        <p:spPr>
          <a:xfrm>
            <a:off x="587359" y="1580050"/>
            <a:ext cx="11017282" cy="4031856"/>
          </a:xfrm>
        </p:spPr>
      </p:pic>
    </p:spTree>
    <p:extLst>
      <p:ext uri="{BB962C8B-B14F-4D97-AF65-F5344CB8AC3E}">
        <p14:creationId xmlns:p14="http://schemas.microsoft.com/office/powerpoint/2010/main" val="147316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02E9-DB67-4E4A-9E92-7D87EE36019C}"/>
              </a:ext>
            </a:extLst>
          </p:cNvPr>
          <p:cNvSpPr>
            <a:spLocks noGrp="1"/>
          </p:cNvSpPr>
          <p:nvPr>
            <p:ph type="title"/>
          </p:nvPr>
        </p:nvSpPr>
        <p:spPr>
          <a:xfrm>
            <a:off x="913795" y="295835"/>
            <a:ext cx="10353762" cy="970450"/>
          </a:xfrm>
        </p:spPr>
        <p:txBody>
          <a:bodyPr/>
          <a:lstStyle/>
          <a:p>
            <a:r>
              <a:rPr lang="en-US"/>
              <a:t>Content</a:t>
            </a:r>
            <a:endParaRPr lang="en-IN" dirty="0"/>
          </a:p>
        </p:txBody>
      </p:sp>
      <p:sp>
        <p:nvSpPr>
          <p:cNvPr id="3" name="Content Placeholder 2">
            <a:extLst>
              <a:ext uri="{FF2B5EF4-FFF2-40B4-BE49-F238E27FC236}">
                <a16:creationId xmlns:a16="http://schemas.microsoft.com/office/drawing/2014/main" id="{37CE6431-2C69-4C4F-8BA0-5F0D3422CC7F}"/>
              </a:ext>
            </a:extLst>
          </p:cNvPr>
          <p:cNvSpPr>
            <a:spLocks noGrp="1"/>
          </p:cNvSpPr>
          <p:nvPr>
            <p:ph idx="1"/>
          </p:nvPr>
        </p:nvSpPr>
        <p:spPr>
          <a:xfrm>
            <a:off x="913795" y="1266285"/>
            <a:ext cx="10353762" cy="5448280"/>
          </a:xfrm>
        </p:spPr>
        <p:txBody>
          <a:bodyPr>
            <a:normAutofit fontScale="70000" lnSpcReduction="20000"/>
          </a:bodyPr>
          <a:lstStyle/>
          <a:p>
            <a:r>
              <a:rPr lang="en-US" dirty="0"/>
              <a:t>Objective  and Abstract</a:t>
            </a:r>
          </a:p>
          <a:p>
            <a:r>
              <a:rPr lang="en-US" dirty="0"/>
              <a:t>Functional block diagram</a:t>
            </a:r>
          </a:p>
          <a:p>
            <a:r>
              <a:rPr lang="en-US" dirty="0"/>
              <a:t>Heart</a:t>
            </a:r>
          </a:p>
          <a:p>
            <a:pPr lvl="1"/>
            <a:r>
              <a:rPr lang="en-US" dirty="0"/>
              <a:t>Structure of Heart</a:t>
            </a:r>
          </a:p>
          <a:p>
            <a:pPr lvl="1"/>
            <a:r>
              <a:rPr lang="en-US" dirty="0"/>
              <a:t>Heartbeat</a:t>
            </a:r>
          </a:p>
          <a:p>
            <a:pPr lvl="1"/>
            <a:r>
              <a:rPr lang="en-US" dirty="0"/>
              <a:t>Electrocardiogram</a:t>
            </a:r>
          </a:p>
          <a:p>
            <a:r>
              <a:rPr lang="en-US" dirty="0"/>
              <a:t>Conventional Measurement of Pulse Rate</a:t>
            </a:r>
          </a:p>
          <a:p>
            <a:r>
              <a:rPr lang="en-US" dirty="0"/>
              <a:t>Pulse sensor</a:t>
            </a:r>
          </a:p>
          <a:p>
            <a:pPr lvl="1"/>
            <a:r>
              <a:rPr lang="en-US" dirty="0"/>
              <a:t>Principle of working</a:t>
            </a:r>
          </a:p>
          <a:p>
            <a:pPr lvl="1"/>
            <a:r>
              <a:rPr lang="en-US" dirty="0"/>
              <a:t>Schematic</a:t>
            </a:r>
          </a:p>
          <a:p>
            <a:pPr lvl="1"/>
            <a:r>
              <a:rPr lang="en-US" dirty="0"/>
              <a:t>Interfacing with an Arduino Uno</a:t>
            </a:r>
          </a:p>
          <a:p>
            <a:r>
              <a:rPr lang="en-US" dirty="0"/>
              <a:t>Bluetooth Module HC-05</a:t>
            </a:r>
          </a:p>
          <a:p>
            <a:pPr lvl="1"/>
            <a:r>
              <a:rPr lang="en-US" dirty="0"/>
              <a:t>Interfacing with Arduino Uno</a:t>
            </a:r>
          </a:p>
          <a:p>
            <a:r>
              <a:rPr lang="en-US" dirty="0"/>
              <a:t>Android Application</a:t>
            </a:r>
          </a:p>
          <a:p>
            <a:pPr lvl="1"/>
            <a:r>
              <a:rPr lang="en-US" dirty="0"/>
              <a:t>Android Studio</a:t>
            </a:r>
          </a:p>
          <a:p>
            <a:pPr lvl="1"/>
            <a:r>
              <a:rPr lang="en-US" dirty="0"/>
              <a:t>Classes used - BluetoothAdapter and </a:t>
            </a:r>
            <a:r>
              <a:rPr lang="en-US" dirty="0" err="1"/>
              <a:t>BluetoothSocket</a:t>
            </a:r>
            <a:endParaRPr lang="en-US" dirty="0"/>
          </a:p>
          <a:p>
            <a:r>
              <a:rPr lang="en-US" dirty="0"/>
              <a:t>Results</a:t>
            </a:r>
          </a:p>
          <a:p>
            <a:r>
              <a:rPr lang="en-US" dirty="0"/>
              <a:t>References</a:t>
            </a:r>
          </a:p>
          <a:p>
            <a:pPr lvl="1"/>
            <a:endParaRPr lang="en-US" dirty="0"/>
          </a:p>
          <a:p>
            <a:pPr lvl="1"/>
            <a:endParaRPr lang="en-US" dirty="0"/>
          </a:p>
          <a:p>
            <a:pPr lvl="1"/>
            <a:endParaRPr lang="en-US" dirty="0"/>
          </a:p>
          <a:p>
            <a:pPr lvl="1"/>
            <a:endParaRPr lang="en-US" dirty="0"/>
          </a:p>
          <a:p>
            <a:pPr lvl="1"/>
            <a:endParaRPr lang="en-US" dirty="0"/>
          </a:p>
          <a:p>
            <a:endParaRPr lang="en-US" dirty="0"/>
          </a:p>
          <a:p>
            <a:endParaRPr lang="en-IN" dirty="0"/>
          </a:p>
        </p:txBody>
      </p:sp>
    </p:spTree>
    <p:extLst>
      <p:ext uri="{BB962C8B-B14F-4D97-AF65-F5344CB8AC3E}">
        <p14:creationId xmlns:p14="http://schemas.microsoft.com/office/powerpoint/2010/main" val="69565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D8F6F-B5A9-41E2-A2ED-7C5ACC8020F9}"/>
              </a:ext>
            </a:extLst>
          </p:cNvPr>
          <p:cNvSpPr>
            <a:spLocks noGrp="1"/>
          </p:cNvSpPr>
          <p:nvPr>
            <p:ph type="title"/>
          </p:nvPr>
        </p:nvSpPr>
        <p:spPr>
          <a:xfrm>
            <a:off x="834013" y="1115568"/>
            <a:ext cx="3487616" cy="4626864"/>
          </a:xfrm>
        </p:spPr>
        <p:txBody>
          <a:bodyPr>
            <a:normAutofit/>
          </a:bodyPr>
          <a:lstStyle/>
          <a:p>
            <a:pPr algn="l"/>
            <a:r>
              <a:rPr lang="en-US" sz="3600" dirty="0"/>
              <a:t>Interfacing </a:t>
            </a:r>
            <a:br>
              <a:rPr lang="en-US" sz="3600" dirty="0"/>
            </a:br>
            <a:r>
              <a:rPr lang="en-US" sz="3600" dirty="0"/>
              <a:t>with an</a:t>
            </a:r>
            <a:br>
              <a:rPr lang="en-US" sz="3600" dirty="0"/>
            </a:br>
            <a:r>
              <a:rPr lang="en-US" sz="3600" dirty="0"/>
              <a:t>Arduino UNO</a:t>
            </a:r>
            <a:endParaRPr lang="en-IN"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CBEAA4-ABFE-4386-BA1E-BDBF0D2258E8}"/>
              </a:ext>
            </a:extLst>
          </p:cNvPr>
          <p:cNvSpPr>
            <a:spLocks noGrp="1"/>
          </p:cNvSpPr>
          <p:nvPr>
            <p:ph idx="1"/>
          </p:nvPr>
        </p:nvSpPr>
        <p:spPr>
          <a:xfrm>
            <a:off x="5105398" y="1115568"/>
            <a:ext cx="6245352" cy="4626864"/>
          </a:xfrm>
        </p:spPr>
        <p:txBody>
          <a:bodyPr anchor="ctr">
            <a:normAutofit/>
          </a:bodyPr>
          <a:lstStyle/>
          <a:p>
            <a:pPr algn="just"/>
            <a:r>
              <a:rPr lang="en-US" sz="1900" dirty="0"/>
              <a:t>The Pulse Sensor comes with a </a:t>
            </a:r>
            <a:r>
              <a:rPr lang="en-US" sz="1900" dirty="0">
                <a:effectLst/>
              </a:rPr>
              <a:t>collection of code and projects made just for the PulseSensor and Arduino</a:t>
            </a:r>
          </a:p>
          <a:p>
            <a:pPr algn="just"/>
            <a:r>
              <a:rPr lang="en-US" sz="1900" dirty="0">
                <a:effectLst/>
              </a:rPr>
              <a:t>This collection of code is called the </a:t>
            </a:r>
            <a:r>
              <a:rPr lang="en-US" sz="1900" dirty="0">
                <a:effectLst/>
                <a:hlinkClick r:id="rId3"/>
              </a:rPr>
              <a:t>PulseSensorPlayground library</a:t>
            </a:r>
            <a:endParaRPr lang="en-US" sz="1900" dirty="0">
              <a:effectLst/>
            </a:endParaRPr>
          </a:p>
          <a:p>
            <a:pPr algn="just"/>
            <a:r>
              <a:rPr lang="en-US" sz="1900" dirty="0">
                <a:effectLst/>
              </a:rPr>
              <a:t>This library empowers us with the tools required to acquire and analyze the raw data from the PulseSensor</a:t>
            </a:r>
          </a:p>
          <a:p>
            <a:pPr algn="just"/>
            <a:r>
              <a:rPr lang="en-US" sz="1900" dirty="0">
                <a:effectLst/>
              </a:rPr>
              <a:t>The raw analog data is converted to a digital value by using the built in Analog to Digital Converter of the Arduino UNO (Pin A0).</a:t>
            </a:r>
          </a:p>
          <a:p>
            <a:pPr algn="just"/>
            <a:r>
              <a:rPr lang="en-US" sz="1900" dirty="0">
                <a:effectLst/>
              </a:rPr>
              <a:t>This raw data of the output of the Optical sensor is then used to calculate the Beats per Minute pulse rate and Heart rate variability by measuring the R-R time for each cycle</a:t>
            </a:r>
            <a:endParaRPr lang="en-IN" sz="1900" dirty="0"/>
          </a:p>
        </p:txBody>
      </p:sp>
    </p:spTree>
    <p:extLst>
      <p:ext uri="{BB962C8B-B14F-4D97-AF65-F5344CB8AC3E}">
        <p14:creationId xmlns:p14="http://schemas.microsoft.com/office/powerpoint/2010/main" val="875493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FD34-D1EB-4C07-8269-00E96A375D65}"/>
              </a:ext>
            </a:extLst>
          </p:cNvPr>
          <p:cNvSpPr>
            <a:spLocks noGrp="1"/>
          </p:cNvSpPr>
          <p:nvPr>
            <p:ph type="title"/>
          </p:nvPr>
        </p:nvSpPr>
        <p:spPr>
          <a:xfrm>
            <a:off x="913795" y="609600"/>
            <a:ext cx="5978072" cy="1329596"/>
          </a:xfrm>
        </p:spPr>
        <p:txBody>
          <a:bodyPr>
            <a:normAutofit/>
          </a:bodyPr>
          <a:lstStyle/>
          <a:p>
            <a:r>
              <a:rPr lang="en-US">
                <a:ln>
                  <a:solidFill>
                    <a:srgbClr val="404040">
                      <a:alpha val="10000"/>
                    </a:srgbClr>
                  </a:solidFill>
                </a:ln>
              </a:rPr>
              <a:t>Hardware Connection</a:t>
            </a:r>
            <a:endParaRPr lang="en-IN">
              <a:ln>
                <a:solidFill>
                  <a:srgbClr val="404040">
                    <a:alpha val="10000"/>
                  </a:srgbClr>
                </a:solidFill>
              </a:ln>
            </a:endParaRPr>
          </a:p>
        </p:txBody>
      </p:sp>
      <p:sp>
        <p:nvSpPr>
          <p:cNvPr id="3078" name="Content Placeholder 3077">
            <a:extLst>
              <a:ext uri="{FF2B5EF4-FFF2-40B4-BE49-F238E27FC236}">
                <a16:creationId xmlns:a16="http://schemas.microsoft.com/office/drawing/2014/main" id="{4C4F1BBF-D391-4373-8A8E-B0A4CBF2926B}"/>
              </a:ext>
            </a:extLst>
          </p:cNvPr>
          <p:cNvSpPr>
            <a:spLocks noGrp="1"/>
          </p:cNvSpPr>
          <p:nvPr>
            <p:ph idx="1"/>
          </p:nvPr>
        </p:nvSpPr>
        <p:spPr>
          <a:xfrm>
            <a:off x="913795" y="2127623"/>
            <a:ext cx="5978072" cy="3567225"/>
          </a:xfrm>
        </p:spPr>
        <p:txBody>
          <a:bodyPr anchor="ctr">
            <a:normAutofit/>
          </a:bodyPr>
          <a:lstStyle/>
          <a:p>
            <a:pPr algn="just">
              <a:buClrTx/>
            </a:pPr>
            <a:r>
              <a:rPr lang="en-US" dirty="0">
                <a:ln>
                  <a:solidFill>
                    <a:srgbClr val="404040">
                      <a:alpha val="10000"/>
                    </a:srgbClr>
                  </a:solidFill>
                </a:ln>
              </a:rPr>
              <a:t>The Pulse sensor is powered using the 5V and GND pins of the Arduino UNO.</a:t>
            </a:r>
          </a:p>
          <a:p>
            <a:pPr algn="just">
              <a:buClrTx/>
            </a:pPr>
            <a:r>
              <a:rPr lang="en-US" dirty="0">
                <a:ln>
                  <a:solidFill>
                    <a:srgbClr val="404040">
                      <a:alpha val="10000"/>
                    </a:srgbClr>
                  </a:solidFill>
                </a:ln>
              </a:rPr>
              <a:t>The analog input of the sensor is connected to the A0 pin for the ADC functionality</a:t>
            </a:r>
          </a:p>
          <a:p>
            <a:pPr algn="just">
              <a:buClrTx/>
            </a:pPr>
            <a:r>
              <a:rPr lang="en-US" dirty="0">
                <a:ln>
                  <a:solidFill>
                    <a:srgbClr val="404040">
                      <a:alpha val="10000"/>
                    </a:srgbClr>
                  </a:solidFill>
                </a:ln>
              </a:rPr>
              <a:t>We also connect an LED to PIN 13 to enable us to monitor the pulse rate</a:t>
            </a:r>
          </a:p>
        </p:txBody>
      </p:sp>
      <p:pic>
        <p:nvPicPr>
          <p:cNvPr id="139" name="Picture 13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3074" name="Picture 2">
            <a:extLst>
              <a:ext uri="{FF2B5EF4-FFF2-40B4-BE49-F238E27FC236}">
                <a16:creationId xmlns:a16="http://schemas.microsoft.com/office/drawing/2014/main" id="{5C365A25-21DA-4170-9CF8-38DC5DE0EB2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2945" y="1407123"/>
            <a:ext cx="3995592" cy="3576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00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392B-0A42-4FEA-A051-CCA13EA13E44}"/>
              </a:ext>
            </a:extLst>
          </p:cNvPr>
          <p:cNvSpPr>
            <a:spLocks noGrp="1"/>
          </p:cNvSpPr>
          <p:nvPr>
            <p:ph type="title"/>
          </p:nvPr>
        </p:nvSpPr>
        <p:spPr>
          <a:xfrm>
            <a:off x="913795" y="609600"/>
            <a:ext cx="5910517" cy="1117600"/>
          </a:xfrm>
        </p:spPr>
        <p:txBody>
          <a:bodyPr>
            <a:normAutofit/>
          </a:bodyPr>
          <a:lstStyle/>
          <a:p>
            <a:r>
              <a:rPr lang="en-US" dirty="0"/>
              <a:t>Bluetooth Module HC-05</a:t>
            </a:r>
            <a:endParaRPr lang="en-IN" dirty="0"/>
          </a:p>
        </p:txBody>
      </p:sp>
      <p:sp>
        <p:nvSpPr>
          <p:cNvPr id="3" name="Content Placeholder 2">
            <a:extLst>
              <a:ext uri="{FF2B5EF4-FFF2-40B4-BE49-F238E27FC236}">
                <a16:creationId xmlns:a16="http://schemas.microsoft.com/office/drawing/2014/main" id="{77F0D4C3-C660-4FB6-9471-4C2F492B0A28}"/>
              </a:ext>
            </a:extLst>
          </p:cNvPr>
          <p:cNvSpPr>
            <a:spLocks noGrp="1"/>
          </p:cNvSpPr>
          <p:nvPr>
            <p:ph idx="1"/>
          </p:nvPr>
        </p:nvSpPr>
        <p:spPr>
          <a:xfrm>
            <a:off x="913795" y="1828800"/>
            <a:ext cx="5910517" cy="3962400"/>
          </a:xfrm>
        </p:spPr>
        <p:txBody>
          <a:bodyPr>
            <a:normAutofit lnSpcReduction="10000"/>
          </a:bodyPr>
          <a:lstStyle/>
          <a:p>
            <a:pPr algn="just">
              <a:lnSpc>
                <a:spcPct val="90000"/>
              </a:lnSpc>
              <a:buClrTx/>
            </a:pPr>
            <a:r>
              <a:rPr lang="en-US" dirty="0">
                <a:effectLst/>
              </a:rPr>
              <a:t>The </a:t>
            </a:r>
            <a:r>
              <a:rPr lang="en-US" b="1" dirty="0">
                <a:effectLst/>
              </a:rPr>
              <a:t>HC-05</a:t>
            </a:r>
            <a:r>
              <a:rPr lang="en-US" dirty="0">
                <a:effectLst/>
              </a:rPr>
              <a:t> is a Bluetooth transceiver module which enables two-way (full-duplex) wireless functionality to our projects. We can use this module to communicate between two microcontrollers like Arduino or communicate with any device with Bluetooth functionality like a Phone or Laptop.</a:t>
            </a:r>
          </a:p>
          <a:p>
            <a:pPr algn="just">
              <a:lnSpc>
                <a:spcPct val="90000"/>
              </a:lnSpc>
              <a:buClrTx/>
            </a:pPr>
            <a:r>
              <a:rPr lang="en-US" dirty="0">
                <a:effectLst/>
              </a:rPr>
              <a:t> The module communicates with the help of USART at 9600 baud rate hence it is easy to interface with any microcontroller that supports USART. </a:t>
            </a:r>
          </a:p>
          <a:p>
            <a:pPr algn="just">
              <a:lnSpc>
                <a:spcPct val="90000"/>
              </a:lnSpc>
              <a:buClrTx/>
            </a:pPr>
            <a:r>
              <a:rPr lang="en-US" dirty="0">
                <a:effectLst/>
              </a:rPr>
              <a:t>We can also configure the default values of the module by using the command mode and a terminal application.</a:t>
            </a:r>
            <a:endParaRPr lang="en-IN" dirty="0"/>
          </a:p>
        </p:txBody>
      </p:sp>
      <p:sp>
        <p:nvSpPr>
          <p:cNvPr id="73" name="Rectangle 7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54CBF2DB-4352-4DB7-9D19-2683E71CE7B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6040" y="1126064"/>
            <a:ext cx="3149298" cy="22445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C-05 Bluetooth Module">
            <a:extLst>
              <a:ext uri="{FF2B5EF4-FFF2-40B4-BE49-F238E27FC236}">
                <a16:creationId xmlns:a16="http://schemas.microsoft.com/office/drawing/2014/main" id="{58AAAFDA-ACFA-4CB8-BD81-A7CD5311FC2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58281" y="3531522"/>
            <a:ext cx="2964817" cy="225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95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BA35-C875-4040-914A-9B1AA1866031}"/>
              </a:ext>
            </a:extLst>
          </p:cNvPr>
          <p:cNvSpPr>
            <a:spLocks noGrp="1"/>
          </p:cNvSpPr>
          <p:nvPr>
            <p:ph type="title"/>
          </p:nvPr>
        </p:nvSpPr>
        <p:spPr>
          <a:xfrm>
            <a:off x="913795" y="609600"/>
            <a:ext cx="5978072" cy="970450"/>
          </a:xfrm>
        </p:spPr>
        <p:txBody>
          <a:bodyPr>
            <a:normAutofit/>
          </a:bodyPr>
          <a:lstStyle/>
          <a:p>
            <a:pPr>
              <a:lnSpc>
                <a:spcPct val="90000"/>
              </a:lnSpc>
            </a:pPr>
            <a:r>
              <a:rPr lang="en-US" sz="3100"/>
              <a:t>Interfacing HC-05 with Arduino UNO</a:t>
            </a:r>
            <a:endParaRPr lang="en-IN" sz="3100"/>
          </a:p>
        </p:txBody>
      </p:sp>
      <p:sp>
        <p:nvSpPr>
          <p:cNvPr id="3" name="Content Placeholder 2">
            <a:extLst>
              <a:ext uri="{FF2B5EF4-FFF2-40B4-BE49-F238E27FC236}">
                <a16:creationId xmlns:a16="http://schemas.microsoft.com/office/drawing/2014/main" id="{BC2322D0-E62D-403A-9511-B190D95593C0}"/>
              </a:ext>
            </a:extLst>
          </p:cNvPr>
          <p:cNvSpPr>
            <a:spLocks noGrp="1"/>
          </p:cNvSpPr>
          <p:nvPr>
            <p:ph idx="1"/>
          </p:nvPr>
        </p:nvSpPr>
        <p:spPr>
          <a:xfrm>
            <a:off x="913795" y="1828801"/>
            <a:ext cx="5978072" cy="3866048"/>
          </a:xfrm>
        </p:spPr>
        <p:txBody>
          <a:bodyPr anchor="ctr">
            <a:normAutofit/>
          </a:bodyPr>
          <a:lstStyle/>
          <a:p>
            <a:pPr algn="just">
              <a:buClrTx/>
            </a:pPr>
            <a:r>
              <a:rPr lang="en-US" dirty="0"/>
              <a:t>We have a library SoftwareSerial that enables us to use the digital output pins of the Arduino UNO to act as Rx, Tx pins to provide UART functionality.</a:t>
            </a:r>
          </a:p>
          <a:p>
            <a:pPr algn="just">
              <a:buClrTx/>
            </a:pPr>
            <a:r>
              <a:rPr lang="en-US" dirty="0"/>
              <a:t>The HC-05 will receive the bpm value as an ASCII string serially at a baud rate of 9600</a:t>
            </a:r>
          </a:p>
          <a:p>
            <a:pPr algn="just">
              <a:buClrTx/>
            </a:pPr>
            <a:r>
              <a:rPr lang="en-US" dirty="0"/>
              <a:t>This data will then be transmitted to the Bluetooth receiver via the built-in antenna</a:t>
            </a:r>
          </a:p>
          <a:p>
            <a:pPr algn="just">
              <a:buClrTx/>
            </a:pPr>
            <a:r>
              <a:rPr lang="en-US" dirty="0"/>
              <a:t>The function write() enables us to do the above operation in a single line</a:t>
            </a:r>
            <a:endParaRPr lang="en-IN" dirty="0"/>
          </a:p>
        </p:txBody>
      </p:sp>
      <p:pic>
        <p:nvPicPr>
          <p:cNvPr id="71" name="Picture 70">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122" name="Picture 2" descr="Image result for hc-05 datasheet">
            <a:extLst>
              <a:ext uri="{FF2B5EF4-FFF2-40B4-BE49-F238E27FC236}">
                <a16:creationId xmlns:a16="http://schemas.microsoft.com/office/drawing/2014/main" id="{A3B93A2A-A700-4D1E-97E6-217892B68C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71" r="13658" b="-3"/>
          <a:stretch/>
        </p:blipFill>
        <p:spPr bwMode="auto">
          <a:xfrm>
            <a:off x="7429500" y="643465"/>
            <a:ext cx="4119037" cy="510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90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C1C4-C431-424D-BA4D-69736A6EA73D}"/>
              </a:ext>
            </a:extLst>
          </p:cNvPr>
          <p:cNvSpPr>
            <a:spLocks noGrp="1"/>
          </p:cNvSpPr>
          <p:nvPr>
            <p:ph type="title"/>
          </p:nvPr>
        </p:nvSpPr>
        <p:spPr/>
        <p:txBody>
          <a:bodyPr/>
          <a:lstStyle/>
          <a:p>
            <a:r>
              <a:rPr lang="en-US" dirty="0"/>
              <a:t>Android Application</a:t>
            </a:r>
            <a:endParaRPr lang="en-IN" dirty="0"/>
          </a:p>
        </p:txBody>
      </p:sp>
      <p:sp>
        <p:nvSpPr>
          <p:cNvPr id="3" name="Content Placeholder 2">
            <a:extLst>
              <a:ext uri="{FF2B5EF4-FFF2-40B4-BE49-F238E27FC236}">
                <a16:creationId xmlns:a16="http://schemas.microsoft.com/office/drawing/2014/main" id="{881DDF43-3AC4-47DE-87B0-06F408C9BD67}"/>
              </a:ext>
            </a:extLst>
          </p:cNvPr>
          <p:cNvSpPr>
            <a:spLocks noGrp="1"/>
          </p:cNvSpPr>
          <p:nvPr>
            <p:ph idx="1"/>
          </p:nvPr>
        </p:nvSpPr>
        <p:spPr/>
        <p:txBody>
          <a:bodyPr/>
          <a:lstStyle/>
          <a:p>
            <a:r>
              <a:rPr lang="en-US" dirty="0"/>
              <a:t>The data that is being transmitted by the Bluetooth module will be received by a mobile device that is connected to it via Bluetooth</a:t>
            </a:r>
          </a:p>
          <a:p>
            <a:r>
              <a:rPr lang="en-US" dirty="0"/>
              <a:t>To visualize and store this data we have developed an android application using the android studio IDE</a:t>
            </a:r>
            <a:endParaRPr lang="en-IN" dirty="0"/>
          </a:p>
        </p:txBody>
      </p:sp>
    </p:spTree>
    <p:extLst>
      <p:ext uri="{BB962C8B-B14F-4D97-AF65-F5344CB8AC3E}">
        <p14:creationId xmlns:p14="http://schemas.microsoft.com/office/powerpoint/2010/main" val="413595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E6DE-4AF2-490E-BEB6-B2DBA056F10F}"/>
              </a:ext>
            </a:extLst>
          </p:cNvPr>
          <p:cNvSpPr>
            <a:spLocks noGrp="1"/>
          </p:cNvSpPr>
          <p:nvPr>
            <p:ph type="title"/>
          </p:nvPr>
        </p:nvSpPr>
        <p:spPr>
          <a:xfrm>
            <a:off x="913795" y="609600"/>
            <a:ext cx="5978072" cy="1329596"/>
          </a:xfrm>
        </p:spPr>
        <p:txBody>
          <a:bodyPr>
            <a:normAutofit/>
          </a:bodyPr>
          <a:lstStyle/>
          <a:p>
            <a:r>
              <a:rPr lang="en-US" dirty="0"/>
              <a:t>Android Studio</a:t>
            </a:r>
            <a:endParaRPr lang="en-IN" dirty="0"/>
          </a:p>
        </p:txBody>
      </p:sp>
      <p:sp>
        <p:nvSpPr>
          <p:cNvPr id="3" name="Content Placeholder 2">
            <a:extLst>
              <a:ext uri="{FF2B5EF4-FFF2-40B4-BE49-F238E27FC236}">
                <a16:creationId xmlns:a16="http://schemas.microsoft.com/office/drawing/2014/main" id="{8BA3BB02-0963-464F-BD00-BD93145FF047}"/>
              </a:ext>
            </a:extLst>
          </p:cNvPr>
          <p:cNvSpPr>
            <a:spLocks noGrp="1"/>
          </p:cNvSpPr>
          <p:nvPr>
            <p:ph idx="1"/>
          </p:nvPr>
        </p:nvSpPr>
        <p:spPr>
          <a:xfrm>
            <a:off x="913795" y="2127623"/>
            <a:ext cx="5978072" cy="3567225"/>
          </a:xfrm>
        </p:spPr>
        <p:txBody>
          <a:bodyPr anchor="ctr">
            <a:normAutofit/>
          </a:bodyPr>
          <a:lstStyle/>
          <a:p>
            <a:pPr algn="just">
              <a:lnSpc>
                <a:spcPct val="90000"/>
              </a:lnSpc>
              <a:buClrTx/>
            </a:pPr>
            <a:r>
              <a:rPr lang="en-US" dirty="0"/>
              <a:t>Android Studio is an Integrated Development Environment (IDE) that provides us with to tool to develop, debug and test our android application</a:t>
            </a:r>
          </a:p>
          <a:p>
            <a:pPr algn="just">
              <a:lnSpc>
                <a:spcPct val="90000"/>
              </a:lnSpc>
              <a:buClrTx/>
            </a:pPr>
            <a:r>
              <a:rPr lang="en-US" dirty="0">
                <a:effectLst/>
              </a:rPr>
              <a:t>Android Studio is the official IDE for Google's Android operating system, built on JetBrains' IntelliJ IDEA software and designed specifically for Android development</a:t>
            </a:r>
          </a:p>
          <a:p>
            <a:pPr algn="just">
              <a:lnSpc>
                <a:spcPct val="90000"/>
              </a:lnSpc>
              <a:buClrTx/>
            </a:pPr>
            <a:r>
              <a:rPr lang="en-US" dirty="0">
                <a:effectLst/>
              </a:rPr>
              <a:t> Kotlin is Google’s preferred language for Android app development. Still, other programming languages are supported by Android Studio, such as Java and C++</a:t>
            </a:r>
            <a:endParaRPr lang="en-IN" dirty="0"/>
          </a:p>
        </p:txBody>
      </p:sp>
      <p:pic>
        <p:nvPicPr>
          <p:cNvPr id="71" name="Picture 70">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026" name="Picture 2" descr="Related image">
            <a:extLst>
              <a:ext uri="{FF2B5EF4-FFF2-40B4-BE49-F238E27FC236}">
                <a16:creationId xmlns:a16="http://schemas.microsoft.com/office/drawing/2014/main" id="{E1BF2389-DE7C-47BE-9127-73996DB0E92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2945" y="2196253"/>
            <a:ext cx="3995592" cy="199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495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B329-D902-4F88-B446-EFC53A140916}"/>
              </a:ext>
            </a:extLst>
          </p:cNvPr>
          <p:cNvSpPr>
            <a:spLocks noGrp="1"/>
          </p:cNvSpPr>
          <p:nvPr>
            <p:ph type="title"/>
          </p:nvPr>
        </p:nvSpPr>
        <p:spPr>
          <a:xfrm>
            <a:off x="913796" y="609600"/>
            <a:ext cx="5168052" cy="1117600"/>
          </a:xfrm>
        </p:spPr>
        <p:txBody>
          <a:bodyPr>
            <a:normAutofit/>
          </a:bodyPr>
          <a:lstStyle/>
          <a:p>
            <a:r>
              <a:rPr lang="en-US" dirty="0"/>
              <a:t>Results</a:t>
            </a:r>
            <a:endParaRPr lang="en-IN" dirty="0"/>
          </a:p>
        </p:txBody>
      </p:sp>
      <p:sp>
        <p:nvSpPr>
          <p:cNvPr id="29" name="Content Placeholder 28">
            <a:extLst>
              <a:ext uri="{FF2B5EF4-FFF2-40B4-BE49-F238E27FC236}">
                <a16:creationId xmlns:a16="http://schemas.microsoft.com/office/drawing/2014/main" id="{E68D8C4B-7336-4114-B349-36852A502D01}"/>
              </a:ext>
            </a:extLst>
          </p:cNvPr>
          <p:cNvSpPr>
            <a:spLocks noGrp="1"/>
          </p:cNvSpPr>
          <p:nvPr>
            <p:ph idx="1"/>
          </p:nvPr>
        </p:nvSpPr>
        <p:spPr>
          <a:xfrm>
            <a:off x="913796" y="1828800"/>
            <a:ext cx="5168052" cy="3962400"/>
          </a:xfrm>
        </p:spPr>
        <p:txBody>
          <a:bodyPr>
            <a:normAutofit fontScale="92500" lnSpcReduction="10000"/>
          </a:bodyPr>
          <a:lstStyle/>
          <a:p>
            <a:pPr>
              <a:buClrTx/>
            </a:pPr>
            <a:r>
              <a:rPr lang="en-US" dirty="0"/>
              <a:t>These graphs were the output that was received in the Arduino Serial Plotter </a:t>
            </a:r>
          </a:p>
          <a:p>
            <a:pPr>
              <a:buClrTx/>
            </a:pPr>
            <a:r>
              <a:rPr lang="en-US" dirty="0"/>
              <a:t>The green lines are the raw digital data</a:t>
            </a:r>
          </a:p>
          <a:p>
            <a:pPr>
              <a:buClrTx/>
            </a:pPr>
            <a:r>
              <a:rPr lang="en-US" dirty="0"/>
              <a:t>The blue lines are the bpm</a:t>
            </a:r>
          </a:p>
          <a:p>
            <a:pPr>
              <a:buClrTx/>
            </a:pPr>
            <a:r>
              <a:rPr lang="en-US" dirty="0"/>
              <a:t>The red lines are used to calculate the R-R time to monitor Heart Rate Variability</a:t>
            </a:r>
          </a:p>
          <a:p>
            <a:pPr>
              <a:buClrTx/>
            </a:pPr>
            <a:r>
              <a:rPr lang="en-US" dirty="0"/>
              <a:t>We can observe that in test 1 and 2 we get the bpm of the person to be about 90 bpm.</a:t>
            </a:r>
          </a:p>
          <a:p>
            <a:pPr>
              <a:buClrTx/>
            </a:pPr>
            <a:r>
              <a:rPr lang="en-US" dirty="0"/>
              <a:t>We can also observe that the amplitude of the raw data is different between test 1 and test 2. This is due to the ambient light difference</a:t>
            </a:r>
          </a:p>
        </p:txBody>
      </p:sp>
      <p:pic>
        <p:nvPicPr>
          <p:cNvPr id="32" name="Picture 31">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9" name="Content Placeholder 8" descr="A screen shot of a computer&#10;&#10;Description automatically generated">
            <a:extLst>
              <a:ext uri="{FF2B5EF4-FFF2-40B4-BE49-F238E27FC236}">
                <a16:creationId xmlns:a16="http://schemas.microsoft.com/office/drawing/2014/main" id="{E9ADCD0B-2FEA-48B8-9185-576275DD4339}"/>
              </a:ext>
            </a:extLst>
          </p:cNvPr>
          <p:cNvPicPr>
            <a:picLocks noChangeAspect="1"/>
          </p:cNvPicPr>
          <p:nvPr/>
        </p:nvPicPr>
        <p:blipFill rotWithShape="1">
          <a:blip r:embed="rId4"/>
          <a:srcRect b="7705"/>
          <a:stretch/>
        </p:blipFill>
        <p:spPr>
          <a:xfrm>
            <a:off x="6706135" y="423906"/>
            <a:ext cx="5412190" cy="2809788"/>
          </a:xfrm>
          <a:prstGeom prst="rect">
            <a:avLst/>
          </a:prstGeom>
        </p:spPr>
      </p:pic>
      <p:pic>
        <p:nvPicPr>
          <p:cNvPr id="5" name="Content Placeholder 4" descr="A screenshot of a computer screen&#10;&#10;Description automatically generated">
            <a:extLst>
              <a:ext uri="{FF2B5EF4-FFF2-40B4-BE49-F238E27FC236}">
                <a16:creationId xmlns:a16="http://schemas.microsoft.com/office/drawing/2014/main" id="{35931D57-3400-4E1A-AE1B-AB759DD4CB50}"/>
              </a:ext>
            </a:extLst>
          </p:cNvPr>
          <p:cNvPicPr>
            <a:picLocks noChangeAspect="1"/>
          </p:cNvPicPr>
          <p:nvPr/>
        </p:nvPicPr>
        <p:blipFill rotWithShape="1">
          <a:blip r:embed="rId5"/>
          <a:srcRect l="18842" t="15217" r="16038" b="27754"/>
          <a:stretch/>
        </p:blipFill>
        <p:spPr>
          <a:xfrm>
            <a:off x="6706135" y="3759754"/>
            <a:ext cx="5381947" cy="2651206"/>
          </a:xfrm>
          <a:prstGeom prst="rect">
            <a:avLst/>
          </a:prstGeom>
        </p:spPr>
      </p:pic>
      <p:sp>
        <p:nvSpPr>
          <p:cNvPr id="17" name="TextBox 16">
            <a:extLst>
              <a:ext uri="{FF2B5EF4-FFF2-40B4-BE49-F238E27FC236}">
                <a16:creationId xmlns:a16="http://schemas.microsoft.com/office/drawing/2014/main" id="{EFA92A75-80D8-494D-BF99-F0D2407D851C}"/>
              </a:ext>
            </a:extLst>
          </p:cNvPr>
          <p:cNvSpPr txBox="1"/>
          <p:nvPr/>
        </p:nvSpPr>
        <p:spPr>
          <a:xfrm>
            <a:off x="6586695" y="37448"/>
            <a:ext cx="1554480" cy="369332"/>
          </a:xfrm>
          <a:prstGeom prst="rect">
            <a:avLst/>
          </a:prstGeom>
          <a:noFill/>
        </p:spPr>
        <p:txBody>
          <a:bodyPr wrap="square" rtlCol="0">
            <a:spAutoFit/>
          </a:bodyPr>
          <a:lstStyle/>
          <a:p>
            <a:r>
              <a:rPr lang="en-US" dirty="0"/>
              <a:t>Test 1</a:t>
            </a:r>
            <a:endParaRPr lang="en-IN" dirty="0"/>
          </a:p>
        </p:txBody>
      </p:sp>
      <p:sp>
        <p:nvSpPr>
          <p:cNvPr id="26" name="TextBox 25">
            <a:extLst>
              <a:ext uri="{FF2B5EF4-FFF2-40B4-BE49-F238E27FC236}">
                <a16:creationId xmlns:a16="http://schemas.microsoft.com/office/drawing/2014/main" id="{DAE9971B-A003-4B50-9A4C-F6E4084968EF}"/>
              </a:ext>
            </a:extLst>
          </p:cNvPr>
          <p:cNvSpPr txBox="1"/>
          <p:nvPr/>
        </p:nvSpPr>
        <p:spPr>
          <a:xfrm>
            <a:off x="6709150" y="3377259"/>
            <a:ext cx="1554480" cy="369332"/>
          </a:xfrm>
          <a:prstGeom prst="rect">
            <a:avLst/>
          </a:prstGeom>
          <a:noFill/>
        </p:spPr>
        <p:txBody>
          <a:bodyPr wrap="square" rtlCol="0">
            <a:spAutoFit/>
          </a:bodyPr>
          <a:lstStyle/>
          <a:p>
            <a:r>
              <a:rPr lang="en-US" dirty="0"/>
              <a:t>Test 2</a:t>
            </a:r>
            <a:endParaRPr lang="en-IN" dirty="0"/>
          </a:p>
        </p:txBody>
      </p:sp>
    </p:spTree>
    <p:extLst>
      <p:ext uri="{BB962C8B-B14F-4D97-AF65-F5344CB8AC3E}">
        <p14:creationId xmlns:p14="http://schemas.microsoft.com/office/powerpoint/2010/main" val="1679757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B329-D902-4F88-B446-EFC53A140916}"/>
              </a:ext>
            </a:extLst>
          </p:cNvPr>
          <p:cNvSpPr>
            <a:spLocks noGrp="1"/>
          </p:cNvSpPr>
          <p:nvPr>
            <p:ph type="title"/>
          </p:nvPr>
        </p:nvSpPr>
        <p:spPr>
          <a:xfrm>
            <a:off x="913796" y="609600"/>
            <a:ext cx="5168052" cy="1117600"/>
          </a:xfrm>
        </p:spPr>
        <p:txBody>
          <a:bodyPr>
            <a:normAutofit/>
          </a:bodyPr>
          <a:lstStyle/>
          <a:p>
            <a:r>
              <a:rPr lang="en-US" dirty="0"/>
              <a:t>Results</a:t>
            </a:r>
            <a:endParaRPr lang="en-IN" dirty="0"/>
          </a:p>
        </p:txBody>
      </p:sp>
      <p:sp>
        <p:nvSpPr>
          <p:cNvPr id="29" name="Content Placeholder 28">
            <a:extLst>
              <a:ext uri="{FF2B5EF4-FFF2-40B4-BE49-F238E27FC236}">
                <a16:creationId xmlns:a16="http://schemas.microsoft.com/office/drawing/2014/main" id="{E68D8C4B-7336-4114-B349-36852A502D01}"/>
              </a:ext>
            </a:extLst>
          </p:cNvPr>
          <p:cNvSpPr>
            <a:spLocks noGrp="1"/>
          </p:cNvSpPr>
          <p:nvPr>
            <p:ph idx="1"/>
          </p:nvPr>
        </p:nvSpPr>
        <p:spPr>
          <a:xfrm>
            <a:off x="913796" y="1828800"/>
            <a:ext cx="5168052" cy="3962400"/>
          </a:xfrm>
        </p:spPr>
        <p:txBody>
          <a:bodyPr>
            <a:normAutofit/>
          </a:bodyPr>
          <a:lstStyle/>
          <a:p>
            <a:pPr algn="just">
              <a:buClrTx/>
            </a:pPr>
            <a:r>
              <a:rPr lang="en-US" dirty="0"/>
              <a:t>Here in both test 3 and test 4, we observe that the heartrate is extremely high, in the range of 150 – 200 bpm.</a:t>
            </a:r>
          </a:p>
          <a:p>
            <a:pPr algn="just">
              <a:buClrTx/>
            </a:pPr>
            <a:r>
              <a:rPr lang="en-US" dirty="0"/>
              <a:t>The subject was not under any stress during the testing process</a:t>
            </a:r>
          </a:p>
          <a:p>
            <a:pPr algn="just">
              <a:buClrTx/>
            </a:pPr>
            <a:r>
              <a:rPr lang="en-US" dirty="0"/>
              <a:t>So, this indicates that the sensor output is not always reliable </a:t>
            </a:r>
          </a:p>
          <a:p>
            <a:pPr algn="just">
              <a:buClrTx/>
            </a:pPr>
            <a:r>
              <a:rPr lang="en-US" dirty="0"/>
              <a:t>These erroneous results in test 4 were due to the motion that was introduced on purpose to see the effectiveness of the sensor in rejecting these artifacts</a:t>
            </a:r>
          </a:p>
          <a:p>
            <a:pPr algn="just">
              <a:buClrTx/>
            </a:pPr>
            <a:endParaRPr lang="en-US" dirty="0"/>
          </a:p>
        </p:txBody>
      </p:sp>
      <p:pic>
        <p:nvPicPr>
          <p:cNvPr id="32" name="Picture 31">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sp>
        <p:nvSpPr>
          <p:cNvPr id="17" name="TextBox 16">
            <a:extLst>
              <a:ext uri="{FF2B5EF4-FFF2-40B4-BE49-F238E27FC236}">
                <a16:creationId xmlns:a16="http://schemas.microsoft.com/office/drawing/2014/main" id="{EFA92A75-80D8-494D-BF99-F0D2407D851C}"/>
              </a:ext>
            </a:extLst>
          </p:cNvPr>
          <p:cNvSpPr txBox="1"/>
          <p:nvPr/>
        </p:nvSpPr>
        <p:spPr>
          <a:xfrm>
            <a:off x="6586695" y="37448"/>
            <a:ext cx="1554480" cy="369332"/>
          </a:xfrm>
          <a:prstGeom prst="rect">
            <a:avLst/>
          </a:prstGeom>
          <a:noFill/>
        </p:spPr>
        <p:txBody>
          <a:bodyPr wrap="square" rtlCol="0">
            <a:spAutoFit/>
          </a:bodyPr>
          <a:lstStyle/>
          <a:p>
            <a:r>
              <a:rPr lang="en-US" dirty="0"/>
              <a:t>Test 3</a:t>
            </a:r>
            <a:endParaRPr lang="en-IN" dirty="0"/>
          </a:p>
        </p:txBody>
      </p:sp>
      <p:sp>
        <p:nvSpPr>
          <p:cNvPr id="26" name="TextBox 25">
            <a:extLst>
              <a:ext uri="{FF2B5EF4-FFF2-40B4-BE49-F238E27FC236}">
                <a16:creationId xmlns:a16="http://schemas.microsoft.com/office/drawing/2014/main" id="{DAE9971B-A003-4B50-9A4C-F6E4084968EF}"/>
              </a:ext>
            </a:extLst>
          </p:cNvPr>
          <p:cNvSpPr txBox="1"/>
          <p:nvPr/>
        </p:nvSpPr>
        <p:spPr>
          <a:xfrm>
            <a:off x="6709150" y="3377259"/>
            <a:ext cx="1554480" cy="369332"/>
          </a:xfrm>
          <a:prstGeom prst="rect">
            <a:avLst/>
          </a:prstGeom>
          <a:noFill/>
        </p:spPr>
        <p:txBody>
          <a:bodyPr wrap="square" rtlCol="0">
            <a:spAutoFit/>
          </a:bodyPr>
          <a:lstStyle/>
          <a:p>
            <a:r>
              <a:rPr lang="en-US" dirty="0"/>
              <a:t>Test 4</a:t>
            </a:r>
            <a:endParaRPr lang="en-IN" dirty="0"/>
          </a:p>
        </p:txBody>
      </p:sp>
      <p:pic>
        <p:nvPicPr>
          <p:cNvPr id="10" name="Picture 9" descr="A picture containing text, large, standing, group&#10;&#10;Description automatically generated">
            <a:extLst>
              <a:ext uri="{FF2B5EF4-FFF2-40B4-BE49-F238E27FC236}">
                <a16:creationId xmlns:a16="http://schemas.microsoft.com/office/drawing/2014/main" id="{4E3C16BC-EFA5-4BC3-AEAA-D3E569E2311B}"/>
              </a:ext>
            </a:extLst>
          </p:cNvPr>
          <p:cNvPicPr>
            <a:picLocks noChangeAspect="1"/>
          </p:cNvPicPr>
          <p:nvPr/>
        </p:nvPicPr>
        <p:blipFill>
          <a:blip r:embed="rId4"/>
          <a:stretch>
            <a:fillRect/>
          </a:stretch>
        </p:blipFill>
        <p:spPr>
          <a:xfrm>
            <a:off x="6709150" y="356963"/>
            <a:ext cx="5391410" cy="3032667"/>
          </a:xfrm>
          <a:prstGeom prst="rect">
            <a:avLst/>
          </a:prstGeom>
        </p:spPr>
      </p:pic>
      <p:pic>
        <p:nvPicPr>
          <p:cNvPr id="11" name="Picture 10" descr="A picture containing text, group, man, standing&#10;&#10;Description automatically generated">
            <a:extLst>
              <a:ext uri="{FF2B5EF4-FFF2-40B4-BE49-F238E27FC236}">
                <a16:creationId xmlns:a16="http://schemas.microsoft.com/office/drawing/2014/main" id="{6089DF31-0EE2-48C4-B365-1C7C2F9B2CD5}"/>
              </a:ext>
            </a:extLst>
          </p:cNvPr>
          <p:cNvPicPr>
            <a:picLocks noChangeAspect="1"/>
          </p:cNvPicPr>
          <p:nvPr/>
        </p:nvPicPr>
        <p:blipFill>
          <a:blip r:embed="rId5"/>
          <a:stretch>
            <a:fillRect/>
          </a:stretch>
        </p:blipFill>
        <p:spPr>
          <a:xfrm>
            <a:off x="6709150" y="3746591"/>
            <a:ext cx="5391410" cy="3032667"/>
          </a:xfrm>
          <a:prstGeom prst="rect">
            <a:avLst/>
          </a:prstGeom>
        </p:spPr>
      </p:pic>
    </p:spTree>
    <p:extLst>
      <p:ext uri="{BB962C8B-B14F-4D97-AF65-F5344CB8AC3E}">
        <p14:creationId xmlns:p14="http://schemas.microsoft.com/office/powerpoint/2010/main" val="3226605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8A02-95A1-430C-BB0A-36A0ED76F6FE}"/>
              </a:ext>
            </a:extLst>
          </p:cNvPr>
          <p:cNvSpPr>
            <a:spLocks noGrp="1"/>
          </p:cNvSpPr>
          <p:nvPr>
            <p:ph type="title"/>
          </p:nvPr>
        </p:nvSpPr>
        <p:spPr>
          <a:xfrm>
            <a:off x="913796" y="609600"/>
            <a:ext cx="5168052" cy="1117600"/>
          </a:xfrm>
        </p:spPr>
        <p:txBody>
          <a:bodyPr>
            <a:normAutofit/>
          </a:bodyPr>
          <a:lstStyle/>
          <a:p>
            <a:r>
              <a:rPr lang="en-US" dirty="0"/>
              <a:t>Results</a:t>
            </a:r>
            <a:endParaRPr lang="en-IN" dirty="0"/>
          </a:p>
        </p:txBody>
      </p:sp>
      <p:sp>
        <p:nvSpPr>
          <p:cNvPr id="11" name="Content Placeholder 10">
            <a:extLst>
              <a:ext uri="{FF2B5EF4-FFF2-40B4-BE49-F238E27FC236}">
                <a16:creationId xmlns:a16="http://schemas.microsoft.com/office/drawing/2014/main" id="{F15166EA-61FC-474C-BC0A-064AA811C7D2}"/>
              </a:ext>
            </a:extLst>
          </p:cNvPr>
          <p:cNvSpPr>
            <a:spLocks noGrp="1"/>
          </p:cNvSpPr>
          <p:nvPr>
            <p:ph idx="1"/>
          </p:nvPr>
        </p:nvSpPr>
        <p:spPr>
          <a:xfrm>
            <a:off x="913796" y="1828800"/>
            <a:ext cx="5168052" cy="3962400"/>
          </a:xfrm>
        </p:spPr>
        <p:txBody>
          <a:bodyPr>
            <a:normAutofit/>
          </a:bodyPr>
          <a:lstStyle/>
          <a:p>
            <a:pPr algn="just">
              <a:buClrTx/>
            </a:pPr>
            <a:r>
              <a:rPr lang="en-US" dirty="0"/>
              <a:t>These are the screenshots of the application that has been developed to receive the data</a:t>
            </a:r>
          </a:p>
          <a:p>
            <a:pPr algn="just">
              <a:buClrTx/>
            </a:pPr>
            <a:r>
              <a:rPr lang="en-US" dirty="0"/>
              <a:t>We can see that if the bpm exceeds the normal rates the number turns red to indicate that there is a problem</a:t>
            </a:r>
          </a:p>
        </p:txBody>
      </p:sp>
      <p:pic>
        <p:nvPicPr>
          <p:cNvPr id="14" name="Picture 13">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B39E1FC-8424-476B-8E2D-74E1846A7364}"/>
              </a:ext>
            </a:extLst>
          </p:cNvPr>
          <p:cNvPicPr>
            <a:picLocks noChangeAspect="1"/>
          </p:cNvPicPr>
          <p:nvPr/>
        </p:nvPicPr>
        <p:blipFill>
          <a:blip r:embed="rId4"/>
          <a:stretch>
            <a:fillRect/>
          </a:stretch>
        </p:blipFill>
        <p:spPr>
          <a:xfrm>
            <a:off x="6763405" y="1042425"/>
            <a:ext cx="2339954" cy="5059362"/>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3F9C6E32-476A-4633-A4E8-096D31BBACBF}"/>
              </a:ext>
            </a:extLst>
          </p:cNvPr>
          <p:cNvPicPr>
            <a:picLocks noChangeAspect="1"/>
          </p:cNvPicPr>
          <p:nvPr/>
        </p:nvPicPr>
        <p:blipFill>
          <a:blip r:embed="rId5"/>
          <a:stretch>
            <a:fillRect/>
          </a:stretch>
        </p:blipFill>
        <p:spPr>
          <a:xfrm>
            <a:off x="9608206" y="1042425"/>
            <a:ext cx="2339954" cy="5059363"/>
          </a:xfrm>
          <a:prstGeom prst="rect">
            <a:avLst/>
          </a:prstGeom>
        </p:spPr>
      </p:pic>
    </p:spTree>
    <p:extLst>
      <p:ext uri="{BB962C8B-B14F-4D97-AF65-F5344CB8AC3E}">
        <p14:creationId xmlns:p14="http://schemas.microsoft.com/office/powerpoint/2010/main" val="2395193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98A32-1B95-4EB1-ACA1-4B05C1FD1C8C}"/>
              </a:ext>
            </a:extLst>
          </p:cNvPr>
          <p:cNvSpPr>
            <a:spLocks noGrp="1"/>
          </p:cNvSpPr>
          <p:nvPr>
            <p:ph type="title"/>
          </p:nvPr>
        </p:nvSpPr>
        <p:spPr>
          <a:xfrm>
            <a:off x="834013" y="1115568"/>
            <a:ext cx="3487616" cy="4626864"/>
          </a:xfrm>
        </p:spPr>
        <p:txBody>
          <a:bodyPr>
            <a:normAutofit/>
          </a:bodyPr>
          <a:lstStyle/>
          <a:p>
            <a:pPr algn="l"/>
            <a:r>
              <a:rPr lang="en-US" sz="3600"/>
              <a:t>References</a:t>
            </a:r>
            <a:endParaRPr lang="en-IN" sz="3600"/>
          </a:p>
        </p:txBody>
      </p:sp>
      <p:cxnSp>
        <p:nvCxnSpPr>
          <p:cNvPr id="17" name="Straight Connector 16">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93CC79-086A-461D-9A32-FDB631C74398}"/>
              </a:ext>
            </a:extLst>
          </p:cNvPr>
          <p:cNvSpPr>
            <a:spLocks noGrp="1"/>
          </p:cNvSpPr>
          <p:nvPr>
            <p:ph idx="1"/>
          </p:nvPr>
        </p:nvSpPr>
        <p:spPr>
          <a:xfrm>
            <a:off x="5105398" y="1115568"/>
            <a:ext cx="6245352" cy="4626864"/>
          </a:xfrm>
        </p:spPr>
        <p:txBody>
          <a:bodyPr anchor="ctr">
            <a:normAutofit/>
          </a:bodyPr>
          <a:lstStyle/>
          <a:p>
            <a:pPr>
              <a:lnSpc>
                <a:spcPct val="90000"/>
              </a:lnSpc>
            </a:pPr>
            <a:r>
              <a:rPr lang="en-IN" sz="1400">
                <a:hlinkClick r:id="rId3"/>
              </a:rPr>
              <a:t>Nazmus </a:t>
            </a:r>
            <a:r>
              <a:rPr lang="en-IN" sz="1400" err="1">
                <a:hlinkClick r:id="rId3"/>
              </a:rPr>
              <a:t>Saquib</a:t>
            </a:r>
            <a:r>
              <a:rPr lang="en-IN" sz="1400">
                <a:hlinkClick r:id="rId3"/>
              </a:rPr>
              <a:t>, Md. </a:t>
            </a:r>
            <a:r>
              <a:rPr lang="en-IN" sz="1400" err="1">
                <a:hlinkClick r:id="rId3"/>
              </a:rPr>
              <a:t>Tarikul</a:t>
            </a:r>
            <a:r>
              <a:rPr lang="en-IN" sz="1400">
                <a:hlinkClick r:id="rId3"/>
              </a:rPr>
              <a:t> Islam </a:t>
            </a:r>
            <a:r>
              <a:rPr lang="en-IN" sz="1400" err="1">
                <a:hlinkClick r:id="rId3"/>
              </a:rPr>
              <a:t>Papon</a:t>
            </a:r>
            <a:r>
              <a:rPr lang="en-IN" sz="1400">
                <a:hlinkClick r:id="rId3"/>
              </a:rPr>
              <a:t>, </a:t>
            </a:r>
            <a:r>
              <a:rPr lang="en-IN" sz="1400" err="1">
                <a:hlinkClick r:id="rId3"/>
              </a:rPr>
              <a:t>Ishtiyaque</a:t>
            </a:r>
            <a:r>
              <a:rPr lang="en-IN" sz="1400">
                <a:hlinkClick r:id="rId3"/>
              </a:rPr>
              <a:t> Ahmad, and </a:t>
            </a:r>
            <a:r>
              <a:rPr lang="en-IN" sz="1400" err="1">
                <a:hlinkClick r:id="rId3"/>
              </a:rPr>
              <a:t>Ashikur</a:t>
            </a:r>
            <a:r>
              <a:rPr lang="en-IN" sz="1400">
                <a:hlinkClick r:id="rId3"/>
              </a:rPr>
              <a:t> Rahman Measurement of Heart Rate Using Photoplethysmography</a:t>
            </a:r>
            <a:endParaRPr lang="en-IN" sz="1400"/>
          </a:p>
          <a:p>
            <a:pPr>
              <a:lnSpc>
                <a:spcPct val="90000"/>
              </a:lnSpc>
            </a:pPr>
            <a:r>
              <a:rPr lang="en-US" sz="1400">
                <a:effectLst/>
                <a:hlinkClick r:id="rId4"/>
              </a:rPr>
              <a:t>Anatomy of The DIY Heart Rate Monitor</a:t>
            </a:r>
            <a:endParaRPr lang="en-US" sz="1400">
              <a:effectLst/>
            </a:endParaRPr>
          </a:p>
          <a:p>
            <a:pPr>
              <a:lnSpc>
                <a:spcPct val="90000"/>
              </a:lnSpc>
            </a:pPr>
            <a:r>
              <a:rPr lang="en-IN" sz="1400">
                <a:effectLst/>
                <a:hlinkClick r:id="rId5"/>
              </a:rPr>
              <a:t>Photoplethysmogram</a:t>
            </a:r>
            <a:endParaRPr lang="en-IN" sz="1400">
              <a:effectLst/>
            </a:endParaRPr>
          </a:p>
          <a:p>
            <a:pPr>
              <a:lnSpc>
                <a:spcPct val="90000"/>
              </a:lnSpc>
            </a:pPr>
            <a:r>
              <a:rPr lang="en-IN" sz="1400">
                <a:effectLst/>
                <a:hlinkClick r:id="rId6"/>
              </a:rPr>
              <a:t>PulseSensor Hardware </a:t>
            </a:r>
            <a:endParaRPr lang="en-IN" sz="1400">
              <a:effectLst/>
            </a:endParaRPr>
          </a:p>
          <a:p>
            <a:pPr>
              <a:lnSpc>
                <a:spcPct val="90000"/>
              </a:lnSpc>
            </a:pPr>
            <a:r>
              <a:rPr lang="en-IN" sz="1400">
                <a:effectLst/>
                <a:hlinkClick r:id="rId7"/>
              </a:rPr>
              <a:t>PulseSensor Datasheet</a:t>
            </a:r>
            <a:endParaRPr lang="en-IN" sz="1400">
              <a:effectLst/>
            </a:endParaRPr>
          </a:p>
          <a:p>
            <a:pPr>
              <a:lnSpc>
                <a:spcPct val="90000"/>
              </a:lnSpc>
            </a:pPr>
            <a:r>
              <a:rPr lang="en-IN" sz="1400">
                <a:effectLst/>
                <a:hlinkClick r:id="rId8"/>
              </a:rPr>
              <a:t>Ambient Light Sensor Datasheet</a:t>
            </a:r>
            <a:endParaRPr lang="en-IN" sz="1400">
              <a:effectLst/>
            </a:endParaRPr>
          </a:p>
          <a:p>
            <a:pPr>
              <a:lnSpc>
                <a:spcPct val="90000"/>
              </a:lnSpc>
            </a:pPr>
            <a:r>
              <a:rPr lang="en-IN" sz="1400">
                <a:effectLst/>
                <a:hlinkClick r:id="rId9"/>
              </a:rPr>
              <a:t>Reverse mount LED Datasheet</a:t>
            </a:r>
            <a:endParaRPr lang="en-IN" sz="1400">
              <a:effectLst/>
            </a:endParaRPr>
          </a:p>
          <a:p>
            <a:pPr>
              <a:lnSpc>
                <a:spcPct val="90000"/>
              </a:lnSpc>
            </a:pPr>
            <a:r>
              <a:rPr lang="en-IN" sz="1400">
                <a:effectLst/>
                <a:hlinkClick r:id="rId10"/>
              </a:rPr>
              <a:t>Pulse Sensor Getting Started Guide</a:t>
            </a:r>
            <a:endParaRPr lang="en-IN" sz="1400">
              <a:effectLst/>
            </a:endParaRPr>
          </a:p>
          <a:p>
            <a:pPr>
              <a:lnSpc>
                <a:spcPct val="90000"/>
              </a:lnSpc>
            </a:pPr>
            <a:r>
              <a:rPr lang="en-IN" sz="1400" u="sng">
                <a:effectLst/>
                <a:hlinkClick r:id="rId11"/>
              </a:rPr>
              <a:t>PulseSensorPlayground</a:t>
            </a:r>
            <a:endParaRPr lang="en-IN" sz="1400" u="sng">
              <a:effectLst/>
            </a:endParaRPr>
          </a:p>
          <a:p>
            <a:pPr>
              <a:lnSpc>
                <a:spcPct val="90000"/>
              </a:lnSpc>
            </a:pPr>
            <a:r>
              <a:rPr lang="en-IN" sz="1400">
                <a:effectLst/>
                <a:hlinkClick r:id="rId12"/>
              </a:rPr>
              <a:t>The "</a:t>
            </a:r>
            <a:r>
              <a:rPr lang="en-IN" sz="1400" err="1">
                <a:effectLst/>
                <a:hlinkClick r:id="rId12"/>
              </a:rPr>
              <a:t>GettingStartedProject</a:t>
            </a:r>
            <a:r>
              <a:rPr lang="en-IN" sz="1400">
                <a:effectLst/>
                <a:hlinkClick r:id="rId12"/>
              </a:rPr>
              <a:t>“</a:t>
            </a:r>
            <a:endParaRPr lang="en-IN" sz="1400">
              <a:effectLst/>
            </a:endParaRPr>
          </a:p>
          <a:p>
            <a:pPr>
              <a:lnSpc>
                <a:spcPct val="90000"/>
              </a:lnSpc>
            </a:pPr>
            <a:r>
              <a:rPr lang="en-IN" sz="1400">
                <a:effectLst/>
                <a:hlinkClick r:id="rId13"/>
              </a:rPr>
              <a:t>Bluetooth Module HC-05 guide</a:t>
            </a:r>
            <a:endParaRPr lang="en-IN" sz="1400">
              <a:effectLst/>
            </a:endParaRPr>
          </a:p>
          <a:p>
            <a:pPr>
              <a:lnSpc>
                <a:spcPct val="90000"/>
              </a:lnSpc>
            </a:pPr>
            <a:r>
              <a:rPr lang="en-IN" sz="1400">
                <a:effectLst/>
                <a:hlinkClick r:id="rId14"/>
              </a:rPr>
              <a:t>Bluetooth Module HC-05 datasheet</a:t>
            </a:r>
            <a:endParaRPr lang="en-IN" sz="1400">
              <a:effectLst/>
            </a:endParaRPr>
          </a:p>
          <a:p>
            <a:pPr>
              <a:lnSpc>
                <a:spcPct val="90000"/>
              </a:lnSpc>
            </a:pPr>
            <a:r>
              <a:rPr lang="en-IN" sz="1400">
                <a:effectLst/>
                <a:hlinkClick r:id="rId15"/>
              </a:rPr>
              <a:t>Android Studio</a:t>
            </a:r>
            <a:endParaRPr lang="en-US" sz="1400">
              <a:effectLst/>
            </a:endParaRPr>
          </a:p>
          <a:p>
            <a:pPr>
              <a:lnSpc>
                <a:spcPct val="90000"/>
              </a:lnSpc>
            </a:pPr>
            <a:endParaRPr lang="en-IN" sz="1400"/>
          </a:p>
        </p:txBody>
      </p:sp>
    </p:spTree>
    <p:extLst>
      <p:ext uri="{BB962C8B-B14F-4D97-AF65-F5344CB8AC3E}">
        <p14:creationId xmlns:p14="http://schemas.microsoft.com/office/powerpoint/2010/main" val="29266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881B-7667-486F-A640-A92D0BC15060}"/>
              </a:ext>
            </a:extLst>
          </p:cNvPr>
          <p:cNvSpPr>
            <a:spLocks noGrp="1"/>
          </p:cNvSpPr>
          <p:nvPr>
            <p:ph type="ctrTitle"/>
          </p:nvPr>
        </p:nvSpPr>
        <p:spPr>
          <a:xfrm>
            <a:off x="1876423" y="506812"/>
            <a:ext cx="8688003" cy="727968"/>
          </a:xfrm>
        </p:spPr>
        <p:txBody>
          <a:bodyPr>
            <a:normAutofit fontScale="90000"/>
          </a:bodyPr>
          <a:lstStyle/>
          <a:p>
            <a:r>
              <a:rPr lang="en-IN" sz="4900" dirty="0"/>
              <a:t>Objective</a:t>
            </a:r>
          </a:p>
        </p:txBody>
      </p:sp>
      <p:sp>
        <p:nvSpPr>
          <p:cNvPr id="3" name="Subtitle 2">
            <a:extLst>
              <a:ext uri="{FF2B5EF4-FFF2-40B4-BE49-F238E27FC236}">
                <a16:creationId xmlns:a16="http://schemas.microsoft.com/office/drawing/2014/main" id="{AEB448F7-BE07-422E-91B3-4E6A1816B80E}"/>
              </a:ext>
            </a:extLst>
          </p:cNvPr>
          <p:cNvSpPr>
            <a:spLocks noGrp="1"/>
          </p:cNvSpPr>
          <p:nvPr>
            <p:ph type="subTitle" idx="1"/>
          </p:nvPr>
        </p:nvSpPr>
        <p:spPr>
          <a:xfrm>
            <a:off x="1698870" y="1526959"/>
            <a:ext cx="9043110" cy="1745159"/>
          </a:xfrm>
        </p:spPr>
        <p:txBody>
          <a:bodyPr/>
          <a:lstStyle/>
          <a:p>
            <a:pPr algn="just"/>
            <a:r>
              <a:rPr lang="en-US" dirty="0"/>
              <a:t>The objective of the current project is to create a method to measure and monitor the heart rate of a subject in order to facilitate remote diagnosis and monitoring. There are multitude of solutions which can achieve the objective. The disadvantage of these readymade solutions are that they are either too bulky or too expensive to be viable for regular use by the common person.</a:t>
            </a:r>
          </a:p>
          <a:p>
            <a:pPr algn="just"/>
            <a:endParaRPr lang="en-US" dirty="0"/>
          </a:p>
        </p:txBody>
      </p:sp>
      <p:sp>
        <p:nvSpPr>
          <p:cNvPr id="4" name="TextBox 3">
            <a:extLst>
              <a:ext uri="{FF2B5EF4-FFF2-40B4-BE49-F238E27FC236}">
                <a16:creationId xmlns:a16="http://schemas.microsoft.com/office/drawing/2014/main" id="{94EE23DA-FB57-48C6-8749-1B4322E4C270}"/>
              </a:ext>
            </a:extLst>
          </p:cNvPr>
          <p:cNvSpPr txBox="1"/>
          <p:nvPr/>
        </p:nvSpPr>
        <p:spPr>
          <a:xfrm>
            <a:off x="1698869" y="3745356"/>
            <a:ext cx="9043109" cy="1323439"/>
          </a:xfrm>
          <a:prstGeom prst="rect">
            <a:avLst/>
          </a:prstGeom>
          <a:noFill/>
        </p:spPr>
        <p:txBody>
          <a:bodyPr wrap="square" rtlCol="0">
            <a:spAutoFit/>
          </a:bodyPr>
          <a:lstStyle/>
          <a:p>
            <a:pPr algn="just"/>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rPr>
              <a:t>We</a:t>
            </a:r>
            <a:r>
              <a:rPr lang="en-US" sz="2000" dirty="0"/>
              <a:t> </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rPr>
              <a:t>aim</a:t>
            </a:r>
            <a:r>
              <a:rPr lang="en-US" sz="2000" dirty="0"/>
              <a:t> </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rPr>
              <a:t>to</a:t>
            </a:r>
            <a:r>
              <a:rPr lang="en-US" sz="2000" dirty="0"/>
              <a:t> </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rPr>
              <a:t>reduce the size of the device to make it more portable. We also aim to make it more user-friendly and accessible to all the users by providing a mobile application that will interface with the device via Bluetooth and reduce the costs</a:t>
            </a:r>
            <a:endParaRPr lang="en-IN" sz="2000"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pPr algn="just"/>
            <a:endParaRPr lang="en-IN" sz="2000" dirty="0">
              <a:ln>
                <a:solidFill>
                  <a:schemeClr val="bg1">
                    <a:lumMod val="75000"/>
                    <a:lumOff val="25000"/>
                    <a:alpha val="10000"/>
                  </a:schemeClr>
                </a:solidFill>
              </a:ln>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02732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ABD0-D932-41EC-8F3E-1A6D66B72B87}"/>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C1EADEA1-0996-4FA4-A0AF-34F3AEB3C62D}"/>
              </a:ext>
            </a:extLst>
          </p:cNvPr>
          <p:cNvSpPr>
            <a:spLocks noGrp="1"/>
          </p:cNvSpPr>
          <p:nvPr>
            <p:ph idx="1"/>
          </p:nvPr>
        </p:nvSpPr>
        <p:spPr/>
        <p:txBody>
          <a:bodyPr/>
          <a:lstStyle/>
          <a:p>
            <a:pPr marL="36900" indent="0" algn="just">
              <a:buNone/>
            </a:pPr>
            <a:r>
              <a:rPr lang="en-US" dirty="0"/>
              <a:t>We plan to make a portable wireless heart rate monitor by using an Arduino UNO as the brain due to its low power consumption, cost, and rich feature set. A PulseSensor from </a:t>
            </a:r>
            <a:r>
              <a:rPr lang="en-IN" dirty="0">
                <a:effectLst/>
              </a:rPr>
              <a:t>World Famous Electronics </a:t>
            </a:r>
            <a:r>
              <a:rPr lang="en-IN" dirty="0" err="1">
                <a:effectLst/>
              </a:rPr>
              <a:t>llc</a:t>
            </a:r>
            <a:r>
              <a:rPr lang="en-IN" dirty="0">
                <a:effectLst/>
              </a:rPr>
              <a:t>. Is selected to be the sensing element due to its low cost and small form factor. The data collected by the sensor will be collected and processed by the Arduino UNO and transmitted to a mobile application via Bluetooth. The Bluetooth transmission is made possible by the use of a Bluetooth transceiver module HC-05. The data will then be received and displayed using a custom app that has been developed in-house</a:t>
            </a:r>
            <a:endParaRPr lang="en-IN" dirty="0"/>
          </a:p>
        </p:txBody>
      </p:sp>
    </p:spTree>
    <p:extLst>
      <p:ext uri="{BB962C8B-B14F-4D97-AF65-F5344CB8AC3E}">
        <p14:creationId xmlns:p14="http://schemas.microsoft.com/office/powerpoint/2010/main" val="1568979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429051-E667-4C30-AF8F-90A19F2113C2}"/>
              </a:ext>
            </a:extLst>
          </p:cNvPr>
          <p:cNvSpPr/>
          <p:nvPr/>
        </p:nvSpPr>
        <p:spPr>
          <a:xfrm>
            <a:off x="563880" y="2219956"/>
            <a:ext cx="1640840" cy="1209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PulseSensor</a:t>
            </a:r>
            <a:endParaRPr lang="en-IN" dirty="0"/>
          </a:p>
        </p:txBody>
      </p:sp>
      <p:cxnSp>
        <p:nvCxnSpPr>
          <p:cNvPr id="7" name="Straight Arrow Connector 6">
            <a:extLst>
              <a:ext uri="{FF2B5EF4-FFF2-40B4-BE49-F238E27FC236}">
                <a16:creationId xmlns:a16="http://schemas.microsoft.com/office/drawing/2014/main" id="{FDDC24DE-D3A0-4EB9-A16B-B353CF18D5C4}"/>
              </a:ext>
            </a:extLst>
          </p:cNvPr>
          <p:cNvCxnSpPr>
            <a:cxnSpLocks/>
            <a:stCxn id="5" idx="3"/>
            <a:endCxn id="8" idx="1"/>
          </p:cNvCxnSpPr>
          <p:nvPr/>
        </p:nvCxnSpPr>
        <p:spPr>
          <a:xfrm>
            <a:off x="2204720" y="2824476"/>
            <a:ext cx="604361"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75DA75-FBC4-4345-B3B2-B6DDFF1A3C34}"/>
              </a:ext>
            </a:extLst>
          </p:cNvPr>
          <p:cNvSpPr/>
          <p:nvPr/>
        </p:nvSpPr>
        <p:spPr>
          <a:xfrm>
            <a:off x="2809081" y="2219960"/>
            <a:ext cx="1367790" cy="1209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endParaRPr lang="en-IN" dirty="0"/>
          </a:p>
        </p:txBody>
      </p:sp>
      <p:cxnSp>
        <p:nvCxnSpPr>
          <p:cNvPr id="10" name="Straight Arrow Connector 9">
            <a:extLst>
              <a:ext uri="{FF2B5EF4-FFF2-40B4-BE49-F238E27FC236}">
                <a16:creationId xmlns:a16="http://schemas.microsoft.com/office/drawing/2014/main" id="{F171ABD8-DFC1-413E-A638-9F42D3FBC5ED}"/>
              </a:ext>
            </a:extLst>
          </p:cNvPr>
          <p:cNvCxnSpPr>
            <a:cxnSpLocks/>
            <a:stCxn id="8" idx="3"/>
            <a:endCxn id="11" idx="1"/>
          </p:cNvCxnSpPr>
          <p:nvPr/>
        </p:nvCxnSpPr>
        <p:spPr>
          <a:xfrm flipV="1">
            <a:off x="4176871" y="2824476"/>
            <a:ext cx="604361"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4478E5D-568A-4BED-93E7-88054EF53A59}"/>
              </a:ext>
            </a:extLst>
          </p:cNvPr>
          <p:cNvSpPr/>
          <p:nvPr/>
        </p:nvSpPr>
        <p:spPr>
          <a:xfrm>
            <a:off x="4781232" y="2219956"/>
            <a:ext cx="1717040" cy="1209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UNO</a:t>
            </a:r>
            <a:endParaRPr lang="en-IN" dirty="0"/>
          </a:p>
        </p:txBody>
      </p:sp>
      <p:cxnSp>
        <p:nvCxnSpPr>
          <p:cNvPr id="13" name="Straight Arrow Connector 12">
            <a:extLst>
              <a:ext uri="{FF2B5EF4-FFF2-40B4-BE49-F238E27FC236}">
                <a16:creationId xmlns:a16="http://schemas.microsoft.com/office/drawing/2014/main" id="{B6C7AD01-C2A2-4982-838C-CD533881F0CD}"/>
              </a:ext>
            </a:extLst>
          </p:cNvPr>
          <p:cNvCxnSpPr>
            <a:cxnSpLocks/>
            <a:stCxn id="11" idx="3"/>
            <a:endCxn id="14" idx="1"/>
          </p:cNvCxnSpPr>
          <p:nvPr/>
        </p:nvCxnSpPr>
        <p:spPr>
          <a:xfrm flipV="1">
            <a:off x="6498272" y="2824473"/>
            <a:ext cx="634522"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EEE0B16-2362-45FB-B5C7-D64C6466A93F}"/>
              </a:ext>
            </a:extLst>
          </p:cNvPr>
          <p:cNvSpPr/>
          <p:nvPr/>
        </p:nvSpPr>
        <p:spPr>
          <a:xfrm>
            <a:off x="7132794" y="2219956"/>
            <a:ext cx="1838961" cy="12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UART Transmission</a:t>
            </a:r>
            <a:endParaRPr lang="en-IN" dirty="0"/>
          </a:p>
        </p:txBody>
      </p:sp>
      <p:sp>
        <p:nvSpPr>
          <p:cNvPr id="15" name="Rectangle 14">
            <a:extLst>
              <a:ext uri="{FF2B5EF4-FFF2-40B4-BE49-F238E27FC236}">
                <a16:creationId xmlns:a16="http://schemas.microsoft.com/office/drawing/2014/main" id="{1B040696-1EB9-4D51-8F78-62879B4A38F8}"/>
              </a:ext>
            </a:extLst>
          </p:cNvPr>
          <p:cNvSpPr/>
          <p:nvPr/>
        </p:nvSpPr>
        <p:spPr>
          <a:xfrm>
            <a:off x="563880" y="4638024"/>
            <a:ext cx="1640840" cy="1209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Smartphone</a:t>
            </a:r>
            <a:endParaRPr lang="en-IN" dirty="0"/>
          </a:p>
        </p:txBody>
      </p:sp>
      <p:sp>
        <p:nvSpPr>
          <p:cNvPr id="16" name="Rectangle 15">
            <a:extLst>
              <a:ext uri="{FF2B5EF4-FFF2-40B4-BE49-F238E27FC236}">
                <a16:creationId xmlns:a16="http://schemas.microsoft.com/office/drawing/2014/main" id="{1342F2DE-8A47-472B-9AA8-52D8F716E90E}"/>
              </a:ext>
            </a:extLst>
          </p:cNvPr>
          <p:cNvSpPr/>
          <p:nvPr/>
        </p:nvSpPr>
        <p:spPr>
          <a:xfrm>
            <a:off x="2838450" y="4638024"/>
            <a:ext cx="1942782" cy="1209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Monitoring Application</a:t>
            </a:r>
            <a:endParaRPr lang="en-IN" dirty="0"/>
          </a:p>
        </p:txBody>
      </p:sp>
      <p:cxnSp>
        <p:nvCxnSpPr>
          <p:cNvPr id="22" name="Straight Arrow Connector 21">
            <a:extLst>
              <a:ext uri="{FF2B5EF4-FFF2-40B4-BE49-F238E27FC236}">
                <a16:creationId xmlns:a16="http://schemas.microsoft.com/office/drawing/2014/main" id="{30C02AFB-81CB-45D6-BF69-D98AD9BB427E}"/>
              </a:ext>
            </a:extLst>
          </p:cNvPr>
          <p:cNvCxnSpPr>
            <a:cxnSpLocks/>
            <a:stCxn id="15" idx="3"/>
            <a:endCxn id="16" idx="1"/>
          </p:cNvCxnSpPr>
          <p:nvPr/>
        </p:nvCxnSpPr>
        <p:spPr>
          <a:xfrm flipV="1">
            <a:off x="2204720" y="5242543"/>
            <a:ext cx="6337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4686202-5A58-4129-AC0E-5FE2C2AF8597}"/>
              </a:ext>
            </a:extLst>
          </p:cNvPr>
          <p:cNvSpPr txBox="1"/>
          <p:nvPr/>
        </p:nvSpPr>
        <p:spPr>
          <a:xfrm>
            <a:off x="356870" y="1215329"/>
            <a:ext cx="3402330" cy="769441"/>
          </a:xfrm>
          <a:prstGeom prst="rect">
            <a:avLst/>
          </a:prstGeom>
          <a:noFill/>
        </p:spPr>
        <p:txBody>
          <a:bodyPr wrap="square" rtlCol="0">
            <a:spAutoFit/>
          </a:bodyPr>
          <a:lstStyle/>
          <a:p>
            <a:r>
              <a:rPr lang="en-US"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Transmitter:</a:t>
            </a:r>
            <a:endPar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
        <p:nvSpPr>
          <p:cNvPr id="24" name="TextBox 23">
            <a:extLst>
              <a:ext uri="{FF2B5EF4-FFF2-40B4-BE49-F238E27FC236}">
                <a16:creationId xmlns:a16="http://schemas.microsoft.com/office/drawing/2014/main" id="{5902A2CF-4493-4506-BD38-D4019B15117C}"/>
              </a:ext>
            </a:extLst>
          </p:cNvPr>
          <p:cNvSpPr txBox="1"/>
          <p:nvPr/>
        </p:nvSpPr>
        <p:spPr>
          <a:xfrm>
            <a:off x="356870" y="3648791"/>
            <a:ext cx="2286000" cy="769441"/>
          </a:xfrm>
          <a:prstGeom prst="rect">
            <a:avLst/>
          </a:prstGeom>
          <a:noFill/>
        </p:spPr>
        <p:txBody>
          <a:bodyPr wrap="square" rtlCol="0">
            <a:spAutoFit/>
          </a:bodyPr>
          <a:lstStyle/>
          <a:p>
            <a:r>
              <a:rPr lang="en-US"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Receiver</a:t>
            </a:r>
            <a:endPar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
        <p:nvSpPr>
          <p:cNvPr id="37" name="TextBox 36">
            <a:extLst>
              <a:ext uri="{FF2B5EF4-FFF2-40B4-BE49-F238E27FC236}">
                <a16:creationId xmlns:a16="http://schemas.microsoft.com/office/drawing/2014/main" id="{6026B8D3-134A-4939-B336-BD8E43D29EE9}"/>
              </a:ext>
            </a:extLst>
          </p:cNvPr>
          <p:cNvSpPr txBox="1"/>
          <p:nvPr/>
        </p:nvSpPr>
        <p:spPr>
          <a:xfrm>
            <a:off x="2917190" y="226088"/>
            <a:ext cx="6357620" cy="769441"/>
          </a:xfrm>
          <a:prstGeom prst="rect">
            <a:avLst/>
          </a:prstGeom>
          <a:noFill/>
        </p:spPr>
        <p:txBody>
          <a:bodyPr wrap="square" rtlCol="0">
            <a:spAutoFit/>
          </a:bodyPr>
          <a:lstStyle/>
          <a:p>
            <a:r>
              <a:rPr lang="en-US"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Functional</a:t>
            </a:r>
            <a:r>
              <a:rPr lang="en-US" dirty="0"/>
              <a:t> </a:t>
            </a:r>
            <a:r>
              <a:rPr lang="en-US"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Block</a:t>
            </a:r>
            <a:r>
              <a:rPr lang="en-US" dirty="0"/>
              <a:t> </a:t>
            </a:r>
            <a:r>
              <a:rPr lang="en-US"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Diagram</a:t>
            </a:r>
            <a:endPar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
        <p:nvSpPr>
          <p:cNvPr id="70" name="Rectangle 69">
            <a:extLst>
              <a:ext uri="{FF2B5EF4-FFF2-40B4-BE49-F238E27FC236}">
                <a16:creationId xmlns:a16="http://schemas.microsoft.com/office/drawing/2014/main" id="{007FC29F-EB17-4C9A-9D8A-5EFCEF3E4427}"/>
              </a:ext>
            </a:extLst>
          </p:cNvPr>
          <p:cNvSpPr/>
          <p:nvPr/>
        </p:nvSpPr>
        <p:spPr>
          <a:xfrm>
            <a:off x="9606278" y="2219956"/>
            <a:ext cx="2021842" cy="120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Bluetooth Module</a:t>
            </a:r>
          </a:p>
          <a:p>
            <a:pPr algn="ctr"/>
            <a:r>
              <a:rPr lang="en-US" dirty="0"/>
              <a:t>HC-05</a:t>
            </a:r>
            <a:endParaRPr lang="en-IN" dirty="0"/>
          </a:p>
        </p:txBody>
      </p:sp>
      <p:cxnSp>
        <p:nvCxnSpPr>
          <p:cNvPr id="91" name="Straight Arrow Connector 90">
            <a:extLst>
              <a:ext uri="{FF2B5EF4-FFF2-40B4-BE49-F238E27FC236}">
                <a16:creationId xmlns:a16="http://schemas.microsoft.com/office/drawing/2014/main" id="{D7DC8B83-03B0-46D3-AAB6-65A6187BA41D}"/>
              </a:ext>
            </a:extLst>
          </p:cNvPr>
          <p:cNvCxnSpPr>
            <a:cxnSpLocks/>
            <a:endCxn id="70" idx="1"/>
          </p:cNvCxnSpPr>
          <p:nvPr/>
        </p:nvCxnSpPr>
        <p:spPr>
          <a:xfrm>
            <a:off x="8874758" y="2824472"/>
            <a:ext cx="7315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01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F7817-8C1A-41DD-9A7E-E4BEAFDE639D}"/>
              </a:ext>
            </a:extLst>
          </p:cNvPr>
          <p:cNvSpPr>
            <a:spLocks noGrp="1"/>
          </p:cNvSpPr>
          <p:nvPr>
            <p:ph type="title"/>
          </p:nvPr>
        </p:nvSpPr>
        <p:spPr>
          <a:xfrm>
            <a:off x="643468" y="2733675"/>
            <a:ext cx="3078749" cy="1180549"/>
          </a:xfrm>
        </p:spPr>
        <p:txBody>
          <a:bodyPr anchor="b">
            <a:noAutofit/>
          </a:bodyPr>
          <a:lstStyle/>
          <a:p>
            <a:pPr algn="l"/>
            <a:r>
              <a:rPr lang="en-US" sz="3600">
                <a:ln>
                  <a:solidFill>
                    <a:srgbClr val="404040">
                      <a:alpha val="10000"/>
                    </a:srgbClr>
                  </a:solidFill>
                </a:ln>
                <a:solidFill>
                  <a:srgbClr val="DADADA"/>
                </a:solidFill>
              </a:rPr>
              <a:t>Structure of  A Heart</a:t>
            </a:r>
            <a:endParaRPr lang="en-IN" sz="3600" dirty="0">
              <a:ln>
                <a:solidFill>
                  <a:srgbClr val="404040">
                    <a:alpha val="10000"/>
                  </a:srgbClr>
                </a:solidFill>
              </a:ln>
              <a:solidFill>
                <a:srgbClr val="DADADA"/>
              </a:solidFill>
            </a:endParaRPr>
          </a:p>
        </p:txBody>
      </p:sp>
      <p:pic>
        <p:nvPicPr>
          <p:cNvPr id="4" name="Picture 5" descr="conduction3">
            <a:extLst>
              <a:ext uri="{FF2B5EF4-FFF2-40B4-BE49-F238E27FC236}">
                <a16:creationId xmlns:a16="http://schemas.microsoft.com/office/drawing/2014/main" id="{46086FC9-2220-474F-AF98-428C16F77D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6339" y="883387"/>
            <a:ext cx="6642193" cy="50912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05611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D862A-CE79-476A-B609-E1810F1B8471}"/>
              </a:ext>
            </a:extLst>
          </p:cNvPr>
          <p:cNvSpPr>
            <a:spLocks noGrp="1"/>
          </p:cNvSpPr>
          <p:nvPr>
            <p:ph type="title"/>
          </p:nvPr>
        </p:nvSpPr>
        <p:spPr>
          <a:xfrm>
            <a:off x="834013" y="1115568"/>
            <a:ext cx="3487616" cy="4626864"/>
          </a:xfrm>
        </p:spPr>
        <p:txBody>
          <a:bodyPr>
            <a:normAutofit/>
          </a:bodyPr>
          <a:lstStyle/>
          <a:p>
            <a:pPr algn="l"/>
            <a:r>
              <a:rPr lang="en-US" sz="3600" dirty="0"/>
              <a:t>What Is A Heartbeat?</a:t>
            </a:r>
            <a:br>
              <a:rPr lang="en-US" sz="3600" dirty="0"/>
            </a:br>
            <a:endParaRPr lang="en-IN"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C6A474-008E-463D-878E-5E11A6C66C0C}"/>
              </a:ext>
            </a:extLst>
          </p:cNvPr>
          <p:cNvSpPr>
            <a:spLocks noGrp="1"/>
          </p:cNvSpPr>
          <p:nvPr>
            <p:ph idx="1"/>
          </p:nvPr>
        </p:nvSpPr>
        <p:spPr>
          <a:xfrm>
            <a:off x="5105398" y="1115568"/>
            <a:ext cx="6245352" cy="4626864"/>
          </a:xfrm>
        </p:spPr>
        <p:txBody>
          <a:bodyPr anchor="ctr">
            <a:normAutofit/>
          </a:bodyPr>
          <a:lstStyle/>
          <a:p>
            <a:pPr marL="36900" indent="0" algn="just">
              <a:buNone/>
            </a:pPr>
            <a:r>
              <a:rPr lang="en-US" dirty="0"/>
              <a:t>A person’s heartbeat is the sound of the valves in his/her heart contracting or expanding as they force blood from one region to another. The number of times the heart beats per minute (BPM), is the heartbeat rate and the beat of the heart that can be felt in any artery that lies close to the skin is the pulse.</a:t>
            </a:r>
            <a:endParaRPr lang="en-IN" dirty="0"/>
          </a:p>
        </p:txBody>
      </p:sp>
    </p:spTree>
    <p:extLst>
      <p:ext uri="{BB962C8B-B14F-4D97-AF65-F5344CB8AC3E}">
        <p14:creationId xmlns:p14="http://schemas.microsoft.com/office/powerpoint/2010/main" val="175290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53BF9-D5EB-4E58-9BFB-DF8162248A17}"/>
              </a:ext>
            </a:extLst>
          </p:cNvPr>
          <p:cNvSpPr>
            <a:spLocks noGrp="1"/>
          </p:cNvSpPr>
          <p:nvPr>
            <p:ph type="title"/>
          </p:nvPr>
        </p:nvSpPr>
        <p:spPr>
          <a:xfrm>
            <a:off x="834012" y="1115568"/>
            <a:ext cx="3737983" cy="4626864"/>
          </a:xfrm>
        </p:spPr>
        <p:txBody>
          <a:bodyPr>
            <a:normAutofit/>
          </a:bodyPr>
          <a:lstStyle/>
          <a:p>
            <a:pPr algn="l"/>
            <a:r>
              <a:rPr lang="en-US" sz="3600" dirty="0"/>
              <a:t>Nominal</a:t>
            </a:r>
            <a:br>
              <a:rPr lang="en-US" sz="3600" dirty="0"/>
            </a:br>
            <a:r>
              <a:rPr lang="en-US" sz="3600" dirty="0"/>
              <a:t>Heart Rate Values</a:t>
            </a:r>
            <a:endParaRPr lang="en-IN" sz="3600" dirty="0"/>
          </a:p>
        </p:txBody>
      </p:sp>
      <p:cxnSp>
        <p:nvCxnSpPr>
          <p:cNvPr id="15"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E44D00-D76B-4FF5-AE21-EF7D1A0605E9}"/>
              </a:ext>
            </a:extLst>
          </p:cNvPr>
          <p:cNvSpPr>
            <a:spLocks noGrp="1"/>
          </p:cNvSpPr>
          <p:nvPr>
            <p:ph idx="1"/>
          </p:nvPr>
        </p:nvSpPr>
        <p:spPr>
          <a:xfrm>
            <a:off x="5105398" y="1115568"/>
            <a:ext cx="6245352" cy="4626864"/>
          </a:xfrm>
        </p:spPr>
        <p:txBody>
          <a:bodyPr anchor="ctr">
            <a:normAutofit/>
          </a:bodyPr>
          <a:lstStyle/>
          <a:p>
            <a:r>
              <a:rPr lang="en-US" dirty="0"/>
              <a:t>The heart rate gets progressively slower as a person moves through childhood toward adolescence.</a:t>
            </a:r>
          </a:p>
          <a:p>
            <a:r>
              <a:rPr lang="en-US" dirty="0"/>
              <a:t>The normal resting heart rate for adults over the age of 10 years, including older adults, is </a:t>
            </a:r>
            <a:r>
              <a:rPr lang="en-US" dirty="0">
                <a:hlinkClick r:id="rId3">
                  <a:extLst>
                    <a:ext uri="{A12FA001-AC4F-418D-AE19-62706E023703}">
                      <ahyp:hlinkClr xmlns:ahyp="http://schemas.microsoft.com/office/drawing/2018/hyperlinkcolor" val="tx"/>
                    </a:ext>
                  </a:extLst>
                </a:hlinkClick>
              </a:rPr>
              <a:t>between 60 and 100 beats per minute</a:t>
            </a:r>
            <a:r>
              <a:rPr lang="en-US" dirty="0"/>
              <a:t> (bpm).</a:t>
            </a:r>
          </a:p>
          <a:p>
            <a:r>
              <a:rPr lang="en-US" dirty="0"/>
              <a:t>Highly trained athletes may have a resting heart rate below 60 bpm, sometimes reaching 40 bpm.</a:t>
            </a:r>
          </a:p>
          <a:p>
            <a:endParaRPr lang="en-IN" dirty="0"/>
          </a:p>
        </p:txBody>
      </p:sp>
    </p:spTree>
    <p:extLst>
      <p:ext uri="{BB962C8B-B14F-4D97-AF65-F5344CB8AC3E}">
        <p14:creationId xmlns:p14="http://schemas.microsoft.com/office/powerpoint/2010/main" val="248412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AB81E-EE4E-4F94-9387-1709F9B9B0F3}"/>
              </a:ext>
            </a:extLst>
          </p:cNvPr>
          <p:cNvSpPr>
            <a:spLocks noGrp="1"/>
          </p:cNvSpPr>
          <p:nvPr>
            <p:ph type="title"/>
          </p:nvPr>
        </p:nvSpPr>
        <p:spPr>
          <a:xfrm>
            <a:off x="361958" y="2653284"/>
            <a:ext cx="4162412" cy="1551432"/>
          </a:xfrm>
        </p:spPr>
        <p:txBody>
          <a:bodyPr>
            <a:normAutofit/>
          </a:bodyPr>
          <a:lstStyle/>
          <a:p>
            <a:pPr algn="l"/>
            <a:r>
              <a:rPr lang="en-IN" sz="3600" dirty="0"/>
              <a:t>Electrocardiography</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F3A38A-A311-476C-85E9-C2AC10235281}"/>
              </a:ext>
            </a:extLst>
          </p:cNvPr>
          <p:cNvSpPr>
            <a:spLocks noGrp="1"/>
          </p:cNvSpPr>
          <p:nvPr>
            <p:ph idx="1"/>
          </p:nvPr>
        </p:nvSpPr>
        <p:spPr>
          <a:xfrm>
            <a:off x="5105398" y="1115568"/>
            <a:ext cx="6245352" cy="4626864"/>
          </a:xfrm>
        </p:spPr>
        <p:txBody>
          <a:bodyPr anchor="ctr">
            <a:normAutofit/>
          </a:bodyPr>
          <a:lstStyle/>
          <a:p>
            <a:pPr marL="36900" indent="0" algn="just">
              <a:buNone/>
            </a:pPr>
            <a:r>
              <a:rPr lang="en-US" b="1" dirty="0"/>
              <a:t>Electrocardiography</a:t>
            </a:r>
            <a:r>
              <a:rPr lang="en-US" dirty="0"/>
              <a:t> is the process of producing a recording – a graph of voltage versus time – of the electrical activity of the heart using electrodes placed on the skin. These electrodes detect the small electrical changes that are a consequence of cardiac muscle depolarization followed by repolarization during each cardiac cycle</a:t>
            </a:r>
            <a:endParaRPr lang="en-IN" dirty="0"/>
          </a:p>
        </p:txBody>
      </p:sp>
    </p:spTree>
    <p:extLst>
      <p:ext uri="{BB962C8B-B14F-4D97-AF65-F5344CB8AC3E}">
        <p14:creationId xmlns:p14="http://schemas.microsoft.com/office/powerpoint/2010/main" val="2088117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1898</Words>
  <Application>Microsoft Office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Calisto MT</vt:lpstr>
      <vt:lpstr>Wingdings 2</vt:lpstr>
      <vt:lpstr>Slate</vt:lpstr>
      <vt:lpstr>Wireless Heart rate Monitor</vt:lpstr>
      <vt:lpstr>Content</vt:lpstr>
      <vt:lpstr>Objective</vt:lpstr>
      <vt:lpstr>Abstract</vt:lpstr>
      <vt:lpstr>PowerPoint Presentation</vt:lpstr>
      <vt:lpstr>Structure of  A Heart</vt:lpstr>
      <vt:lpstr>What Is A Heartbeat? </vt:lpstr>
      <vt:lpstr>Nominal Heart Rate Values</vt:lpstr>
      <vt:lpstr>Electrocardiography</vt:lpstr>
      <vt:lpstr>Typical ECG Waveform</vt:lpstr>
      <vt:lpstr> Measurement of Pulse rate</vt:lpstr>
      <vt:lpstr>Conventional Method</vt:lpstr>
      <vt:lpstr>Using a  Pulse Sensor</vt:lpstr>
      <vt:lpstr>PulseSensor</vt:lpstr>
      <vt:lpstr>Principle of Operation of PulseSensor </vt:lpstr>
      <vt:lpstr>Photoplethysmography</vt:lpstr>
      <vt:lpstr>Types of Photoplethysmography</vt:lpstr>
      <vt:lpstr>Working of PulseSensor</vt:lpstr>
      <vt:lpstr>Schematic</vt:lpstr>
      <vt:lpstr>Interfacing  with an Arduino UNO</vt:lpstr>
      <vt:lpstr>Hardware Connection</vt:lpstr>
      <vt:lpstr>Bluetooth Module HC-05</vt:lpstr>
      <vt:lpstr>Interfacing HC-05 with Arduino UNO</vt:lpstr>
      <vt:lpstr>Android Application</vt:lpstr>
      <vt:lpstr>Android Studio</vt:lpstr>
      <vt:lpstr>Results</vt:lpstr>
      <vt:lpstr>Results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Heart rate Monitor</dc:title>
  <dc:creator>Ajay Shankar Sriram</dc:creator>
  <cp:lastModifiedBy>Ajay Shankar Sriram</cp:lastModifiedBy>
  <cp:revision>6</cp:revision>
  <dcterms:created xsi:type="dcterms:W3CDTF">2019-11-26T07:50:05Z</dcterms:created>
  <dcterms:modified xsi:type="dcterms:W3CDTF">2019-11-26T08:16:25Z</dcterms:modified>
</cp:coreProperties>
</file>