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9011636af4_1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9011636af4_1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011636af4_1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011636af4_1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32f7c67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32f7c67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3200bc2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3200bc2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011636af4_1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011636af4_1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011636af4_1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011636af4_1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011636af4_1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011636af4_1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011636af4_1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011636af4_1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011636af4_1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011636af4_1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011636af4_1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011636af4_1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011636af4_1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011636af4_1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011636af4_1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011636af4_1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011636af4_1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011636af4_1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9011636af4_1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9011636af4_1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011636af4_1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011636af4_1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011636af4_1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011636af4_1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011636af4_1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011636af4_1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011636af4_1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011636af4_1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011636af4_1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011636af4_1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m.mlb.com/glossary/statcast" TargetMode="External"/><Relationship Id="rId4" Type="http://schemas.openxmlformats.org/officeDocument/2006/relationships/hyperlink" Target="http://m.mlb.com/glossary/advanced-stats"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59"/>
              <a:t>Significance</a:t>
            </a:r>
            <a:r>
              <a:rPr lang="en" sz="3559"/>
              <a:t> of Defensive Shift on MLB Offense</a:t>
            </a:r>
            <a:endParaRPr/>
          </a:p>
        </p:txBody>
      </p:sp>
      <p:sp>
        <p:nvSpPr>
          <p:cNvPr id="65" name="Google Shape;65;p13"/>
          <p:cNvSpPr txBox="1"/>
          <p:nvPr>
            <p:ph idx="1" type="subTitle"/>
          </p:nvPr>
        </p:nvSpPr>
        <p:spPr>
          <a:xfrm>
            <a:off x="2450700" y="1776510"/>
            <a:ext cx="4242600" cy="7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By: Angelina Allen, Trevor Owen, William Otting</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2765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Successful and unsuccessful teams are all over the place…</a:t>
            </a:r>
            <a:endParaRPr/>
          </a:p>
        </p:txBody>
      </p:sp>
      <p:pic>
        <p:nvPicPr>
          <p:cNvPr id="123" name="Google Shape;123;p22"/>
          <p:cNvPicPr preferRelativeResize="0"/>
          <p:nvPr/>
        </p:nvPicPr>
        <p:blipFill>
          <a:blip r:embed="rId3">
            <a:alphaModFix/>
          </a:blip>
          <a:stretch>
            <a:fillRect/>
          </a:stretch>
        </p:blipFill>
        <p:spPr>
          <a:xfrm>
            <a:off x="739200" y="1450675"/>
            <a:ext cx="3331899" cy="3331899"/>
          </a:xfrm>
          <a:prstGeom prst="rect">
            <a:avLst/>
          </a:prstGeom>
          <a:noFill/>
          <a:ln cap="flat" cmpd="sng" w="76200">
            <a:solidFill>
              <a:schemeClr val="dk2"/>
            </a:solidFill>
            <a:prstDash val="solid"/>
            <a:round/>
            <a:headEnd len="sm" w="sm" type="none"/>
            <a:tailEnd len="sm" w="sm" type="none"/>
          </a:ln>
        </p:spPr>
      </p:pic>
      <p:sp>
        <p:nvSpPr>
          <p:cNvPr id="124" name="Google Shape;124;p22"/>
          <p:cNvSpPr txBox="1"/>
          <p:nvPr/>
        </p:nvSpPr>
        <p:spPr>
          <a:xfrm>
            <a:off x="1932050" y="4782575"/>
            <a:ext cx="71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Shift %</a:t>
            </a:r>
            <a:endParaRPr sz="1100">
              <a:latin typeface="Roboto"/>
              <a:ea typeface="Roboto"/>
              <a:cs typeface="Roboto"/>
              <a:sym typeface="Roboto"/>
            </a:endParaRPr>
          </a:p>
        </p:txBody>
      </p:sp>
      <p:sp>
        <p:nvSpPr>
          <p:cNvPr id="125" name="Google Shape;125;p22"/>
          <p:cNvSpPr txBox="1"/>
          <p:nvPr/>
        </p:nvSpPr>
        <p:spPr>
          <a:xfrm>
            <a:off x="4235200" y="1450675"/>
            <a:ext cx="358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the threshold for minimum shift % for left handers to win 60% of your games is just under 20%</a:t>
            </a:r>
            <a:endParaRPr>
              <a:latin typeface="Roboto"/>
              <a:ea typeface="Roboto"/>
              <a:cs typeface="Roboto"/>
              <a:sym typeface="Roboto"/>
            </a:endParaRPr>
          </a:p>
        </p:txBody>
      </p:sp>
      <p:sp>
        <p:nvSpPr>
          <p:cNvPr id="126" name="Google Shape;126;p22"/>
          <p:cNvSpPr txBox="1"/>
          <p:nvPr/>
        </p:nvSpPr>
        <p:spPr>
          <a:xfrm rot="-5400000">
            <a:off x="22800" y="2823650"/>
            <a:ext cx="71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Win %</a:t>
            </a:r>
            <a:endParaRPr sz="1100">
              <a:latin typeface="Roboto"/>
              <a:ea typeface="Roboto"/>
              <a:cs typeface="Roboto"/>
              <a:sym typeface="Roboto"/>
            </a:endParaRPr>
          </a:p>
        </p:txBody>
      </p:sp>
      <p:sp>
        <p:nvSpPr>
          <p:cNvPr id="127" name="Google Shape;127;p22"/>
          <p:cNvSpPr txBox="1"/>
          <p:nvPr/>
        </p:nvSpPr>
        <p:spPr>
          <a:xfrm>
            <a:off x="4252300" y="2585000"/>
            <a:ext cx="358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There are no teams with under a 55% win percentage with a 40%+ shift % against right handers (Why are there not more shifts against the RHH?)</a:t>
            </a:r>
            <a:endParaRPr>
              <a:latin typeface="Roboto"/>
              <a:ea typeface="Roboto"/>
              <a:cs typeface="Roboto"/>
              <a:sym typeface="Roboto"/>
            </a:endParaRPr>
          </a:p>
        </p:txBody>
      </p:sp>
      <p:sp>
        <p:nvSpPr>
          <p:cNvPr id="128" name="Google Shape;128;p22"/>
          <p:cNvSpPr txBox="1"/>
          <p:nvPr/>
        </p:nvSpPr>
        <p:spPr>
          <a:xfrm>
            <a:off x="4252300" y="3719325"/>
            <a:ext cx="358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bottom left 3 grids contain a surplus of the data, and are evidence that not implementing a proper proportion of shifts lowers Win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886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…However, unsuccessful teams with high shift percentages can attribute much of their failure to their </a:t>
            </a:r>
            <a:r>
              <a:rPr lang="en" sz="2120"/>
              <a:t>deficiencies</a:t>
            </a:r>
            <a:r>
              <a:rPr lang="en" sz="2120"/>
              <a:t> on offense (Low BA + High shift % = Low Win %)</a:t>
            </a:r>
            <a:endParaRPr sz="2120"/>
          </a:p>
        </p:txBody>
      </p:sp>
      <p:pic>
        <p:nvPicPr>
          <p:cNvPr id="134" name="Google Shape;134;p23"/>
          <p:cNvPicPr preferRelativeResize="0"/>
          <p:nvPr/>
        </p:nvPicPr>
        <p:blipFill>
          <a:blip r:embed="rId3">
            <a:alphaModFix/>
          </a:blip>
          <a:stretch>
            <a:fillRect/>
          </a:stretch>
        </p:blipFill>
        <p:spPr>
          <a:xfrm>
            <a:off x="898913" y="1424900"/>
            <a:ext cx="3800475" cy="3352800"/>
          </a:xfrm>
          <a:prstGeom prst="rect">
            <a:avLst/>
          </a:prstGeom>
          <a:noFill/>
          <a:ln cap="flat" cmpd="sng" w="76200">
            <a:solidFill>
              <a:schemeClr val="dk2"/>
            </a:solidFill>
            <a:prstDash val="solid"/>
            <a:round/>
            <a:headEnd len="sm" w="sm" type="none"/>
            <a:tailEnd len="sm" w="sm" type="none"/>
          </a:ln>
        </p:spPr>
      </p:pic>
      <p:sp>
        <p:nvSpPr>
          <p:cNvPr id="135" name="Google Shape;135;p23"/>
          <p:cNvSpPr txBox="1"/>
          <p:nvPr/>
        </p:nvSpPr>
        <p:spPr>
          <a:xfrm>
            <a:off x="5034075" y="1488325"/>
            <a:ext cx="3545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a:t>
            </a:r>
            <a:r>
              <a:rPr lang="en">
                <a:latin typeface="Roboto"/>
                <a:ea typeface="Roboto"/>
                <a:cs typeface="Roboto"/>
                <a:sym typeface="Roboto"/>
              </a:rPr>
              <a:t>biggest</a:t>
            </a:r>
            <a:r>
              <a:rPr lang="en">
                <a:latin typeface="Roboto"/>
                <a:ea typeface="Roboto"/>
                <a:cs typeface="Roboto"/>
                <a:sym typeface="Roboto"/>
              </a:rPr>
              <a:t> Win % teams have relatively larger dots. There are exceptions to this, of course. But the large dots that are near the bottom do not typically have large shift percentages. </a:t>
            </a:r>
            <a:endParaRPr>
              <a:latin typeface="Roboto"/>
              <a:ea typeface="Roboto"/>
              <a:cs typeface="Roboto"/>
              <a:sym typeface="Roboto"/>
            </a:endParaRPr>
          </a:p>
        </p:txBody>
      </p:sp>
      <p:sp>
        <p:nvSpPr>
          <p:cNvPr id="136" name="Google Shape;136;p23"/>
          <p:cNvSpPr txBox="1"/>
          <p:nvPr/>
        </p:nvSpPr>
        <p:spPr>
          <a:xfrm>
            <a:off x="5034075" y="2987625"/>
            <a:ext cx="309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designates overall shift percentages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057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 handed shift % increase leads to more definitive and convincing results</a:t>
            </a:r>
            <a:endParaRPr/>
          </a:p>
        </p:txBody>
      </p:sp>
      <p:pic>
        <p:nvPicPr>
          <p:cNvPr id="142" name="Google Shape;142;p24"/>
          <p:cNvPicPr preferRelativeResize="0"/>
          <p:nvPr/>
        </p:nvPicPr>
        <p:blipFill>
          <a:blip r:embed="rId3">
            <a:alphaModFix/>
          </a:blip>
          <a:stretch>
            <a:fillRect/>
          </a:stretch>
        </p:blipFill>
        <p:spPr>
          <a:xfrm>
            <a:off x="3266875" y="1938150"/>
            <a:ext cx="2355100" cy="2314510"/>
          </a:xfrm>
          <a:prstGeom prst="rect">
            <a:avLst/>
          </a:prstGeom>
          <a:noFill/>
          <a:ln cap="flat" cmpd="sng" w="28575">
            <a:solidFill>
              <a:schemeClr val="dk2"/>
            </a:solidFill>
            <a:prstDash val="solid"/>
            <a:round/>
            <a:headEnd len="sm" w="sm" type="none"/>
            <a:tailEnd len="sm" w="sm" type="none"/>
          </a:ln>
        </p:spPr>
      </p:pic>
      <p:pic>
        <p:nvPicPr>
          <p:cNvPr id="143" name="Google Shape;143;p24"/>
          <p:cNvPicPr preferRelativeResize="0"/>
          <p:nvPr/>
        </p:nvPicPr>
        <p:blipFill>
          <a:blip r:embed="rId4">
            <a:alphaModFix/>
          </a:blip>
          <a:stretch>
            <a:fillRect/>
          </a:stretch>
        </p:blipFill>
        <p:spPr>
          <a:xfrm>
            <a:off x="563075" y="1937003"/>
            <a:ext cx="2355100" cy="2316825"/>
          </a:xfrm>
          <a:prstGeom prst="rect">
            <a:avLst/>
          </a:prstGeom>
          <a:noFill/>
          <a:ln cap="flat" cmpd="sng" w="28575">
            <a:solidFill>
              <a:schemeClr val="dk2"/>
            </a:solidFill>
            <a:prstDash val="solid"/>
            <a:round/>
            <a:headEnd len="sm" w="sm" type="none"/>
            <a:tailEnd len="sm" w="sm" type="none"/>
          </a:ln>
        </p:spPr>
      </p:pic>
      <p:sp>
        <p:nvSpPr>
          <p:cNvPr id="144" name="Google Shape;144;p24"/>
          <p:cNvSpPr txBox="1"/>
          <p:nvPr/>
        </p:nvSpPr>
        <p:spPr>
          <a:xfrm>
            <a:off x="6106550" y="2002675"/>
            <a:ext cx="277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Left Handed Shift% leads to lower opposing batting average at a more sustainable rate</a:t>
            </a:r>
            <a:endParaRPr>
              <a:latin typeface="Roboto"/>
              <a:ea typeface="Roboto"/>
              <a:cs typeface="Roboto"/>
              <a:sym typeface="Roboto"/>
            </a:endParaRPr>
          </a:p>
        </p:txBody>
      </p:sp>
      <p:sp>
        <p:nvSpPr>
          <p:cNvPr id="145" name="Google Shape;145;p24"/>
          <p:cNvSpPr txBox="1"/>
          <p:nvPr/>
        </p:nvSpPr>
        <p:spPr>
          <a:xfrm>
            <a:off x="6106550" y="3173650"/>
            <a:ext cx="277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It explains why the proportions are so different, but it does not justify the questionably small increase in Shift % against right handers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40250" y="120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all teams who shift a lot win, but </a:t>
            </a:r>
            <a:r>
              <a:rPr b="1" lang="en"/>
              <a:t>most of</a:t>
            </a:r>
            <a:r>
              <a:rPr b="1" lang="en"/>
              <a:t> the best</a:t>
            </a:r>
            <a:r>
              <a:rPr lang="en"/>
              <a:t> teams shift a lot</a:t>
            </a:r>
            <a:endParaRPr/>
          </a:p>
        </p:txBody>
      </p:sp>
      <p:pic>
        <p:nvPicPr>
          <p:cNvPr id="151" name="Google Shape;151;p25"/>
          <p:cNvPicPr preferRelativeResize="0"/>
          <p:nvPr/>
        </p:nvPicPr>
        <p:blipFill>
          <a:blip r:embed="rId3">
            <a:alphaModFix/>
          </a:blip>
          <a:stretch>
            <a:fillRect/>
          </a:stretch>
        </p:blipFill>
        <p:spPr>
          <a:xfrm>
            <a:off x="240250" y="1322650"/>
            <a:ext cx="5336675" cy="3656700"/>
          </a:xfrm>
          <a:prstGeom prst="rect">
            <a:avLst/>
          </a:prstGeom>
          <a:noFill/>
          <a:ln cap="flat" cmpd="sng" w="38100">
            <a:solidFill>
              <a:schemeClr val="dk2"/>
            </a:solidFill>
            <a:prstDash val="solid"/>
            <a:round/>
            <a:headEnd len="sm" w="sm" type="none"/>
            <a:tailEnd len="sm" w="sm" type="none"/>
          </a:ln>
        </p:spPr>
      </p:pic>
      <p:sp>
        <p:nvSpPr>
          <p:cNvPr id="152" name="Google Shape;152;p25"/>
          <p:cNvSpPr txBox="1"/>
          <p:nvPr/>
        </p:nvSpPr>
        <p:spPr>
          <a:xfrm>
            <a:off x="5811050" y="1510225"/>
            <a:ext cx="305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a pairplot to find general relationships/trends between data</a:t>
            </a:r>
            <a:endParaRPr>
              <a:latin typeface="Roboto"/>
              <a:ea typeface="Roboto"/>
              <a:cs typeface="Roboto"/>
              <a:sym typeface="Roboto"/>
            </a:endParaRPr>
          </a:p>
        </p:txBody>
      </p:sp>
      <p:sp>
        <p:nvSpPr>
          <p:cNvPr id="153" name="Google Shape;153;p25"/>
          <p:cNvSpPr txBox="1"/>
          <p:nvPr/>
        </p:nvSpPr>
        <p:spPr>
          <a:xfrm>
            <a:off x="5811050" y="2407600"/>
            <a:ext cx="305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primary purpose of the visual is to illustrate that the darkest dots are at the top for shift percentages and offensive effectiveness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2428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Shifts have significantly increased in the last 5 years…</a:t>
            </a:r>
            <a:endParaRPr/>
          </a:p>
        </p:txBody>
      </p:sp>
      <p:pic>
        <p:nvPicPr>
          <p:cNvPr id="159" name="Google Shape;159;p26"/>
          <p:cNvPicPr preferRelativeResize="0"/>
          <p:nvPr/>
        </p:nvPicPr>
        <p:blipFill>
          <a:blip r:embed="rId3">
            <a:alphaModFix/>
          </a:blip>
          <a:stretch>
            <a:fillRect/>
          </a:stretch>
        </p:blipFill>
        <p:spPr>
          <a:xfrm>
            <a:off x="2752725" y="1895175"/>
            <a:ext cx="3638550" cy="2495550"/>
          </a:xfrm>
          <a:prstGeom prst="rect">
            <a:avLst/>
          </a:prstGeom>
          <a:noFill/>
          <a:ln>
            <a:noFill/>
          </a:ln>
        </p:spPr>
      </p:pic>
      <p:sp>
        <p:nvSpPr>
          <p:cNvPr id="160" name="Google Shape;160;p26"/>
          <p:cNvSpPr txBox="1"/>
          <p:nvPr/>
        </p:nvSpPr>
        <p:spPr>
          <a:xfrm>
            <a:off x="2527975" y="1324175"/>
            <a:ext cx="458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 box plot for increases in shifts from 2017 to 2022</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the same time, batting averages have dropped</a:t>
            </a:r>
            <a:endParaRPr/>
          </a:p>
        </p:txBody>
      </p:sp>
      <p:pic>
        <p:nvPicPr>
          <p:cNvPr id="166" name="Google Shape;166;p27"/>
          <p:cNvPicPr preferRelativeResize="0"/>
          <p:nvPr/>
        </p:nvPicPr>
        <p:blipFill>
          <a:blip r:embed="rId3">
            <a:alphaModFix/>
          </a:blip>
          <a:stretch>
            <a:fillRect/>
          </a:stretch>
        </p:blipFill>
        <p:spPr>
          <a:xfrm>
            <a:off x="2705100" y="2028550"/>
            <a:ext cx="3733800" cy="2495550"/>
          </a:xfrm>
          <a:prstGeom prst="rect">
            <a:avLst/>
          </a:prstGeom>
          <a:noFill/>
          <a:ln>
            <a:noFill/>
          </a:ln>
        </p:spPr>
      </p:pic>
      <p:sp>
        <p:nvSpPr>
          <p:cNvPr id="167" name="Google Shape;167;p27"/>
          <p:cNvSpPr txBox="1"/>
          <p:nvPr/>
        </p:nvSpPr>
        <p:spPr>
          <a:xfrm>
            <a:off x="3053275" y="1543075"/>
            <a:ext cx="48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box plot for batting averages by year</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2862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HR and OBP have both dropped significantly from 2017 to 2022</a:t>
            </a:r>
            <a:endParaRPr sz="2420"/>
          </a:p>
        </p:txBody>
      </p:sp>
      <p:pic>
        <p:nvPicPr>
          <p:cNvPr id="173" name="Google Shape;173;p28"/>
          <p:cNvPicPr preferRelativeResize="0"/>
          <p:nvPr/>
        </p:nvPicPr>
        <p:blipFill>
          <a:blip r:embed="rId3">
            <a:alphaModFix/>
          </a:blip>
          <a:stretch>
            <a:fillRect/>
          </a:stretch>
        </p:blipFill>
        <p:spPr>
          <a:xfrm>
            <a:off x="738138" y="2458125"/>
            <a:ext cx="3705225" cy="2524125"/>
          </a:xfrm>
          <a:prstGeom prst="rect">
            <a:avLst/>
          </a:prstGeom>
          <a:noFill/>
          <a:ln>
            <a:noFill/>
          </a:ln>
        </p:spPr>
      </p:pic>
      <p:pic>
        <p:nvPicPr>
          <p:cNvPr id="174" name="Google Shape;174;p28"/>
          <p:cNvPicPr preferRelativeResize="0"/>
          <p:nvPr/>
        </p:nvPicPr>
        <p:blipFill>
          <a:blip r:embed="rId4">
            <a:alphaModFix/>
          </a:blip>
          <a:stretch>
            <a:fillRect/>
          </a:stretch>
        </p:blipFill>
        <p:spPr>
          <a:xfrm>
            <a:off x="5123050" y="2157850"/>
            <a:ext cx="2871025" cy="2824400"/>
          </a:xfrm>
          <a:prstGeom prst="rect">
            <a:avLst/>
          </a:prstGeom>
          <a:noFill/>
          <a:ln>
            <a:noFill/>
          </a:ln>
        </p:spPr>
      </p:pic>
      <p:sp>
        <p:nvSpPr>
          <p:cNvPr id="175" name="Google Shape;175;p28"/>
          <p:cNvSpPr txBox="1"/>
          <p:nvPr/>
        </p:nvSpPr>
        <p:spPr>
          <a:xfrm>
            <a:off x="927888" y="1757650"/>
            <a:ext cx="36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box plot for the decrease of HR by year</a:t>
            </a:r>
            <a:endParaRPr>
              <a:latin typeface="Roboto"/>
              <a:ea typeface="Roboto"/>
              <a:cs typeface="Roboto"/>
              <a:sym typeface="Roboto"/>
            </a:endParaRPr>
          </a:p>
        </p:txBody>
      </p:sp>
      <p:sp>
        <p:nvSpPr>
          <p:cNvPr id="176" name="Google Shape;176;p28"/>
          <p:cNvSpPr txBox="1"/>
          <p:nvPr/>
        </p:nvSpPr>
        <p:spPr>
          <a:xfrm>
            <a:off x="4736500" y="1505950"/>
            <a:ext cx="36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histogram jointplot with the year as a hue to illustrate the decrease in OBP</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Effects</a:t>
            </a:r>
            <a:r>
              <a:rPr lang="en"/>
              <a:t> on BABIP </a:t>
            </a:r>
            <a:endParaRPr/>
          </a:p>
        </p:txBody>
      </p:sp>
      <p:sp>
        <p:nvSpPr>
          <p:cNvPr id="182" name="Google Shape;182;p29"/>
          <p:cNvSpPr txBox="1"/>
          <p:nvPr/>
        </p:nvSpPr>
        <p:spPr>
          <a:xfrm>
            <a:off x="244950" y="1402050"/>
            <a:ext cx="28167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Roboto"/>
                <a:ea typeface="Roboto"/>
                <a:cs typeface="Roboto"/>
                <a:sym typeface="Roboto"/>
              </a:rPr>
              <a:t>How the shift effects batting average on balls in play of </a:t>
            </a:r>
            <a:r>
              <a:rPr lang="en" sz="1600">
                <a:latin typeface="Roboto"/>
                <a:ea typeface="Roboto"/>
                <a:cs typeface="Roboto"/>
                <a:sym typeface="Roboto"/>
              </a:rPr>
              <a:t>specific batters that have 10+ plate appearances. </a:t>
            </a:r>
            <a:endParaRPr sz="1600">
              <a:latin typeface="Roboto"/>
              <a:ea typeface="Roboto"/>
              <a:cs typeface="Roboto"/>
              <a:sym typeface="Roboto"/>
            </a:endParaRPr>
          </a:p>
        </p:txBody>
      </p:sp>
      <p:pic>
        <p:nvPicPr>
          <p:cNvPr id="183" name="Google Shape;183;p29"/>
          <p:cNvPicPr preferRelativeResize="0"/>
          <p:nvPr/>
        </p:nvPicPr>
        <p:blipFill>
          <a:blip r:embed="rId3">
            <a:alphaModFix/>
          </a:blip>
          <a:stretch>
            <a:fillRect/>
          </a:stretch>
        </p:blipFill>
        <p:spPr>
          <a:xfrm>
            <a:off x="3561675" y="224525"/>
            <a:ext cx="5459874" cy="4807374"/>
          </a:xfrm>
          <a:prstGeom prst="rect">
            <a:avLst/>
          </a:prstGeom>
          <a:noFill/>
          <a:ln>
            <a:noFill/>
          </a:ln>
        </p:spPr>
      </p:pic>
      <p:sp>
        <p:nvSpPr>
          <p:cNvPr id="184" name="Google Shape;184;p29"/>
          <p:cNvSpPr txBox="1"/>
          <p:nvPr/>
        </p:nvSpPr>
        <p:spPr>
          <a:xfrm>
            <a:off x="244950" y="2638675"/>
            <a:ext cx="2816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Roboto"/>
                <a:ea typeface="Roboto"/>
                <a:cs typeface="Roboto"/>
                <a:sym typeface="Roboto"/>
              </a:rPr>
              <a:t>This is the only graph that utilizes the other CSV files (not the main CSV)</a:t>
            </a:r>
            <a:endParaRPr sz="1600">
              <a:latin typeface="Roboto"/>
              <a:ea typeface="Roboto"/>
              <a:cs typeface="Roboto"/>
              <a:sym typeface="Roboto"/>
            </a:endParaRPr>
          </a:p>
        </p:txBody>
      </p:sp>
      <p:sp>
        <p:nvSpPr>
          <p:cNvPr id="185" name="Google Shape;185;p29"/>
          <p:cNvSpPr txBox="1"/>
          <p:nvPr/>
        </p:nvSpPr>
        <p:spPr>
          <a:xfrm>
            <a:off x="311725" y="3700200"/>
            <a:ext cx="2816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Roboto"/>
                <a:ea typeface="Roboto"/>
                <a:cs typeface="Roboto"/>
                <a:sym typeface="Roboto"/>
              </a:rPr>
              <a:t>**The highest offensive efficiency statistical outliers are mitigated by shifts</a:t>
            </a:r>
            <a:endParaRPr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191" name="Google Shape;191;p30"/>
          <p:cNvSpPr txBox="1"/>
          <p:nvPr/>
        </p:nvSpPr>
        <p:spPr>
          <a:xfrm>
            <a:off x="1015025" y="1727525"/>
            <a:ext cx="730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H1: Shifts have an effect on every aspect of offense. They lower batting average, on base percentage, and change the tendencies/strategies of the players to lower overall home runs and increase strikeouts. </a:t>
            </a:r>
            <a:endParaRPr>
              <a:latin typeface="Roboto"/>
              <a:ea typeface="Roboto"/>
              <a:cs typeface="Roboto"/>
              <a:sym typeface="Roboto"/>
            </a:endParaRPr>
          </a:p>
        </p:txBody>
      </p:sp>
      <p:sp>
        <p:nvSpPr>
          <p:cNvPr id="192" name="Google Shape;192;p30"/>
          <p:cNvSpPr txBox="1"/>
          <p:nvPr/>
        </p:nvSpPr>
        <p:spPr>
          <a:xfrm>
            <a:off x="1015025" y="2684000"/>
            <a:ext cx="730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H2: Shifts are underutilized for right handed batters, increasing shift % stabilizes variance and creates a lower overall success rate for the batter. </a:t>
            </a:r>
            <a:endParaRPr>
              <a:latin typeface="Roboto"/>
              <a:ea typeface="Roboto"/>
              <a:cs typeface="Roboto"/>
              <a:sym typeface="Roboto"/>
            </a:endParaRPr>
          </a:p>
        </p:txBody>
      </p:sp>
      <p:sp>
        <p:nvSpPr>
          <p:cNvPr id="193" name="Google Shape;193;p30"/>
          <p:cNvSpPr txBox="1"/>
          <p:nvPr/>
        </p:nvSpPr>
        <p:spPr>
          <a:xfrm>
            <a:off x="1015025" y="3494075"/>
            <a:ext cx="730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H3: Shifts efficacy is </a:t>
            </a:r>
            <a:r>
              <a:rPr b="1" lang="en">
                <a:latin typeface="Roboto"/>
                <a:ea typeface="Roboto"/>
                <a:cs typeface="Roboto"/>
                <a:sym typeface="Roboto"/>
              </a:rPr>
              <a:t>amplified </a:t>
            </a:r>
            <a:r>
              <a:rPr lang="en">
                <a:latin typeface="Roboto"/>
                <a:ea typeface="Roboto"/>
                <a:cs typeface="Roboto"/>
                <a:sym typeface="Roboto"/>
              </a:rPr>
              <a:t>by the overall </a:t>
            </a:r>
            <a:r>
              <a:rPr lang="en">
                <a:latin typeface="Roboto"/>
                <a:ea typeface="Roboto"/>
                <a:cs typeface="Roboto"/>
                <a:sym typeface="Roboto"/>
              </a:rPr>
              <a:t>ability</a:t>
            </a:r>
            <a:r>
              <a:rPr lang="en">
                <a:latin typeface="Roboto"/>
                <a:ea typeface="Roboto"/>
                <a:cs typeface="Roboto"/>
                <a:sym typeface="Roboto"/>
              </a:rPr>
              <a:t> of the team. If the team is bad, no amount of shifts will change their performance. If the team is both offensively and defensively efficient, they will perform </a:t>
            </a:r>
            <a:r>
              <a:rPr b="1" lang="en">
                <a:latin typeface="Roboto"/>
                <a:ea typeface="Roboto"/>
                <a:cs typeface="Roboto"/>
                <a:sym typeface="Roboto"/>
              </a:rPr>
              <a:t>significantly </a:t>
            </a:r>
            <a:r>
              <a:rPr lang="en">
                <a:latin typeface="Roboto"/>
                <a:ea typeface="Roboto"/>
                <a:cs typeface="Roboto"/>
                <a:sym typeface="Roboto"/>
              </a:rPr>
              <a:t>better.</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with the Data</a:t>
            </a:r>
            <a:endParaRPr/>
          </a:p>
        </p:txBody>
      </p:sp>
      <p:sp>
        <p:nvSpPr>
          <p:cNvPr id="199" name="Google Shape;199;p31"/>
          <p:cNvSpPr txBox="1"/>
          <p:nvPr/>
        </p:nvSpPr>
        <p:spPr>
          <a:xfrm>
            <a:off x="579325" y="1619225"/>
            <a:ext cx="7985400" cy="31938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Roboto"/>
              <a:buChar char="●"/>
            </a:pPr>
            <a:r>
              <a:rPr lang="en" sz="1700">
                <a:latin typeface="Roboto"/>
                <a:ea typeface="Roboto"/>
                <a:cs typeface="Roboto"/>
                <a:sym typeface="Roboto"/>
              </a:rPr>
              <a:t>We </a:t>
            </a:r>
            <a:r>
              <a:rPr lang="en" sz="1700">
                <a:latin typeface="Roboto"/>
                <a:ea typeface="Roboto"/>
                <a:cs typeface="Roboto"/>
                <a:sym typeface="Roboto"/>
              </a:rPr>
              <a:t>believe</a:t>
            </a:r>
            <a:r>
              <a:rPr lang="en" sz="1700">
                <a:latin typeface="Roboto"/>
                <a:ea typeface="Roboto"/>
                <a:cs typeface="Roboto"/>
                <a:sym typeface="Roboto"/>
              </a:rPr>
              <a:t> the main issue with our data is that there are locational/positional limitations to the shift data. How far does someone shift for a certain batter? What is the optimal location for the shift? Does every team utilize the optimal location? The ambiguous nature of the classification makes it difficult to make any assertions.</a:t>
            </a:r>
            <a:endParaRPr sz="1700">
              <a:latin typeface="Roboto"/>
              <a:ea typeface="Roboto"/>
              <a:cs typeface="Roboto"/>
              <a:sym typeface="Roboto"/>
            </a:endParaRPr>
          </a:p>
          <a:p>
            <a:pPr indent="-336550" lvl="0" marL="457200" rtl="0" algn="l">
              <a:lnSpc>
                <a:spcPct val="150000"/>
              </a:lnSpc>
              <a:spcBef>
                <a:spcPts val="0"/>
              </a:spcBef>
              <a:spcAft>
                <a:spcPts val="0"/>
              </a:spcAft>
              <a:buSzPts val="1700"/>
              <a:buFont typeface="Roboto"/>
              <a:buChar char="●"/>
            </a:pPr>
            <a:r>
              <a:rPr lang="en" sz="1700">
                <a:latin typeface="Roboto"/>
                <a:ea typeface="Roboto"/>
                <a:cs typeface="Roboto"/>
                <a:sym typeface="Roboto"/>
              </a:rPr>
              <a:t>What could possible make it better is just more information/data. Also, now with the new rule change we will be able to have a whole new perspective of data that embodies a time where no shifts are allowed at all. </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Stage 1: Ask a Question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is the dataset?</a:t>
            </a:r>
            <a:endParaRPr sz="3000"/>
          </a:p>
        </p:txBody>
      </p:sp>
      <p:sp>
        <p:nvSpPr>
          <p:cNvPr id="76" name="Google Shape;76;p15"/>
          <p:cNvSpPr txBox="1"/>
          <p:nvPr/>
        </p:nvSpPr>
        <p:spPr>
          <a:xfrm>
            <a:off x="-423450" y="1241850"/>
            <a:ext cx="9618600" cy="26598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sz="1600">
                <a:latin typeface="Roboto"/>
                <a:ea typeface="Roboto"/>
                <a:cs typeface="Roboto"/>
                <a:sym typeface="Roboto"/>
              </a:rPr>
              <a:t>The dataset that we created is compiled from different variations of BaseballSavant and </a:t>
            </a:r>
            <a:r>
              <a:rPr lang="en" sz="1600">
                <a:solidFill>
                  <a:srgbClr val="212121"/>
                </a:solidFill>
                <a:highlight>
                  <a:srgbClr val="FFFFFF"/>
                </a:highlight>
                <a:latin typeface="Roboto"/>
                <a:ea typeface="Roboto"/>
                <a:cs typeface="Roboto"/>
                <a:sym typeface="Roboto"/>
              </a:rPr>
              <a:t>FanGraphs</a:t>
            </a:r>
            <a:r>
              <a:rPr lang="en" sz="1600">
                <a:latin typeface="Roboto"/>
                <a:ea typeface="Roboto"/>
                <a:cs typeface="Roboto"/>
                <a:sym typeface="Roboto"/>
              </a:rPr>
              <a:t> in xlsx and csv format. </a:t>
            </a:r>
            <a:r>
              <a:rPr lang="en" sz="1600">
                <a:highlight>
                  <a:srgbClr val="FFFFFF"/>
                </a:highlight>
                <a:latin typeface="Roboto"/>
                <a:ea typeface="Roboto"/>
                <a:cs typeface="Roboto"/>
                <a:sym typeface="Roboto"/>
              </a:rPr>
              <a:t>BaseballSavant, like FanGraphs, is a site dedicated to providing player matchups, </a:t>
            </a:r>
            <a:r>
              <a:rPr lang="en" sz="1600">
                <a:highlight>
                  <a:srgbClr val="FFFFFF"/>
                </a:highlight>
                <a:uFill>
                  <a:noFill/>
                </a:uFill>
                <a:latin typeface="Roboto"/>
                <a:ea typeface="Roboto"/>
                <a:cs typeface="Roboto"/>
                <a:sym typeface="Roboto"/>
                <a:hlinkClick r:id="rId3"/>
              </a:rPr>
              <a:t>Statcast</a:t>
            </a:r>
            <a:r>
              <a:rPr lang="en" sz="1600">
                <a:highlight>
                  <a:srgbClr val="FFFFFF"/>
                </a:highlight>
                <a:latin typeface="Roboto"/>
                <a:ea typeface="Roboto"/>
                <a:cs typeface="Roboto"/>
                <a:sym typeface="Roboto"/>
              </a:rPr>
              <a:t> metrics, and </a:t>
            </a:r>
            <a:r>
              <a:rPr lang="en" sz="1600">
                <a:highlight>
                  <a:srgbClr val="FFFFFF"/>
                </a:highlight>
                <a:uFill>
                  <a:noFill/>
                </a:uFill>
                <a:latin typeface="Roboto"/>
                <a:ea typeface="Roboto"/>
                <a:cs typeface="Roboto"/>
                <a:sym typeface="Roboto"/>
                <a:hlinkClick r:id="rId4"/>
              </a:rPr>
              <a:t>advanced statistics</a:t>
            </a:r>
            <a:r>
              <a:rPr lang="en" sz="1600">
                <a:highlight>
                  <a:srgbClr val="FFFFFF"/>
                </a:highlight>
                <a:latin typeface="Roboto"/>
                <a:ea typeface="Roboto"/>
                <a:cs typeface="Roboto"/>
                <a:sym typeface="Roboto"/>
              </a:rPr>
              <a:t> in a simple and easy-to-view way. A big part of our data collecting was from Statcast data through BaseballSavant. Statcast</a:t>
            </a:r>
            <a:r>
              <a:rPr lang="en" sz="1600">
                <a:solidFill>
                  <a:srgbClr val="333333"/>
                </a:solidFill>
                <a:highlight>
                  <a:srgbClr val="FFFFFF"/>
                </a:highlight>
                <a:latin typeface="Roboto"/>
                <a:ea typeface="Roboto"/>
                <a:cs typeface="Roboto"/>
                <a:sym typeface="Roboto"/>
              </a:rPr>
              <a:t> technology precisely tracks the location and movements of the ball and every player on the field, resulting in an unparalleled amount of information covering everything from the pitcher to the batter to baserunners and defensive players. </a:t>
            </a:r>
            <a:endParaRPr sz="1600">
              <a:solidFill>
                <a:srgbClr val="333333"/>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pic>
        <p:nvPicPr>
          <p:cNvPr id="77" name="Google Shape;77;p15"/>
          <p:cNvPicPr preferRelativeResize="0"/>
          <p:nvPr/>
        </p:nvPicPr>
        <p:blipFill rotWithShape="1">
          <a:blip r:embed="rId5">
            <a:alphaModFix/>
          </a:blip>
          <a:srcRect b="8600" l="1975" r="7837" t="0"/>
          <a:stretch/>
        </p:blipFill>
        <p:spPr>
          <a:xfrm>
            <a:off x="428675" y="3326950"/>
            <a:ext cx="8143851" cy="181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Questions, Expectations, and Benefit</a:t>
            </a:r>
            <a:endParaRPr sz="3000"/>
          </a:p>
        </p:txBody>
      </p:sp>
      <p:sp>
        <p:nvSpPr>
          <p:cNvPr id="83" name="Google Shape;83;p16"/>
          <p:cNvSpPr txBox="1"/>
          <p:nvPr/>
        </p:nvSpPr>
        <p:spPr>
          <a:xfrm>
            <a:off x="648025" y="1571625"/>
            <a:ext cx="7848000" cy="371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latin typeface="Roboto"/>
                <a:ea typeface="Roboto"/>
                <a:cs typeface="Roboto"/>
                <a:sym typeface="Roboto"/>
              </a:rPr>
              <a:t>Main Question</a:t>
            </a:r>
            <a:r>
              <a:rPr lang="en" sz="1700">
                <a:latin typeface="Roboto"/>
                <a:ea typeface="Roboto"/>
                <a:cs typeface="Roboto"/>
                <a:sym typeface="Roboto"/>
              </a:rPr>
              <a:t>: </a:t>
            </a:r>
            <a:r>
              <a:rPr lang="en" sz="1700">
                <a:solidFill>
                  <a:schemeClr val="accent1"/>
                </a:solidFill>
                <a:latin typeface="Roboto"/>
                <a:ea typeface="Roboto"/>
                <a:cs typeface="Roboto"/>
                <a:sym typeface="Roboto"/>
              </a:rPr>
              <a:t>How significant of an impact does the shift play on success in the MLB offense? </a:t>
            </a:r>
            <a:endParaRPr sz="1700">
              <a:solidFill>
                <a:schemeClr val="accent1"/>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chemeClr val="accent1"/>
              </a:solidFill>
              <a:latin typeface="Roboto"/>
              <a:ea typeface="Roboto"/>
              <a:cs typeface="Roboto"/>
              <a:sym typeface="Roboto"/>
            </a:endParaRPr>
          </a:p>
          <a:p>
            <a:pPr indent="0" lvl="0" marL="0" rtl="0" algn="l">
              <a:lnSpc>
                <a:spcPct val="115000"/>
              </a:lnSpc>
              <a:spcBef>
                <a:spcPts val="0"/>
              </a:spcBef>
              <a:spcAft>
                <a:spcPts val="0"/>
              </a:spcAft>
              <a:buNone/>
            </a:pPr>
            <a:r>
              <a:rPr b="1" lang="en" sz="1700">
                <a:solidFill>
                  <a:schemeClr val="accent1"/>
                </a:solidFill>
                <a:latin typeface="Roboto"/>
                <a:ea typeface="Roboto"/>
                <a:cs typeface="Roboto"/>
                <a:sym typeface="Roboto"/>
              </a:rPr>
              <a:t>Expectation:</a:t>
            </a:r>
            <a:r>
              <a:rPr lang="en" sz="1700">
                <a:solidFill>
                  <a:schemeClr val="accent1"/>
                </a:solidFill>
                <a:latin typeface="Roboto"/>
                <a:ea typeface="Roboto"/>
                <a:cs typeface="Roboto"/>
                <a:sym typeface="Roboto"/>
              </a:rPr>
              <a:t> Our expectation as a group is to be able to find correlation between the two subjects in various aspects of the game. Ultimately we want figure out how much the game is affected by the growth of the shift. </a:t>
            </a:r>
            <a:endParaRPr sz="1700">
              <a:solidFill>
                <a:schemeClr val="accent1"/>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chemeClr val="accent1"/>
              </a:solidFill>
              <a:latin typeface="Roboto"/>
              <a:ea typeface="Roboto"/>
              <a:cs typeface="Roboto"/>
              <a:sym typeface="Roboto"/>
            </a:endParaRPr>
          </a:p>
          <a:p>
            <a:pPr indent="0" lvl="0" marL="0" rtl="0" algn="l">
              <a:lnSpc>
                <a:spcPct val="115000"/>
              </a:lnSpc>
              <a:spcBef>
                <a:spcPts val="0"/>
              </a:spcBef>
              <a:spcAft>
                <a:spcPts val="0"/>
              </a:spcAft>
              <a:buNone/>
            </a:pPr>
            <a:r>
              <a:rPr b="1" lang="en" sz="1700">
                <a:solidFill>
                  <a:schemeClr val="accent1"/>
                </a:solidFill>
                <a:latin typeface="Roboto"/>
                <a:ea typeface="Roboto"/>
                <a:cs typeface="Roboto"/>
                <a:sym typeface="Roboto"/>
              </a:rPr>
              <a:t>Benefit:</a:t>
            </a:r>
            <a:r>
              <a:rPr lang="en" sz="1700">
                <a:solidFill>
                  <a:schemeClr val="accent1"/>
                </a:solidFill>
                <a:latin typeface="Roboto"/>
                <a:ea typeface="Roboto"/>
                <a:cs typeface="Roboto"/>
                <a:sym typeface="Roboto"/>
              </a:rPr>
              <a:t> The benefit of this project is to gain an understanding of the game operations for groups like us who want a future in sports, Also, now with the shift rule change, this project can be added to in the future with more data when there is no shift at all. </a:t>
            </a:r>
            <a:endParaRPr sz="1700">
              <a:solidFill>
                <a:schemeClr val="accent1"/>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Stage 2: Get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did we get the data?</a:t>
            </a:r>
            <a:endParaRPr/>
          </a:p>
        </p:txBody>
      </p:sp>
      <p:sp>
        <p:nvSpPr>
          <p:cNvPr id="94" name="Google Shape;94;p18"/>
          <p:cNvSpPr txBox="1"/>
          <p:nvPr/>
        </p:nvSpPr>
        <p:spPr>
          <a:xfrm>
            <a:off x="658225" y="1398125"/>
            <a:ext cx="7827600" cy="3586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Roboto"/>
              <a:buChar char="●"/>
            </a:pPr>
            <a:r>
              <a:rPr lang="en" sz="1700">
                <a:latin typeface="Roboto"/>
                <a:ea typeface="Roboto"/>
                <a:cs typeface="Roboto"/>
                <a:sym typeface="Roboto"/>
              </a:rPr>
              <a:t>We scraped our information from different datasets and gathered data about overall team offensive statistics, defensive shift statistics, and specific player offensive statistics based on hitting with a shift during the 2017 and 2022 seasons. </a:t>
            </a:r>
            <a:endParaRPr sz="1700">
              <a:latin typeface="Roboto"/>
              <a:ea typeface="Roboto"/>
              <a:cs typeface="Roboto"/>
              <a:sym typeface="Roboto"/>
            </a:endParaRPr>
          </a:p>
          <a:p>
            <a:pPr indent="-336550" lvl="0" marL="457200" rtl="0" algn="l">
              <a:lnSpc>
                <a:spcPct val="150000"/>
              </a:lnSpc>
              <a:spcBef>
                <a:spcPts val="0"/>
              </a:spcBef>
              <a:spcAft>
                <a:spcPts val="0"/>
              </a:spcAft>
              <a:buSzPts val="1700"/>
              <a:buFont typeface="Roboto"/>
              <a:buChar char="●"/>
            </a:pPr>
            <a:r>
              <a:rPr lang="en" sz="1700">
                <a:latin typeface="Roboto"/>
                <a:ea typeface="Roboto"/>
                <a:cs typeface="Roboto"/>
                <a:sym typeface="Roboto"/>
              </a:rPr>
              <a:t>We looked at specific categories like batting average on balls playered (BABIP) and players with 10+ plates appearances (PA) and etc.</a:t>
            </a:r>
            <a:endParaRPr sz="1700">
              <a:latin typeface="Roboto"/>
              <a:ea typeface="Roboto"/>
              <a:cs typeface="Roboto"/>
              <a:sym typeface="Roboto"/>
            </a:endParaRPr>
          </a:p>
          <a:p>
            <a:pPr indent="-336550" lvl="0" marL="457200" rtl="0" algn="l">
              <a:lnSpc>
                <a:spcPct val="150000"/>
              </a:lnSpc>
              <a:spcBef>
                <a:spcPts val="0"/>
              </a:spcBef>
              <a:spcAft>
                <a:spcPts val="0"/>
              </a:spcAft>
              <a:buSzPts val="1700"/>
              <a:buFont typeface="Roboto"/>
              <a:buChar char="●"/>
            </a:pPr>
            <a:r>
              <a:rPr lang="en" sz="1700">
                <a:latin typeface="Roboto"/>
                <a:ea typeface="Roboto"/>
                <a:cs typeface="Roboto"/>
                <a:sym typeface="Roboto"/>
              </a:rPr>
              <a:t>The primary dataset was comparing 2017 to 2022 (two full years of data) and their respective Shift % data, we added a column for win % to find the correlation the defining statistic that we would like to figure out.</a:t>
            </a:r>
            <a:endParaRPr sz="17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did we clean/prepare the data?</a:t>
            </a:r>
            <a:endParaRPr/>
          </a:p>
        </p:txBody>
      </p:sp>
      <p:sp>
        <p:nvSpPr>
          <p:cNvPr id="100" name="Google Shape;100;p19"/>
          <p:cNvSpPr txBox="1"/>
          <p:nvPr/>
        </p:nvSpPr>
        <p:spPr>
          <a:xfrm>
            <a:off x="755200" y="1489975"/>
            <a:ext cx="76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1" name="Google Shape;101;p19"/>
          <p:cNvSpPr txBox="1"/>
          <p:nvPr/>
        </p:nvSpPr>
        <p:spPr>
          <a:xfrm>
            <a:off x="1678800" y="1370875"/>
            <a:ext cx="57864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We removed columns we didn't need for our project, like a random column that was just filled with null values in one of the datasets</a:t>
            </a:r>
            <a:endParaRPr sz="1600">
              <a:highlight>
                <a:srgbClr val="FFFFFF"/>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We also added a few columns to data sets to make comparing a little easier, like adding a BABIP column for one.</a:t>
            </a:r>
            <a:endParaRPr sz="1600">
              <a:highlight>
                <a:srgbClr val="FFFFFF"/>
              </a:highlight>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df.isnotnull().any() for the main CSV</a:t>
            </a:r>
            <a:endParaRPr sz="1600">
              <a:highlight>
                <a:srgbClr val="FFFFFF"/>
              </a:highlight>
              <a:latin typeface="Roboto"/>
              <a:ea typeface="Roboto"/>
              <a:cs typeface="Roboto"/>
              <a:sym typeface="Roboto"/>
            </a:endParaRPr>
          </a:p>
        </p:txBody>
      </p:sp>
      <p:pic>
        <p:nvPicPr>
          <p:cNvPr id="102" name="Google Shape;102;p19"/>
          <p:cNvPicPr preferRelativeResize="0"/>
          <p:nvPr/>
        </p:nvPicPr>
        <p:blipFill>
          <a:blip r:embed="rId3">
            <a:alphaModFix/>
          </a:blip>
          <a:stretch>
            <a:fillRect/>
          </a:stretch>
        </p:blipFill>
        <p:spPr>
          <a:xfrm>
            <a:off x="152400" y="3439195"/>
            <a:ext cx="8839200" cy="132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Stage 3: Explore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Analysis</a:t>
            </a:r>
            <a:endParaRPr/>
          </a:p>
        </p:txBody>
      </p:sp>
      <p:sp>
        <p:nvSpPr>
          <p:cNvPr id="113" name="Google Shape;113;p21"/>
          <p:cNvSpPr txBox="1"/>
          <p:nvPr/>
        </p:nvSpPr>
        <p:spPr>
          <a:xfrm>
            <a:off x="898075" y="1461025"/>
            <a:ext cx="6357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 is clear, shifts </a:t>
            </a:r>
            <a:r>
              <a:rPr b="1" lang="en">
                <a:latin typeface="Roboto"/>
                <a:ea typeface="Roboto"/>
                <a:cs typeface="Roboto"/>
                <a:sym typeface="Roboto"/>
              </a:rPr>
              <a:t>work</a:t>
            </a:r>
            <a:r>
              <a:rPr lang="en">
                <a:latin typeface="Roboto"/>
                <a:ea typeface="Roboto"/>
                <a:cs typeface="Roboto"/>
                <a:sym typeface="Roboto"/>
              </a:rPr>
              <a:t>. But not for every player or even every team. They aren’t the only contributing factor to the mitigation of offensive strategy, but the amount of offensive production has dropped significantly.  </a:t>
            </a:r>
            <a:endParaRPr>
              <a:latin typeface="Roboto"/>
              <a:ea typeface="Roboto"/>
              <a:cs typeface="Roboto"/>
              <a:sym typeface="Roboto"/>
            </a:endParaRPr>
          </a:p>
        </p:txBody>
      </p:sp>
      <p:sp>
        <p:nvSpPr>
          <p:cNvPr id="114" name="Google Shape;114;p21"/>
          <p:cNvSpPr txBox="1"/>
          <p:nvPr/>
        </p:nvSpPr>
        <p:spPr>
          <a:xfrm>
            <a:off x="898075" y="2507725"/>
            <a:ext cx="635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Not every team with a high shift % is successful, but the teams that are at the peak of win % </a:t>
            </a:r>
            <a:r>
              <a:rPr b="1" i="1" lang="en">
                <a:latin typeface="Roboto"/>
                <a:ea typeface="Roboto"/>
                <a:cs typeface="Roboto"/>
                <a:sym typeface="Roboto"/>
              </a:rPr>
              <a:t>do </a:t>
            </a:r>
            <a:r>
              <a:rPr lang="en">
                <a:latin typeface="Roboto"/>
                <a:ea typeface="Roboto"/>
                <a:cs typeface="Roboto"/>
                <a:sym typeface="Roboto"/>
              </a:rPr>
              <a:t>have the highest shift percentages</a:t>
            </a:r>
            <a:endParaRPr>
              <a:latin typeface="Roboto"/>
              <a:ea typeface="Roboto"/>
              <a:cs typeface="Roboto"/>
              <a:sym typeface="Roboto"/>
            </a:endParaRPr>
          </a:p>
        </p:txBody>
      </p:sp>
      <p:sp>
        <p:nvSpPr>
          <p:cNvPr id="115" name="Google Shape;115;p21"/>
          <p:cNvSpPr txBox="1"/>
          <p:nvPr/>
        </p:nvSpPr>
        <p:spPr>
          <a:xfrm>
            <a:off x="898075" y="3239725"/>
            <a:ext cx="635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There has been an influx in shift % due to a more analytics-intensive approach</a:t>
            </a:r>
            <a:endParaRPr>
              <a:latin typeface="Roboto"/>
              <a:ea typeface="Roboto"/>
              <a:cs typeface="Roboto"/>
              <a:sym typeface="Roboto"/>
            </a:endParaRPr>
          </a:p>
        </p:txBody>
      </p:sp>
      <p:sp>
        <p:nvSpPr>
          <p:cNvPr id="116" name="Google Shape;116;p21"/>
          <p:cNvSpPr txBox="1"/>
          <p:nvPr/>
        </p:nvSpPr>
        <p:spPr>
          <a:xfrm>
            <a:off x="898075" y="3756325"/>
            <a:ext cx="635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There is a more definitive and stable decrease of performance in left-handed batters than right-handed batters</a:t>
            </a:r>
            <a:endParaRPr>
              <a:latin typeface="Roboto"/>
              <a:ea typeface="Roboto"/>
              <a:cs typeface="Roboto"/>
              <a:sym typeface="Roboto"/>
            </a:endParaRPr>
          </a:p>
        </p:txBody>
      </p:sp>
      <p:sp>
        <p:nvSpPr>
          <p:cNvPr id="117" name="Google Shape;117;p21"/>
          <p:cNvSpPr txBox="1"/>
          <p:nvPr/>
        </p:nvSpPr>
        <p:spPr>
          <a:xfrm>
            <a:off x="898075" y="4371925"/>
            <a:ext cx="635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There is a more definitive and stable decrease of performance in left-handed batters than right-handed batters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7398D3"/>
      </a:dk1>
      <a:lt1>
        <a:srgbClr val="FFFFFF"/>
      </a:lt1>
      <a:dk2>
        <a:srgbClr val="666666"/>
      </a:dk2>
      <a:lt2>
        <a:srgbClr val="626B73"/>
      </a:lt2>
      <a:accent1>
        <a:srgbClr val="002F4A"/>
      </a:accent1>
      <a:accent2>
        <a:srgbClr val="D9C4B1"/>
      </a:accent2>
      <a:accent3>
        <a:srgbClr val="EDE3DA"/>
      </a:accent3>
      <a:accent4>
        <a:srgbClr val="BB3314"/>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