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70" r:id="rId11"/>
    <p:sldId id="269" r:id="rId12"/>
    <p:sldId id="271" r:id="rId13"/>
    <p:sldId id="272" r:id="rId14"/>
    <p:sldId id="264" r:id="rId15"/>
    <p:sldId id="265" r:id="rId16"/>
    <p:sldId id="266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86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2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63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3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74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7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://www.numpy.org/" TargetMode="External"/><Relationship Id="rId7" Type="http://schemas.openxmlformats.org/officeDocument/2006/relationships/hyperlink" Target="https://github.com/python-visualization/foli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://scikit-learn.org/" TargetMode="External"/><Relationship Id="rId4" Type="http://schemas.openxmlformats.org/officeDocument/2006/relationships/hyperlink" Target="https://pandas.pydata.org/pandas-docs/stable/#pandas-powerful-python-data-analysis-toolk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UFORC/ufo-sighting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maps.com/data/us-ci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1.ncdc.noaa.gov/pub/data/ghcn/daily/ghcnd-stations.txt" TargetMode="External"/><Relationship Id="rId4" Type="http://schemas.openxmlformats.org/officeDocument/2006/relationships/hyperlink" Target="https://www1.ncdc.noaa.gov/pub/data/ghcn/daily/by_yea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UFO sightings analysis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Andrew Jalnine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0600" y="2247850"/>
            <a:ext cx="7841700" cy="8287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Clusters </a:t>
            </a:r>
            <a:r>
              <a:rPr lang="en-US" smtClean="0"/>
              <a:t>formed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around this cities*:</a:t>
            </a:r>
            <a:endParaRPr lang="en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02187"/>
              </p:ext>
            </p:extLst>
          </p:nvPr>
        </p:nvGraphicFramePr>
        <p:xfrm>
          <a:off x="5424488" y="419751"/>
          <a:ext cx="2297906" cy="44005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7906">
                  <a:extLst>
                    <a:ext uri="{9D8B030D-6E8A-4147-A177-3AD203B41FA5}">
                      <a16:colId xmlns:a16="http://schemas.microsoft.com/office/drawing/2014/main" val="149420985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Anchorage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787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Beaumont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566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Chicopee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851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Daly City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53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Decatur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9439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61321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Grand Junction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1882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Lancaster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159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Lodi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535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McKinney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1176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Poinciana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9913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Rock Hill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064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Woodbury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70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Yakima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820022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9775" y="4666413"/>
            <a:ext cx="3467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*with </a:t>
            </a:r>
            <a:r>
              <a:rPr lang="en" dirty="0"/>
              <a:t>population at least 50 000 </a:t>
            </a:r>
            <a:r>
              <a:rPr lang="en" dirty="0" smtClean="0"/>
              <a:t>peoples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02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49775" y="1152475"/>
            <a:ext cx="8520600" cy="17431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ities* with highest sighting rate: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Around Wilmington and Portland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</a:t>
            </a:r>
            <a:r>
              <a:rPr lang="en" dirty="0" smtClean="0"/>
              <a:t>verage sighting rate about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 smtClean="0"/>
              <a:t>1 sighting per week</a:t>
            </a:r>
            <a:endParaRPr lang="en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9775" y="4666413"/>
            <a:ext cx="3467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*with </a:t>
            </a:r>
            <a:r>
              <a:rPr lang="en" dirty="0"/>
              <a:t>population at least 50 000 </a:t>
            </a:r>
            <a:r>
              <a:rPr lang="en" dirty="0" smtClean="0"/>
              <a:t>peoples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590" y="797775"/>
            <a:ext cx="5214909" cy="34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9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49775" y="1190575"/>
            <a:ext cx="8520600" cy="17431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Decision tree </a:t>
            </a:r>
            <a:r>
              <a:rPr lang="en" dirty="0" smtClean="0"/>
              <a:t>classification </a:t>
            </a:r>
            <a:r>
              <a:rPr lang="en" b="1" dirty="0" smtClean="0"/>
              <a:t>can’t </a:t>
            </a:r>
            <a:r>
              <a:rPr lang="en" dirty="0" smtClean="0"/>
              <a:t>predict UFO sighting by weather conditions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 smtClean="0"/>
              <a:t>Only 1.75% </a:t>
            </a:r>
            <a:r>
              <a:rPr lang="en" dirty="0" smtClean="0"/>
              <a:t>of predictions is correct for test data (depth of tree = 5).</a:t>
            </a:r>
            <a:endParaRPr lang="en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2809875"/>
            <a:ext cx="9153525" cy="12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76301"/>
            <a:ext cx="8208900" cy="1219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600" dirty="0" smtClean="0"/>
              <a:t>Sightings often occurs</a:t>
            </a:r>
          </a:p>
          <a:p>
            <a:pPr lvl="0">
              <a:buNone/>
            </a:pPr>
            <a:r>
              <a:rPr lang="en-US" sz="1600" dirty="0" smtClean="0"/>
              <a:t>in</a:t>
            </a:r>
            <a:r>
              <a:rPr lang="en" sz="1600" dirty="0" smtClean="0"/>
              <a:t> </a:t>
            </a:r>
            <a:r>
              <a:rPr lang="en" sz="1600" b="1" dirty="0" smtClean="0"/>
              <a:t>warm</a:t>
            </a:r>
            <a:r>
              <a:rPr lang="en" sz="1600" dirty="0" smtClean="0"/>
              <a:t> days</a:t>
            </a:r>
          </a:p>
          <a:p>
            <a:pPr lvl="0">
              <a:buNone/>
            </a:pPr>
            <a:endParaRPr lang="en" sz="1600" dirty="0" smtClean="0"/>
          </a:p>
          <a:p>
            <a:pPr lvl="0">
              <a:buNone/>
            </a:pPr>
            <a:r>
              <a:rPr lang="en" sz="1600" dirty="0" smtClean="0"/>
              <a:t>It can be explained </a:t>
            </a:r>
          </a:p>
          <a:p>
            <a:pPr lvl="0">
              <a:buNone/>
            </a:pPr>
            <a:r>
              <a:rPr lang="en-US" sz="1600" dirty="0" smtClean="0"/>
              <a:t>by farther</a:t>
            </a:r>
            <a:r>
              <a:rPr lang="en" sz="1600" dirty="0" smtClean="0"/>
              <a:t> visibility</a:t>
            </a:r>
            <a:endParaRPr lang="en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894973"/>
            <a:ext cx="5441400" cy="3497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48325" y="439215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sighting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50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 smtClean="0"/>
              <a:t>Many stations records only </a:t>
            </a:r>
            <a:r>
              <a:rPr lang="en" b="1" dirty="0" smtClean="0"/>
              <a:t>basic</a:t>
            </a:r>
            <a:r>
              <a:rPr lang="en" dirty="0" smtClean="0"/>
              <a:t> weather parameters. Filtering dataset by non-empty values for more </a:t>
            </a:r>
            <a:r>
              <a:rPr lang="en" dirty="0"/>
              <a:t>parameters </a:t>
            </a:r>
            <a:r>
              <a:rPr lang="en" dirty="0" smtClean="0"/>
              <a:t>reduces dataset to unappropriate size. </a:t>
            </a:r>
            <a:r>
              <a:rPr lang="en" dirty="0"/>
              <a:t>Because of </a:t>
            </a:r>
            <a:r>
              <a:rPr lang="en" dirty="0" smtClean="0"/>
              <a:t>this, only </a:t>
            </a:r>
            <a:r>
              <a:rPr lang="en" dirty="0"/>
              <a:t>few weather parameters used for analysis. </a:t>
            </a:r>
            <a:endParaRPr lang="en" dirty="0" smtClean="0"/>
          </a:p>
          <a:p>
            <a:pPr lvl="0">
              <a:buNone/>
            </a:pPr>
            <a:r>
              <a:rPr lang="en" dirty="0" smtClean="0"/>
              <a:t>Results </a:t>
            </a:r>
            <a:r>
              <a:rPr lang="en" dirty="0"/>
              <a:t>would be more correct </a:t>
            </a:r>
            <a:r>
              <a:rPr lang="en" dirty="0" smtClean="0"/>
              <a:t>if used </a:t>
            </a:r>
            <a:r>
              <a:rPr lang="en" b="1" dirty="0" smtClean="0"/>
              <a:t>per-hour</a:t>
            </a:r>
            <a:r>
              <a:rPr lang="en" dirty="0" smtClean="0"/>
              <a:t> weather data, but this requires more resources than available.</a:t>
            </a:r>
            <a:endParaRPr lang="e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dirty="0" smtClean="0"/>
              <a:t>UFO sightings can be clustered around 15 cities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dirty="0" smtClean="0"/>
              <a:t>Found cities with very high sighting rate (about 1 per week)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dirty="0" smtClean="0"/>
              <a:t>UFO sighting can not be predicted by generic weather parameters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dirty="0" smtClean="0"/>
              <a:t>UFO sighting often occurs in warm days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dirty="0" smtClean="0"/>
              <a:t>Deeper analysis requires more resources than available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Acknowledgements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6857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buNone/>
            </a:pPr>
            <a:r>
              <a:rPr lang="en" dirty="0" smtClean="0"/>
              <a:t>Thanks to:</a:t>
            </a:r>
          </a:p>
          <a:p>
            <a:pPr marL="285750" indent="-285750"/>
            <a:r>
              <a:rPr lang="en" dirty="0" smtClean="0"/>
              <a:t>Kaggle, </a:t>
            </a:r>
          </a:p>
          <a:p>
            <a:pPr marL="285750" indent="-285750"/>
            <a:r>
              <a:rPr lang="fr-FR" dirty="0" smtClean="0"/>
              <a:t>National </a:t>
            </a:r>
            <a:r>
              <a:rPr lang="fr-FR" dirty="0"/>
              <a:t>centers for environmental </a:t>
            </a:r>
            <a:r>
              <a:rPr lang="fr-FR" dirty="0" smtClean="0"/>
              <a:t>information, </a:t>
            </a:r>
          </a:p>
          <a:p>
            <a:pPr marL="285750" indent="-285750"/>
            <a:r>
              <a:rPr lang="fr-FR" dirty="0" smtClean="0"/>
              <a:t>Simplemaps</a:t>
            </a:r>
          </a:p>
          <a:p>
            <a:pPr lvl="0">
              <a:buNone/>
            </a:pPr>
            <a:r>
              <a:rPr lang="fr-FR" dirty="0" smtClean="0"/>
              <a:t>for free access to datasets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hlinkClick r:id="rId3"/>
              </a:rPr>
              <a:t>NumPy</a:t>
            </a:r>
            <a:r>
              <a:rPr lang="en-US" dirty="0" smtClean="0">
                <a:hlinkClick r:id="rId3"/>
              </a:rPr>
              <a:t> is the fundamental package for scientific computing with Python.</a:t>
            </a:r>
            <a:endParaRPr lang="en-US" dirty="0" smtClean="0"/>
          </a:p>
          <a:p>
            <a:pPr>
              <a:buNone/>
            </a:pPr>
            <a:r>
              <a:rPr lang="en-US" dirty="0">
                <a:hlinkClick r:id="rId4"/>
              </a:rPr>
              <a:t>pandas: powerful Python data analysis </a:t>
            </a:r>
            <a:r>
              <a:rPr lang="en-US" dirty="0" smtClean="0">
                <a:hlinkClick r:id="rId4"/>
              </a:rPr>
              <a:t>toolkit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hlinkClick r:id="rId5"/>
              </a:rPr>
              <a:t>Scikit</a:t>
            </a:r>
            <a:r>
              <a:rPr lang="en-US" dirty="0" smtClean="0">
                <a:hlinkClick r:id="rId5"/>
              </a:rPr>
              <a:t>-learn Machine Learning in Python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hlinkClick r:id="rId6"/>
              </a:rPr>
              <a:t>Matplotlib</a:t>
            </a:r>
            <a:r>
              <a:rPr lang="en-US" dirty="0" smtClean="0">
                <a:hlinkClick r:id="rId6"/>
              </a:rPr>
              <a:t> is a Python 2D plotting library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7"/>
              </a:rPr>
              <a:t>Folium. Make beautiful maps with Leaflet.js &amp; Python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hlinkClick r:id="rId8"/>
              </a:rPr>
              <a:t>Seaborn</a:t>
            </a:r>
            <a:r>
              <a:rPr lang="en-US" dirty="0" smtClean="0">
                <a:hlinkClick r:id="rId8"/>
              </a:rPr>
              <a:t>: statistical data visualization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863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Used UFO sightings dataset, geographical datasets and USA weather archive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 smtClean="0"/>
              <a:t>Research q</a:t>
            </a:r>
            <a:r>
              <a:rPr lang="en" sz="1600" dirty="0" smtClean="0"/>
              <a:t>uestions:</a:t>
            </a:r>
          </a:p>
          <a:p>
            <a:pPr lvl="0">
              <a:buNone/>
            </a:pPr>
            <a:r>
              <a:rPr lang="en" sz="1600" dirty="0" smtClean="0"/>
              <a:t>	1. Find patterns </a:t>
            </a:r>
            <a:r>
              <a:rPr lang="en" sz="1600" dirty="0"/>
              <a:t>in </a:t>
            </a:r>
            <a:r>
              <a:rPr lang="en" sz="1600" dirty="0" smtClean="0"/>
              <a:t>distribution </a:t>
            </a:r>
            <a:r>
              <a:rPr lang="en" sz="1600" dirty="0"/>
              <a:t>of UFO </a:t>
            </a:r>
            <a:r>
              <a:rPr lang="en" sz="1600" dirty="0" smtClean="0"/>
              <a:t>sightings in USA</a:t>
            </a:r>
            <a:endParaRPr lang="en" sz="1600" dirty="0" smtClean="0"/>
          </a:p>
          <a:p>
            <a:pPr lvl="0">
              <a:buNone/>
            </a:pPr>
            <a:r>
              <a:rPr lang="en" sz="1600" dirty="0" smtClean="0"/>
              <a:t>	2. Find </a:t>
            </a:r>
            <a:r>
              <a:rPr lang="en-US" sz="1600" dirty="0" smtClean="0"/>
              <a:t>relations between UFO sightings and weather conditions</a:t>
            </a:r>
            <a:endParaRPr lang="en" sz="1600" dirty="0" smtClean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Methods:	</a:t>
            </a:r>
          </a:p>
          <a:p>
            <a:pPr lvl="0">
              <a:buNone/>
            </a:pPr>
            <a:r>
              <a:rPr lang="en-US" sz="1600" dirty="0" smtClean="0"/>
              <a:t>	Visualizations, c</a:t>
            </a:r>
            <a:r>
              <a:rPr lang="en" sz="1600" dirty="0" smtClean="0"/>
              <a:t>luster analysis, classification, basic statistics</a:t>
            </a:r>
            <a:r>
              <a:rPr lang="ru-RU" sz="1600" dirty="0" smtClean="0"/>
              <a:t>,</a:t>
            </a:r>
            <a:r>
              <a:rPr lang="en" sz="1600" dirty="0" smtClean="0"/>
              <a:t> etc</a:t>
            </a:r>
          </a:p>
          <a:p>
            <a:pPr lvl="0">
              <a:buNone/>
            </a:pPr>
            <a:r>
              <a:rPr lang="en" sz="1600" dirty="0" smtClean="0"/>
              <a:t>Analysis covers 2010-2014 years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buNone/>
            </a:pPr>
            <a:r>
              <a:rPr lang="en-US" dirty="0" smtClean="0"/>
              <a:t>Any unexpected object </a:t>
            </a:r>
            <a:r>
              <a:rPr lang="en-US" dirty="0"/>
              <a:t>in atmosphere </a:t>
            </a:r>
            <a:r>
              <a:rPr lang="en-US" dirty="0" smtClean="0"/>
              <a:t>can be dangerous to aircrafts.</a:t>
            </a:r>
          </a:p>
          <a:p>
            <a:pPr lvl="0">
              <a:buNone/>
            </a:pPr>
            <a:r>
              <a:rPr lang="en-US" dirty="0" smtClean="0"/>
              <a:t>At least because of this UFO phenomena exploration is important</a:t>
            </a:r>
            <a:r>
              <a:rPr lang="ru-RU" dirty="0" smtClean="0"/>
              <a:t>.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Datasets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200100"/>
            <a:ext cx="873705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1. UFO sightings</a:t>
            </a:r>
            <a:r>
              <a:rPr lang="en-US" dirty="0"/>
              <a:t>:</a:t>
            </a:r>
            <a:r>
              <a:rPr lang="en" dirty="0" smtClean="0"/>
              <a:t>  </a:t>
            </a:r>
          </a:p>
          <a:p>
            <a:pPr lvl="0">
              <a:lnSpc>
                <a:spcPct val="100000"/>
              </a:lnSpc>
              <a:buNone/>
            </a:pPr>
            <a:r>
              <a:rPr lang="en" dirty="0" smtClean="0"/>
              <a:t>Contains coordinates, </a:t>
            </a:r>
          </a:p>
          <a:p>
            <a:pPr lvl="0">
              <a:lnSpc>
                <a:spcPct val="100000"/>
              </a:lnSpc>
              <a:buNone/>
            </a:pPr>
            <a:r>
              <a:rPr lang="en" dirty="0" smtClean="0"/>
              <a:t>timestamp and brief </a:t>
            </a:r>
          </a:p>
          <a:p>
            <a:pPr lvl="0">
              <a:lnSpc>
                <a:spcPct val="100000"/>
              </a:lnSpc>
              <a:buNone/>
            </a:pPr>
            <a:r>
              <a:rPr lang="en" dirty="0" smtClean="0"/>
              <a:t>description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Found at </a:t>
            </a:r>
            <a:r>
              <a:rPr lang="en-US" dirty="0" err="1" smtClean="0">
                <a:hlinkClick r:id="rId3"/>
              </a:rPr>
              <a:t>Kaggle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01" y="1223427"/>
            <a:ext cx="5819774" cy="348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Datasets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" sz="1800" dirty="0" smtClean="0"/>
              <a:t>US cities coordinates</a:t>
            </a:r>
            <a:r>
              <a:rPr lang="ru-RU" sz="1800" dirty="0" smtClean="0"/>
              <a:t>. </a:t>
            </a:r>
            <a:r>
              <a:rPr lang="en-US" dirty="0" smtClean="0"/>
              <a:t>Found at </a:t>
            </a:r>
            <a:r>
              <a:rPr lang="en-US" dirty="0" err="1" smtClean="0">
                <a:hlinkClick r:id="rId3"/>
              </a:rPr>
              <a:t>simplemaps</a:t>
            </a:r>
            <a:endParaRPr lang="en" sz="18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" dirty="0" smtClean="0"/>
              <a:t>Weather archive. Contains worldwide </a:t>
            </a:r>
            <a:r>
              <a:rPr lang="en" dirty="0"/>
              <a:t>daily </a:t>
            </a:r>
            <a:r>
              <a:rPr lang="en" dirty="0" smtClean="0"/>
              <a:t>measures with related weather station codes. Used data for 2010-2014 years. Found at </a:t>
            </a:r>
            <a:r>
              <a:rPr lang="fr-FR" dirty="0" smtClean="0">
                <a:hlinkClick r:id="rId4"/>
              </a:rPr>
              <a:t>National centers for environmental information</a:t>
            </a:r>
            <a:r>
              <a:rPr lang="fr-FR" dirty="0" smtClean="0"/>
              <a:t>. Contains measures: precipitations, snowfalls, temperatures (min and max per day).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fr-FR" dirty="0" smtClean="0"/>
              <a:t>Weather stations metadata. Contains station codes and coordinates. Found also at </a:t>
            </a:r>
            <a:r>
              <a:rPr lang="fr-FR" dirty="0" smtClean="0">
                <a:hlinkClick r:id="rId5"/>
              </a:rPr>
              <a:t>National centers for environmental information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2385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Preparation and Cleaning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055825"/>
            <a:ext cx="8520600" cy="38124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Many data </a:t>
            </a:r>
            <a:r>
              <a:rPr lang="en" dirty="0" smtClean="0"/>
              <a:t>transformations implemented, because analysis using several </a:t>
            </a:r>
            <a:r>
              <a:rPr lang="en-US" dirty="0" smtClean="0"/>
              <a:t>heterogeneous </a:t>
            </a:r>
            <a:r>
              <a:rPr lang="en" dirty="0" smtClean="0"/>
              <a:t>datasets. Used operation are dataset merging, pivot table, concatenation, filtering, grouping etc. </a:t>
            </a:r>
          </a:p>
          <a:p>
            <a:pPr lvl="0">
              <a:buNone/>
            </a:pPr>
            <a:r>
              <a:rPr lang="en" dirty="0" smtClean="0"/>
              <a:t>UFO sightings dataset contains </a:t>
            </a:r>
            <a:r>
              <a:rPr lang="en" dirty="0"/>
              <a:t>hand input mistakes. </a:t>
            </a:r>
            <a:r>
              <a:rPr lang="en" dirty="0" smtClean="0"/>
              <a:t>Data preparation required checking, parsing, error filtering and type convertions.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Main problem is large size of weather dataset (before any transformations and filtering is about </a:t>
            </a:r>
            <a:r>
              <a:rPr lang="en" b="1" dirty="0" smtClean="0"/>
              <a:t>6 Gb</a:t>
            </a:r>
            <a:r>
              <a:rPr lang="ru-RU" dirty="0" smtClean="0"/>
              <a:t>)</a:t>
            </a:r>
            <a:r>
              <a:rPr lang="en" dirty="0" smtClean="0"/>
              <a:t>. Due to RAM limitations used chunked operations.</a:t>
            </a:r>
          </a:p>
          <a:p>
            <a:pPr>
              <a:buNone/>
            </a:pPr>
            <a:r>
              <a:rPr lang="en" dirty="0" smtClean="0"/>
              <a:t>Binding each sighting to closest weather station or city requires tables join by minimal distance objects on earth (calculated via </a:t>
            </a:r>
            <a:r>
              <a:rPr lang="en" b="1" dirty="0" smtClean="0"/>
              <a:t>h</a:t>
            </a:r>
            <a:r>
              <a:rPr lang="en-US" b="1" dirty="0" err="1" smtClean="0"/>
              <a:t>aversine</a:t>
            </a:r>
            <a:r>
              <a:rPr lang="en-US" dirty="0" smtClean="0"/>
              <a:t> formula</a:t>
            </a:r>
            <a:r>
              <a:rPr lang="en" dirty="0" smtClean="0"/>
              <a:t>), that </a:t>
            </a:r>
            <a:r>
              <a:rPr lang="en-US" dirty="0" smtClean="0"/>
              <a:t>is </a:t>
            </a:r>
            <a:r>
              <a:rPr lang="en" dirty="0" smtClean="0"/>
              <a:t>very slow operation and requires optimisations.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</a:t>
            </a:r>
            <a:r>
              <a:rPr lang="en" dirty="0" smtClean="0"/>
              <a:t>Questions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100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 smtClean="0"/>
              <a:t>1. Find </a:t>
            </a:r>
            <a:r>
              <a:rPr lang="en" dirty="0"/>
              <a:t>patterns in distribution of UFO </a:t>
            </a:r>
            <a:r>
              <a:rPr lang="en" dirty="0" smtClean="0"/>
              <a:t>sightings. </a:t>
            </a:r>
            <a:r>
              <a:rPr lang="en-US" dirty="0"/>
              <a:t>I</a:t>
            </a:r>
            <a:r>
              <a:rPr lang="en" dirty="0" smtClean="0"/>
              <a:t>ncludes subquestions:</a:t>
            </a:r>
          </a:p>
          <a:p>
            <a:pPr>
              <a:buNone/>
            </a:pPr>
            <a:r>
              <a:rPr lang="en" dirty="0" smtClean="0"/>
              <a:t>	Check if distribution can be divided on clusters</a:t>
            </a:r>
          </a:p>
          <a:p>
            <a:pPr>
              <a:buNone/>
            </a:pPr>
            <a:r>
              <a:rPr lang="en" dirty="0"/>
              <a:t>	</a:t>
            </a:r>
            <a:r>
              <a:rPr lang="en" dirty="0" smtClean="0"/>
              <a:t>Determine </a:t>
            </a:r>
            <a:r>
              <a:rPr lang="en" dirty="0"/>
              <a:t>places with </a:t>
            </a:r>
            <a:r>
              <a:rPr lang="en" dirty="0" smtClean="0"/>
              <a:t>highest </a:t>
            </a:r>
            <a:r>
              <a:rPr lang="en" dirty="0"/>
              <a:t>density of </a:t>
            </a:r>
            <a:r>
              <a:rPr lang="en" dirty="0" smtClean="0"/>
              <a:t>sightings </a:t>
            </a:r>
          </a:p>
          <a:p>
            <a:pPr lvl="0">
              <a:buNone/>
            </a:pPr>
            <a:r>
              <a:rPr lang="en" dirty="0" smtClean="0"/>
              <a:t>2</a:t>
            </a:r>
            <a:r>
              <a:rPr lang="en" dirty="0"/>
              <a:t>. </a:t>
            </a:r>
            <a:r>
              <a:rPr lang="en" dirty="0" smtClean="0"/>
              <a:t>Try to find </a:t>
            </a:r>
            <a:r>
              <a:rPr lang="en-US" dirty="0"/>
              <a:t>relations between UFO sightings and weather </a:t>
            </a:r>
            <a:r>
              <a:rPr lang="en-US" dirty="0" smtClean="0"/>
              <a:t>conditions. </a:t>
            </a:r>
          </a:p>
          <a:p>
            <a:pPr lvl="0">
              <a:buNone/>
            </a:pPr>
            <a:r>
              <a:rPr lang="en-US" dirty="0" smtClean="0"/>
              <a:t>If model can predict UFO sighting by generic weather parameters with low errors, then sighting can be classified as weather phenomena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" dirty="0" smtClean="0"/>
              <a:t>Cluster analysis. Used K-means with determination of number of clusters by elbow method. Clusters visualized on map with 99% confidence circles.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Decision tree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en" dirty="0" smtClean="0"/>
              <a:t>lassification</a:t>
            </a:r>
            <a:r>
              <a:rPr lang="en-US" dirty="0" smtClean="0"/>
              <a:t>. Used to find relation between weather parameters and UFO observations. By model error we can determine how much part of sightings is weather phenomena.</a:t>
            </a:r>
          </a:p>
          <a:p>
            <a:pPr marL="342900" indent="-342900">
              <a:buFontTx/>
              <a:buAutoNum type="arabicPeriod"/>
            </a:pPr>
            <a:r>
              <a:rPr lang="en" dirty="0"/>
              <a:t>Basic statistics, distribution analysis. Too wide latitude range can </a:t>
            </a:r>
            <a:r>
              <a:rPr lang="en-US" dirty="0"/>
              <a:t>reduce quality of weather model because of very different climatic conditions. This required latitude distribution analysis and data filtering</a:t>
            </a:r>
            <a:r>
              <a:rPr lang="en" dirty="0"/>
              <a:t>.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Visualizations – maps, violin plots, </a:t>
            </a:r>
            <a:r>
              <a:rPr lang="en-US" dirty="0" err="1" smtClean="0"/>
              <a:t>etc</a:t>
            </a:r>
            <a:endParaRPr lang="en" dirty="0" smtClean="0"/>
          </a:p>
          <a:p>
            <a:pPr marL="342900" lvl="0" indent="-342900">
              <a:buAutoNum type="arabicPeriod"/>
            </a:pP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59300" y="1587955"/>
            <a:ext cx="8520600" cy="20955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</a:t>
            </a:r>
            <a:r>
              <a:rPr lang="en" dirty="0" smtClean="0"/>
              <a:t>ound that UFO sightings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can be </a:t>
            </a:r>
            <a:r>
              <a:rPr lang="en-US" dirty="0" smtClean="0"/>
              <a:t>c</a:t>
            </a:r>
            <a:r>
              <a:rPr lang="en" dirty="0" smtClean="0"/>
              <a:t>lustered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" dirty="0" smtClean="0"/>
              <a:t>ith number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of clusters </a:t>
            </a:r>
            <a:r>
              <a:rPr lang="en" b="1" dirty="0" smtClean="0"/>
              <a:t>k=15</a:t>
            </a:r>
            <a:endParaRPr lang="en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731375"/>
            <a:ext cx="5489025" cy="3808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641</Words>
  <Application>Microsoft Office PowerPoint</Application>
  <PresentationFormat>Экран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UFO sightings analysis</vt:lpstr>
      <vt:lpstr>Abstract</vt:lpstr>
      <vt:lpstr>Motivation</vt:lpstr>
      <vt:lpstr>Datasets</vt:lpstr>
      <vt:lpstr>Datasets</vt:lpstr>
      <vt:lpstr>Data Preparation and Cleaning</vt:lpstr>
      <vt:lpstr>Research Questions</vt:lpstr>
      <vt:lpstr>Methods</vt:lpstr>
      <vt:lpstr>Findings</vt:lpstr>
      <vt:lpstr>Findings</vt:lpstr>
      <vt:lpstr>Findings</vt:lpstr>
      <vt:lpstr>Findings</vt:lpstr>
      <vt:lpstr>Findings</vt:lpstr>
      <vt:lpstr>Limitations</vt:lpstr>
      <vt:lpstr>Conclusions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dc:creator>Andrew</dc:creator>
  <cp:lastModifiedBy>Andrew Jalnine</cp:lastModifiedBy>
  <cp:revision>67</cp:revision>
  <dcterms:modified xsi:type="dcterms:W3CDTF">2017-11-18T05:10:34Z</dcterms:modified>
</cp:coreProperties>
</file>