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2" r:id="rId6"/>
    <p:sldId id="290" r:id="rId7"/>
    <p:sldId id="291" r:id="rId8"/>
    <p:sldId id="292" r:id="rId9"/>
    <p:sldId id="260" r:id="rId10"/>
    <p:sldId id="289" r:id="rId11"/>
    <p:sldId id="280" r:id="rId12"/>
    <p:sldId id="283" r:id="rId13"/>
    <p:sldId id="284" r:id="rId14"/>
    <p:sldId id="285" r:id="rId15"/>
    <p:sldId id="286" r:id="rId16"/>
    <p:sldId id="287" r:id="rId17"/>
    <p:sldId id="275" r:id="rId18"/>
    <p:sldId id="269" r:id="rId19"/>
    <p:sldId id="262" r:id="rId20"/>
    <p:sldId id="273" r:id="rId21"/>
    <p:sldId id="276" r:id="rId22"/>
    <p:sldId id="29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83610" autoAdjust="0"/>
  </p:normalViewPr>
  <p:slideViewPr>
    <p:cSldViewPr snapToGrid="0" showGuides="1">
      <p:cViewPr varScale="1">
        <p:scale>
          <a:sx n="55" d="100"/>
          <a:sy n="55" d="100"/>
        </p:scale>
        <p:origin x="1344" y="7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l sunny" userId="60155a960d1de7a9" providerId="LiveId" clId="{BA620881-E508-4814-970E-395B1045DE38}"/>
    <pc:docChg chg="modSld">
      <pc:chgData name="ajal sunny" userId="60155a960d1de7a9" providerId="LiveId" clId="{BA620881-E508-4814-970E-395B1045DE38}" dt="2025-06-09T11:06:56.364" v="1"/>
      <pc:docMkLst>
        <pc:docMk/>
      </pc:docMkLst>
      <pc:sldChg chg="modSp mod">
        <pc:chgData name="ajal sunny" userId="60155a960d1de7a9" providerId="LiveId" clId="{BA620881-E508-4814-970E-395B1045DE38}" dt="2025-06-09T11:06:56.364" v="1"/>
        <pc:sldMkLst>
          <pc:docMk/>
          <pc:sldMk cId="310042212" sldId="262"/>
        </pc:sldMkLst>
        <pc:spChg chg="mod">
          <ac:chgData name="ajal sunny" userId="60155a960d1de7a9" providerId="LiveId" clId="{BA620881-E508-4814-970E-395B1045DE38}" dt="2025-06-09T11:06:56.364" v="1"/>
          <ac:spMkLst>
            <pc:docMk/>
            <pc:sldMk cId="310042212" sldId="262"/>
            <ac:spMk id="33" creationId="{7CFD0302-279C-8A48-9E27-AD5B08D6501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6/9/2025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985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9061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3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978-3-642-32946-3_29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>
          <a:xfrm>
            <a:off x="1667477" y="860453"/>
            <a:ext cx="4428523" cy="5137089"/>
          </a:xfrm>
        </p:spPr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DF2E04-7632-4FED-B0BF-8FB243D982A3}"/>
              </a:ext>
            </a:extLst>
          </p:cNvPr>
          <p:cNvSpPr txBox="1"/>
          <p:nvPr/>
        </p:nvSpPr>
        <p:spPr>
          <a:xfrm>
            <a:off x="2846115" y="2921167"/>
            <a:ext cx="21515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BIoT</a:t>
            </a:r>
            <a:endParaRPr lang="en-US" sz="6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8171" y="2620872"/>
            <a:ext cx="5197708" cy="1616252"/>
          </a:xfrm>
        </p:spPr>
        <p:txBody>
          <a:bodyPr>
            <a:normAutofit fontScale="90000"/>
          </a:bodyPr>
          <a:lstStyle/>
          <a:p>
            <a:r>
              <a:rPr lang="en-US" dirty="0"/>
              <a:t>Blockchain and Internet of Things</a:t>
            </a:r>
            <a:br>
              <a:rPr lang="en-IN" dirty="0"/>
            </a:br>
            <a:endParaRPr lang="en-US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4830" y="5600426"/>
            <a:ext cx="4854339" cy="1257574"/>
          </a:xfrm>
        </p:spPr>
        <p:txBody>
          <a:bodyPr/>
          <a:lstStyle/>
          <a:p>
            <a:r>
              <a:rPr lang="en-US" b="1" dirty="0" err="1"/>
              <a:t>Ajal</a:t>
            </a:r>
            <a:r>
              <a:rPr lang="en-US" b="1" dirty="0"/>
              <a:t> Sunny</a:t>
            </a:r>
          </a:p>
          <a:p>
            <a:r>
              <a:rPr lang="en-US" b="1" dirty="0"/>
              <a:t>2017-21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EC85B-DCB6-4997-A771-A4D8E52BA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57" y="4276896"/>
            <a:ext cx="7557545" cy="20794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Peer-to-peer messaging;</a:t>
            </a:r>
          </a:p>
          <a:p>
            <a:pPr marL="0" indent="0">
              <a:buNone/>
            </a:pPr>
            <a:r>
              <a:rPr lang="en-US" dirty="0"/>
              <a:t>• Distributed file sharing; </a:t>
            </a:r>
          </a:p>
          <a:p>
            <a:pPr marL="0" indent="0">
              <a:buNone/>
            </a:pPr>
            <a:r>
              <a:rPr lang="en-US" dirty="0"/>
              <a:t>• Autonomous device coordination.</a:t>
            </a: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EB64C1-0007-4E33-BA0A-D6BE0D4E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3147"/>
            <a:ext cx="6457070" cy="1673859"/>
          </a:xfrm>
        </p:spPr>
        <p:txBody>
          <a:bodyPr>
            <a:normAutofit fontScale="90000"/>
          </a:bodyPr>
          <a:lstStyle/>
          <a:p>
            <a:r>
              <a:rPr lang="en-US" dirty="0"/>
              <a:t>decentralized approach must support three foundational functions: 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FAB66-EAE0-4E6D-A6A0-8D09549372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B9D94-E59D-41A5-8086-2247AA70B8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2082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B62A-E16F-4C49-A6C1-43DECB4D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451" y="1002682"/>
            <a:ext cx="5908158" cy="1789855"/>
          </a:xfrm>
        </p:spPr>
        <p:txBody>
          <a:bodyPr/>
          <a:lstStyle/>
          <a:p>
            <a:r>
              <a:rPr lang="en-IN" dirty="0"/>
              <a:t>The Blockchain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D5D9B-2420-42E0-9D7D-6F36ABF47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6758" y="3756778"/>
            <a:ext cx="9251851" cy="319959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Blockchain, the </a:t>
            </a:r>
            <a:r>
              <a:rPr lang="en-US" b="1" dirty="0"/>
              <a:t>"distributed ledger" </a:t>
            </a:r>
            <a:r>
              <a:rPr lang="en-US" dirty="0"/>
              <a:t>technology, has emerged as an object of intense interest in the tech industry.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Blockchain technology offers any digital interaction in a way that is designed to be </a:t>
            </a:r>
            <a:r>
              <a:rPr lang="en-US" b="1" dirty="0"/>
              <a:t>secure, transparent, highly resistant to outages, auditable, and efficient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88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9D1C5C-07F6-46F0-991F-9A6A31DEB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3129540"/>
            <a:ext cx="8004517" cy="2958275"/>
          </a:xfrm>
        </p:spPr>
        <p:txBody>
          <a:bodyPr>
            <a:normAutofit/>
          </a:bodyPr>
          <a:lstStyle/>
          <a:p>
            <a:r>
              <a:rPr lang="en-US" dirty="0"/>
              <a:t>Blockchain is a database that maintains a continuously growing set of data records. </a:t>
            </a:r>
          </a:p>
          <a:p>
            <a:r>
              <a:rPr lang="en-US" dirty="0"/>
              <a:t>A blockchain consists of two types of elements: </a:t>
            </a:r>
          </a:p>
          <a:p>
            <a:pPr marL="0" indent="0">
              <a:buNone/>
            </a:pPr>
            <a:r>
              <a:rPr lang="en-US" dirty="0"/>
              <a:t>     • Transactions are the actions created by the participants in     the system. </a:t>
            </a:r>
          </a:p>
          <a:p>
            <a:pPr marL="0" indent="0">
              <a:buNone/>
            </a:pPr>
            <a:r>
              <a:rPr lang="en-US" dirty="0"/>
              <a:t>     • Blocks record these transactions and make sure they are in the correct sequence and have not been tampered with.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08E8C1-CFD8-42A6-852F-BC67BBA8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24" y="1171924"/>
            <a:ext cx="7342622" cy="1215566"/>
          </a:xfrm>
        </p:spPr>
        <p:txBody>
          <a:bodyPr/>
          <a:lstStyle/>
          <a:p>
            <a:r>
              <a:rPr lang="en-IN" dirty="0"/>
              <a:t>What is Blockchain?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5E754-8FCF-4395-990A-C00A3DCD0E4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8C313-20D5-4C63-BAD7-460D704245C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4569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829DDC4-6E7B-4DE4-AAC8-A25432E079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0151" t="9829" r="10151" b="9829"/>
          <a:stretch/>
        </p:blipFill>
        <p:spPr>
          <a:xfrm>
            <a:off x="7888311" y="1932040"/>
            <a:ext cx="4303687" cy="446717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54589-577E-40B9-BD6C-14E3298B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70" y="3580637"/>
            <a:ext cx="7656019" cy="29582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big advantage of blockchain is that it's public.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 blockchain is decentralized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That means there's a huge amount of trust involved since all the participants in the network have to reach a consensus to accept transactions.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Most importantly, it's secure.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A9263C-8A0A-4C4E-ACF2-1BBF234F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5" y="1321882"/>
            <a:ext cx="5870274" cy="121556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some advantages of blockchain?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96827-3EB2-4950-928C-2871EA4ECB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CDF3F-C8ED-48E0-8D87-7320A7049D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0253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38738A-9566-4D88-B3E1-9A973567ED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FC5B37-C714-4291-8E5A-0986444D3C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35598D-04BF-4314-9762-D3517023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177497"/>
            <a:ext cx="8333222" cy="1147969"/>
          </a:xfrm>
        </p:spPr>
        <p:txBody>
          <a:bodyPr/>
          <a:lstStyle/>
          <a:p>
            <a:r>
              <a:rPr lang="en-US" dirty="0"/>
              <a:t>Integration of blockchain and IoT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C89B05-33DF-4B62-955E-F7F2C4E9B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25" y="2033873"/>
            <a:ext cx="10835122" cy="4505039"/>
          </a:xfrm>
        </p:spPr>
        <p:txBody>
          <a:bodyPr/>
          <a:lstStyle/>
          <a:p>
            <a:r>
              <a:rPr lang="en-US" dirty="0"/>
              <a:t>The ever-expanding IoT device ecosystem  shift towards a decentralized architecture in order to maintain its sustainability.</a:t>
            </a:r>
          </a:p>
          <a:p>
            <a:r>
              <a:rPr lang="en-US" dirty="0"/>
              <a:t>From the consumer’s perspective, there is lack of trust as well as need for ‘‘security through transparency’’ approach.</a:t>
            </a:r>
          </a:p>
          <a:p>
            <a:r>
              <a:rPr lang="en-US" dirty="0"/>
              <a:t>Whereas, from the manufacturer’s side, there is huge maintenance cost associated with the current centralized model. </a:t>
            </a:r>
          </a:p>
          <a:p>
            <a:r>
              <a:rPr lang="en-IN" dirty="0"/>
              <a:t>These issues can </a:t>
            </a:r>
            <a:r>
              <a:rPr lang="en-US" dirty="0"/>
              <a:t>be effectively countered by blockchain which itself is a trust less, scalable peer-to-peer network model capable of distributing data securely and operating transparently.</a:t>
            </a:r>
          </a:p>
        </p:txBody>
      </p:sp>
    </p:spTree>
    <p:extLst>
      <p:ext uri="{BB962C8B-B14F-4D97-AF65-F5344CB8AC3E}">
        <p14:creationId xmlns:p14="http://schemas.microsoft.com/office/powerpoint/2010/main" val="1102210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62" y="234646"/>
            <a:ext cx="8333222" cy="114796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 questions that may pop up…</a:t>
            </a:r>
            <a:endParaRPr lang="en-US" b="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2108077"/>
            <a:ext cx="11050470" cy="3232149"/>
          </a:xfrm>
        </p:spPr>
        <p:txBody>
          <a:bodyPr>
            <a:normAutofit fontScale="92500"/>
          </a:bodyPr>
          <a:lstStyle/>
          <a:p>
            <a:pPr>
              <a:buClr>
                <a:schemeClr val="accent2"/>
              </a:buClr>
            </a:pPr>
            <a:r>
              <a:rPr lang="en-US" dirty="0"/>
              <a:t>What will happen if the trusted party is hacked and all its data is seized by the adversary?</a:t>
            </a:r>
          </a:p>
          <a:p>
            <a:pPr>
              <a:buClr>
                <a:schemeClr val="accent2"/>
              </a:buClr>
            </a:pPr>
            <a:r>
              <a:rPr lang="en-US" dirty="0"/>
              <a:t> What will happen if the trusted party can no longer remain trusted and become rogue? </a:t>
            </a:r>
          </a:p>
          <a:p>
            <a:pPr>
              <a:buClr>
                <a:schemeClr val="accent2"/>
              </a:buClr>
            </a:pPr>
            <a:r>
              <a:rPr lang="en-US" dirty="0"/>
              <a:t>Why not communicate using peer-to-peer (P2P) instead of an intermediary that introduces additional communication delays? </a:t>
            </a:r>
          </a:p>
          <a:p>
            <a:pPr marL="0" indent="0" algn="just">
              <a:buClr>
                <a:schemeClr val="accent2"/>
              </a:buClr>
              <a:buNone/>
            </a:pPr>
            <a:r>
              <a:rPr lang="en-US" dirty="0"/>
              <a:t>       Blockchain provides solution to all these problems by putting forth the premiere        decentralized cryptocurrency named bitcoin . The transfer and exchange of bitcoin occurs using a shared distributed ledger that keeps track of all the transactions taking place within the network participants without any need of trusted centralized party.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several applications of </a:t>
            </a:r>
            <a:r>
              <a:rPr lang="en-IN" dirty="0" err="1"/>
              <a:t>BIoT</a:t>
            </a:r>
            <a:endParaRPr lang="en-US" b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67385" y="2005762"/>
            <a:ext cx="11970241" cy="4350588"/>
          </a:xfrm>
        </p:spPr>
        <p:txBody>
          <a:bodyPr/>
          <a:lstStyle/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/>
              <a:t>Farming and agricultural sector</a:t>
            </a:r>
          </a:p>
          <a:p>
            <a:pPr marL="342900" indent="-342900"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/>
              <a:t>Telecommunication systems</a:t>
            </a:r>
          </a:p>
          <a:p>
            <a:pPr marL="342900" indent="-342900"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/>
              <a:t>Defense and public safety</a:t>
            </a:r>
          </a:p>
          <a:p>
            <a:pPr marL="342900" indent="-342900"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/>
              <a:t>Energy sector</a:t>
            </a:r>
          </a:p>
          <a:p>
            <a:pPr marL="342900" indent="-342900"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/>
              <a:t>Smart cities</a:t>
            </a:r>
          </a:p>
          <a:p>
            <a:pPr marL="342900" indent="-342900"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/>
              <a:t>Personal sensing</a:t>
            </a:r>
          </a:p>
          <a:p>
            <a:pPr marL="342900" indent="-342900"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/>
              <a:t>Healthcare</a:t>
            </a:r>
          </a:p>
          <a:p>
            <a:pPr marL="342900" indent="-342900"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0DF8C2-5E15-4D30-B191-69C242429F5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D4E931-82DF-4C2E-BFE4-FE156658440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184A46-7EE6-4902-A3CC-3578870A7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177497"/>
            <a:ext cx="8333222" cy="1147969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79BD5C-C106-4143-91FB-5D638E5A5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711681"/>
            <a:ext cx="10835122" cy="4505039"/>
          </a:xfrm>
        </p:spPr>
        <p:txBody>
          <a:bodyPr/>
          <a:lstStyle/>
          <a:p>
            <a:pPr algn="just"/>
            <a:r>
              <a:rPr lang="en-US" dirty="0"/>
              <a:t>Today’s IoT systems are lacking capability to defend themselves and are insecure .</a:t>
            </a:r>
          </a:p>
          <a:p>
            <a:pPr algn="just"/>
            <a:r>
              <a:rPr lang="en-US" dirty="0"/>
              <a:t>In such an ecosystem, blockchain can offer a platform for sharing information to IoT that defies non-collaborative organizational structures.</a:t>
            </a:r>
          </a:p>
          <a:p>
            <a:pPr algn="just"/>
            <a:r>
              <a:rPr lang="en-US" dirty="0"/>
              <a:t> Blockchains achieve secure and immutable records using distributed consensus mechanisms thereby providing a trust-less record keeping environment. Further, blockchain is capable of providing a decentralized IoT fabric that needs no authorizing or managing intermediaries. </a:t>
            </a:r>
          </a:p>
          <a:p>
            <a:pPr algn="just"/>
            <a:r>
              <a:rPr lang="en-US" dirty="0"/>
              <a:t>However, one can easily fall into risks like amending any technology without adequately assuring its </a:t>
            </a:r>
            <a:r>
              <a:rPr lang="en-US" dirty="0" err="1"/>
              <a:t>behaviour</a:t>
            </a:r>
            <a:r>
              <a:rPr lang="en-US" dirty="0"/>
              <a:t> or applying it to the frameworks in which cost does not adequately compensate the improvement. Therefore, the benefits of applying blockchains to IoT systems needs careful analysis and caution.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128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1C41EA-94ED-4A9E-8C74-598A87263B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36DF98-BF85-4964-BACA-DE4656D252A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46A35B-55AE-4AE2-A47B-63B623C3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177497"/>
            <a:ext cx="8333222" cy="1147969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F30B4B-71E0-413F-BD36-E8ABCE8FE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0667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IEEE Access, 6, 67893–67926. https://doi.org/ 10.1109/access.2018.2879189.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Yli-Huumo</a:t>
            </a:r>
            <a:r>
              <a:rPr lang="en-US" dirty="0"/>
              <a:t>, J., Ko, D., Choi, S., Park, S., &amp; </a:t>
            </a:r>
            <a:r>
              <a:rPr lang="en-US" dirty="0" err="1"/>
              <a:t>Smolander</a:t>
            </a:r>
            <a:r>
              <a:rPr lang="en-US" dirty="0"/>
              <a:t>, K. (2016). Where is current research on blockchain technology? A systematic review. </a:t>
            </a:r>
            <a:r>
              <a:rPr lang="en-US" dirty="0" err="1"/>
              <a:t>PLoS</a:t>
            </a:r>
            <a:r>
              <a:rPr lang="en-US" dirty="0"/>
              <a:t> ONE. https://doi.org/10.1371/journal. pone.0163477.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Ahram</a:t>
            </a:r>
            <a:r>
              <a:rPr lang="en-IN" dirty="0"/>
              <a:t>, T., </a:t>
            </a:r>
            <a:r>
              <a:rPr lang="en-IN" dirty="0" err="1"/>
              <a:t>Sargolzaei</a:t>
            </a:r>
            <a:r>
              <a:rPr lang="en-IN" dirty="0"/>
              <a:t>, A., </a:t>
            </a:r>
            <a:r>
              <a:rPr lang="en-IN" dirty="0" err="1"/>
              <a:t>Sargolzaei</a:t>
            </a:r>
            <a:r>
              <a:rPr lang="en-IN" dirty="0"/>
              <a:t>, S., Daniels, J., &amp; </a:t>
            </a:r>
            <a:r>
              <a:rPr lang="en-IN" dirty="0" err="1"/>
              <a:t>Amaba</a:t>
            </a:r>
            <a:r>
              <a:rPr lang="en-IN" dirty="0"/>
              <a:t>, B. (2017). Blockchain technology innovations. In 2017 IEEE technology &amp; engineering management conference (TEMSCON). https://doi.org/10.1109/temscon.2017.7998367.</a:t>
            </a:r>
            <a:r>
              <a:rPr lang="en-US" dirty="0">
                <a:hlinkClick r:id="rId2"/>
              </a:rPr>
              <a:t>https://doi.org/10.1007/978-3-642-32946-3_29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41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7628-B181-4045-97FD-EFD1176E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41232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BFCF42-46E0-496E-A62C-882B6D74AB8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2F18CE-B47D-4D74-A0F3-E8C6FB1102D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3AAE47-DC66-4E87-8B74-8062B78B9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72" y="366988"/>
            <a:ext cx="8333222" cy="1147969"/>
          </a:xfrm>
        </p:spPr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5B5C5-0A36-4F32-9982-B514C5E31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076" y="2390849"/>
            <a:ext cx="10835122" cy="3352800"/>
          </a:xfrm>
        </p:spPr>
        <p:txBody>
          <a:bodyPr/>
          <a:lstStyle/>
          <a:p>
            <a:r>
              <a:rPr lang="en-US" dirty="0"/>
              <a:t>IoTs enables coupling of digital and physical objects using communication technologies and introduces a future vision…</a:t>
            </a:r>
          </a:p>
          <a:p>
            <a:r>
              <a:rPr lang="en-US" dirty="0"/>
              <a:t> Such a vision requires seamless security, data privacy, authentication and robustness against attacks.</a:t>
            </a:r>
          </a:p>
          <a:p>
            <a:r>
              <a:rPr lang="en-US" dirty="0"/>
              <a:t> These attributes can be introduced by blockchain, a distributed ledger that maintains an immutable log of network transactions.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16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547A1-629A-4D07-BB00-EF3932B9E4E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89C6F-4BFE-4A29-9B33-5D7D82C3017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F9669B-8238-4B0A-9590-FE519190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20308D-9821-4901-928A-271AE0678C0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76519" y="2113339"/>
            <a:ext cx="10763715" cy="4083888"/>
          </a:xfrm>
        </p:spPr>
        <p:txBody>
          <a:bodyPr/>
          <a:lstStyle/>
          <a:p>
            <a:r>
              <a:rPr lang="en-US" dirty="0"/>
              <a:t>1.   Introduction</a:t>
            </a:r>
          </a:p>
          <a:p>
            <a:r>
              <a:rPr lang="en-US" dirty="0"/>
              <a:t>2.   </a:t>
            </a:r>
            <a:r>
              <a:rPr lang="en-US" dirty="0" err="1"/>
              <a:t>Iot</a:t>
            </a:r>
            <a:r>
              <a:rPr lang="en-US" dirty="0"/>
              <a:t> Overview</a:t>
            </a:r>
          </a:p>
          <a:p>
            <a:r>
              <a:rPr lang="en-US" dirty="0"/>
              <a:t>      2.a) IoT Architecture</a:t>
            </a:r>
          </a:p>
          <a:p>
            <a:r>
              <a:rPr lang="en-US" dirty="0"/>
              <a:t>      2.b) The problem with the current centralized model </a:t>
            </a:r>
          </a:p>
          <a:p>
            <a:r>
              <a:rPr lang="en-US" dirty="0"/>
              <a:t>      2.c)</a:t>
            </a:r>
            <a:r>
              <a:rPr lang="en-IN" dirty="0"/>
              <a:t> Decentralizing IoT networks</a:t>
            </a:r>
          </a:p>
          <a:p>
            <a:r>
              <a:rPr lang="en-IN" dirty="0"/>
              <a:t>3.   The Blockchain Approach</a:t>
            </a:r>
          </a:p>
          <a:p>
            <a:r>
              <a:rPr lang="en-IN" dirty="0"/>
              <a:t>       3.a) What is Blockchain?</a:t>
            </a:r>
          </a:p>
          <a:p>
            <a:r>
              <a:rPr lang="en-IN" dirty="0"/>
              <a:t>       3.b)</a:t>
            </a:r>
            <a:r>
              <a:rPr lang="en-US" dirty="0"/>
              <a:t> What are some advantages of blockchain?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22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451C8-AB1F-4AA4-8BC2-9719A08B601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AF2F3-33EF-4A78-94FD-CAF66D52F00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72F4F6-3772-48D4-9E2A-00A93AADC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(</a:t>
            </a:r>
            <a:r>
              <a:rPr lang="en-US" dirty="0" err="1"/>
              <a:t>contd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9FEDB9-FB26-4AEA-8C72-F40AB9AE86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929389" y="2565084"/>
            <a:ext cx="9217582" cy="4083888"/>
          </a:xfrm>
        </p:spPr>
        <p:txBody>
          <a:bodyPr/>
          <a:lstStyle/>
          <a:p>
            <a:pPr algn="just"/>
            <a:r>
              <a:rPr lang="en-IN" dirty="0"/>
              <a:t>4.   </a:t>
            </a:r>
            <a:r>
              <a:rPr lang="en-US" dirty="0"/>
              <a:t>Integration of blockchain and IoT</a:t>
            </a:r>
          </a:p>
          <a:p>
            <a:pPr algn="just"/>
            <a:r>
              <a:rPr lang="en-IN" dirty="0"/>
              <a:t>      4.a)</a:t>
            </a:r>
            <a:r>
              <a:rPr lang="en-US" dirty="0"/>
              <a:t> questions that may pop up…</a:t>
            </a:r>
          </a:p>
          <a:p>
            <a:pPr algn="just"/>
            <a:r>
              <a:rPr lang="en-US" dirty="0"/>
              <a:t>5.   </a:t>
            </a:r>
            <a:r>
              <a:rPr lang="en-IN" dirty="0"/>
              <a:t>several applications of </a:t>
            </a:r>
            <a:r>
              <a:rPr lang="en-IN" dirty="0" err="1"/>
              <a:t>BIoT</a:t>
            </a:r>
            <a:endParaRPr lang="en-US" dirty="0"/>
          </a:p>
          <a:p>
            <a:pPr algn="just"/>
            <a:r>
              <a:rPr lang="en-IN" dirty="0"/>
              <a:t>6.   Conclusion </a:t>
            </a:r>
          </a:p>
          <a:p>
            <a:pPr algn="just"/>
            <a:r>
              <a:rPr lang="en-IN" dirty="0"/>
              <a:t>7.   References</a:t>
            </a:r>
          </a:p>
        </p:txBody>
      </p:sp>
    </p:spTree>
    <p:extLst>
      <p:ext uri="{BB962C8B-B14F-4D97-AF65-F5344CB8AC3E}">
        <p14:creationId xmlns:p14="http://schemas.microsoft.com/office/powerpoint/2010/main" val="402568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3268-DD63-4FCD-BFE1-DEC43F19F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7448" y="2120639"/>
            <a:ext cx="5311516" cy="1308361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47BFB-67F8-4089-BDA7-3731C2441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991" y="3637705"/>
            <a:ext cx="7870743" cy="412311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Here we are discussing a comprehensive review on how to </a:t>
            </a:r>
            <a:r>
              <a:rPr lang="en-US" b="1" dirty="0"/>
              <a:t>remodel blockchain to the specific IoT needs </a:t>
            </a:r>
            <a:r>
              <a:rPr lang="en-US" dirty="0"/>
              <a:t>in order to develop Blockchain based IoT (</a:t>
            </a:r>
            <a:r>
              <a:rPr lang="en-US" dirty="0" err="1"/>
              <a:t>BIoT</a:t>
            </a:r>
            <a:r>
              <a:rPr lang="en-US" dirty="0"/>
              <a:t>) applications.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Aims to provide transparency and security which is not offered by the current centralized model of IoT.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45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65" y="714724"/>
            <a:ext cx="7342622" cy="1215566"/>
          </a:xfrm>
        </p:spPr>
        <p:txBody>
          <a:bodyPr/>
          <a:lstStyle/>
          <a:p>
            <a:r>
              <a:rPr lang="en-IN" dirty="0"/>
              <a:t>IoT overview</a:t>
            </a:r>
            <a:endParaRPr lang="en-US" b="0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695547"/>
            <a:ext cx="7212689" cy="2958275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Three perspectives can broadly define IoT: Internet-oriented, Semantics-oriented, and Things-oriented.</a:t>
            </a:r>
          </a:p>
          <a:p>
            <a:pPr lvl="0"/>
            <a:r>
              <a:rPr lang="en-US" dirty="0"/>
              <a:t>IoT focuses on optimizing and transforming manual processes to make them part of the digital era, thereby facilitating the development of huge range of smart applications</a:t>
            </a:r>
          </a:p>
          <a:p>
            <a:pPr lvl="0"/>
            <a:r>
              <a:rPr lang="en-US" dirty="0"/>
              <a:t>The Internet of Things (IoT) as a concept is fascinating and exciting, but one of the major challenging aspects of IoT is having a secure ecosystem encompassing all building blocks of IoT-architecture. </a:t>
            </a:r>
          </a:p>
        </p:txBody>
      </p:sp>
      <p:pic>
        <p:nvPicPr>
          <p:cNvPr id="59" name="Picture Placeholder 58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30171" r="30171"/>
          <a:stretch/>
        </p:blipFill>
        <p:spPr>
          <a:xfrm>
            <a:off x="6170179" y="1641558"/>
            <a:ext cx="6021821" cy="5422900"/>
          </a:xfrm>
        </p:spPr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D33C3FB5-A432-45BE-AFF9-3D0DC005B92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8073" t="17305" r="28073" b="17305"/>
          <a:stretch/>
        </p:blipFill>
        <p:spPr>
          <a:xfrm>
            <a:off x="436149" y="353125"/>
            <a:ext cx="11319701" cy="6049839"/>
          </a:xfrm>
        </p:spPr>
      </p:pic>
    </p:spTree>
    <p:extLst>
      <p:ext uri="{BB962C8B-B14F-4D97-AF65-F5344CB8AC3E}">
        <p14:creationId xmlns:p14="http://schemas.microsoft.com/office/powerpoint/2010/main" val="107488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6A98AC-E960-421A-8A34-7123B3C190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DA3D41-1573-4C6A-A60E-BCAEDCCB5D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4DE9B4-0FC5-46F5-99C2-A57B905B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64" y="769116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problem with the current centralized model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E0440A-5508-40B4-82C9-8E39811B6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2228" y="2632290"/>
            <a:ext cx="9300572" cy="3008855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Current IoT ecosystems rely on centralized, brokered communication models.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All devices are identified, authenticated and connected through cloud servers that sport huge processing and storage capacities.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Existing IoT solutions are expensive because of the high infrastructure and maintenance cost.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950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662A29-7F1A-42F1-8D08-77E3B176E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0471" y="1358970"/>
            <a:ext cx="7354347" cy="1616252"/>
          </a:xfrm>
        </p:spPr>
        <p:txBody>
          <a:bodyPr/>
          <a:lstStyle/>
          <a:p>
            <a:r>
              <a:rPr lang="en-IN" dirty="0"/>
              <a:t>Decentralizing IoT networks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02804A-489D-4CD3-8016-05CCD1B0E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4382" y="3612692"/>
            <a:ext cx="8961120" cy="380081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 A decentralized approach to IoT networking would solve many of the issues with the current approach.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It significantly reduce the costs associated with installing and maintaining large centralized data centers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However, establishing peer-to-peer communications will present its own set of challenges, chief among them the issue of security. </a:t>
            </a:r>
          </a:p>
          <a:p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42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1089</TotalTime>
  <Words>1127</Words>
  <Application>Microsoft Office PowerPoint</Application>
  <PresentationFormat>Widescreen</PresentationFormat>
  <Paragraphs>116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Times New Roman</vt:lpstr>
      <vt:lpstr>Wingdings</vt:lpstr>
      <vt:lpstr>Office Theme</vt:lpstr>
      <vt:lpstr>Blockchain and Internet of Things </vt:lpstr>
      <vt:lpstr>ABSTRACT</vt:lpstr>
      <vt:lpstr>TABLE OF CONTENTS</vt:lpstr>
      <vt:lpstr>TABLE OF CONTENTS (contd)</vt:lpstr>
      <vt:lpstr>Introduction </vt:lpstr>
      <vt:lpstr>IoT overview</vt:lpstr>
      <vt:lpstr>PowerPoint Presentation</vt:lpstr>
      <vt:lpstr>The problem with the current centralized model</vt:lpstr>
      <vt:lpstr>Decentralizing IoT networks</vt:lpstr>
      <vt:lpstr>decentralized approach must support three foundational functions: </vt:lpstr>
      <vt:lpstr>The Blockchain Approach</vt:lpstr>
      <vt:lpstr>What is Blockchain?</vt:lpstr>
      <vt:lpstr>What are some advantages of blockchain?</vt:lpstr>
      <vt:lpstr>Integration of blockchain and IoT</vt:lpstr>
      <vt:lpstr> questions that may pop up…</vt:lpstr>
      <vt:lpstr>several applications of BIoT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user</dc:creator>
  <cp:lastModifiedBy>Sunny, Ajal</cp:lastModifiedBy>
  <cp:revision>63</cp:revision>
  <dcterms:created xsi:type="dcterms:W3CDTF">2020-09-09T14:48:28Z</dcterms:created>
  <dcterms:modified xsi:type="dcterms:W3CDTF">2025-06-09T11:07:07Z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