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938af614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938af614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938af614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2938af614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938af614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938af614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938af614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938af614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2938af614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2938af614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938af614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2938af614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938af61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2938af61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938af61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2938af61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938af614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2938af614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938af614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938af614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938af614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938af614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938af61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938af61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938af614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938af614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Belly Rubb Analysis Report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 24,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grpSp>
        <p:nvGrpSpPr>
          <p:cNvPr id="127" name="Google Shape;127;p22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28" name="Google Shape;128;p22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22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Missing Values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2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Primarily </a:t>
            </a:r>
            <a:r>
              <a:rPr b="1" lang="en" sz="1600"/>
              <a:t>Missing Not At Random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Drop over 72%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No imputations</a:t>
            </a:r>
            <a:endParaRPr sz="1600"/>
          </a:p>
        </p:txBody>
      </p:sp>
      <p:grpSp>
        <p:nvGrpSpPr>
          <p:cNvPr id="132" name="Google Shape;132;p22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33" name="Google Shape;133;p22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2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2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Validation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2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Card Brand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Fulfillment Type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Channel</a:t>
            </a:r>
            <a:endParaRPr sz="1600"/>
          </a:p>
        </p:txBody>
      </p:sp>
      <p:grpSp>
        <p:nvGrpSpPr>
          <p:cNvPr id="137" name="Google Shape;137;p22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38" name="Google Shape;138;p22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2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2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Other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22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Remove duplicate rows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Drop constant columns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Findings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152475"/>
            <a:ext cx="3999900" cy="15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orders placed through DoorDash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Nearly all orders picked 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2" type="body"/>
          </p:nvPr>
        </p:nvSpPr>
        <p:spPr>
          <a:xfrm>
            <a:off x="4832400" y="1152475"/>
            <a:ext cx="3999900" cy="1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Visa most frequently used </a:t>
            </a:r>
            <a:r>
              <a:rPr lang="en"/>
              <a:t>credit</a:t>
            </a:r>
            <a:r>
              <a:rPr lang="en"/>
              <a:t> card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98000"/>
            <a:ext cx="3999899" cy="1870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2037" y="2343125"/>
            <a:ext cx="2580625" cy="258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Findings (cont…)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34" y="1017724"/>
            <a:ext cx="8702724" cy="398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ACF and PACF of Daily AOV</a:t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3509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5-Fold Cross-validation</a:t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75" y="304800"/>
            <a:ext cx="7931259" cy="39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Forecast</a:t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13" y="304800"/>
            <a:ext cx="7899186" cy="39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SARIMA Model Diagnostics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425" y="304800"/>
            <a:ext cx="7451148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transaction data from 2023-2024, what is the projected AOV in 2025?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 Sales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1550"/>
            <a:ext cx="8839202" cy="3509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Transactions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2363"/>
            <a:ext cx="8839200" cy="28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AOV Over Time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0425"/>
            <a:ext cx="8839202" cy="3500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AOV Per Day of Week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900" y="304800"/>
            <a:ext cx="5262209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Forecasted AOV in 2025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13" y="304800"/>
            <a:ext cx="7899186" cy="39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grpSp>
        <p:nvGrpSpPr>
          <p:cNvPr id="101" name="Google Shape;101;p20"/>
          <p:cNvGrpSpPr/>
          <p:nvPr/>
        </p:nvGrpSpPr>
        <p:grpSpPr>
          <a:xfrm>
            <a:off x="424825" y="1672473"/>
            <a:ext cx="8294372" cy="799416"/>
            <a:chOff x="424813" y="1177875"/>
            <a:chExt cx="8294372" cy="849900"/>
          </a:xfrm>
        </p:grpSpPr>
        <p:sp>
          <p:nvSpPr>
            <p:cNvPr id="102" name="Google Shape;102;p20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idx="4294967295" type="body"/>
          </p:nvPr>
        </p:nvSpPr>
        <p:spPr>
          <a:xfrm>
            <a:off x="539675" y="16727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Collect more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20"/>
          <p:cNvSpPr txBox="1"/>
          <p:nvPr>
            <p:ph idx="4294967295" type="body"/>
          </p:nvPr>
        </p:nvSpPr>
        <p:spPr>
          <a:xfrm>
            <a:off x="3480453" y="16726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Few overall transactions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Limited time span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6" name="Google Shape;106;p20"/>
          <p:cNvGrpSpPr/>
          <p:nvPr/>
        </p:nvGrpSpPr>
        <p:grpSpPr>
          <a:xfrm>
            <a:off x="424825" y="2545839"/>
            <a:ext cx="8294360" cy="799416"/>
            <a:chOff x="424813" y="2075689"/>
            <a:chExt cx="8294360" cy="849900"/>
          </a:xfrm>
        </p:grpSpPr>
        <p:sp>
          <p:nvSpPr>
            <p:cNvPr id="107" name="Google Shape;107;p20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0"/>
          <p:cNvSpPr txBox="1"/>
          <p:nvPr>
            <p:ph idx="4294967295" type="body"/>
          </p:nvPr>
        </p:nvSpPr>
        <p:spPr>
          <a:xfrm>
            <a:off x="539675" y="25459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Change metric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20"/>
          <p:cNvSpPr txBox="1"/>
          <p:nvPr>
            <p:ph idx="4294967295" type="body"/>
          </p:nvPr>
        </p:nvSpPr>
        <p:spPr>
          <a:xfrm>
            <a:off x="3480453" y="25459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Model number of transactions or net sales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1" name="Google Shape;111;p20"/>
          <p:cNvGrpSpPr/>
          <p:nvPr/>
        </p:nvGrpSpPr>
        <p:grpSpPr>
          <a:xfrm>
            <a:off x="424825" y="3419205"/>
            <a:ext cx="8294360" cy="799447"/>
            <a:chOff x="424813" y="2974405"/>
            <a:chExt cx="8294360" cy="849933"/>
          </a:xfrm>
        </p:grpSpPr>
        <p:sp>
          <p:nvSpPr>
            <p:cNvPr id="112" name="Google Shape;112;p20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20"/>
          <p:cNvSpPr txBox="1"/>
          <p:nvPr>
            <p:ph idx="4294967295" type="body"/>
          </p:nvPr>
        </p:nvSpPr>
        <p:spPr>
          <a:xfrm>
            <a:off x="539675" y="34192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AOV stability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20"/>
          <p:cNvSpPr txBox="1"/>
          <p:nvPr>
            <p:ph idx="4294967295" type="body"/>
          </p:nvPr>
        </p:nvSpPr>
        <p:spPr>
          <a:xfrm>
            <a:off x="3480453" y="34228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AOV varies quite a bit day by day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AOV will remain </a:t>
            </a:r>
            <a:r>
              <a:rPr lang="en">
                <a:solidFill>
                  <a:schemeClr val="lt1"/>
                </a:solidFill>
              </a:rPr>
              <a:t>relatively</a:t>
            </a:r>
            <a:r>
              <a:rPr lang="en">
                <a:solidFill>
                  <a:schemeClr val="lt1"/>
                </a:solidFill>
              </a:rPr>
              <a:t> stable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73100" y="2214125"/>
            <a:ext cx="4045200" cy="77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121" name="Google Shape;12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Collection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