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25455563" cy="36004500"/>
  <p:notesSz cx="6797675" cy="9874250"/>
  <p:defaultTextStyle>
    <a:defPPr>
      <a:defRPr lang="ko-KR"/>
    </a:defPPr>
    <a:lvl1pPr marL="0" algn="l" defTabSz="3503086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1pPr>
    <a:lvl2pPr marL="1751543" algn="l" defTabSz="3503086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2pPr>
    <a:lvl3pPr marL="3503086" algn="l" defTabSz="3503086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3pPr>
    <a:lvl4pPr marL="5254628" algn="l" defTabSz="3503086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4pPr>
    <a:lvl5pPr marL="7006171" algn="l" defTabSz="3503086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5pPr>
    <a:lvl6pPr marL="8757714" algn="l" defTabSz="3503086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6pPr>
    <a:lvl7pPr marL="10509257" algn="l" defTabSz="3503086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7pPr>
    <a:lvl8pPr marL="12260800" algn="l" defTabSz="3503086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8pPr>
    <a:lvl9pPr marL="14012343" algn="l" defTabSz="3503086" rtl="0" eaLnBrk="1" latinLnBrk="1" hangingPunct="1">
      <a:defRPr sz="6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484" userDrawn="1">
          <p15:clr>
            <a:srgbClr val="A4A3A4"/>
          </p15:clr>
        </p15:guide>
        <p15:guide id="2" pos="9537" userDrawn="1">
          <p15:clr>
            <a:srgbClr val="A4A3A4"/>
          </p15:clr>
        </p15:guide>
        <p15:guide id="3" orient="horz" pos="11341">
          <p15:clr>
            <a:srgbClr val="A4A3A4"/>
          </p15:clr>
        </p15:guide>
        <p15:guide id="4" pos="80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2F"/>
    <a:srgbClr val="F8EDEC"/>
    <a:srgbClr val="F8FAF4"/>
    <a:srgbClr val="ECF1F8"/>
    <a:srgbClr val="92B54B"/>
    <a:srgbClr val="C66462"/>
    <a:srgbClr val="BF504D"/>
    <a:srgbClr val="B894DC"/>
    <a:srgbClr val="7BF5A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2905" autoAdjust="0"/>
    <p:restoredTop sz="94677" autoAdjust="0"/>
  </p:normalViewPr>
  <p:slideViewPr>
    <p:cSldViewPr>
      <p:cViewPr>
        <p:scale>
          <a:sx n="66" d="100"/>
          <a:sy n="66" d="100"/>
        </p:scale>
        <p:origin x="624" y="4448"/>
      </p:cViewPr>
      <p:guideLst>
        <p:guide orient="horz" pos="13484"/>
        <p:guide orient="horz" pos="11341"/>
        <p:guide pos="9537"/>
        <p:guide pos="8018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&#53685;&#54633;%20&#47928;&#49436;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&#53685;&#54633;%20&#47928;&#49436;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&#53685;&#54633;%20&#47928;&#49436;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&#53685;&#54633;%20&#47928;&#49436;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Snort w/ PF_Ring</c:v>
                </c:pt>
              </c:strCache>
            </c:strRef>
          </c:tx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1514.0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5.564999999999999</c:v>
                </c:pt>
                <c:pt idx="1">
                  <c:v>8.36274</c:v>
                </c:pt>
                <c:pt idx="2">
                  <c:v>8.36</c:v>
                </c:pt>
                <c:pt idx="3">
                  <c:v>11.15</c:v>
                </c:pt>
                <c:pt idx="4">
                  <c:v>12.31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Suricata w/ MCP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cat>
            <c:numRef>
              <c:f>Sheet1!$A$2:$A$6</c:f>
              <c:numCache>
                <c:formatCode>General</c:formatCode>
                <c:ptCount val="5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1514.0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10.76</c:v>
                </c:pt>
                <c:pt idx="1">
                  <c:v>10.76</c:v>
                </c:pt>
                <c:pt idx="2">
                  <c:v>17.7</c:v>
                </c:pt>
                <c:pt idx="3">
                  <c:v>28.98</c:v>
                </c:pt>
                <c:pt idx="4">
                  <c:v>40.0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8242248"/>
        <c:axId val="2133576488"/>
      </c:barChart>
      <c:catAx>
        <c:axId val="-21282422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 altLang="ko-KR" sz="2400" b="1">
                    <a:latin typeface="Calibri" panose="020F0502020204030204" pitchFamily="34" charset="0"/>
                  </a:rPr>
                  <a:t>Packet size (byte)</a:t>
                </a:r>
                <a:endParaRPr lang="ko-KR" altLang="en-US" sz="2400" b="1">
                  <a:latin typeface="Calibri" panose="020F050202020403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2133576488"/>
        <c:crosses val="autoZero"/>
        <c:auto val="1"/>
        <c:lblAlgn val="ctr"/>
        <c:lblOffset val="100"/>
        <c:noMultiLvlLbl val="0"/>
      </c:catAx>
      <c:valAx>
        <c:axId val="2133576488"/>
        <c:scaling>
          <c:orientation val="minMax"/>
          <c:max val="6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 altLang="ko-KR" sz="2400" b="1" dirty="0">
                    <a:latin typeface="Calibri" panose="020F0502020204030204" pitchFamily="34" charset="0"/>
                  </a:rPr>
                  <a:t>Throughput (</a:t>
                </a:r>
                <a:r>
                  <a:rPr lang="en-US" altLang="ko-KR" sz="2400" b="1" dirty="0" err="1">
                    <a:latin typeface="Calibri" panose="020F0502020204030204" pitchFamily="34" charset="0"/>
                  </a:rPr>
                  <a:t>Gbps</a:t>
                </a:r>
                <a:r>
                  <a:rPr lang="en-US" altLang="ko-KR" sz="2400" b="1" dirty="0">
                    <a:latin typeface="Calibri" panose="020F0502020204030204" pitchFamily="34" charset="0"/>
                  </a:rPr>
                  <a:t>)</a:t>
                </a:r>
                <a:endParaRPr lang="ko-KR" altLang="en-US" sz="2400" b="1" dirty="0">
                  <a:latin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0.0249948826494338"/>
              <c:y val="0.2524257757905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-2128242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9426066314419"/>
          <c:y val="0.0263893142809411"/>
          <c:w val="0.610640745845777"/>
          <c:h val="0.180777607898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+mn-lt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Suricata w/ MCP</c:v>
                </c:pt>
              </c:strCache>
            </c:strRef>
          </c:tx>
          <c:spPr>
            <a:solidFill>
              <a:srgbClr val="ED7D31"/>
            </a:solidFill>
          </c:spPr>
          <c:invertIfNegative val="0"/>
          <c:cat>
            <c:numRef>
              <c:f>Sheet1!$F$2:$F$6</c:f>
              <c:numCache>
                <c:formatCode>General</c:formatCode>
                <c:ptCount val="5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1514.0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10.76</c:v>
                </c:pt>
                <c:pt idx="1">
                  <c:v>10.76</c:v>
                </c:pt>
                <c:pt idx="2">
                  <c:v>17.7</c:v>
                </c:pt>
                <c:pt idx="3">
                  <c:v>28.98</c:v>
                </c:pt>
                <c:pt idx="4">
                  <c:v>40.0</c:v>
                </c:pt>
              </c:numCache>
            </c:numRef>
          </c:val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Host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numRef>
              <c:f>Sheet1!$F$2:$F$6</c:f>
              <c:numCache>
                <c:formatCode>General</c:formatCode>
                <c:ptCount val="5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1514.0</c:v>
                </c:pt>
              </c:numCache>
            </c:numRef>
          </c:cat>
          <c:val>
            <c:numRef>
              <c:f>Sheet1!$H$2:$H$6</c:f>
              <c:numCache>
                <c:formatCode>General</c:formatCode>
                <c:ptCount val="5"/>
                <c:pt idx="0">
                  <c:v>0.43</c:v>
                </c:pt>
                <c:pt idx="1">
                  <c:v>0.86</c:v>
                </c:pt>
                <c:pt idx="2">
                  <c:v>1.73</c:v>
                </c:pt>
                <c:pt idx="3">
                  <c:v>3.48</c:v>
                </c:pt>
                <c:pt idx="4">
                  <c:v>8.069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2"/>
        <c:overlap val="100"/>
        <c:axId val="-2128331672"/>
        <c:axId val="-2128047480"/>
      </c:barChart>
      <c:catAx>
        <c:axId val="-21283316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28047480"/>
        <c:crosses val="autoZero"/>
        <c:auto val="1"/>
        <c:lblAlgn val="ctr"/>
        <c:lblOffset val="100"/>
        <c:noMultiLvlLbl val="0"/>
      </c:catAx>
      <c:valAx>
        <c:axId val="-2128047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28331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0902092855424585"/>
          <c:y val="0.0"/>
          <c:w val="0.805477053220164"/>
          <c:h val="0.136389925347375"/>
        </c:manualLayout>
      </c:layout>
      <c:overlay val="0"/>
      <c:txPr>
        <a:bodyPr/>
        <a:lstStyle/>
        <a:p>
          <a:pPr>
            <a:defRPr sz="2400" b="0">
              <a:latin typeface="Calibri" panose="020F050202020403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latin typeface="+mn-lt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Sheet1!$B$10</c:f>
              <c:strCache>
                <c:ptCount val="1"/>
                <c:pt idx="0">
                  <c:v>Snort w/ PF_Ring</c:v>
                </c:pt>
              </c:strCache>
            </c:strRef>
          </c:tx>
          <c:spPr>
            <a:solidFill>
              <a:srgbClr val="5B9BD5"/>
            </a:solidFill>
          </c:spPr>
          <c:invertIfNegative val="0"/>
          <c:cat>
            <c:numRef>
              <c:f>Sheet1!$A$11:$A$15</c:f>
              <c:numCache>
                <c:formatCode>General</c:formatCode>
                <c:ptCount val="5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1514.0</c:v>
                </c:pt>
              </c:numCache>
            </c:numRef>
          </c:cat>
          <c:val>
            <c:numRef>
              <c:f>Sheet1!$B$11:$B$15</c:f>
              <c:numCache>
                <c:formatCode>General</c:formatCode>
                <c:ptCount val="5"/>
                <c:pt idx="0">
                  <c:v>1.52715</c:v>
                </c:pt>
                <c:pt idx="1">
                  <c:v>1.455</c:v>
                </c:pt>
                <c:pt idx="2">
                  <c:v>0.6944</c:v>
                </c:pt>
                <c:pt idx="3">
                  <c:v>0.79</c:v>
                </c:pt>
                <c:pt idx="4">
                  <c:v>1.95513</c:v>
                </c:pt>
              </c:numCache>
            </c:numRef>
          </c:val>
        </c:ser>
        <c:ser>
          <c:idx val="1"/>
          <c:order val="1"/>
          <c:tx>
            <c:strRef>
              <c:f>Sheet1!$C$10</c:f>
              <c:strCache>
                <c:ptCount val="1"/>
                <c:pt idx="0">
                  <c:v>Suricata w/ MCP</c:v>
                </c:pt>
              </c:strCache>
            </c:strRef>
          </c:tx>
          <c:spPr>
            <a:solidFill>
              <a:srgbClr val="ED7D31"/>
            </a:solidFill>
          </c:spPr>
          <c:invertIfNegative val="0"/>
          <c:cat>
            <c:numRef>
              <c:f>Sheet1!$A$11:$A$15</c:f>
              <c:numCache>
                <c:formatCode>General</c:formatCode>
                <c:ptCount val="5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1514.0</c:v>
                </c:pt>
              </c:numCache>
            </c:numRef>
          </c:cat>
          <c:val>
            <c:numRef>
              <c:f>Sheet1!$C$11:$C$15</c:f>
              <c:numCache>
                <c:formatCode>General</c:formatCode>
                <c:ptCount val="5"/>
                <c:pt idx="0">
                  <c:v>0.8533</c:v>
                </c:pt>
                <c:pt idx="1">
                  <c:v>1.33878</c:v>
                </c:pt>
                <c:pt idx="2">
                  <c:v>2.36557</c:v>
                </c:pt>
                <c:pt idx="3">
                  <c:v>3.786859999999999</c:v>
                </c:pt>
                <c:pt idx="4">
                  <c:v>5.778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127585912"/>
        <c:axId val="-2127938808"/>
      </c:barChart>
      <c:catAx>
        <c:axId val="-21275859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 altLang="ko-KR" sz="2400" b="1">
                    <a:latin typeface="Calibri" panose="020F0502020204030204" pitchFamily="34" charset="0"/>
                  </a:rPr>
                  <a:t>Packet size (byte)</a:t>
                </a:r>
                <a:endParaRPr lang="ko-KR" altLang="en-US" sz="2400" b="1">
                  <a:latin typeface="Calibri" panose="020F0502020204030204" pitchFamily="34" charset="0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-2127938808"/>
        <c:crosses val="autoZero"/>
        <c:auto val="1"/>
        <c:lblAlgn val="ctr"/>
        <c:lblOffset val="100"/>
        <c:noMultiLvlLbl val="0"/>
      </c:catAx>
      <c:valAx>
        <c:axId val="-2127938808"/>
        <c:scaling>
          <c:orientation val="minMax"/>
          <c:max val="10.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+mn-ea"/>
                    <a:cs typeface="+mn-cs"/>
                  </a:defRPr>
                </a:pPr>
                <a:r>
                  <a:rPr lang="en-US" altLang="ko-KR" sz="2400" b="1" dirty="0">
                    <a:latin typeface="Calibri" panose="020F0502020204030204" pitchFamily="34" charset="0"/>
                  </a:rPr>
                  <a:t>Throughput (</a:t>
                </a:r>
                <a:r>
                  <a:rPr lang="en-US" altLang="ko-KR" sz="2400" b="1" dirty="0" err="1">
                    <a:latin typeface="Calibri" panose="020F0502020204030204" pitchFamily="34" charset="0"/>
                  </a:rPr>
                  <a:t>Gbps</a:t>
                </a:r>
                <a:r>
                  <a:rPr lang="en-US" altLang="ko-KR" sz="2400" b="1" dirty="0">
                    <a:latin typeface="Calibri" panose="020F0502020204030204" pitchFamily="34" charset="0"/>
                  </a:rPr>
                  <a:t>)</a:t>
                </a:r>
                <a:endParaRPr lang="ko-KR" altLang="en-US" sz="2400" b="1" dirty="0">
                  <a:latin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0.0249948826494338"/>
              <c:y val="0.252425775790503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pPr>
            <a:endParaRPr lang="en-US"/>
          </a:p>
        </c:txPr>
        <c:crossAx val="-2127585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2639176047171"/>
          <c:y val="0.0263893142809411"/>
          <c:w val="0.525546175051688"/>
          <c:h val="0.180777607898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+mn-lt"/>
        </a:defRPr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Sheet1!$G$10</c:f>
              <c:strCache>
                <c:ptCount val="1"/>
                <c:pt idx="0">
                  <c:v>Suricata w/ MCP</c:v>
                </c:pt>
              </c:strCache>
            </c:strRef>
          </c:tx>
          <c:spPr>
            <a:solidFill>
              <a:srgbClr val="ED7D31"/>
            </a:solidFill>
          </c:spPr>
          <c:invertIfNegative val="0"/>
          <c:cat>
            <c:numRef>
              <c:f>Sheet1!$F$11:$F$15</c:f>
              <c:numCache>
                <c:formatCode>General</c:formatCode>
                <c:ptCount val="5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1514.0</c:v>
                </c:pt>
              </c:numCache>
            </c:numRef>
          </c:cat>
          <c:val>
            <c:numRef>
              <c:f>Sheet1!$G$11:$G$15</c:f>
              <c:numCache>
                <c:formatCode>General</c:formatCode>
                <c:ptCount val="5"/>
                <c:pt idx="0">
                  <c:v>0.8533</c:v>
                </c:pt>
                <c:pt idx="1">
                  <c:v>1.33878</c:v>
                </c:pt>
                <c:pt idx="2">
                  <c:v>2.36557</c:v>
                </c:pt>
                <c:pt idx="3">
                  <c:v>3.786859999999999</c:v>
                </c:pt>
                <c:pt idx="4">
                  <c:v>5.778</c:v>
                </c:pt>
              </c:numCache>
            </c:numRef>
          </c:val>
        </c:ser>
        <c:ser>
          <c:idx val="1"/>
          <c:order val="1"/>
          <c:tx>
            <c:strRef>
              <c:f>Sheet1!$H$10</c:f>
              <c:strCache>
                <c:ptCount val="1"/>
                <c:pt idx="0">
                  <c:v>Host</c:v>
                </c:pt>
              </c:strCache>
            </c:strRef>
          </c:tx>
          <c:spPr>
            <a:solidFill>
              <a:srgbClr val="7030A0"/>
            </a:solidFill>
          </c:spPr>
          <c:invertIfNegative val="0"/>
          <c:cat>
            <c:numRef>
              <c:f>Sheet1!$F$11:$F$15</c:f>
              <c:numCache>
                <c:formatCode>General</c:formatCode>
                <c:ptCount val="5"/>
                <c:pt idx="0">
                  <c:v>64.0</c:v>
                </c:pt>
                <c:pt idx="1">
                  <c:v>128.0</c:v>
                </c:pt>
                <c:pt idx="2">
                  <c:v>256.0</c:v>
                </c:pt>
                <c:pt idx="3">
                  <c:v>512.0</c:v>
                </c:pt>
                <c:pt idx="4">
                  <c:v>1514.0</c:v>
                </c:pt>
              </c:numCache>
            </c:numRef>
          </c:cat>
          <c:val>
            <c:numRef>
              <c:f>Sheet1!$H$11:$H$15</c:f>
              <c:numCache>
                <c:formatCode>General</c:formatCode>
                <c:ptCount val="5"/>
                <c:pt idx="0">
                  <c:v>0.017665</c:v>
                </c:pt>
                <c:pt idx="1">
                  <c:v>0.2799</c:v>
                </c:pt>
                <c:pt idx="2">
                  <c:v>0.558</c:v>
                </c:pt>
                <c:pt idx="3">
                  <c:v>1.1028</c:v>
                </c:pt>
                <c:pt idx="4">
                  <c:v>2.931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42"/>
        <c:overlap val="100"/>
        <c:axId val="-2124706344"/>
        <c:axId val="-2124703368"/>
      </c:barChart>
      <c:catAx>
        <c:axId val="-21247063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2124703368"/>
        <c:crosses val="autoZero"/>
        <c:auto val="1"/>
        <c:lblAlgn val="ctr"/>
        <c:lblOffset val="100"/>
        <c:noMultiLvlLbl val="0"/>
      </c:catAx>
      <c:valAx>
        <c:axId val="-2124703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124706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00301981186809842"/>
          <c:y val="0.0077559454360078"/>
          <c:w val="0.9"/>
          <c:h val="0.112469147978859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600">
          <a:latin typeface="+mn-lt"/>
        </a:defRPr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4338001931778"/>
          <c:y val="0.0637707518942136"/>
          <c:w val="0.735809816944"/>
          <c:h val="0.725434945224651"/>
        </c:manualLayout>
      </c:layout>
      <c:barChart>
        <c:barDir val="col"/>
        <c:grouping val="clustered"/>
        <c:varyColors val="0"/>
        <c:ser>
          <c:idx val="0"/>
          <c:order val="0"/>
          <c:tx>
            <c:v>Perf per watt</c:v>
          </c:tx>
          <c:spPr>
            <a:solidFill>
              <a:srgbClr val="4BACC6">
                <a:lumMod val="60000"/>
                <a:lumOff val="40000"/>
              </a:srgbClr>
            </a:solidFill>
            <a:ln>
              <a:solidFill>
                <a:srgbClr val="4BACC6">
                  <a:lumMod val="60000"/>
                  <a:lumOff val="40000"/>
                </a:srgbClr>
              </a:solidFill>
            </a:ln>
            <a:effectLst/>
          </c:spPr>
          <c:invertIfNegative val="0"/>
          <c:cat>
            <c:strRef>
              <c:f>Sheet1!$D$7:$F$7</c:f>
              <c:strCache>
                <c:ptCount val="3"/>
                <c:pt idx="0">
                  <c:v>Kargus-CPU</c:v>
                </c:pt>
                <c:pt idx="1">
                  <c:v>Kargus-GPU</c:v>
                </c:pt>
                <c:pt idx="2">
                  <c:v>MCP</c:v>
                </c:pt>
              </c:strCache>
            </c:strRef>
          </c:cat>
          <c:val>
            <c:numRef>
              <c:f>Sheet1!$D$8:$F$8</c:f>
              <c:numCache>
                <c:formatCode>General</c:formatCode>
                <c:ptCount val="3"/>
                <c:pt idx="0">
                  <c:v>35.52356020942408</c:v>
                </c:pt>
                <c:pt idx="1">
                  <c:v>37.07865168539325</c:v>
                </c:pt>
                <c:pt idx="2">
                  <c:v>133.3333333333334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8069576"/>
        <c:axId val="-2127779080"/>
      </c:barChart>
      <c:valAx>
        <c:axId val="-2127779080"/>
        <c:scaling>
          <c:orientation val="minMax"/>
        </c:scaling>
        <c:delete val="0"/>
        <c:axPos val="l"/>
        <c:majorGridlines>
          <c:spPr>
            <a:ln>
              <a:solidFill>
                <a:sysClr val="window" lastClr="FFFFFF">
                  <a:lumMod val="75000"/>
                </a:sysClr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Perf per watt (Mbps/W)</a:t>
                </a:r>
                <a:endParaRPr lang="ko-KR"/>
              </a:p>
            </c:rich>
          </c:tx>
          <c:layout>
            <c:manualLayout>
              <c:xMode val="edge"/>
              <c:yMode val="edge"/>
              <c:x val="0.0"/>
              <c:y val="0.14428418030017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-2128069576"/>
        <c:crosses val="autoZero"/>
        <c:crossBetween val="between"/>
        <c:majorUnit val="30.0"/>
      </c:valAx>
      <c:catAx>
        <c:axId val="-2128069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127779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400">
          <a:solidFill>
            <a:schemeClr val="tx1">
              <a:lumMod val="65000"/>
              <a:lumOff val="35000"/>
            </a:schemeClr>
          </a:solidFill>
          <a:latin typeface="+mn-lt"/>
        </a:defRPr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88EC1-EE4A-4FB0-9656-ADF37C846544}" type="datetimeFigureOut">
              <a:rPr lang="ko-KR" altLang="en-US" smtClean="0"/>
              <a:t>2/21/14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90738" y="741363"/>
            <a:ext cx="26162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12B81-503A-4070-8B99-637B966DFD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6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12B81-503A-4070-8B99-637B966DFDB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18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09172" y="11184734"/>
            <a:ext cx="21637229" cy="771763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818336" y="20402549"/>
            <a:ext cx="17818895" cy="92011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51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02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54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05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5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508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59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011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2/21/14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96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2/21/14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48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1115450" y="8959462"/>
            <a:ext cx="18963509" cy="19097387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216084" y="8959462"/>
            <a:ext cx="56475112" cy="19097387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2/21/14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25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2/21/14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19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10818" y="23136230"/>
            <a:ext cx="21637229" cy="7150894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010818" y="15260247"/>
            <a:ext cx="21637229" cy="7875981"/>
          </a:xfrm>
        </p:spPr>
        <p:txBody>
          <a:bodyPr anchor="b"/>
          <a:lstStyle>
            <a:lvl1pPr marL="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1pPr>
            <a:lvl2pPr marL="175140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502815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54222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4pPr>
            <a:lvl5pPr marL="7005632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5pPr>
            <a:lvl6pPr marL="87570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6pPr>
            <a:lvl7pPr marL="1050844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7pPr>
            <a:lvl8pPr marL="12259856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8pPr>
            <a:lvl9pPr marL="14011264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2/21/14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49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16084" y="52223197"/>
            <a:ext cx="37719312" cy="147710132"/>
          </a:xfrm>
        </p:spPr>
        <p:txBody>
          <a:bodyPr/>
          <a:lstStyle>
            <a:lvl1pPr>
              <a:defRPr sz="108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2359650" y="52223197"/>
            <a:ext cx="37719309" cy="147710132"/>
          </a:xfrm>
        </p:spPr>
        <p:txBody>
          <a:bodyPr/>
          <a:lstStyle>
            <a:lvl1pPr>
              <a:defRPr sz="10800"/>
            </a:lvl1pPr>
            <a:lvl2pPr>
              <a:defRPr sz="9200"/>
            </a:lvl2pPr>
            <a:lvl3pPr>
              <a:defRPr sz="77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2/21/14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56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2779" y="1441854"/>
            <a:ext cx="22910007" cy="600075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72778" y="8059349"/>
            <a:ext cx="11247294" cy="3358750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51408" indent="0">
              <a:buNone/>
              <a:defRPr sz="7700" b="1"/>
            </a:lvl2pPr>
            <a:lvl3pPr marL="3502815" indent="0">
              <a:buNone/>
              <a:defRPr sz="6900" b="1"/>
            </a:lvl3pPr>
            <a:lvl4pPr marL="5254222" indent="0">
              <a:buNone/>
              <a:defRPr sz="6100" b="1"/>
            </a:lvl4pPr>
            <a:lvl5pPr marL="7005632" indent="0">
              <a:buNone/>
              <a:defRPr sz="6100" b="1"/>
            </a:lvl5pPr>
            <a:lvl6pPr marL="8757040" indent="0">
              <a:buNone/>
              <a:defRPr sz="6100" b="1"/>
            </a:lvl6pPr>
            <a:lvl7pPr marL="10508446" indent="0">
              <a:buNone/>
              <a:defRPr sz="6100" b="1"/>
            </a:lvl7pPr>
            <a:lvl8pPr marL="12259856" indent="0">
              <a:buNone/>
              <a:defRPr sz="6100" b="1"/>
            </a:lvl8pPr>
            <a:lvl9pPr marL="14011264" indent="0">
              <a:buNone/>
              <a:defRPr sz="6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72778" y="11418095"/>
            <a:ext cx="11247294" cy="20744262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2931073" y="8059349"/>
            <a:ext cx="11251713" cy="3358750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51408" indent="0">
              <a:buNone/>
              <a:defRPr sz="7700" b="1"/>
            </a:lvl2pPr>
            <a:lvl3pPr marL="3502815" indent="0">
              <a:buNone/>
              <a:defRPr sz="6900" b="1"/>
            </a:lvl3pPr>
            <a:lvl4pPr marL="5254222" indent="0">
              <a:buNone/>
              <a:defRPr sz="6100" b="1"/>
            </a:lvl4pPr>
            <a:lvl5pPr marL="7005632" indent="0">
              <a:buNone/>
              <a:defRPr sz="6100" b="1"/>
            </a:lvl5pPr>
            <a:lvl6pPr marL="8757040" indent="0">
              <a:buNone/>
              <a:defRPr sz="6100" b="1"/>
            </a:lvl6pPr>
            <a:lvl7pPr marL="10508446" indent="0">
              <a:buNone/>
              <a:defRPr sz="6100" b="1"/>
            </a:lvl7pPr>
            <a:lvl8pPr marL="12259856" indent="0">
              <a:buNone/>
              <a:defRPr sz="6100" b="1"/>
            </a:lvl8pPr>
            <a:lvl9pPr marL="14011264" indent="0">
              <a:buNone/>
              <a:defRPr sz="6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2931073" y="11418095"/>
            <a:ext cx="11251713" cy="20744262"/>
          </a:xfrm>
        </p:spPr>
        <p:txBody>
          <a:bodyPr/>
          <a:lstStyle>
            <a:lvl1pPr>
              <a:defRPr sz="9200"/>
            </a:lvl1pPr>
            <a:lvl2pPr>
              <a:defRPr sz="77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2/21/14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16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2/21/14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1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2/21/14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1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2781" y="1433512"/>
            <a:ext cx="8374705" cy="6100763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952419" y="1433516"/>
            <a:ext cx="14230367" cy="30728843"/>
          </a:xfrm>
        </p:spPr>
        <p:txBody>
          <a:bodyPr/>
          <a:lstStyle>
            <a:lvl1pPr>
              <a:defRPr sz="12300"/>
            </a:lvl1pPr>
            <a:lvl2pPr>
              <a:defRPr sz="10800"/>
            </a:lvl2pPr>
            <a:lvl3pPr>
              <a:defRPr sz="92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272781" y="7534279"/>
            <a:ext cx="8374705" cy="24628080"/>
          </a:xfrm>
        </p:spPr>
        <p:txBody>
          <a:bodyPr/>
          <a:lstStyle>
            <a:lvl1pPr marL="0" indent="0">
              <a:buNone/>
              <a:defRPr sz="5400"/>
            </a:lvl1pPr>
            <a:lvl2pPr marL="1751408" indent="0">
              <a:buNone/>
              <a:defRPr sz="4600"/>
            </a:lvl2pPr>
            <a:lvl3pPr marL="3502815" indent="0">
              <a:buNone/>
              <a:defRPr sz="3900"/>
            </a:lvl3pPr>
            <a:lvl4pPr marL="5254222" indent="0">
              <a:buNone/>
              <a:defRPr sz="3400"/>
            </a:lvl4pPr>
            <a:lvl5pPr marL="7005632" indent="0">
              <a:buNone/>
              <a:defRPr sz="3400"/>
            </a:lvl5pPr>
            <a:lvl6pPr marL="8757040" indent="0">
              <a:buNone/>
              <a:defRPr sz="3400"/>
            </a:lvl6pPr>
            <a:lvl7pPr marL="10508446" indent="0">
              <a:buNone/>
              <a:defRPr sz="3400"/>
            </a:lvl7pPr>
            <a:lvl8pPr marL="12259856" indent="0">
              <a:buNone/>
              <a:defRPr sz="3400"/>
            </a:lvl8pPr>
            <a:lvl9pPr marL="14011264" indent="0">
              <a:buNone/>
              <a:defRPr sz="3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2/21/14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89473" y="25203150"/>
            <a:ext cx="15273338" cy="2975374"/>
          </a:xfrm>
        </p:spPr>
        <p:txBody>
          <a:bodyPr anchor="b"/>
          <a:lstStyle>
            <a:lvl1pPr algn="l">
              <a:defRPr sz="7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989473" y="3217073"/>
            <a:ext cx="15273338" cy="21602700"/>
          </a:xfrm>
        </p:spPr>
        <p:txBody>
          <a:bodyPr/>
          <a:lstStyle>
            <a:lvl1pPr marL="0" indent="0">
              <a:buNone/>
              <a:defRPr sz="12300"/>
            </a:lvl1pPr>
            <a:lvl2pPr marL="1751408" indent="0">
              <a:buNone/>
              <a:defRPr sz="10800"/>
            </a:lvl2pPr>
            <a:lvl3pPr marL="3502815" indent="0">
              <a:buNone/>
              <a:defRPr sz="9200"/>
            </a:lvl3pPr>
            <a:lvl4pPr marL="5254222" indent="0">
              <a:buNone/>
              <a:defRPr sz="7700"/>
            </a:lvl4pPr>
            <a:lvl5pPr marL="7005632" indent="0">
              <a:buNone/>
              <a:defRPr sz="7700"/>
            </a:lvl5pPr>
            <a:lvl6pPr marL="8757040" indent="0">
              <a:buNone/>
              <a:defRPr sz="7700"/>
            </a:lvl6pPr>
            <a:lvl7pPr marL="10508446" indent="0">
              <a:buNone/>
              <a:defRPr sz="7700"/>
            </a:lvl7pPr>
            <a:lvl8pPr marL="12259856" indent="0">
              <a:buNone/>
              <a:defRPr sz="7700"/>
            </a:lvl8pPr>
            <a:lvl9pPr marL="14011264" indent="0">
              <a:buNone/>
              <a:defRPr sz="7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89473" y="28178529"/>
            <a:ext cx="15273338" cy="4225526"/>
          </a:xfrm>
        </p:spPr>
        <p:txBody>
          <a:bodyPr/>
          <a:lstStyle>
            <a:lvl1pPr marL="0" indent="0">
              <a:buNone/>
              <a:defRPr sz="5400"/>
            </a:lvl1pPr>
            <a:lvl2pPr marL="1751408" indent="0">
              <a:buNone/>
              <a:defRPr sz="4600"/>
            </a:lvl2pPr>
            <a:lvl3pPr marL="3502815" indent="0">
              <a:buNone/>
              <a:defRPr sz="3900"/>
            </a:lvl3pPr>
            <a:lvl4pPr marL="5254222" indent="0">
              <a:buNone/>
              <a:defRPr sz="3400"/>
            </a:lvl4pPr>
            <a:lvl5pPr marL="7005632" indent="0">
              <a:buNone/>
              <a:defRPr sz="3400"/>
            </a:lvl5pPr>
            <a:lvl6pPr marL="8757040" indent="0">
              <a:buNone/>
              <a:defRPr sz="3400"/>
            </a:lvl6pPr>
            <a:lvl7pPr marL="10508446" indent="0">
              <a:buNone/>
              <a:defRPr sz="3400"/>
            </a:lvl7pPr>
            <a:lvl8pPr marL="12259856" indent="0">
              <a:buNone/>
              <a:defRPr sz="3400"/>
            </a:lvl8pPr>
            <a:lvl9pPr marL="14011264" indent="0">
              <a:buNone/>
              <a:defRPr sz="3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1547-FB9D-419F-8D1A-8A0D2A85C5FA}" type="datetimeFigureOut">
              <a:rPr lang="ko-KR" altLang="en-US" smtClean="0"/>
              <a:t>2/21/14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63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72779" y="1441854"/>
            <a:ext cx="22910007" cy="6000751"/>
          </a:xfrm>
          <a:prstGeom prst="rect">
            <a:avLst/>
          </a:prstGeom>
        </p:spPr>
        <p:txBody>
          <a:bodyPr vert="horz" lIns="350308" tIns="175155" rIns="350308" bIns="175155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72779" y="8401053"/>
            <a:ext cx="22910007" cy="23761306"/>
          </a:xfrm>
          <a:prstGeom prst="rect">
            <a:avLst/>
          </a:prstGeom>
        </p:spPr>
        <p:txBody>
          <a:bodyPr vert="horz" lIns="350308" tIns="175155" rIns="350308" bIns="175155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272778" y="33370843"/>
            <a:ext cx="5939632" cy="1916907"/>
          </a:xfrm>
          <a:prstGeom prst="rect">
            <a:avLst/>
          </a:prstGeom>
        </p:spPr>
        <p:txBody>
          <a:bodyPr vert="horz" lIns="350308" tIns="175155" rIns="350308" bIns="175155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1547-FB9D-419F-8D1A-8A0D2A85C5FA}" type="datetimeFigureOut">
              <a:rPr lang="ko-KR" altLang="en-US" smtClean="0"/>
              <a:t>2/21/14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697322" y="33370843"/>
            <a:ext cx="8060928" cy="1916907"/>
          </a:xfrm>
          <a:prstGeom prst="rect">
            <a:avLst/>
          </a:prstGeom>
        </p:spPr>
        <p:txBody>
          <a:bodyPr vert="horz" lIns="350308" tIns="175155" rIns="350308" bIns="175155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8243154" y="33370843"/>
            <a:ext cx="5939632" cy="1916907"/>
          </a:xfrm>
          <a:prstGeom prst="rect">
            <a:avLst/>
          </a:prstGeom>
        </p:spPr>
        <p:txBody>
          <a:bodyPr vert="horz" lIns="350308" tIns="175155" rIns="350308" bIns="175155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61E40-3C26-498E-B5B4-80DFFE64EB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9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02815" rtl="0" eaLnBrk="1" latinLnBrk="1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3557" indent="-1313557" algn="l" defTabSz="3502815" rtl="0" eaLnBrk="1" latinLnBrk="1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1pPr>
      <a:lvl2pPr marL="2846037" indent="-1094631" algn="l" defTabSz="3502815" rtl="0" eaLnBrk="1" latinLnBrk="1" hangingPunct="1">
        <a:spcBef>
          <a:spcPct val="20000"/>
        </a:spcBef>
        <a:buFont typeface="Arial" pitchFamily="34" charset="0"/>
        <a:buChar char="–"/>
        <a:defRPr sz="10800" kern="1200">
          <a:solidFill>
            <a:schemeClr val="tx1"/>
          </a:solidFill>
          <a:latin typeface="+mn-lt"/>
          <a:ea typeface="+mn-ea"/>
          <a:cs typeface="+mn-cs"/>
        </a:defRPr>
      </a:lvl2pPr>
      <a:lvl3pPr marL="4378520" indent="-875705" algn="l" defTabSz="3502815" rtl="0" eaLnBrk="1" latinLnBrk="1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29927" indent="-875705" algn="l" defTabSz="3502815" rtl="0" eaLnBrk="1" latinLnBrk="1" hangingPunct="1">
        <a:spcBef>
          <a:spcPct val="20000"/>
        </a:spcBef>
        <a:buFont typeface="Arial" pitchFamily="34" charset="0"/>
        <a:buChar char="–"/>
        <a:defRPr sz="7700" kern="1200">
          <a:solidFill>
            <a:schemeClr val="tx1"/>
          </a:solidFill>
          <a:latin typeface="+mn-lt"/>
          <a:ea typeface="+mn-ea"/>
          <a:cs typeface="+mn-cs"/>
        </a:defRPr>
      </a:lvl4pPr>
      <a:lvl5pPr marL="7881335" indent="-875705" algn="l" defTabSz="3502815" rtl="0" eaLnBrk="1" latinLnBrk="1" hangingPunct="1">
        <a:spcBef>
          <a:spcPct val="20000"/>
        </a:spcBef>
        <a:buFont typeface="Arial" pitchFamily="34" charset="0"/>
        <a:buChar char="»"/>
        <a:defRPr sz="7700" kern="1200">
          <a:solidFill>
            <a:schemeClr val="tx1"/>
          </a:solidFill>
          <a:latin typeface="+mn-lt"/>
          <a:ea typeface="+mn-ea"/>
          <a:cs typeface="+mn-cs"/>
        </a:defRPr>
      </a:lvl5pPr>
      <a:lvl6pPr marL="9632744" indent="-875705" algn="l" defTabSz="3502815" rtl="0" eaLnBrk="1" latinLnBrk="1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6pPr>
      <a:lvl7pPr marL="11384152" indent="-875705" algn="l" defTabSz="3502815" rtl="0" eaLnBrk="1" latinLnBrk="1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7pPr>
      <a:lvl8pPr marL="13135559" indent="-875705" algn="l" defTabSz="3502815" rtl="0" eaLnBrk="1" latinLnBrk="1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8pPr>
      <a:lvl9pPr marL="14886969" indent="-875705" algn="l" defTabSz="3502815" rtl="0" eaLnBrk="1" latinLnBrk="1" hangingPunct="1">
        <a:spcBef>
          <a:spcPct val="20000"/>
        </a:spcBef>
        <a:buFont typeface="Arial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502815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51408" algn="l" defTabSz="3502815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502815" algn="l" defTabSz="3502815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54222" algn="l" defTabSz="3502815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05632" algn="l" defTabSz="3502815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57040" algn="l" defTabSz="3502815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508446" algn="l" defTabSz="3502815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59856" algn="l" defTabSz="3502815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4011264" algn="l" defTabSz="3502815" rtl="0" eaLnBrk="1" latinLnBrk="1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chart" Target="../charts/chart3.xml"/><Relationship Id="rId12" Type="http://schemas.openxmlformats.org/officeDocument/2006/relationships/chart" Target="../charts/chart4.xml"/><Relationship Id="rId13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chart" Target="../charts/chart1.xml"/><Relationship Id="rId10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-22891" y="1"/>
            <a:ext cx="25478453" cy="36004500"/>
          </a:xfrm>
          <a:prstGeom prst="rect">
            <a:avLst/>
          </a:prstGeom>
          <a:pattFill prst="nar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-22890" y="1"/>
            <a:ext cx="25478454" cy="26645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883" tIns="38441" rIns="76883" bIns="38441" rtlCol="0" anchor="ctr"/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Calibri" panose="020F0502020204030204" pitchFamily="34" charset="0"/>
              </a:rPr>
              <a:t>Balancing between Power Efficiency and High Performance on Software-based Intrusion Detection </a:t>
            </a:r>
            <a:r>
              <a:rPr lang="en-US" altLang="ko-KR" sz="4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Systems </a:t>
            </a:r>
            <a:endParaRPr lang="en-US" altLang="ko-KR" sz="4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endParaRPr lang="en-US" altLang="ko-KR" sz="2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ko-KR" sz="4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Muhammad </a:t>
            </a:r>
            <a:r>
              <a:rPr lang="en-US" altLang="ko-KR" sz="40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Jamshed</a:t>
            </a:r>
            <a:r>
              <a:rPr lang="en-US" altLang="ko-KR" sz="4000" b="1" dirty="0">
                <a:solidFill>
                  <a:schemeClr val="bg1"/>
                </a:solidFill>
                <a:latin typeface="Calibri" panose="020F0502020204030204" pitchFamily="34" charset="0"/>
              </a:rPr>
              <a:t>, Jaehyun Nam, </a:t>
            </a:r>
            <a:r>
              <a:rPr lang="en-US" altLang="ko-KR" sz="40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Byungkwon</a:t>
            </a:r>
            <a:r>
              <a:rPr lang="en-US" altLang="ko-KR" sz="4000" b="1" dirty="0">
                <a:solidFill>
                  <a:schemeClr val="bg1"/>
                </a:solidFill>
                <a:latin typeface="Calibri" panose="020F0502020204030204" pitchFamily="34" charset="0"/>
              </a:rPr>
              <a:t> Choi, Dongsu </a:t>
            </a:r>
            <a:r>
              <a:rPr lang="en-US" altLang="ko-KR" sz="4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Han, </a:t>
            </a:r>
            <a:r>
              <a:rPr lang="en-US" altLang="ko-KR" sz="40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and </a:t>
            </a:r>
            <a:r>
              <a:rPr lang="en-US" altLang="ko-KR" sz="40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KyoungSoo</a:t>
            </a:r>
            <a:r>
              <a:rPr lang="en-US" altLang="ko-KR" sz="4000" b="1" dirty="0">
                <a:solidFill>
                  <a:schemeClr val="bg1"/>
                </a:solidFill>
                <a:latin typeface="Calibri" panose="020F0502020204030204" pitchFamily="34" charset="0"/>
              </a:rPr>
              <a:t> Park</a:t>
            </a:r>
            <a:r>
              <a:rPr lang="en-US" altLang="ko-KR" sz="3400" b="1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n-US" altLang="ko-KR" sz="3400" b="1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n-US" altLang="ko-KR" sz="3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Electrical Engineering </a:t>
            </a:r>
            <a:r>
              <a:rPr lang="en-US" altLang="ko-KR" sz="3400" b="1" dirty="0">
                <a:solidFill>
                  <a:schemeClr val="bg1"/>
                </a:solidFill>
                <a:latin typeface="Calibri" panose="020F0502020204030204" pitchFamily="34" charset="0"/>
              </a:rPr>
              <a:t>Dept., KAIST, </a:t>
            </a:r>
            <a:r>
              <a:rPr lang="en-US" altLang="ko-KR" sz="3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{</a:t>
            </a:r>
            <a:r>
              <a:rPr lang="en-US" altLang="ko-KR" sz="3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ajamshed</a:t>
            </a:r>
            <a:r>
              <a:rPr lang="en-US" altLang="ko-KR" sz="3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altLang="ko-KR" sz="3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namjh</a:t>
            </a:r>
            <a:r>
              <a:rPr lang="en-US" altLang="ko-KR" sz="3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altLang="ko-KR" sz="3400" b="1" dirty="0" err="1" smtClean="0">
                <a:solidFill>
                  <a:schemeClr val="bg1"/>
                </a:solidFill>
                <a:latin typeface="Calibri" panose="020F0502020204030204" pitchFamily="34" charset="0"/>
              </a:rPr>
              <a:t>cbkbrad</a:t>
            </a:r>
            <a:r>
              <a:rPr lang="en-US" altLang="ko-KR" sz="34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}@kaist.ac.kr</a:t>
            </a:r>
            <a:r>
              <a:rPr lang="en-US" altLang="ko-KR" sz="3400" b="1" dirty="0">
                <a:solidFill>
                  <a:schemeClr val="bg1"/>
                </a:solidFill>
                <a:latin typeface="Calibri" panose="020F0502020204030204" pitchFamily="34" charset="0"/>
              </a:rPr>
              <a:t>, {</a:t>
            </a:r>
            <a:r>
              <a:rPr lang="en-US" altLang="ko-KR" sz="3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dongsuh</a:t>
            </a:r>
            <a:r>
              <a:rPr lang="en-US" altLang="ko-KR" sz="3400" b="1" dirty="0">
                <a:solidFill>
                  <a:schemeClr val="bg1"/>
                </a:solidFill>
                <a:latin typeface="Calibri" panose="020F0502020204030204" pitchFamily="34" charset="0"/>
              </a:rPr>
              <a:t>, </a:t>
            </a:r>
            <a:r>
              <a:rPr lang="en-US" altLang="ko-KR" sz="3400" b="1" dirty="0" err="1">
                <a:solidFill>
                  <a:schemeClr val="bg1"/>
                </a:solidFill>
                <a:latin typeface="Calibri" panose="020F0502020204030204" pitchFamily="34" charset="0"/>
              </a:rPr>
              <a:t>kyoungsoo</a:t>
            </a:r>
            <a:r>
              <a:rPr lang="en-US" altLang="ko-KR" sz="3400" b="1" dirty="0">
                <a:solidFill>
                  <a:schemeClr val="bg1"/>
                </a:solidFill>
                <a:latin typeface="Calibri" panose="020F0502020204030204" pitchFamily="34" charset="0"/>
              </a:rPr>
              <a:t>}@ee.kaist.ac.kr</a:t>
            </a:r>
          </a:p>
        </p:txBody>
      </p:sp>
      <p:sp>
        <p:nvSpPr>
          <p:cNvPr id="10" name="직사각형 9"/>
          <p:cNvSpPr/>
          <p:nvPr/>
        </p:nvSpPr>
        <p:spPr>
          <a:xfrm flipV="1">
            <a:off x="-22890" y="2571908"/>
            <a:ext cx="25478454" cy="15098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6883" tIns="38441" rIns="76883" bIns="38441"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3"/>
          <p:cNvPicPr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46" y="1656498"/>
            <a:ext cx="1688204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Rounded Rectangle 182"/>
          <p:cNvSpPr/>
          <p:nvPr/>
        </p:nvSpPr>
        <p:spPr>
          <a:xfrm>
            <a:off x="499672" y="12332668"/>
            <a:ext cx="24396000" cy="1470672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5" tIns="38453" rIns="76905" bIns="38453" rtlCol="0" anchor="ctr"/>
          <a:lstStyle/>
          <a:p>
            <a:pPr algn="ctr"/>
            <a:r>
              <a:rPr lang="en-US" altLang="ko-KR" sz="4500" b="1" u="sng" dirty="0">
                <a:solidFill>
                  <a:schemeClr val="bg1"/>
                </a:solidFill>
                <a:effectLst>
                  <a:outerShdw blurRad="50800" dir="5400000" algn="ctr" rotWithShape="0">
                    <a:srgbClr val="000000">
                      <a:alpha val="60000"/>
                    </a:srgbClr>
                  </a:outerShdw>
                </a:effectLst>
                <a:latin typeface="Calibri" panose="020F0502020204030204" pitchFamily="34" charset="0"/>
              </a:rPr>
              <a:t>Key </a:t>
            </a:r>
            <a:r>
              <a:rPr lang="en-US" altLang="ko-KR" sz="4500" b="1" u="sng" dirty="0" smtClean="0">
                <a:solidFill>
                  <a:schemeClr val="bg1"/>
                </a:solidFill>
                <a:effectLst>
                  <a:outerShdw blurRad="50800" dir="5400000" algn="ctr" rotWithShape="0">
                    <a:srgbClr val="000000">
                      <a:alpha val="60000"/>
                    </a:srgbClr>
                  </a:outerShdw>
                </a:effectLst>
                <a:latin typeface="Calibri" panose="020F0502020204030204" pitchFamily="34" charset="0"/>
              </a:rPr>
              <a:t>Insight</a:t>
            </a:r>
            <a:endParaRPr lang="en-US" altLang="ko-KR" sz="4500" b="1" u="sng" dirty="0">
              <a:solidFill>
                <a:schemeClr val="bg1"/>
              </a:solidFill>
              <a:effectLst>
                <a:outerShdw blurRad="50800" dir="5400000" algn="ctr" rotWithShape="0">
                  <a:srgbClr val="000000">
                    <a:alpha val="60000"/>
                  </a:srgbClr>
                </a:outerShdw>
              </a:effectLst>
              <a:latin typeface="Calibri" panose="020F0502020204030204" pitchFamily="34" charset="0"/>
            </a:endParaRPr>
          </a:p>
          <a:p>
            <a:pPr algn="ctr"/>
            <a:r>
              <a:rPr lang="en-US" altLang="ko-KR" sz="4000" i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“Enforce dynamic IDS subtask offloading techniques while minimizing overall power usage</a:t>
            </a:r>
            <a:r>
              <a:rPr lang="en-US" sz="4000" i="1" dirty="0" smtClean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”</a:t>
            </a:r>
            <a:endParaRPr lang="en-US" sz="4000" i="1" dirty="0">
              <a:solidFill>
                <a:schemeClr val="tx2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507136" y="14358417"/>
            <a:ext cx="24396000" cy="115944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83" tIns="38441" rIns="76883" bIns="38441"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99672" y="13969802"/>
            <a:ext cx="24396000" cy="60673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6883" tIns="38441" rIns="76883" bIns="38441" rtlCol="0" anchor="ctr"/>
          <a:lstStyle/>
          <a:p>
            <a:pPr algn="ctr"/>
            <a:r>
              <a:rPr lang="en-US" altLang="ko-KR" sz="4000" b="1" dirty="0">
                <a:latin typeface="Calibri" panose="020F0502020204030204" pitchFamily="34" charset="0"/>
              </a:rPr>
              <a:t>Design</a:t>
            </a:r>
            <a:endParaRPr lang="ko-KR" altLang="en-US" sz="4000" b="1" dirty="0">
              <a:latin typeface="Calibri" panose="020F0502020204030204" pitchFamily="34" charset="0"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499671" y="26413945"/>
            <a:ext cx="24396001" cy="88329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83" tIns="38441" rIns="76883" bIns="38441"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499672" y="26110579"/>
            <a:ext cx="24396000" cy="606733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76883" tIns="38441" rIns="76883" bIns="38441" rtlCol="0" anchor="ctr"/>
          <a:lstStyle/>
          <a:p>
            <a:pPr algn="ctr"/>
            <a:r>
              <a:rPr lang="en-US" altLang="ko-KR" sz="4000" b="1" dirty="0" smtClean="0">
                <a:latin typeface="Calibri" panose="020F0502020204030204" pitchFamily="34" charset="0"/>
              </a:rPr>
              <a:t>Preliminary </a:t>
            </a:r>
            <a:r>
              <a:rPr lang="en-US" altLang="ko-KR" sz="4000" b="1" dirty="0">
                <a:latin typeface="Calibri" panose="020F0502020204030204" pitchFamily="34" charset="0"/>
              </a:rPr>
              <a:t>Evaluation</a:t>
            </a:r>
            <a:endParaRPr lang="ko-KR" altLang="en-US" sz="4000" b="1" dirty="0">
              <a:latin typeface="Calibri" panose="020F0502020204030204" pitchFamily="34" charset="0"/>
            </a:endParaRPr>
          </a:p>
        </p:txBody>
      </p:sp>
      <p:sp>
        <p:nvSpPr>
          <p:cNvPr id="142" name="제목 1"/>
          <p:cNvSpPr txBox="1">
            <a:spLocks/>
          </p:cNvSpPr>
          <p:nvPr/>
        </p:nvSpPr>
        <p:spPr>
          <a:xfrm>
            <a:off x="1921787" y="35262701"/>
            <a:ext cx="22399282" cy="660114"/>
          </a:xfrm>
          <a:prstGeom prst="rect">
            <a:avLst/>
          </a:prstGeom>
          <a:effectLst>
            <a:reflection blurRad="6350" stA="50000" endA="275" endPos="40000" dist="101600" dir="5400000" sy="-100000" algn="bl" rotWithShape="0"/>
          </a:effectLst>
        </p:spPr>
        <p:txBody>
          <a:bodyPr vert="horz" lIns="405723" tIns="202861" rIns="405723" bIns="202861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ko-KR" sz="27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 pitchFamily="34" charset="0"/>
                <a:ea typeface="+mj-ea"/>
                <a:cs typeface="+mj-cs"/>
              </a:rPr>
              <a:t>Networked and Distributed Computing Systems Lab &amp; Intelligent Network Architecture and Distributed Systems Research Lab </a:t>
            </a:r>
            <a:endParaRPr lang="ko-KR" altLang="en-US" sz="27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143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1402" y="35350003"/>
            <a:ext cx="1753406" cy="578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" name="Isosceles Triangle 370"/>
          <p:cNvSpPr/>
          <p:nvPr/>
        </p:nvSpPr>
        <p:spPr>
          <a:xfrm rot="5400000">
            <a:off x="555255" y="27104232"/>
            <a:ext cx="304524" cy="192259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5" tIns="38453" rIns="76905" bIns="38453" rtlCol="0" anchor="ctr"/>
          <a:lstStyle/>
          <a:p>
            <a:pPr algn="ctr"/>
            <a:endParaRPr lang="en-US"/>
          </a:p>
        </p:txBody>
      </p:sp>
      <p:grpSp>
        <p:nvGrpSpPr>
          <p:cNvPr id="3" name="그룹 2"/>
          <p:cNvGrpSpPr/>
          <p:nvPr/>
        </p:nvGrpSpPr>
        <p:grpSpPr>
          <a:xfrm>
            <a:off x="524114" y="2952578"/>
            <a:ext cx="24402906" cy="4382894"/>
            <a:chOff x="680096" y="4266358"/>
            <a:chExt cx="29027815" cy="5211161"/>
          </a:xfrm>
        </p:grpSpPr>
        <p:sp>
          <p:nvSpPr>
            <p:cNvPr id="12" name="직사각형 11"/>
            <p:cNvSpPr/>
            <p:nvPr/>
          </p:nvSpPr>
          <p:spPr>
            <a:xfrm>
              <a:off x="688311" y="4266358"/>
              <a:ext cx="29019600" cy="52111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2"/>
            <p:cNvSpPr>
              <a:spLocks noChangeArrowheads="1"/>
            </p:cNvSpPr>
            <p:nvPr/>
          </p:nvSpPr>
          <p:spPr bwMode="auto">
            <a:xfrm>
              <a:off x="2459095" y="5168477"/>
              <a:ext cx="16713340" cy="1463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3700" b="1" dirty="0">
                  <a:latin typeface="Calibri" panose="020F0502020204030204" pitchFamily="34" charset="0"/>
                  <a:cs typeface="Arial" charset="0"/>
                </a:rPr>
                <a:t>Fast growth of </a:t>
              </a:r>
              <a:r>
                <a:rPr lang="en-US" altLang="ko-KR" sz="3700" b="1" dirty="0" smtClean="0">
                  <a:latin typeface="Calibri" panose="020F0502020204030204" pitchFamily="34" charset="0"/>
                  <a:cs typeface="Arial" charset="0"/>
                </a:rPr>
                <a:t>Internet </a:t>
              </a:r>
              <a:r>
                <a:rPr lang="en-US" altLang="ko-KR" sz="3700" b="1" dirty="0">
                  <a:latin typeface="Calibri" panose="020F0502020204030204" pitchFamily="34" charset="0"/>
                  <a:cs typeface="Arial" charset="0"/>
                </a:rPr>
                <a:t>traffic</a:t>
              </a:r>
            </a:p>
            <a:p>
              <a:pPr algn="just"/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   » 54.3 EB/Month (2013) → 117.8 EB/Month (2017) [Cisco VNI, </a:t>
              </a:r>
              <a:r>
                <a:rPr lang="en-US" altLang="ko-KR" sz="37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2013]</a:t>
              </a:r>
              <a:endParaRPr lang="ko-KR" altLang="en-US" sz="3700" dirty="0">
                <a:latin typeface="Calibri" panose="020F0502020204030204" pitchFamily="34" charset="0"/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19679083" y="5715505"/>
              <a:ext cx="9594005" cy="35907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  <a:effectLst>
              <a:outerShdw blurRad="3683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9679083" y="5282341"/>
              <a:ext cx="9594005" cy="72139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atin typeface="Calibri" panose="020F0502020204030204" pitchFamily="34" charset="0"/>
                </a:rPr>
                <a:t>Existing </a:t>
              </a:r>
              <a:r>
                <a:rPr lang="en-US" altLang="ko-KR" sz="3200" b="1" dirty="0" smtClean="0">
                  <a:latin typeface="Calibri" panose="020F0502020204030204" pitchFamily="34" charset="0"/>
                </a:rPr>
                <a:t>S/W-based IDS </a:t>
              </a:r>
              <a:r>
                <a:rPr lang="en-US" altLang="ko-KR" sz="3200" b="1" dirty="0">
                  <a:latin typeface="Calibri" panose="020F0502020204030204" pitchFamily="34" charset="0"/>
                </a:rPr>
                <a:t>(</a:t>
              </a:r>
              <a:r>
                <a:rPr lang="en-US" altLang="ko-KR" sz="3200" b="1" dirty="0" err="1">
                  <a:latin typeface="Calibri" panose="020F0502020204030204" pitchFamily="34" charset="0"/>
                </a:rPr>
                <a:t>Kargus</a:t>
              </a:r>
              <a:r>
                <a:rPr lang="en-US" altLang="ko-KR" sz="3200" b="1" dirty="0">
                  <a:latin typeface="Calibri" panose="020F0502020204030204" pitchFamily="34" charset="0"/>
                </a:rPr>
                <a:t>, </a:t>
              </a:r>
              <a:r>
                <a:rPr lang="en-US" altLang="ko-KR" sz="3200" b="1" dirty="0" smtClean="0">
                  <a:latin typeface="Calibri" panose="020F0502020204030204" pitchFamily="34" charset="0"/>
                </a:rPr>
                <a:t>CCS </a:t>
              </a:r>
              <a:r>
                <a:rPr lang="en-US" altLang="ko-KR" sz="3200" b="1" dirty="0">
                  <a:latin typeface="Calibri" panose="020F0502020204030204" pitchFamily="34" charset="0"/>
                </a:rPr>
                <a:t>‘12)</a:t>
              </a:r>
            </a:p>
          </p:txBody>
        </p:sp>
        <p:sp>
          <p:nvSpPr>
            <p:cNvPr id="144" name="Isosceles Triangle 370"/>
            <p:cNvSpPr/>
            <p:nvPr/>
          </p:nvSpPr>
          <p:spPr>
            <a:xfrm rot="5400000">
              <a:off x="1838400" y="5427022"/>
              <a:ext cx="362072" cy="228696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  <a:scene3d>
              <a:camera prst="orthographicFront"/>
              <a:lightRig rig="threePt" dir="t"/>
            </a:scene3d>
            <a:sp3d>
              <a:bevelT w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67" tIns="45734" rIns="91467" bIns="45734"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20595002" y="6138500"/>
              <a:ext cx="7821534" cy="1463757"/>
              <a:chOff x="19207705" y="6430600"/>
              <a:chExt cx="7821534" cy="1463757"/>
            </a:xfrm>
          </p:grpSpPr>
          <p:sp>
            <p:nvSpPr>
              <p:cNvPr id="72" name="직사각형 2"/>
              <p:cNvSpPr>
                <a:spLocks noChangeArrowheads="1"/>
              </p:cNvSpPr>
              <p:nvPr/>
            </p:nvSpPr>
            <p:spPr bwMode="auto">
              <a:xfrm>
                <a:off x="20523917" y="6430600"/>
                <a:ext cx="6505322" cy="14637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ko-KR" sz="3700" dirty="0">
                    <a:latin typeface="Arial" charset="0"/>
                    <a:cs typeface="Arial" charset="0"/>
                  </a:rPr>
                  <a:t>High performance</a:t>
                </a:r>
              </a:p>
              <a:p>
                <a:pPr algn="just"/>
                <a:r>
                  <a:rPr lang="en-US" altLang="ko-KR" sz="3700" dirty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  <a:cs typeface="Times New Roman"/>
                  </a:rPr>
                  <a:t> » </a:t>
                </a:r>
                <a:r>
                  <a:rPr lang="en-US" altLang="ko-KR" sz="3700" dirty="0">
                    <a:solidFill>
                      <a:schemeClr val="tx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~</a:t>
                </a:r>
                <a:r>
                  <a:rPr lang="en-US" altLang="ko-KR" sz="3700" dirty="0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  <a:cs typeface="Times New Roman"/>
                  </a:rPr>
                  <a:t> 33 </a:t>
                </a:r>
                <a:r>
                  <a:rPr lang="en-US" altLang="ko-KR" sz="3700" dirty="0" err="1">
                    <a:solidFill>
                      <a:schemeClr val="tx2">
                        <a:lumMod val="75000"/>
                      </a:schemeClr>
                    </a:solidFill>
                    <a:latin typeface="Calibri" pitchFamily="34" charset="0"/>
                    <a:cs typeface="Times New Roman"/>
                  </a:rPr>
                  <a:t>Gbps</a:t>
                </a:r>
                <a:endParaRPr lang="en-US" altLang="ko-KR" sz="3700" dirty="0">
                  <a:latin typeface="Arial" charset="0"/>
                  <a:cs typeface="Arial" charset="0"/>
                </a:endParaRPr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5"/>
              <a:srcRect l="27690" t="6742" r="51907" b="81187"/>
              <a:stretch/>
            </p:blipFill>
            <p:spPr>
              <a:xfrm>
                <a:off x="19207705" y="6613875"/>
                <a:ext cx="1080000" cy="1080000"/>
              </a:xfrm>
              <a:prstGeom prst="rect">
                <a:avLst/>
              </a:prstGeom>
            </p:spPr>
          </p:pic>
        </p:grpSp>
        <p:sp>
          <p:nvSpPr>
            <p:cNvPr id="88" name="직사각형 2"/>
            <p:cNvSpPr>
              <a:spLocks noChangeArrowheads="1"/>
            </p:cNvSpPr>
            <p:nvPr/>
          </p:nvSpPr>
          <p:spPr bwMode="auto">
            <a:xfrm>
              <a:off x="21869719" y="7679586"/>
              <a:ext cx="7153847" cy="1463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3700" dirty="0" smtClean="0">
                  <a:latin typeface="Arial" charset="0"/>
                  <a:cs typeface="Arial" charset="0"/>
                </a:rPr>
                <a:t>Poor power efficiency</a:t>
              </a:r>
              <a:endParaRPr lang="en-US" altLang="ko-KR" sz="3700" dirty="0">
                <a:latin typeface="Arial" charset="0"/>
                <a:cs typeface="Arial" charset="0"/>
              </a:endParaRPr>
            </a:p>
            <a:p>
              <a:pPr algn="just"/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Arial" charset="0"/>
                  <a:cs typeface="Arial" charset="0"/>
                </a:rPr>
                <a:t> </a:t>
              </a:r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» </a:t>
              </a:r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 9</a:t>
              </a:r>
              <a:r>
                <a:rPr lang="en-US" altLang="ko-KR" sz="37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00 </a:t>
              </a:r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W </a:t>
              </a:r>
              <a:r>
                <a:rPr lang="en-US" altLang="ko-KR" sz="37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(2 CPUs </a:t>
              </a:r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+ 2 </a:t>
              </a:r>
              <a:r>
                <a:rPr lang="en-US" altLang="ko-KR" sz="37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GPUs)</a:t>
              </a:r>
              <a:endParaRPr lang="en-US" altLang="ko-KR" sz="37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endParaRPr>
            </a:p>
          </p:txBody>
        </p:sp>
        <p:sp>
          <p:nvSpPr>
            <p:cNvPr id="89" name="직사각형 2"/>
            <p:cNvSpPr>
              <a:spLocks noChangeArrowheads="1"/>
            </p:cNvSpPr>
            <p:nvPr/>
          </p:nvSpPr>
          <p:spPr bwMode="auto">
            <a:xfrm>
              <a:off x="2459095" y="6643908"/>
              <a:ext cx="16713340" cy="1463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3700" b="1" dirty="0">
                  <a:latin typeface="Calibri" panose="020F0502020204030204" pitchFamily="34" charset="0"/>
                  <a:cs typeface="Arial" charset="0"/>
                </a:rPr>
                <a:t>Various security threats</a:t>
              </a:r>
            </a:p>
            <a:p>
              <a:pPr algn="just"/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   » Targeted attacks, </a:t>
              </a:r>
              <a:r>
                <a:rPr lang="en-US" altLang="ko-KR" sz="37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mobile vulnerabilities</a:t>
              </a:r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, spam, </a:t>
              </a:r>
              <a:r>
                <a:rPr lang="en-US" altLang="ko-KR" sz="37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etc. </a:t>
              </a:r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[Symantec, 2013]</a:t>
              </a:r>
              <a:endParaRPr lang="ko-KR" altLang="en-US" sz="3700" dirty="0">
                <a:latin typeface="Calibri" panose="020F0502020204030204" pitchFamily="34" charset="0"/>
              </a:endParaRPr>
            </a:p>
          </p:txBody>
        </p:sp>
        <p:sp>
          <p:nvSpPr>
            <p:cNvPr id="90" name="Isosceles Triangle 370"/>
            <p:cNvSpPr/>
            <p:nvPr/>
          </p:nvSpPr>
          <p:spPr>
            <a:xfrm rot="5400000">
              <a:off x="1838400" y="6915179"/>
              <a:ext cx="362072" cy="228696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  <a:scene3d>
              <a:camera prst="orthographicFront"/>
              <a:lightRig rig="threePt" dir="t"/>
            </a:scene3d>
            <a:sp3d>
              <a:bevelT w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67" tIns="45734" rIns="91467" bIns="45734" rtlCol="0" anchor="ctr"/>
            <a:lstStyle/>
            <a:p>
              <a:pPr algn="ctr"/>
              <a:endParaRPr lang="en-US"/>
            </a:p>
          </p:txBody>
        </p:sp>
        <p:sp>
          <p:nvSpPr>
            <p:cNvPr id="91" name="직사각형 2"/>
            <p:cNvSpPr>
              <a:spLocks noChangeArrowheads="1"/>
            </p:cNvSpPr>
            <p:nvPr/>
          </p:nvSpPr>
          <p:spPr bwMode="auto">
            <a:xfrm>
              <a:off x="2459095" y="8013762"/>
              <a:ext cx="16713340" cy="1463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3700" b="1" dirty="0">
                  <a:latin typeface="Calibri" panose="020F0502020204030204" pitchFamily="34" charset="0"/>
                  <a:cs typeface="Arial" charset="0"/>
                </a:rPr>
                <a:t>Problems </a:t>
              </a:r>
              <a:r>
                <a:rPr lang="en-US" altLang="ko-KR" sz="3700" b="1" dirty="0" smtClean="0">
                  <a:latin typeface="Calibri" panose="020F0502020204030204" pitchFamily="34" charset="0"/>
                  <a:cs typeface="Arial" charset="0"/>
                </a:rPr>
                <a:t>in </a:t>
              </a:r>
              <a:r>
                <a:rPr lang="en-US" altLang="ko-KR" sz="3700" b="1" dirty="0">
                  <a:latin typeface="Calibri" panose="020F0502020204030204" pitchFamily="34" charset="0"/>
                  <a:cs typeface="Arial" charset="0"/>
                </a:rPr>
                <a:t>the state-of-the-art IDS appliances</a:t>
              </a:r>
            </a:p>
            <a:p>
              <a:pPr algn="just"/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   » </a:t>
              </a:r>
              <a:r>
                <a:rPr lang="en-US" altLang="ko-KR" sz="37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High power </a:t>
              </a:r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consumption	 » </a:t>
              </a:r>
              <a:r>
                <a:rPr lang="en-US" altLang="ko-KR" sz="37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Inflexibility</a:t>
              </a:r>
              <a:endParaRPr lang="en-US" altLang="ko-KR" sz="3700" dirty="0">
                <a:latin typeface="Calibri" panose="020F0502020204030204" pitchFamily="34" charset="0"/>
              </a:endParaRPr>
            </a:p>
          </p:txBody>
        </p:sp>
        <p:sp>
          <p:nvSpPr>
            <p:cNvPr id="93" name="Isosceles Triangle 370"/>
            <p:cNvSpPr/>
            <p:nvPr/>
          </p:nvSpPr>
          <p:spPr>
            <a:xfrm rot="5400000">
              <a:off x="1838400" y="8272307"/>
              <a:ext cx="362072" cy="228696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/>
            <a:scene3d>
              <a:camera prst="orthographicFront"/>
              <a:lightRig rig="threePt" dir="t"/>
            </a:scene3d>
            <a:sp3d>
              <a:bevelT w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67" tIns="45734" rIns="91467" bIns="45734" rtlCol="0" anchor="ctr"/>
            <a:lstStyle/>
            <a:p>
              <a:pPr algn="ctr"/>
              <a:endParaRPr lang="en-US"/>
            </a:p>
          </p:txBody>
        </p:sp>
        <p:pic>
          <p:nvPicPr>
            <p:cNvPr id="95" name="그림 94"/>
            <p:cNvPicPr>
              <a:picLocks noChangeAspect="1"/>
            </p:cNvPicPr>
            <p:nvPr/>
          </p:nvPicPr>
          <p:blipFill rotWithShape="1">
            <a:blip r:embed="rId5"/>
            <a:srcRect l="1245" t="76306" r="76990" b="10013"/>
            <a:stretch/>
          </p:blipFill>
          <p:spPr>
            <a:xfrm>
              <a:off x="20507024" y="7693894"/>
              <a:ext cx="1152128" cy="1224136"/>
            </a:xfrm>
            <a:prstGeom prst="rect">
              <a:avLst/>
            </a:prstGeom>
          </p:spPr>
        </p:pic>
        <p:sp>
          <p:nvSpPr>
            <p:cNvPr id="70" name="직사각형 69"/>
            <p:cNvSpPr/>
            <p:nvPr/>
          </p:nvSpPr>
          <p:spPr>
            <a:xfrm>
              <a:off x="680096" y="4266358"/>
              <a:ext cx="29019600" cy="72139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>
                  <a:latin typeface="Calibri" panose="020F0502020204030204" pitchFamily="34" charset="0"/>
                </a:rPr>
                <a:t>Motivation</a:t>
              </a:r>
              <a:endParaRPr lang="ko-KR" altLang="en-US" sz="4000" b="1" dirty="0">
                <a:latin typeface="Calibri" panose="020F0502020204030204" pitchFamily="34" charset="0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896045" y="19082370"/>
            <a:ext cx="23619169" cy="2263717"/>
            <a:chOff x="1065866" y="19881421"/>
            <a:chExt cx="28095542" cy="2691509"/>
          </a:xfrm>
        </p:grpSpPr>
        <p:sp>
          <p:nvSpPr>
            <p:cNvPr id="66" name="Rectangle 11"/>
            <p:cNvSpPr/>
            <p:nvPr/>
          </p:nvSpPr>
          <p:spPr>
            <a:xfrm>
              <a:off x="1088046" y="20556736"/>
              <a:ext cx="28073362" cy="2016194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065866" y="19881421"/>
              <a:ext cx="1224553" cy="731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400" b="1" dirty="0">
                  <a:latin typeface="Calibri" panose="020F0502020204030204" pitchFamily="34" charset="0"/>
                </a:rPr>
                <a:t>MCP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1470852" y="20810280"/>
              <a:ext cx="27350655" cy="1602094"/>
              <a:chOff x="10949622" y="21107900"/>
              <a:chExt cx="8380731" cy="592725"/>
            </a:xfrm>
          </p:grpSpPr>
          <p:sp>
            <p:nvSpPr>
              <p:cNvPr id="128" name="갈매기형 수장 127"/>
              <p:cNvSpPr/>
              <p:nvPr/>
            </p:nvSpPr>
            <p:spPr>
              <a:xfrm>
                <a:off x="10949622" y="21107900"/>
                <a:ext cx="1228445" cy="474180"/>
              </a:xfrm>
              <a:prstGeom prst="chevron">
                <a:avLst>
                  <a:gd name="adj" fmla="val 4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0" name="그룹 139"/>
              <p:cNvGrpSpPr/>
              <p:nvPr/>
            </p:nvGrpSpPr>
            <p:grpSpPr>
              <a:xfrm>
                <a:off x="11277207" y="21226445"/>
                <a:ext cx="1037354" cy="474180"/>
                <a:chOff x="328219" y="774682"/>
                <a:chExt cx="1037354" cy="474180"/>
              </a:xfrm>
            </p:grpSpPr>
            <p:sp>
              <p:nvSpPr>
                <p:cNvPr id="164" name="모서리가 둥근 직사각형 163"/>
                <p:cNvSpPr/>
                <p:nvPr/>
              </p:nvSpPr>
              <p:spPr>
                <a:xfrm>
                  <a:off x="328219" y="774682"/>
                  <a:ext cx="1037354" cy="474180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5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5" name="모서리가 둥근 직사각형 5"/>
                <p:cNvSpPr/>
                <p:nvPr/>
              </p:nvSpPr>
              <p:spPr>
                <a:xfrm>
                  <a:off x="342107" y="788570"/>
                  <a:ext cx="1009578" cy="446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99568" rIns="99568" bIns="99568" numCol="1" spcCol="1270" anchor="ctr" anchorCtr="0">
                  <a:noAutofit/>
                </a:bodyPr>
                <a:lstStyle/>
                <a:p>
                  <a:pPr algn="ctr" defTabSz="5232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400" dirty="0">
                      <a:latin typeface="Calibri" panose="020F0502020204030204" pitchFamily="34" charset="0"/>
                    </a:rPr>
                    <a:t>Packet Rx</a:t>
                  </a:r>
                </a:p>
              </p:txBody>
            </p:sp>
          </p:grpSp>
          <p:sp>
            <p:nvSpPr>
              <p:cNvPr id="141" name="갈매기형 수장 140"/>
              <p:cNvSpPr/>
              <p:nvPr/>
            </p:nvSpPr>
            <p:spPr>
              <a:xfrm>
                <a:off x="12352780" y="21107900"/>
                <a:ext cx="1228445" cy="474180"/>
              </a:xfrm>
              <a:prstGeom prst="chevron">
                <a:avLst>
                  <a:gd name="adj" fmla="val 4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1986775"/>
                  <a:satOff val="7962"/>
                  <a:lumOff val="1726"/>
                  <a:alphaOff val="0"/>
                </a:schemeClr>
              </a:fillRef>
              <a:effectRef idx="0">
                <a:schemeClr val="accent5">
                  <a:hueOff val="-1986775"/>
                  <a:satOff val="7962"/>
                  <a:lumOff val="1726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5" name="그룹 144"/>
              <p:cNvGrpSpPr/>
              <p:nvPr/>
            </p:nvGrpSpPr>
            <p:grpSpPr>
              <a:xfrm>
                <a:off x="12680366" y="21226445"/>
                <a:ext cx="1037354" cy="474180"/>
                <a:chOff x="1731378" y="774682"/>
                <a:chExt cx="1037354" cy="474180"/>
              </a:xfrm>
            </p:grpSpPr>
            <p:sp>
              <p:nvSpPr>
                <p:cNvPr id="162" name="모서리가 둥근 직사각형 161"/>
                <p:cNvSpPr/>
                <p:nvPr/>
              </p:nvSpPr>
              <p:spPr>
                <a:xfrm>
                  <a:off x="1731378" y="774682"/>
                  <a:ext cx="1037354" cy="474180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5">
                    <a:hueOff val="-1986775"/>
                    <a:satOff val="7962"/>
                    <a:lumOff val="1726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3" name="모서리가 둥근 직사각형 8"/>
                <p:cNvSpPr/>
                <p:nvPr/>
              </p:nvSpPr>
              <p:spPr>
                <a:xfrm>
                  <a:off x="1745266" y="788570"/>
                  <a:ext cx="1009578" cy="446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99568" rIns="99568" bIns="99568" numCol="1" spcCol="1270" anchor="ctr" anchorCtr="0">
                  <a:noAutofit/>
                </a:bodyPr>
                <a:lstStyle/>
                <a:p>
                  <a:pPr algn="ctr" defTabSz="5232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400" dirty="0">
                      <a:latin typeface="Calibri" panose="020F0502020204030204" pitchFamily="34" charset="0"/>
                    </a:rPr>
                    <a:t>Decode</a:t>
                  </a:r>
                </a:p>
              </p:txBody>
            </p:sp>
          </p:grpSp>
          <p:sp>
            <p:nvSpPr>
              <p:cNvPr id="146" name="갈매기형 수장 145"/>
              <p:cNvSpPr/>
              <p:nvPr/>
            </p:nvSpPr>
            <p:spPr>
              <a:xfrm>
                <a:off x="13755938" y="21107900"/>
                <a:ext cx="1228445" cy="474180"/>
              </a:xfrm>
              <a:prstGeom prst="chevron">
                <a:avLst>
                  <a:gd name="adj" fmla="val 4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973551"/>
                  <a:satOff val="15924"/>
                  <a:lumOff val="3451"/>
                  <a:alphaOff val="0"/>
                </a:schemeClr>
              </a:fillRef>
              <a:effectRef idx="0">
                <a:schemeClr val="accent5">
                  <a:hueOff val="-3973551"/>
                  <a:satOff val="15924"/>
                  <a:lumOff val="3451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7" name="그룹 146"/>
              <p:cNvGrpSpPr/>
              <p:nvPr/>
            </p:nvGrpSpPr>
            <p:grpSpPr>
              <a:xfrm>
                <a:off x="14083524" y="21226445"/>
                <a:ext cx="1037354" cy="474180"/>
                <a:chOff x="3134536" y="774682"/>
                <a:chExt cx="1037354" cy="474180"/>
              </a:xfrm>
            </p:grpSpPr>
            <p:sp>
              <p:nvSpPr>
                <p:cNvPr id="160" name="모서리가 둥근 직사각형 159"/>
                <p:cNvSpPr/>
                <p:nvPr/>
              </p:nvSpPr>
              <p:spPr>
                <a:xfrm>
                  <a:off x="3134536" y="774682"/>
                  <a:ext cx="1037354" cy="474180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5">
                    <a:hueOff val="-3973551"/>
                    <a:satOff val="15924"/>
                    <a:lumOff val="3451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61" name="모서리가 둥근 직사각형 11"/>
                <p:cNvSpPr/>
                <p:nvPr/>
              </p:nvSpPr>
              <p:spPr>
                <a:xfrm>
                  <a:off x="3148424" y="788570"/>
                  <a:ext cx="1009578" cy="446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99568" rIns="99568" bIns="99568" numCol="1" spcCol="1270" anchor="ctr" anchorCtr="0">
                  <a:noAutofit/>
                </a:bodyPr>
                <a:lstStyle/>
                <a:p>
                  <a:pPr algn="ctr" defTabSz="5232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400" dirty="0">
                      <a:latin typeface="Calibri" panose="020F0502020204030204" pitchFamily="34" charset="0"/>
                    </a:rPr>
                    <a:t>Flow </a:t>
                  </a:r>
                  <a:r>
                    <a:rPr lang="en-US" sz="3400" dirty="0" err="1">
                      <a:latin typeface="Calibri" panose="020F0502020204030204" pitchFamily="34" charset="0"/>
                    </a:rPr>
                    <a:t>Mgmt</a:t>
                  </a:r>
                  <a:endParaRPr lang="en-US" sz="34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48" name="갈매기형 수장 147"/>
              <p:cNvSpPr/>
              <p:nvPr/>
            </p:nvSpPr>
            <p:spPr>
              <a:xfrm>
                <a:off x="15159097" y="21107900"/>
                <a:ext cx="1228445" cy="474180"/>
              </a:xfrm>
              <a:prstGeom prst="chevron">
                <a:avLst>
                  <a:gd name="adj" fmla="val 4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5960326"/>
                  <a:satOff val="23887"/>
                  <a:lumOff val="5177"/>
                  <a:alphaOff val="0"/>
                </a:schemeClr>
              </a:fillRef>
              <a:effectRef idx="0">
                <a:schemeClr val="accent5">
                  <a:hueOff val="-5960326"/>
                  <a:satOff val="23887"/>
                  <a:lumOff val="5177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9" name="그룹 148"/>
              <p:cNvGrpSpPr/>
              <p:nvPr/>
            </p:nvGrpSpPr>
            <p:grpSpPr>
              <a:xfrm>
                <a:off x="15486682" y="21226445"/>
                <a:ext cx="1037354" cy="474180"/>
                <a:chOff x="4537694" y="774682"/>
                <a:chExt cx="1037354" cy="474180"/>
              </a:xfrm>
            </p:grpSpPr>
            <p:sp>
              <p:nvSpPr>
                <p:cNvPr id="158" name="모서리가 둥근 직사각형 157"/>
                <p:cNvSpPr/>
                <p:nvPr/>
              </p:nvSpPr>
              <p:spPr>
                <a:xfrm>
                  <a:off x="4537694" y="774682"/>
                  <a:ext cx="1037354" cy="474180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5">
                    <a:hueOff val="-5960326"/>
                    <a:satOff val="23887"/>
                    <a:lumOff val="5177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9" name="모서리가 둥근 직사각형 14"/>
                <p:cNvSpPr/>
                <p:nvPr/>
              </p:nvSpPr>
              <p:spPr>
                <a:xfrm>
                  <a:off x="4551582" y="788570"/>
                  <a:ext cx="1009578" cy="446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99568" rIns="99568" bIns="99568" numCol="1" spcCol="1270" anchor="ctr" anchorCtr="0">
                  <a:noAutofit/>
                </a:bodyPr>
                <a:lstStyle/>
                <a:p>
                  <a:pPr algn="ctr" defTabSz="5232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400" dirty="0">
                      <a:latin typeface="Calibri" panose="020F0502020204030204" pitchFamily="34" charset="0"/>
                    </a:rPr>
                    <a:t>Stream</a:t>
                  </a:r>
                </a:p>
              </p:txBody>
            </p:sp>
          </p:grpSp>
          <p:sp>
            <p:nvSpPr>
              <p:cNvPr id="150" name="갈매기형 수장 149"/>
              <p:cNvSpPr/>
              <p:nvPr/>
            </p:nvSpPr>
            <p:spPr>
              <a:xfrm>
                <a:off x="16562255" y="21107900"/>
                <a:ext cx="1228445" cy="474180"/>
              </a:xfrm>
              <a:prstGeom prst="chevron">
                <a:avLst>
                  <a:gd name="adj" fmla="val 4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7947101"/>
                  <a:satOff val="31849"/>
                  <a:lumOff val="6902"/>
                  <a:alphaOff val="0"/>
                </a:schemeClr>
              </a:fillRef>
              <a:effectRef idx="0">
                <a:schemeClr val="accent5">
                  <a:hueOff val="-7947101"/>
                  <a:satOff val="31849"/>
                  <a:lumOff val="690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51" name="그룹 150"/>
              <p:cNvGrpSpPr/>
              <p:nvPr/>
            </p:nvGrpSpPr>
            <p:grpSpPr>
              <a:xfrm>
                <a:off x="16889841" y="21226445"/>
                <a:ext cx="1037354" cy="474180"/>
                <a:chOff x="5940853" y="774682"/>
                <a:chExt cx="1037354" cy="474180"/>
              </a:xfrm>
            </p:grpSpPr>
            <p:sp>
              <p:nvSpPr>
                <p:cNvPr id="156" name="모서리가 둥근 직사각형 155"/>
                <p:cNvSpPr/>
                <p:nvPr/>
              </p:nvSpPr>
              <p:spPr>
                <a:xfrm>
                  <a:off x="5940853" y="774682"/>
                  <a:ext cx="1037354" cy="474180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5">
                    <a:hueOff val="-7947101"/>
                    <a:satOff val="31849"/>
                    <a:lumOff val="6902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7" name="모서리가 둥근 직사각형 17"/>
                <p:cNvSpPr/>
                <p:nvPr/>
              </p:nvSpPr>
              <p:spPr>
                <a:xfrm>
                  <a:off x="5954741" y="788570"/>
                  <a:ext cx="1009578" cy="446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99568" rIns="99568" bIns="99568" numCol="1" spcCol="1270" anchor="ctr" anchorCtr="0">
                  <a:noAutofit/>
                </a:bodyPr>
                <a:lstStyle/>
                <a:p>
                  <a:pPr algn="ctr" defTabSz="5232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400" dirty="0" smtClean="0">
                      <a:latin typeface="Calibri" panose="020F0502020204030204" pitchFamily="34" charset="0"/>
                    </a:rPr>
                    <a:t>Detect</a:t>
                  </a:r>
                  <a:endParaRPr lang="en-US" sz="3400" dirty="0">
                    <a:latin typeface="Calibri" panose="020F0502020204030204" pitchFamily="34" charset="0"/>
                  </a:endParaRPr>
                </a:p>
              </p:txBody>
            </p:sp>
          </p:grpSp>
          <p:sp>
            <p:nvSpPr>
              <p:cNvPr id="152" name="갈매기형 수장 151"/>
              <p:cNvSpPr/>
              <p:nvPr/>
            </p:nvSpPr>
            <p:spPr>
              <a:xfrm>
                <a:off x="17965413" y="21107900"/>
                <a:ext cx="1228445" cy="474180"/>
              </a:xfrm>
              <a:prstGeom prst="chevron">
                <a:avLst>
                  <a:gd name="adj" fmla="val 4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9933876"/>
                  <a:satOff val="39811"/>
                  <a:lumOff val="8628"/>
                  <a:alphaOff val="0"/>
                </a:schemeClr>
              </a:fillRef>
              <a:effectRef idx="0">
                <a:schemeClr val="accent5">
                  <a:hueOff val="-9933876"/>
                  <a:satOff val="39811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53" name="그룹 152"/>
              <p:cNvGrpSpPr/>
              <p:nvPr/>
            </p:nvGrpSpPr>
            <p:grpSpPr>
              <a:xfrm>
                <a:off x="18292999" y="21226445"/>
                <a:ext cx="1037354" cy="474180"/>
                <a:chOff x="7344011" y="774682"/>
                <a:chExt cx="1037354" cy="474180"/>
              </a:xfrm>
            </p:grpSpPr>
            <p:sp>
              <p:nvSpPr>
                <p:cNvPr id="154" name="모서리가 둥근 직사각형 153"/>
                <p:cNvSpPr/>
                <p:nvPr/>
              </p:nvSpPr>
              <p:spPr>
                <a:xfrm>
                  <a:off x="7344011" y="774682"/>
                  <a:ext cx="1037354" cy="474180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5">
                    <a:hueOff val="-9933876"/>
                    <a:satOff val="39811"/>
                    <a:lumOff val="8628"/>
                    <a:alphaOff val="0"/>
                  </a:schemeClr>
                </a:lnRef>
                <a:fillRef idx="1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5" name="모서리가 둥근 직사각형 20"/>
                <p:cNvSpPr/>
                <p:nvPr/>
              </p:nvSpPr>
              <p:spPr>
                <a:xfrm>
                  <a:off x="7357899" y="788570"/>
                  <a:ext cx="1009578" cy="446404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99568" tIns="99568" rIns="99568" bIns="99568" numCol="1" spcCol="1270" anchor="ctr" anchorCtr="0">
                  <a:noAutofit/>
                </a:bodyPr>
                <a:lstStyle/>
                <a:p>
                  <a:pPr algn="ctr" defTabSz="52323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3400" dirty="0">
                      <a:latin typeface="Calibri" panose="020F0502020204030204" pitchFamily="34" charset="0"/>
                    </a:rPr>
                    <a:t>Output</a:t>
                  </a:r>
                </a:p>
              </p:txBody>
            </p:sp>
          </p:grpSp>
        </p:grpSp>
      </p:grpSp>
      <p:grpSp>
        <p:nvGrpSpPr>
          <p:cNvPr id="17" name="그룹 16"/>
          <p:cNvGrpSpPr/>
          <p:nvPr/>
        </p:nvGrpSpPr>
        <p:grpSpPr>
          <a:xfrm>
            <a:off x="11872422" y="15300361"/>
            <a:ext cx="12719299" cy="2615156"/>
            <a:chOff x="14122517" y="20291762"/>
            <a:chExt cx="15129897" cy="3109360"/>
          </a:xfrm>
        </p:grpSpPr>
        <p:sp>
          <p:nvSpPr>
            <p:cNvPr id="168" name="Rectangle 11"/>
            <p:cNvSpPr/>
            <p:nvPr/>
          </p:nvSpPr>
          <p:spPr>
            <a:xfrm>
              <a:off x="14122517" y="21024690"/>
              <a:ext cx="15023692" cy="237643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4131875" y="20291762"/>
              <a:ext cx="1698170" cy="73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b="1" dirty="0">
                  <a:latin typeface="Calibri" panose="020F0502020204030204" pitchFamily="34" charset="0"/>
                </a:rPr>
                <a:t>HOST</a:t>
              </a:r>
            </a:p>
          </p:txBody>
        </p:sp>
        <p:sp>
          <p:nvSpPr>
            <p:cNvPr id="172" name="갈매기형 수장 171"/>
            <p:cNvSpPr/>
            <p:nvPr/>
          </p:nvSpPr>
          <p:spPr>
            <a:xfrm>
              <a:off x="18970128" y="21458352"/>
              <a:ext cx="2156926" cy="1281675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973551"/>
                <a:satOff val="15924"/>
                <a:lumOff val="3451"/>
                <a:alphaOff val="0"/>
              </a:schemeClr>
            </a:fillRef>
            <a:effectRef idx="0">
              <a:schemeClr val="accent5">
                <a:hueOff val="-3973551"/>
                <a:satOff val="15924"/>
                <a:lumOff val="3451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3" name="모서리가 둥근 직사각형 172"/>
            <p:cNvSpPr/>
            <p:nvPr/>
          </p:nvSpPr>
          <p:spPr>
            <a:xfrm>
              <a:off x="19642008" y="21778771"/>
              <a:ext cx="1821404" cy="1281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-3973551"/>
                <a:satOff val="15924"/>
                <a:lumOff val="3451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4" name="갈매기형 수장 173"/>
            <p:cNvSpPr/>
            <p:nvPr/>
          </p:nvSpPr>
          <p:spPr>
            <a:xfrm>
              <a:off x="23975050" y="21458352"/>
              <a:ext cx="2292513" cy="1281675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7947101"/>
                <a:satOff val="31849"/>
                <a:lumOff val="6902"/>
                <a:alphaOff val="0"/>
              </a:schemeClr>
            </a:fillRef>
            <a:effectRef idx="0">
              <a:schemeClr val="accent5">
                <a:hueOff val="-7947101"/>
                <a:satOff val="31849"/>
                <a:lumOff val="69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5" name="모서리가 둥근 직사각형 174"/>
            <p:cNvSpPr/>
            <p:nvPr/>
          </p:nvSpPr>
          <p:spPr>
            <a:xfrm>
              <a:off x="24624783" y="21778771"/>
              <a:ext cx="1935901" cy="1281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-7947101"/>
                <a:satOff val="31849"/>
                <a:lumOff val="6902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6" name="갈매기형 수장 175"/>
            <p:cNvSpPr/>
            <p:nvPr/>
          </p:nvSpPr>
          <p:spPr>
            <a:xfrm>
              <a:off x="26589259" y="21404262"/>
              <a:ext cx="2156926" cy="1281675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933876"/>
                <a:satOff val="39811"/>
                <a:lumOff val="8628"/>
                <a:alphaOff val="0"/>
              </a:schemeClr>
            </a:fillRef>
            <a:effectRef idx="0">
              <a:schemeClr val="accent5">
                <a:hueOff val="-9933876"/>
                <a:satOff val="39811"/>
                <a:lumOff val="8628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7" name="모서리가 둥근 직사각형 176"/>
            <p:cNvSpPr/>
            <p:nvPr/>
          </p:nvSpPr>
          <p:spPr>
            <a:xfrm>
              <a:off x="27239038" y="21724681"/>
              <a:ext cx="1821405" cy="1281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-9933876"/>
                <a:satOff val="39811"/>
                <a:lumOff val="8628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8" name="갈매기형 수장 177"/>
            <p:cNvSpPr/>
            <p:nvPr/>
          </p:nvSpPr>
          <p:spPr>
            <a:xfrm>
              <a:off x="16521856" y="21476270"/>
              <a:ext cx="2134587" cy="1281675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986775"/>
                <a:satOff val="7962"/>
                <a:lumOff val="1726"/>
                <a:alphaOff val="0"/>
              </a:schemeClr>
            </a:fillRef>
            <a:effectRef idx="0">
              <a:schemeClr val="accent5">
                <a:hueOff val="-1986775"/>
                <a:satOff val="7962"/>
                <a:lumOff val="172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9" name="모서리가 둥근 직사각형 178"/>
            <p:cNvSpPr/>
            <p:nvPr/>
          </p:nvSpPr>
          <p:spPr>
            <a:xfrm>
              <a:off x="17157680" y="21796689"/>
              <a:ext cx="1802541" cy="1281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-1986775"/>
                <a:satOff val="7962"/>
                <a:lumOff val="1726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0" name="갈매기형 수장 179"/>
            <p:cNvSpPr/>
            <p:nvPr/>
          </p:nvSpPr>
          <p:spPr>
            <a:xfrm>
              <a:off x="21476691" y="21476270"/>
              <a:ext cx="2151224" cy="1281675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5960326"/>
                <a:satOff val="23887"/>
                <a:lumOff val="5177"/>
                <a:alphaOff val="0"/>
              </a:schemeClr>
            </a:fillRef>
            <a:effectRef idx="0">
              <a:schemeClr val="accent5">
                <a:hueOff val="-5960326"/>
                <a:satOff val="23887"/>
                <a:lumOff val="5177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1" name="모서리가 둥근 직사각형 180"/>
            <p:cNvSpPr/>
            <p:nvPr/>
          </p:nvSpPr>
          <p:spPr>
            <a:xfrm>
              <a:off x="22124762" y="21796689"/>
              <a:ext cx="1816590" cy="1281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-5960326"/>
                <a:satOff val="23887"/>
                <a:lumOff val="5177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17256794" y="22145683"/>
              <a:ext cx="1800200" cy="658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Calibri" panose="020F0502020204030204" pitchFamily="34" charset="0"/>
                </a:rPr>
                <a:t>Decode</a:t>
              </a:r>
              <a:endParaRPr lang="ko-KR" altLang="en-US" sz="3000" dirty="0">
                <a:latin typeface="Calibri" panose="020F0502020204030204" pitchFamily="34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9626254" y="22126083"/>
              <a:ext cx="1800200" cy="64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00" dirty="0" err="1" smtClean="0">
                  <a:latin typeface="Calibri" panose="020F0502020204030204" pitchFamily="34" charset="0"/>
                </a:rPr>
                <a:t>FlowMgt</a:t>
              </a:r>
              <a:endParaRPr lang="ko-KR" altLang="en-US" sz="2900" dirty="0">
                <a:latin typeface="Calibri" panose="020F0502020204030204" pitchFamily="34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2311071" y="22126083"/>
              <a:ext cx="1800200" cy="658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Calibri" panose="020F0502020204030204" pitchFamily="34" charset="0"/>
                </a:rPr>
                <a:t>Stream</a:t>
              </a:r>
              <a:endParaRPr lang="ko-KR" altLang="en-US" sz="3000" dirty="0">
                <a:latin typeface="Calibri" panose="020F0502020204030204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4874784" y="22138059"/>
              <a:ext cx="1800200" cy="658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Calibri" panose="020F0502020204030204" pitchFamily="34" charset="0"/>
                </a:rPr>
                <a:t>Detect</a:t>
              </a:r>
              <a:endParaRPr lang="ko-KR" altLang="en-US" sz="3000" dirty="0">
                <a:latin typeface="Calibri" panose="020F0502020204030204" pitchFamily="34" charset="0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27452214" y="22080909"/>
              <a:ext cx="1800200" cy="658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Calibri" panose="020F0502020204030204" pitchFamily="34" charset="0"/>
                </a:rPr>
                <a:t>Output</a:t>
              </a:r>
              <a:endParaRPr lang="ko-KR" altLang="en-US" sz="3000" dirty="0">
                <a:latin typeface="Calibri" panose="020F0502020204030204" pitchFamily="34" charset="0"/>
              </a:endParaRPr>
            </a:p>
          </p:txBody>
        </p:sp>
        <p:sp>
          <p:nvSpPr>
            <p:cNvPr id="188" name="갈매기형 수장 187"/>
            <p:cNvSpPr/>
            <p:nvPr/>
          </p:nvSpPr>
          <p:spPr>
            <a:xfrm>
              <a:off x="14122517" y="21505597"/>
              <a:ext cx="2033696" cy="1281675"/>
            </a:xfrm>
            <a:prstGeom prst="chevron">
              <a:avLst>
                <a:gd name="adj" fmla="val 4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9" name="모서리가 둥근 직사각형 188"/>
            <p:cNvSpPr/>
            <p:nvPr/>
          </p:nvSpPr>
          <p:spPr>
            <a:xfrm>
              <a:off x="14789654" y="21793629"/>
              <a:ext cx="1717344" cy="128167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0" name="TextBox 189"/>
            <p:cNvSpPr txBox="1"/>
            <p:nvPr/>
          </p:nvSpPr>
          <p:spPr>
            <a:xfrm>
              <a:off x="15167951" y="22146435"/>
              <a:ext cx="1324189" cy="665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dirty="0">
                  <a:latin typeface="Calibri" panose="020F0502020204030204" pitchFamily="34" charset="0"/>
                </a:rPr>
                <a:t>DAQ</a:t>
              </a:r>
              <a:endParaRPr lang="ko-KR" altLang="en-US" sz="3000" dirty="0">
                <a:latin typeface="Calibri" panose="020F0502020204030204" pitchFamily="34" charset="0"/>
              </a:endParaRPr>
            </a:p>
          </p:txBody>
        </p:sp>
      </p:grpSp>
      <p:sp>
        <p:nvSpPr>
          <p:cNvPr id="18" name="모서리가 둥근 사각형 설명선 17"/>
          <p:cNvSpPr/>
          <p:nvPr/>
        </p:nvSpPr>
        <p:spPr>
          <a:xfrm>
            <a:off x="785123" y="15054427"/>
            <a:ext cx="10757561" cy="4061851"/>
          </a:xfrm>
          <a:prstGeom prst="wedgeRoundRectCallout">
            <a:avLst>
              <a:gd name="adj1" fmla="val 54375"/>
              <a:gd name="adj2" fmla="val 45756"/>
              <a:gd name="adj3" fmla="val 16667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83" tIns="38441" rIns="76883" bIns="38441"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2766301" y="18766517"/>
            <a:ext cx="6817098" cy="647019"/>
          </a:xfrm>
          <a:prstGeom prst="rect">
            <a:avLst/>
          </a:prstGeom>
          <a:noFill/>
        </p:spPr>
        <p:txBody>
          <a:bodyPr wrap="square" lIns="76883" tIns="38441" rIns="76883" bIns="38441" rtlCol="0">
            <a:spAutoFit/>
          </a:bodyPr>
          <a:lstStyle/>
          <a:p>
            <a:r>
              <a:rPr lang="en-US" altLang="ko-KR" sz="3700" b="1" dirty="0" smtClean="0">
                <a:latin typeface="Calibri" panose="020F0502020204030204" pitchFamily="34" charset="0"/>
              </a:rPr>
              <a:t>Case 1: </a:t>
            </a:r>
            <a:r>
              <a:rPr lang="en-US" altLang="ko-KR" sz="3700" b="1" dirty="0">
                <a:latin typeface="Calibri" panose="020F0502020204030204" pitchFamily="34" charset="0"/>
              </a:rPr>
              <a:t>Flow-centric </a:t>
            </a:r>
            <a:r>
              <a:rPr lang="en-US" altLang="ko-KR" sz="3700" b="1" dirty="0" smtClean="0">
                <a:latin typeface="Calibri" panose="020F0502020204030204" pitchFamily="34" charset="0"/>
              </a:rPr>
              <a:t>offloading</a:t>
            </a:r>
            <a:endParaRPr lang="ko-KR" altLang="en-US" sz="3700" b="1" dirty="0">
              <a:latin typeface="Calibri" panose="020F0502020204030204" pitchFamily="34" charset="0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9593017" y="22999377"/>
            <a:ext cx="4962683" cy="2552242"/>
            <a:chOff x="23306341" y="28816522"/>
            <a:chExt cx="5903225" cy="3034556"/>
          </a:xfrm>
        </p:grpSpPr>
        <p:sp>
          <p:nvSpPr>
            <p:cNvPr id="199" name="TextBox 198"/>
            <p:cNvSpPr txBox="1"/>
            <p:nvPr/>
          </p:nvSpPr>
          <p:spPr>
            <a:xfrm>
              <a:off x="23306341" y="28816522"/>
              <a:ext cx="1497575" cy="731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b="1" dirty="0">
                  <a:latin typeface="Calibri" panose="020F0502020204030204" pitchFamily="34" charset="0"/>
                </a:rPr>
                <a:t>HOST</a:t>
              </a: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3325559" y="29547341"/>
              <a:ext cx="5884007" cy="2303737"/>
              <a:chOff x="23325559" y="29300310"/>
              <a:chExt cx="5884007" cy="2303737"/>
            </a:xfrm>
          </p:grpSpPr>
          <p:sp>
            <p:nvSpPr>
              <p:cNvPr id="198" name="Rectangle 11"/>
              <p:cNvSpPr/>
              <p:nvPr/>
            </p:nvSpPr>
            <p:spPr>
              <a:xfrm>
                <a:off x="23325559" y="29300310"/>
                <a:ext cx="5884007" cy="2303737"/>
              </a:xfrm>
              <a:prstGeom prst="rect">
                <a:avLst/>
              </a:prstGeom>
              <a:solidFill>
                <a:schemeClr val="accent1">
                  <a:alpha val="20000"/>
                </a:schemeClr>
              </a:solidFill>
              <a:ln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갈매기형 수장 199"/>
              <p:cNvSpPr/>
              <p:nvPr/>
            </p:nvSpPr>
            <p:spPr>
              <a:xfrm>
                <a:off x="23904183" y="29705349"/>
                <a:ext cx="2292513" cy="1281675"/>
              </a:xfrm>
              <a:prstGeom prst="chevron">
                <a:avLst>
                  <a:gd name="adj" fmla="val 4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7947101"/>
                  <a:satOff val="31849"/>
                  <a:lumOff val="6902"/>
                  <a:alphaOff val="0"/>
                </a:schemeClr>
              </a:fillRef>
              <a:effectRef idx="0">
                <a:schemeClr val="accent5">
                  <a:hueOff val="-7947101"/>
                  <a:satOff val="31849"/>
                  <a:lumOff val="690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1" name="모서리가 둥근 직사각형 200"/>
              <p:cNvSpPr/>
              <p:nvPr/>
            </p:nvSpPr>
            <p:spPr>
              <a:xfrm>
                <a:off x="24553916" y="30025768"/>
                <a:ext cx="1935901" cy="128167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5">
                  <a:hueOff val="-7947101"/>
                  <a:satOff val="31849"/>
                  <a:lumOff val="6902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2" name="갈매기형 수장 201"/>
              <p:cNvSpPr/>
              <p:nvPr/>
            </p:nvSpPr>
            <p:spPr>
              <a:xfrm>
                <a:off x="26518392" y="29651259"/>
                <a:ext cx="2156926" cy="1281675"/>
              </a:xfrm>
              <a:prstGeom prst="chevron">
                <a:avLst>
                  <a:gd name="adj" fmla="val 4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9933876"/>
                  <a:satOff val="39811"/>
                  <a:lumOff val="8628"/>
                  <a:alphaOff val="0"/>
                </a:schemeClr>
              </a:fillRef>
              <a:effectRef idx="0">
                <a:schemeClr val="accent5">
                  <a:hueOff val="-9933876"/>
                  <a:satOff val="39811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27168171" y="29971677"/>
                <a:ext cx="1821405" cy="1281675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5">
                  <a:hueOff val="-9933876"/>
                  <a:satOff val="39811"/>
                  <a:lumOff val="8628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204" name="TextBox 203"/>
              <p:cNvSpPr txBox="1"/>
              <p:nvPr/>
            </p:nvSpPr>
            <p:spPr>
              <a:xfrm>
                <a:off x="24556802" y="30342531"/>
                <a:ext cx="1979334" cy="640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900" dirty="0" smtClean="0">
                    <a:latin typeface="Calibri" panose="020F0502020204030204" pitchFamily="34" charset="0"/>
                  </a:rPr>
                  <a:t>Detect - II</a:t>
                </a:r>
                <a:endParaRPr lang="en-US" altLang="ko-KR" sz="290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27381347" y="30327905"/>
                <a:ext cx="1800200" cy="658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000" dirty="0">
                    <a:latin typeface="Calibri" panose="020F0502020204030204" pitchFamily="34" charset="0"/>
                  </a:rPr>
                  <a:t>Output</a:t>
                </a:r>
                <a:endParaRPr lang="ko-KR" altLang="en-US" sz="3000" dirty="0">
                  <a:latin typeface="Calibri" panose="020F0502020204030204" pitchFamily="34" charset="0"/>
                </a:endParaRPr>
              </a:p>
            </p:txBody>
          </p:sp>
        </p:grpSp>
      </p:grpSp>
      <p:sp>
        <p:nvSpPr>
          <p:cNvPr id="207" name="TextBox 206"/>
          <p:cNvSpPr txBox="1"/>
          <p:nvPr/>
        </p:nvSpPr>
        <p:spPr>
          <a:xfrm>
            <a:off x="19363274" y="21602650"/>
            <a:ext cx="4828093" cy="1216634"/>
          </a:xfrm>
          <a:prstGeom prst="rect">
            <a:avLst/>
          </a:prstGeom>
          <a:noFill/>
        </p:spPr>
        <p:txBody>
          <a:bodyPr wrap="square" lIns="76883" tIns="38441" rIns="76883" bIns="38441" rtlCol="0">
            <a:spAutoFit/>
          </a:bodyPr>
          <a:lstStyle/>
          <a:p>
            <a:r>
              <a:rPr lang="en-US" altLang="ko-KR" sz="3700" b="1" dirty="0" smtClean="0">
                <a:latin typeface="Calibri" panose="020F0502020204030204" pitchFamily="34" charset="0"/>
              </a:rPr>
              <a:t>Case 2</a:t>
            </a:r>
            <a:r>
              <a:rPr lang="en-US" altLang="ko-KR" sz="3700" b="1" dirty="0">
                <a:latin typeface="Calibri" panose="020F0502020204030204" pitchFamily="34" charset="0"/>
              </a:rPr>
              <a:t>:</a:t>
            </a:r>
            <a:br>
              <a:rPr lang="en-US" altLang="ko-KR" sz="3700" b="1" dirty="0">
                <a:latin typeface="Calibri" panose="020F0502020204030204" pitchFamily="34" charset="0"/>
              </a:rPr>
            </a:br>
            <a:r>
              <a:rPr lang="en-US" altLang="ko-KR" sz="3700" b="1" dirty="0">
                <a:latin typeface="Calibri" panose="020F0502020204030204" pitchFamily="34" charset="0"/>
              </a:rPr>
              <a:t>Functional offloading</a:t>
            </a:r>
            <a:endParaRPr lang="ko-KR" altLang="en-US" sz="3700" b="1" dirty="0">
              <a:latin typeface="Calibri" panose="020F0502020204030204" pitchFamily="34" charset="0"/>
            </a:endParaRPr>
          </a:p>
        </p:txBody>
      </p:sp>
      <p:sp>
        <p:nvSpPr>
          <p:cNvPr id="208" name="모서리가 둥근 사각형 설명선 207"/>
          <p:cNvSpPr/>
          <p:nvPr/>
        </p:nvSpPr>
        <p:spPr>
          <a:xfrm>
            <a:off x="785123" y="21778293"/>
            <a:ext cx="17535077" cy="4000821"/>
          </a:xfrm>
          <a:prstGeom prst="wedgeRoundRectCallout">
            <a:avLst>
              <a:gd name="adj1" fmla="val 51905"/>
              <a:gd name="adj2" fmla="val -47752"/>
              <a:gd name="adj3" fmla="val 16667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83" tIns="38441" rIns="76883" bIns="38441" rtlCol="0" anchor="ctr"/>
          <a:lstStyle/>
          <a:p>
            <a:pPr algn="ctr"/>
            <a:endParaRPr lang="ko-KR" altLang="en-US"/>
          </a:p>
        </p:txBody>
      </p:sp>
      <p:sp>
        <p:nvSpPr>
          <p:cNvPr id="209" name="모서리가 둥근 직사각형 208"/>
          <p:cNvSpPr/>
          <p:nvPr/>
        </p:nvSpPr>
        <p:spPr>
          <a:xfrm>
            <a:off x="1776629" y="21530642"/>
            <a:ext cx="8774548" cy="608316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83" tIns="38441" rIns="76883" bIns="38441" rtlCol="0" anchor="ctr"/>
          <a:lstStyle/>
          <a:p>
            <a:pPr algn="ctr"/>
            <a:r>
              <a:rPr lang="en-US" altLang="ko-KR" sz="3700" b="1" dirty="0" smtClean="0">
                <a:latin typeface="Calibri" panose="020F0502020204030204" pitchFamily="34" charset="0"/>
              </a:rPr>
              <a:t>Functional </a:t>
            </a:r>
            <a:r>
              <a:rPr lang="en-US" altLang="ko-KR" sz="3700" b="1" dirty="0">
                <a:latin typeface="Calibri" panose="020F0502020204030204" pitchFamily="34" charset="0"/>
              </a:rPr>
              <a:t>offloading</a:t>
            </a:r>
            <a:endParaRPr lang="ko-KR" altLang="en-US" sz="3700" b="1" dirty="0">
              <a:latin typeface="Calibri" panose="020F0502020204030204" pitchFamily="34" charset="0"/>
            </a:endParaRPr>
          </a:p>
        </p:txBody>
      </p:sp>
      <p:sp>
        <p:nvSpPr>
          <p:cNvPr id="210" name="직사각형 2"/>
          <p:cNvSpPr>
            <a:spLocks noChangeArrowheads="1"/>
          </p:cNvSpPr>
          <p:nvPr/>
        </p:nvSpPr>
        <p:spPr bwMode="auto">
          <a:xfrm>
            <a:off x="1406914" y="22207289"/>
            <a:ext cx="16126885" cy="121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883" tIns="38441" rIns="76883" bIns="38441">
            <a:spAutoFit/>
          </a:bodyPr>
          <a:lstStyle/>
          <a:p>
            <a:r>
              <a:rPr lang="en-US" altLang="ko-KR" sz="3700" dirty="0" smtClean="0">
                <a:latin typeface="Calibri" panose="020F0502020204030204" pitchFamily="34" charset="0"/>
                <a:cs typeface="Arial" charset="0"/>
              </a:rPr>
              <a:t>Offloading Scheme</a:t>
            </a:r>
            <a:endParaRPr lang="en-US" altLang="ko-KR" sz="3700" dirty="0">
              <a:latin typeface="Calibri" panose="020F0502020204030204" pitchFamily="34" charset="0"/>
              <a:cs typeface="Arial" charset="0"/>
            </a:endParaRPr>
          </a:p>
          <a:p>
            <a:r>
              <a:rPr lang="en-US" altLang="ko-KR" sz="37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altLang="ko-KR" sz="37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» Traffic that requires detailed analysis is forwarded to the host</a:t>
            </a:r>
            <a:endParaRPr lang="en-US" altLang="ko-KR" sz="3700" dirty="0"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215" name="직사각형 214"/>
          <p:cNvSpPr/>
          <p:nvPr/>
        </p:nvSpPr>
        <p:spPr>
          <a:xfrm>
            <a:off x="1464583" y="23366545"/>
            <a:ext cx="16590296" cy="2355179"/>
          </a:xfrm>
          <a:prstGeom prst="rect">
            <a:avLst/>
          </a:prstGeom>
        </p:spPr>
        <p:txBody>
          <a:bodyPr wrap="square" lIns="76883" tIns="38441" rIns="76883" bIns="38441">
            <a:spAutoFit/>
          </a:bodyPr>
          <a:lstStyle/>
          <a:p>
            <a:r>
              <a:rPr lang="en-US" altLang="ko-KR" sz="3700" dirty="0" smtClean="0">
                <a:latin typeface="Calibri" panose="020F0502020204030204" pitchFamily="34" charset="0"/>
                <a:cs typeface="Arial" charset="0"/>
              </a:rPr>
              <a:t>Key Idea</a:t>
            </a:r>
            <a:endParaRPr lang="en-US" altLang="ko-KR" sz="3700" dirty="0">
              <a:latin typeface="Calibri" panose="020F0502020204030204" pitchFamily="34" charset="0"/>
              <a:cs typeface="Arial" charset="0"/>
            </a:endParaRPr>
          </a:p>
          <a:p>
            <a:r>
              <a:rPr lang="en-US" altLang="ko-KR" sz="37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» </a:t>
            </a:r>
            <a:r>
              <a:rPr lang="en-US" altLang="ko-KR" sz="37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Process </a:t>
            </a:r>
            <a:r>
              <a:rPr lang="en-US" altLang="ko-KR" sz="37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incoming </a:t>
            </a:r>
            <a:r>
              <a:rPr lang="en-US" altLang="ko-KR" sz="37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packets until the multi-string pattern matching phase (Detect-I)</a:t>
            </a:r>
            <a:endParaRPr lang="en-US" altLang="ko-KR" sz="37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Times New Roman"/>
            </a:endParaRPr>
          </a:p>
          <a:p>
            <a:r>
              <a:rPr lang="en-US" altLang="ko-KR" sz="37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</a:t>
            </a:r>
            <a:r>
              <a:rPr lang="en-US" altLang="ko-KR" sz="37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» Suspected flows that pass the first phase of detection are offloaded </a:t>
            </a:r>
            <a:r>
              <a:rPr lang="en-US" altLang="ko-KR" sz="37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to </a:t>
            </a:r>
            <a:r>
              <a:rPr lang="en-US" altLang="ko-KR" sz="37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the host</a:t>
            </a:r>
            <a:br>
              <a:rPr lang="en-US" altLang="ko-KR" sz="37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</a:br>
            <a:r>
              <a:rPr lang="en-US" altLang="ko-KR" sz="37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    for </a:t>
            </a:r>
            <a:r>
              <a:rPr lang="en-US" altLang="ko-KR" sz="37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further </a:t>
            </a:r>
            <a:r>
              <a:rPr lang="en-US" altLang="ko-KR" sz="37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analysis (Detect-II)</a:t>
            </a:r>
            <a:endParaRPr lang="en-US" altLang="ko-KR" sz="3700" dirty="0">
              <a:solidFill>
                <a:schemeClr val="tx2">
                  <a:lumMod val="75000"/>
                </a:schemeClr>
              </a:solidFill>
              <a:latin typeface="Calibri" pitchFamily="34" charset="0"/>
              <a:cs typeface="Times New Roman"/>
            </a:endParaRPr>
          </a:p>
        </p:txBody>
      </p:sp>
      <p:sp>
        <p:nvSpPr>
          <p:cNvPr id="216" name="Isosceles Triangle 370"/>
          <p:cNvSpPr/>
          <p:nvPr/>
        </p:nvSpPr>
        <p:spPr>
          <a:xfrm rot="5400000">
            <a:off x="1113430" y="23577469"/>
            <a:ext cx="304524" cy="219562"/>
          </a:xfrm>
          <a:prstGeom prst="triangle">
            <a:avLst/>
          </a:prstGeom>
          <a:solidFill>
            <a:srgbClr val="09315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5" tIns="38453" rIns="76905" bIns="38453" rtlCol="0" anchor="ctr"/>
          <a:lstStyle/>
          <a:p>
            <a:pPr algn="ctr"/>
            <a:endParaRPr lang="en-US"/>
          </a:p>
        </p:txBody>
      </p:sp>
      <p:sp>
        <p:nvSpPr>
          <p:cNvPr id="25" name="위로 굽은 화살표 24"/>
          <p:cNvSpPr/>
          <p:nvPr/>
        </p:nvSpPr>
        <p:spPr>
          <a:xfrm rot="5400000">
            <a:off x="17721693" y="22324847"/>
            <a:ext cx="3582633" cy="1513380"/>
          </a:xfrm>
          <a:prstGeom prst="bentUpArrow">
            <a:avLst>
              <a:gd name="adj1" fmla="val 32937"/>
              <a:gd name="adj2" fmla="val 25000"/>
              <a:gd name="adj3" fmla="val 25000"/>
            </a:avLst>
          </a:prstGeom>
          <a:solidFill>
            <a:srgbClr val="C6646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883" tIns="38441" rIns="76883" bIns="38441" rtlCol="0" anchor="ctr"/>
          <a:lstStyle/>
          <a:p>
            <a:pPr algn="ctr"/>
            <a:endParaRPr lang="ko-KR" altLang="en-US"/>
          </a:p>
        </p:txBody>
      </p:sp>
      <p:sp>
        <p:nvSpPr>
          <p:cNvPr id="217" name="Isosceles Triangle 370"/>
          <p:cNvSpPr/>
          <p:nvPr/>
        </p:nvSpPr>
        <p:spPr>
          <a:xfrm rot="5400000">
            <a:off x="1092458" y="22386283"/>
            <a:ext cx="304524" cy="210362"/>
          </a:xfrm>
          <a:prstGeom prst="triangle">
            <a:avLst/>
          </a:prstGeom>
          <a:solidFill>
            <a:srgbClr val="093157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905" tIns="38453" rIns="76905" bIns="38453" rtlCol="0" anchor="ctr"/>
          <a:lstStyle/>
          <a:p>
            <a:pPr algn="ctr"/>
            <a:endParaRPr 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1106121" y="14727161"/>
            <a:ext cx="10757563" cy="4188768"/>
            <a:chOff x="1315756" y="18111439"/>
            <a:chExt cx="12796366" cy="4980351"/>
          </a:xfrm>
        </p:grpSpPr>
        <p:sp>
          <p:nvSpPr>
            <p:cNvPr id="194" name="직사각형 2"/>
            <p:cNvSpPr>
              <a:spLocks noChangeArrowheads="1"/>
            </p:cNvSpPr>
            <p:nvPr/>
          </p:nvSpPr>
          <p:spPr bwMode="auto">
            <a:xfrm>
              <a:off x="1662382" y="19022437"/>
              <a:ext cx="12449740" cy="1463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ko-KR" sz="3700" dirty="0" smtClean="0">
                  <a:latin typeface="Calibri" panose="020F0502020204030204" pitchFamily="34" charset="0"/>
                  <a:cs typeface="Arial" charset="0"/>
                </a:rPr>
                <a:t>Offloading Scheme</a:t>
              </a:r>
              <a:endParaRPr lang="en-US" altLang="ko-KR" sz="3700" dirty="0">
                <a:latin typeface="Calibri" panose="020F0502020204030204" pitchFamily="34" charset="0"/>
                <a:cs typeface="Arial" charset="0"/>
              </a:endParaRPr>
            </a:p>
            <a:p>
              <a:r>
                <a:rPr lang="en-US" altLang="ko-KR" sz="37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» Forward packets of new connections to the host</a:t>
              </a:r>
              <a:endParaRPr lang="en-US" altLang="ko-KR" sz="3700" dirty="0">
                <a:latin typeface="Calibri" panose="020F0502020204030204" pitchFamily="34" charset="0"/>
                <a:cs typeface="Arial" charset="0"/>
              </a:endParaRPr>
            </a:p>
          </p:txBody>
        </p:sp>
        <p:sp>
          <p:nvSpPr>
            <p:cNvPr id="195" name="Isosceles Triangle 370"/>
            <p:cNvSpPr/>
            <p:nvPr/>
          </p:nvSpPr>
          <p:spPr>
            <a:xfrm rot="5400000">
              <a:off x="1259835" y="19250950"/>
              <a:ext cx="362072" cy="250230"/>
            </a:xfrm>
            <a:prstGeom prst="triangle">
              <a:avLst/>
            </a:prstGeom>
            <a:solidFill>
              <a:srgbClr val="093157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67" tIns="45734" rIns="91467" bIns="45734" rtlCol="0" anchor="ctr"/>
            <a:lstStyle/>
            <a:p>
              <a:pPr algn="ctr"/>
              <a:endParaRPr 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966157" y="18111439"/>
              <a:ext cx="10437526" cy="778226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700" b="1" dirty="0">
                  <a:latin typeface="Calibri" panose="020F0502020204030204" pitchFamily="34" charset="0"/>
                </a:rPr>
                <a:t>Flow-centric offloading</a:t>
              </a:r>
              <a:endParaRPr lang="ko-KR" altLang="en-US" sz="3700" b="1" dirty="0">
                <a:latin typeface="Calibri" panose="020F0502020204030204" pitchFamily="34" charset="0"/>
              </a:endParaRPr>
            </a:p>
          </p:txBody>
        </p:sp>
        <p:sp>
          <p:nvSpPr>
            <p:cNvPr id="218" name="Isosceles Triangle 370"/>
            <p:cNvSpPr/>
            <p:nvPr/>
          </p:nvSpPr>
          <p:spPr>
            <a:xfrm rot="5400000">
              <a:off x="1259835" y="20536486"/>
              <a:ext cx="362072" cy="250230"/>
            </a:xfrm>
            <a:prstGeom prst="triangle">
              <a:avLst/>
            </a:prstGeom>
            <a:solidFill>
              <a:srgbClr val="093157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67" tIns="45734" rIns="91467" bIns="45734" rtlCol="0" anchor="ctr"/>
            <a:lstStyle/>
            <a:p>
              <a:pPr algn="ctr"/>
              <a:endParaRPr lang="en-US"/>
            </a:p>
          </p:txBody>
        </p:sp>
        <p:sp>
          <p:nvSpPr>
            <p:cNvPr id="193" name="직사각형 192"/>
            <p:cNvSpPr/>
            <p:nvPr/>
          </p:nvSpPr>
          <p:spPr>
            <a:xfrm>
              <a:off x="1633801" y="20274057"/>
              <a:ext cx="12478320" cy="28177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37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 </a:t>
              </a:r>
              <a:r>
                <a:rPr lang="en-US" altLang="ko-KR" sz="3700" dirty="0" smtClean="0">
                  <a:latin typeface="Calibri" pitchFamily="34" charset="0"/>
                  <a:cs typeface="Times New Roman"/>
                </a:rPr>
                <a:t>Key Idea</a:t>
              </a:r>
            </a:p>
            <a:p>
              <a:r>
                <a:rPr lang="en-US" altLang="ko-KR" sz="37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MCP continues managing the existing flows</a:t>
              </a:r>
            </a:p>
            <a:p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»</a:t>
              </a:r>
              <a:r>
                <a:rPr lang="en-US" altLang="ko-KR" sz="37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 </a:t>
              </a:r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offload packets from Packet Rx </a:t>
              </a:r>
              <a:r>
                <a:rPr lang="en-US" altLang="ko-KR" sz="37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module, or</a:t>
              </a:r>
              <a:endParaRPr lang="en-US" altLang="ko-KR" sz="37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endParaRPr>
            </a:p>
            <a:p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» </a:t>
              </a:r>
              <a:r>
                <a:rPr lang="en-US" altLang="ko-KR" sz="37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offload packets after flow management</a:t>
              </a:r>
            </a:p>
          </p:txBody>
        </p:sp>
      </p:grpSp>
      <p:sp>
        <p:nvSpPr>
          <p:cNvPr id="167" name="Isosceles Triangle 370"/>
          <p:cNvSpPr/>
          <p:nvPr/>
        </p:nvSpPr>
        <p:spPr>
          <a:xfrm rot="5400000">
            <a:off x="787613" y="8758902"/>
            <a:ext cx="352800" cy="23400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170" name="Isosceles Triangle 370"/>
          <p:cNvSpPr/>
          <p:nvPr/>
        </p:nvSpPr>
        <p:spPr>
          <a:xfrm rot="5400000">
            <a:off x="806663" y="9898079"/>
            <a:ext cx="352800" cy="23400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171" name="Isosceles Triangle 370"/>
          <p:cNvSpPr/>
          <p:nvPr/>
        </p:nvSpPr>
        <p:spPr>
          <a:xfrm rot="5400000">
            <a:off x="806663" y="11012107"/>
            <a:ext cx="352800" cy="234000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838143"/>
              </p:ext>
            </p:extLst>
          </p:nvPr>
        </p:nvGraphicFramePr>
        <p:xfrm>
          <a:off x="1043435" y="28875458"/>
          <a:ext cx="7501792" cy="25907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40606"/>
                <a:gridCol w="2160240"/>
                <a:gridCol w="3100946"/>
              </a:tblGrid>
              <a:tr h="390293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2800" spc="-100" dirty="0" smtClean="0">
                          <a:latin typeface="Calibri" panose="020F0502020204030204" pitchFamily="34" charset="0"/>
                        </a:rPr>
                        <a:t>MCP:</a:t>
                      </a:r>
                      <a:r>
                        <a:rPr lang="en-US" altLang="ko-KR" sz="2800" spc="-1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altLang="ko-KR" sz="2800" spc="-100" dirty="0" err="1" smtClean="0">
                          <a:latin typeface="Calibri" panose="020F0502020204030204" pitchFamily="34" charset="0"/>
                        </a:rPr>
                        <a:t>Tilera</a:t>
                      </a:r>
                      <a:r>
                        <a:rPr lang="en-US" altLang="ko-KR" sz="2800" spc="-100" dirty="0" smtClean="0">
                          <a:latin typeface="Calibri" panose="020F0502020204030204" pitchFamily="34" charset="0"/>
                        </a:rPr>
                        <a:t> TILE-Gx72 (72 cores)</a:t>
                      </a:r>
                      <a:endParaRPr lang="ko-KR" altLang="en-US" sz="2800" spc="-1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3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90293">
                <a:tc rowSpan="4">
                  <a:txBody>
                    <a:bodyPr/>
                    <a:lstStyle/>
                    <a:p>
                      <a:pPr latinLnBrk="1"/>
                      <a:endParaRPr lang="ko-KR" altLang="en-US" sz="2800" spc="-1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50281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spc="-100" dirty="0" smtClean="0">
                          <a:latin typeface="Calibri" panose="020F0502020204030204" pitchFamily="34" charset="0"/>
                        </a:rPr>
                        <a:t>Clock speed</a:t>
                      </a:r>
                      <a:endParaRPr lang="ko-KR" altLang="en-US" sz="2800" spc="-1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pc="-100" dirty="0" smtClean="0">
                          <a:latin typeface="Calibri" panose="020F0502020204030204" pitchFamily="34" charset="0"/>
                        </a:rPr>
                        <a:t>1.0</a:t>
                      </a:r>
                      <a:r>
                        <a:rPr lang="en-US" altLang="ko-KR" sz="2800" spc="-100" baseline="0" dirty="0" smtClean="0">
                          <a:latin typeface="Calibri" panose="020F0502020204030204" pitchFamily="34" charset="0"/>
                        </a:rPr>
                        <a:t> GHz</a:t>
                      </a:r>
                      <a:endParaRPr lang="ko-KR" altLang="en-US" sz="2800" spc="-1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90293">
                <a:tc vMerge="1">
                  <a:txBody>
                    <a:bodyPr/>
                    <a:lstStyle/>
                    <a:p>
                      <a:pPr latinLnBrk="1"/>
                      <a:endParaRPr lang="ko-KR" altLang="en-US" sz="3000" spc="-1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50281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spc="-100" dirty="0" smtClean="0">
                          <a:latin typeface="Calibri" panose="020F0502020204030204" pitchFamily="34" charset="0"/>
                        </a:rPr>
                        <a:t>Cache</a:t>
                      </a:r>
                      <a:r>
                        <a:rPr lang="en-US" altLang="ko-KR" sz="2800" spc="-100" baseline="0" dirty="0" smtClean="0">
                          <a:latin typeface="Calibri" panose="020F0502020204030204" pitchFamily="34" charset="0"/>
                        </a:rPr>
                        <a:t> size</a:t>
                      </a:r>
                      <a:endParaRPr lang="ko-KR" altLang="en-US" sz="2800" spc="-1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800" spc="-100" baseline="0" dirty="0" smtClean="0">
                          <a:latin typeface="Calibri" panose="020F0502020204030204" pitchFamily="34" charset="0"/>
                        </a:rPr>
                        <a:t>L1: 32KB/ L2: 256KB</a:t>
                      </a:r>
                      <a:endParaRPr lang="ko-KR" altLang="en-US" sz="2800" spc="-100" baseline="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90293">
                <a:tc vMerge="1">
                  <a:txBody>
                    <a:bodyPr/>
                    <a:lstStyle/>
                    <a:p>
                      <a:pPr latinLnBrk="1"/>
                      <a:endParaRPr lang="ko-KR" altLang="en-US" sz="3000" spc="-1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50281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spc="-100" dirty="0" err="1" smtClean="0">
                          <a:latin typeface="Calibri" panose="020F0502020204030204" pitchFamily="34" charset="0"/>
                        </a:rPr>
                        <a:t>Mem</a:t>
                      </a:r>
                      <a:r>
                        <a:rPr lang="en-US" altLang="ko-KR" sz="2800" spc="-100" baseline="0" dirty="0" smtClean="0">
                          <a:latin typeface="Calibri" panose="020F0502020204030204" pitchFamily="34" charset="0"/>
                        </a:rPr>
                        <a:t> size</a:t>
                      </a:r>
                      <a:endParaRPr lang="ko-KR" altLang="en-US" sz="2800" spc="-1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pc="-100" dirty="0" smtClean="0">
                          <a:latin typeface="Calibri" panose="020F0502020204030204" pitchFamily="34" charset="0"/>
                        </a:rPr>
                        <a:t>12 GB</a:t>
                      </a:r>
                      <a:endParaRPr lang="ko-KR" altLang="en-US" sz="2800" spc="-1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90293">
                <a:tc vMerge="1">
                  <a:txBody>
                    <a:bodyPr/>
                    <a:lstStyle/>
                    <a:p>
                      <a:pPr latinLnBrk="1"/>
                      <a:endParaRPr lang="ko-KR" altLang="en-US" sz="3000" spc="-1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50281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spc="-100" dirty="0" smtClean="0">
                          <a:latin typeface="Calibri" panose="020F0502020204030204" pitchFamily="34" charset="0"/>
                        </a:rPr>
                        <a:t>IDS</a:t>
                      </a:r>
                      <a:endParaRPr lang="ko-KR" altLang="en-US" sz="2800" spc="-1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pc="-100" dirty="0" err="1" smtClean="0">
                          <a:latin typeface="Calibri" panose="020F0502020204030204" pitchFamily="34" charset="0"/>
                        </a:rPr>
                        <a:t>Suricata</a:t>
                      </a:r>
                      <a:endParaRPr lang="ko-KR" altLang="en-US" sz="2800" spc="-1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129852"/>
              </p:ext>
            </p:extLst>
          </p:nvPr>
        </p:nvGraphicFramePr>
        <p:xfrm>
          <a:off x="1043435" y="31885581"/>
          <a:ext cx="7512050" cy="259079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40606"/>
                <a:gridCol w="2160240"/>
                <a:gridCol w="3111204"/>
              </a:tblGrid>
              <a:tr h="438299">
                <a:tc gridSpan="3">
                  <a:txBody>
                    <a:bodyPr/>
                    <a:lstStyle/>
                    <a:p>
                      <a:pPr marL="0" marR="0" indent="0" algn="l" defTabSz="350281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spc="-100" dirty="0" smtClean="0">
                          <a:latin typeface="Calibri" panose="020F0502020204030204" pitchFamily="34" charset="0"/>
                        </a:rPr>
                        <a:t>Host: Intel</a:t>
                      </a:r>
                      <a:r>
                        <a:rPr lang="en-US" altLang="ko-KR" sz="2800" spc="-100" baseline="0" dirty="0" smtClean="0">
                          <a:latin typeface="Calibri" panose="020F0502020204030204" pitchFamily="34" charset="0"/>
                        </a:rPr>
                        <a:t> Xeon  (8 cores)</a:t>
                      </a:r>
                      <a:endParaRPr lang="ko-KR" altLang="en-US" sz="2800" spc="-1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438299">
                <a:tc rowSpan="4">
                  <a:txBody>
                    <a:bodyPr/>
                    <a:lstStyle/>
                    <a:p>
                      <a:pPr latinLnBrk="1"/>
                      <a:endParaRPr lang="ko-KR" altLang="en-US" sz="2800" spc="-1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50281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spc="-100" dirty="0" smtClean="0">
                          <a:latin typeface="Calibri" panose="020F0502020204030204" pitchFamily="34" charset="0"/>
                        </a:rPr>
                        <a:t>Clock speed</a:t>
                      </a:r>
                      <a:endParaRPr lang="ko-KR" altLang="en-US" sz="2800" spc="-1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pc="-100" dirty="0" smtClean="0">
                          <a:latin typeface="Calibri" panose="020F0502020204030204" pitchFamily="34" charset="0"/>
                        </a:rPr>
                        <a:t>3.33</a:t>
                      </a:r>
                      <a:r>
                        <a:rPr lang="en-US" altLang="ko-KR" sz="2800" spc="-100" baseline="0" dirty="0" smtClean="0">
                          <a:latin typeface="Calibri" panose="020F0502020204030204" pitchFamily="34" charset="0"/>
                        </a:rPr>
                        <a:t> GHz</a:t>
                      </a:r>
                      <a:endParaRPr lang="ko-KR" altLang="en-US" sz="2800" spc="-1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38299">
                <a:tc vMerge="1">
                  <a:txBody>
                    <a:bodyPr/>
                    <a:lstStyle/>
                    <a:p>
                      <a:pPr latinLnBrk="1"/>
                      <a:endParaRPr lang="ko-KR" altLang="en-US" sz="3000" spc="-1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50281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spc="-100" dirty="0" smtClean="0">
                          <a:latin typeface="Calibri" panose="020F0502020204030204" pitchFamily="34" charset="0"/>
                        </a:rPr>
                        <a:t>Cache size</a:t>
                      </a:r>
                      <a:endParaRPr lang="ko-KR" altLang="en-US" sz="2800" spc="-1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pc="-100" dirty="0" smtClean="0">
                          <a:latin typeface="Calibri" panose="020F0502020204030204" pitchFamily="34" charset="0"/>
                        </a:rPr>
                        <a:t>L3: 12MB</a:t>
                      </a:r>
                      <a:endParaRPr lang="ko-KR" altLang="en-US" sz="2800" spc="-1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38299">
                <a:tc vMerge="1">
                  <a:txBody>
                    <a:bodyPr/>
                    <a:lstStyle/>
                    <a:p>
                      <a:pPr latinLnBrk="1"/>
                      <a:endParaRPr lang="ko-KR" altLang="en-US" sz="3000" spc="-1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50281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spc="-100" dirty="0" err="1" smtClean="0">
                          <a:latin typeface="Calibri" panose="020F0502020204030204" pitchFamily="34" charset="0"/>
                        </a:rPr>
                        <a:t>Mem</a:t>
                      </a:r>
                      <a:r>
                        <a:rPr lang="en-US" altLang="ko-KR" sz="2800" spc="-100" baseline="0" dirty="0" smtClean="0">
                          <a:latin typeface="Calibri" panose="020F0502020204030204" pitchFamily="34" charset="0"/>
                        </a:rPr>
                        <a:t> size</a:t>
                      </a:r>
                      <a:endParaRPr lang="ko-KR" altLang="en-US" sz="2800" spc="-1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pc="-100" dirty="0" smtClean="0">
                          <a:latin typeface="Calibri" panose="020F0502020204030204" pitchFamily="34" charset="0"/>
                        </a:rPr>
                        <a:t>24 GB</a:t>
                      </a:r>
                      <a:endParaRPr lang="ko-KR" altLang="en-US" sz="2800" spc="-1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38299">
                <a:tc vMerge="1">
                  <a:txBody>
                    <a:bodyPr/>
                    <a:lstStyle/>
                    <a:p>
                      <a:pPr latinLnBrk="1"/>
                      <a:endParaRPr lang="ko-KR" altLang="en-US" sz="3000" spc="-1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502815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spc="-100" dirty="0" smtClean="0">
                          <a:latin typeface="Calibri" panose="020F0502020204030204" pitchFamily="34" charset="0"/>
                        </a:rPr>
                        <a:t>IDS</a:t>
                      </a:r>
                      <a:endParaRPr lang="ko-KR" altLang="en-US" sz="2800" spc="-10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spc="-150" baseline="0" dirty="0" smtClean="0">
                          <a:latin typeface="Calibri" panose="020F0502020204030204" pitchFamily="34" charset="0"/>
                        </a:rPr>
                        <a:t>Multi-threaded Snort</a:t>
                      </a:r>
                      <a:endParaRPr lang="ko-KR" altLang="en-US" sz="2800" spc="-150" baseline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232" y="32569657"/>
            <a:ext cx="1896808" cy="171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4518917" y="17704736"/>
            <a:ext cx="8378959" cy="2234492"/>
            <a:chOff x="4518917" y="18655622"/>
            <a:chExt cx="8378959" cy="2234492"/>
          </a:xfrm>
        </p:grpSpPr>
        <p:sp>
          <p:nvSpPr>
            <p:cNvPr id="23" name="직사각형 22"/>
            <p:cNvSpPr/>
            <p:nvPr/>
          </p:nvSpPr>
          <p:spPr>
            <a:xfrm rot="16200000">
              <a:off x="4424882" y="20364080"/>
              <a:ext cx="620069" cy="432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4518917" y="20167283"/>
              <a:ext cx="7787161" cy="51676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아래쪽 화살표 19"/>
            <p:cNvSpPr/>
            <p:nvPr/>
          </p:nvSpPr>
          <p:spPr>
            <a:xfrm rot="10800000">
              <a:off x="11935689" y="18655622"/>
              <a:ext cx="962187" cy="2187433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883" tIns="38441" rIns="76883" bIns="38441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4551996" y="20492802"/>
              <a:ext cx="378000" cy="397312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2055266" y="20206508"/>
              <a:ext cx="378000" cy="45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2" name="그림 2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84382" y="1581444"/>
            <a:ext cx="1777806" cy="953944"/>
          </a:xfrm>
          <a:prstGeom prst="rect">
            <a:avLst/>
          </a:prstGeom>
        </p:spPr>
      </p:pic>
      <p:pic>
        <p:nvPicPr>
          <p:cNvPr id="221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273" y="29534537"/>
            <a:ext cx="1773744" cy="176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" name="그룹 125"/>
          <p:cNvGrpSpPr/>
          <p:nvPr/>
        </p:nvGrpSpPr>
        <p:grpSpPr>
          <a:xfrm>
            <a:off x="487283" y="7474224"/>
            <a:ext cx="24488816" cy="4035787"/>
            <a:chOff x="501689" y="6744243"/>
            <a:chExt cx="25212711" cy="41562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27" name="직사각형 126"/>
            <p:cNvSpPr/>
            <p:nvPr/>
          </p:nvSpPr>
          <p:spPr>
            <a:xfrm>
              <a:off x="13279147" y="6744244"/>
              <a:ext cx="12435253" cy="4156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직사각형 132"/>
            <p:cNvSpPr/>
            <p:nvPr/>
          </p:nvSpPr>
          <p:spPr>
            <a:xfrm>
              <a:off x="501689" y="6744243"/>
              <a:ext cx="12299109" cy="41562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0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05264" y="6744243"/>
              <a:ext cx="12295534" cy="62438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>
                  <a:latin typeface="Calibri" panose="020F0502020204030204" pitchFamily="34" charset="0"/>
                </a:rPr>
                <a:t>Many-Core Processors (MCPs)</a:t>
              </a:r>
              <a:endParaRPr lang="ko-KR" altLang="en-US" sz="4000" b="1" dirty="0">
                <a:latin typeface="Calibri" panose="020F0502020204030204" pitchFamily="34" charset="0"/>
              </a:endParaRPr>
            </a:p>
          </p:txBody>
        </p:sp>
        <p:sp>
          <p:nvSpPr>
            <p:cNvPr id="135" name="직사각형 2"/>
            <p:cNvSpPr>
              <a:spLocks noChangeArrowheads="1"/>
            </p:cNvSpPr>
            <p:nvPr/>
          </p:nvSpPr>
          <p:spPr bwMode="auto">
            <a:xfrm>
              <a:off x="1536297" y="7117381"/>
              <a:ext cx="11552424" cy="361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200000"/>
                </a:lnSpc>
              </a:pPr>
              <a:r>
                <a:rPr lang="en-US" altLang="ko-KR" sz="3700" b="1" dirty="0" smtClean="0">
                  <a:latin typeface="Calibri" panose="020F0502020204030204" pitchFamily="34" charset="0"/>
                  <a:cs typeface="Arial" charset="0"/>
                </a:rPr>
                <a:t>Highly-scalable general-purpose processors</a:t>
              </a:r>
            </a:p>
            <a:p>
              <a:pPr algn="just">
                <a:lnSpc>
                  <a:spcPct val="200000"/>
                </a:lnSpc>
              </a:pPr>
              <a:r>
                <a:rPr lang="en-US" altLang="ko-KR" sz="3700" b="1" dirty="0" smtClean="0">
                  <a:latin typeface="Calibri" panose="020F0502020204030204" pitchFamily="34" charset="0"/>
                  <a:cs typeface="Arial" charset="0"/>
                </a:rPr>
                <a:t>Low power consumption (~400 </a:t>
              </a:r>
              <a:r>
                <a:rPr lang="en-US" altLang="ko-KR" sz="3700" b="1" dirty="0" err="1" smtClean="0">
                  <a:latin typeface="Calibri" panose="020F0502020204030204" pitchFamily="34" charset="0"/>
                  <a:cs typeface="Arial" charset="0"/>
                </a:rPr>
                <a:t>mW</a:t>
              </a:r>
              <a:r>
                <a:rPr lang="en-US" altLang="ko-KR" sz="3700" b="1" dirty="0" smtClean="0">
                  <a:latin typeface="Calibri" panose="020F0502020204030204" pitchFamily="34" charset="0"/>
                  <a:cs typeface="Arial" charset="0"/>
                </a:rPr>
                <a:t> per core)</a:t>
              </a:r>
            </a:p>
            <a:p>
              <a:pPr algn="just">
                <a:lnSpc>
                  <a:spcPct val="200000"/>
                </a:lnSpc>
              </a:pPr>
              <a:r>
                <a:rPr lang="en-US" altLang="ko-KR" sz="3700" b="1" dirty="0" smtClean="0">
                  <a:latin typeface="Calibri" panose="020F0502020204030204" pitchFamily="34" charset="0"/>
                  <a:cs typeface="Arial" charset="0"/>
                </a:rPr>
                <a:t>Each core capable of running independent applications</a:t>
              </a:r>
            </a:p>
          </p:txBody>
        </p:sp>
        <p:sp>
          <p:nvSpPr>
            <p:cNvPr id="136" name="직사각형 135"/>
            <p:cNvSpPr/>
            <p:nvPr/>
          </p:nvSpPr>
          <p:spPr>
            <a:xfrm>
              <a:off x="13239409" y="6745825"/>
              <a:ext cx="12472892" cy="622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b="1" dirty="0" smtClean="0">
                  <a:latin typeface="Calibri" panose="020F0502020204030204" pitchFamily="34" charset="0"/>
                </a:rPr>
                <a:t>Objectives</a:t>
              </a:r>
              <a:endParaRPr lang="ko-KR" altLang="en-US" sz="4000" b="1" dirty="0">
                <a:latin typeface="Calibri" panose="020F0502020204030204" pitchFamily="34" charset="0"/>
              </a:endParaRPr>
            </a:p>
          </p:txBody>
        </p:sp>
        <p:sp>
          <p:nvSpPr>
            <p:cNvPr id="137" name="직사각형 2"/>
            <p:cNvSpPr>
              <a:spLocks noChangeArrowheads="1"/>
            </p:cNvSpPr>
            <p:nvPr/>
          </p:nvSpPr>
          <p:spPr bwMode="auto">
            <a:xfrm>
              <a:off x="14362253" y="7597001"/>
              <a:ext cx="10034600" cy="2440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3700" b="1" dirty="0" smtClean="0">
                  <a:latin typeface="Calibri" panose="020F0502020204030204" pitchFamily="34" charset="0"/>
                  <a:cs typeface="Arial" charset="0"/>
                </a:rPr>
                <a:t>Power-efficient, highly-scalable IDS</a:t>
              </a:r>
              <a:endParaRPr lang="en-US" altLang="ko-KR" sz="3700" b="1" dirty="0">
                <a:latin typeface="Calibri" panose="020F0502020204030204" pitchFamily="34" charset="0"/>
                <a:cs typeface="Arial" charset="0"/>
              </a:endParaRPr>
            </a:p>
            <a:p>
              <a:pPr algn="just"/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 » </a:t>
              </a:r>
              <a:r>
                <a:rPr lang="en-US" altLang="ko-KR" sz="37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Main IDS engine on MCP</a:t>
              </a:r>
            </a:p>
            <a:p>
              <a:pPr algn="just"/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 » Use host machine when MCP is under stress </a:t>
              </a:r>
              <a:endParaRPr lang="en-US" altLang="ko-KR" sz="3700" b="1" dirty="0">
                <a:latin typeface="Calibri" panose="020F0502020204030204" pitchFamily="34" charset="0"/>
                <a:cs typeface="Arial" charset="0"/>
              </a:endParaRPr>
            </a:p>
            <a:p>
              <a:pPr algn="just"/>
              <a:r>
                <a:rPr lang="en-US" altLang="ko-KR" sz="37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 » Opportunistically offload subtasks to </a:t>
              </a:r>
              <a:r>
                <a:rPr lang="en-US" altLang="ko-KR" sz="37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host</a:t>
              </a:r>
              <a:endParaRPr lang="en-US" altLang="ko-KR" sz="37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endParaRPr>
            </a:p>
          </p:txBody>
        </p:sp>
        <p:sp>
          <p:nvSpPr>
            <p:cNvPr id="138" name="Isosceles Triangle 370"/>
            <p:cNvSpPr/>
            <p:nvPr/>
          </p:nvSpPr>
          <p:spPr>
            <a:xfrm rot="5400000">
              <a:off x="13692163" y="7851741"/>
              <a:ext cx="362072" cy="240917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67" tIns="45734" rIns="91467" bIns="45734" rtlCol="0" anchor="ctr"/>
            <a:lstStyle/>
            <a:p>
              <a:pPr algn="ctr"/>
              <a:endParaRPr lang="en-US"/>
            </a:p>
          </p:txBody>
        </p:sp>
        <p:sp>
          <p:nvSpPr>
            <p:cNvPr id="139" name="Isosceles Triangle 370"/>
            <p:cNvSpPr/>
            <p:nvPr/>
          </p:nvSpPr>
          <p:spPr>
            <a:xfrm rot="5400000">
              <a:off x="13692002" y="10239920"/>
              <a:ext cx="362072" cy="241239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 w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67" tIns="45734" rIns="91467" bIns="45734" rtlCol="0" anchor="ctr"/>
            <a:lstStyle/>
            <a:p>
              <a:pPr algn="ctr"/>
              <a:endParaRPr lang="en-US"/>
            </a:p>
          </p:txBody>
        </p:sp>
        <p:sp>
          <p:nvSpPr>
            <p:cNvPr id="166" name="직사각형 2"/>
            <p:cNvSpPr>
              <a:spLocks noChangeArrowheads="1"/>
            </p:cNvSpPr>
            <p:nvPr/>
          </p:nvSpPr>
          <p:spPr bwMode="auto">
            <a:xfrm>
              <a:off x="14362253" y="10014628"/>
              <a:ext cx="9897019" cy="681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ko-KR" sz="3700" b="1" dirty="0" smtClean="0">
                  <a:latin typeface="Calibri" panose="020F0502020204030204" pitchFamily="34" charset="0"/>
                  <a:cs typeface="Arial" charset="0"/>
                </a:rPr>
                <a:t>Goal: High performance per power</a:t>
              </a:r>
            </a:p>
          </p:txBody>
        </p:sp>
      </p:grpSp>
      <p:sp>
        <p:nvSpPr>
          <p:cNvPr id="104" name="아래쪽 화살표 103"/>
          <p:cNvSpPr/>
          <p:nvPr/>
        </p:nvSpPr>
        <p:spPr>
          <a:xfrm>
            <a:off x="11776685" y="11161491"/>
            <a:ext cx="1815192" cy="1084957"/>
          </a:xfrm>
          <a:prstGeom prst="downArrow">
            <a:avLst/>
          </a:prstGeom>
          <a:gradFill>
            <a:gsLst>
              <a:gs pos="1000">
                <a:schemeClr val="accent2">
                  <a:lumMod val="20000"/>
                  <a:lumOff val="80000"/>
                </a:schemeClr>
              </a:gs>
              <a:gs pos="14000">
                <a:schemeClr val="accent2">
                  <a:lumMod val="40000"/>
                  <a:lumOff val="60000"/>
                </a:schemeClr>
              </a:gs>
              <a:gs pos="50000">
                <a:srgbClr val="C00000"/>
              </a:gs>
              <a:gs pos="100000">
                <a:srgbClr val="FF0000"/>
              </a:gs>
            </a:gsLst>
            <a:lin ang="5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76883" tIns="38441" rIns="76883" bIns="38441"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133944" y="31836170"/>
            <a:ext cx="10498127" cy="1708849"/>
            <a:chOff x="14093594" y="26908000"/>
            <a:chExt cx="10498127" cy="1708849"/>
          </a:xfrm>
        </p:grpSpPr>
        <p:sp>
          <p:nvSpPr>
            <p:cNvPr id="197" name="직사각형 2"/>
            <p:cNvSpPr>
              <a:spLocks noChangeArrowheads="1"/>
            </p:cNvSpPr>
            <p:nvPr/>
          </p:nvSpPr>
          <p:spPr bwMode="auto">
            <a:xfrm>
              <a:off x="14362052" y="26908000"/>
              <a:ext cx="10229669" cy="1708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6883" tIns="38441" rIns="76883" bIns="38441">
              <a:spAutoFit/>
            </a:bodyPr>
            <a:lstStyle/>
            <a:p>
              <a:pPr algn="just"/>
              <a:r>
                <a:rPr lang="en-US" altLang="ko-KR" sz="3400" dirty="0" smtClean="0">
                  <a:latin typeface="Arial" charset="0"/>
                  <a:cs typeface="Arial" charset="0"/>
                </a:rPr>
                <a:t>Current Status</a:t>
              </a:r>
            </a:p>
            <a:p>
              <a:pPr algn="just"/>
              <a:r>
                <a:rPr lang="en-US" altLang="ko-KR" sz="3600" dirty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» </a:t>
              </a:r>
              <a:r>
                <a:rPr lang="en-US" altLang="ko-KR" sz="36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Offloading statically</a:t>
              </a:r>
            </a:p>
            <a:p>
              <a:pPr algn="just"/>
              <a:r>
                <a:rPr lang="en-US" altLang="ko-KR" sz="36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» Analyzing stress-specific parameters</a:t>
              </a:r>
            </a:p>
          </p:txBody>
        </p:sp>
        <p:sp>
          <p:nvSpPr>
            <p:cNvPr id="227" name="Isosceles Triangle 370"/>
            <p:cNvSpPr/>
            <p:nvPr/>
          </p:nvSpPr>
          <p:spPr>
            <a:xfrm rot="5400000">
              <a:off x="14037462" y="27104232"/>
              <a:ext cx="304524" cy="192259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  <a:scene3d>
              <a:camera prst="orthographicFront"/>
              <a:lightRig rig="threePt" dir="t"/>
            </a:scene3d>
            <a:sp3d>
              <a:bevelT w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905" tIns="38453" rIns="76905" bIns="38453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135948" y="33411977"/>
            <a:ext cx="10475068" cy="1739627"/>
            <a:chOff x="14114983" y="28515418"/>
            <a:chExt cx="10475068" cy="1161103"/>
          </a:xfrm>
        </p:grpSpPr>
        <p:sp>
          <p:nvSpPr>
            <p:cNvPr id="182" name="직사각형 2"/>
            <p:cNvSpPr>
              <a:spLocks noChangeArrowheads="1"/>
            </p:cNvSpPr>
            <p:nvPr/>
          </p:nvSpPr>
          <p:spPr bwMode="auto">
            <a:xfrm>
              <a:off x="14360382" y="28515418"/>
              <a:ext cx="10229669" cy="116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76883" tIns="38441" rIns="76883" bIns="38441">
              <a:spAutoFit/>
            </a:bodyPr>
            <a:lstStyle/>
            <a:p>
              <a:pPr algn="just"/>
              <a:r>
                <a:rPr lang="en-US" altLang="ko-KR" sz="3400" dirty="0" smtClean="0">
                  <a:latin typeface="Arial" charset="0"/>
                  <a:cs typeface="Arial" charset="0"/>
                </a:rPr>
                <a:t>TODO</a:t>
              </a:r>
              <a:endParaRPr lang="en-US" altLang="ko-KR" sz="3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endParaRPr>
            </a:p>
            <a:p>
              <a:pPr algn="just"/>
              <a:r>
                <a:rPr lang="en-US" altLang="ko-KR" sz="36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» Develop dynamic offloading schemes</a:t>
              </a:r>
            </a:p>
            <a:p>
              <a:pPr algn="just"/>
              <a:r>
                <a:rPr lang="en-US" altLang="ko-KR" sz="36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» Optimize offloading techniques (e.g., </a:t>
              </a:r>
              <a:r>
                <a:rPr lang="en-US" altLang="ko-KR" sz="3600" dirty="0" err="1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zerocopy</a:t>
              </a:r>
              <a:r>
                <a:rPr lang="en-US" altLang="ko-KR" sz="3600" dirty="0" smtClean="0">
                  <a:solidFill>
                    <a:schemeClr val="tx2">
                      <a:lumMod val="75000"/>
                    </a:schemeClr>
                  </a:solidFill>
                  <a:latin typeface="Calibri" pitchFamily="34" charset="0"/>
                  <a:cs typeface="Times New Roman"/>
                </a:rPr>
                <a:t>)</a:t>
              </a:r>
            </a:p>
          </p:txBody>
        </p:sp>
        <p:sp>
          <p:nvSpPr>
            <p:cNvPr id="192" name="Isosceles Triangle 370"/>
            <p:cNvSpPr/>
            <p:nvPr/>
          </p:nvSpPr>
          <p:spPr>
            <a:xfrm rot="5400000">
              <a:off x="14108994" y="28607610"/>
              <a:ext cx="204238" cy="192259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  <a:effectLst/>
            <a:scene3d>
              <a:camera prst="orthographicFront"/>
              <a:lightRig rig="threePt" dir="t"/>
            </a:scene3d>
            <a:sp3d>
              <a:bevelT w="571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6905" tIns="38453" rIns="76905" bIns="38453"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9055373" y="26643210"/>
            <a:ext cx="5544615" cy="5184576"/>
            <a:chOff x="10063485" y="26715218"/>
            <a:chExt cx="5544615" cy="5184576"/>
          </a:xfrm>
        </p:grpSpPr>
        <p:grpSp>
          <p:nvGrpSpPr>
            <p:cNvPr id="29" name="그룹 28"/>
            <p:cNvGrpSpPr/>
            <p:nvPr/>
          </p:nvGrpSpPr>
          <p:grpSpPr>
            <a:xfrm>
              <a:off x="10063485" y="26715218"/>
              <a:ext cx="5343348" cy="4812554"/>
              <a:chOff x="13907445" y="30434340"/>
              <a:chExt cx="5343348" cy="4812554"/>
            </a:xfrm>
          </p:grpSpPr>
          <p:grpSp>
            <p:nvGrpSpPr>
              <p:cNvPr id="239" name="그룹 238"/>
              <p:cNvGrpSpPr/>
              <p:nvPr/>
            </p:nvGrpSpPr>
            <p:grpSpPr>
              <a:xfrm>
                <a:off x="13907445" y="30434340"/>
                <a:ext cx="5343348" cy="4812554"/>
                <a:chOff x="27531364" y="15595973"/>
                <a:chExt cx="5343348" cy="4812554"/>
              </a:xfrm>
            </p:grpSpPr>
            <p:graphicFrame>
              <p:nvGraphicFramePr>
                <p:cNvPr id="240" name="차트 239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91106766"/>
                    </p:ext>
                  </p:extLst>
                </p:nvPr>
              </p:nvGraphicFramePr>
              <p:xfrm>
                <a:off x="27531364" y="15595973"/>
                <a:ext cx="5223600" cy="481255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9"/>
                </a:graphicData>
              </a:graphic>
            </p:graphicFrame>
            <p:graphicFrame>
              <p:nvGraphicFramePr>
                <p:cNvPr id="241" name="차트 240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31629735"/>
                    </p:ext>
                  </p:extLst>
                </p:nvPr>
              </p:nvGraphicFramePr>
              <p:xfrm>
                <a:off x="28651200" y="16154033"/>
                <a:ext cx="4223512" cy="325922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0"/>
                </a:graphicData>
              </a:graphic>
            </p:graphicFrame>
          </p:grpSp>
          <p:sp>
            <p:nvSpPr>
              <p:cNvPr id="245" name="모서리가 둥근 직사각형 244"/>
              <p:cNvSpPr/>
              <p:nvPr/>
            </p:nvSpPr>
            <p:spPr>
              <a:xfrm>
                <a:off x="15360228" y="31503750"/>
                <a:ext cx="3056185" cy="792088"/>
              </a:xfrm>
              <a:prstGeom prst="roundRect">
                <a:avLst/>
              </a:prstGeom>
              <a:solidFill>
                <a:srgbClr val="92B54B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latin typeface="Calibri" panose="020F0502020204030204" pitchFamily="34" charset="0"/>
                  </a:rPr>
                  <a:t>0% attack traffic</a:t>
                </a:r>
                <a:endParaRPr lang="ko-KR" altLang="en-US" sz="28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248" name="직선 화살표 연결선 247"/>
              <p:cNvCxnSpPr/>
              <p:nvPr/>
            </p:nvCxnSpPr>
            <p:spPr>
              <a:xfrm flipV="1">
                <a:off x="18720320" y="31842075"/>
                <a:ext cx="0" cy="285303"/>
              </a:xfrm>
              <a:prstGeom prst="straightConnector1">
                <a:avLst/>
              </a:prstGeom>
              <a:ln w="47625">
                <a:solidFill>
                  <a:srgbClr val="7030A0"/>
                </a:solidFill>
                <a:prstDash val="sysDot"/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0413051" y="31345796"/>
              <a:ext cx="519504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chemeClr val="accent3">
                      <a:lumMod val="50000"/>
                    </a:schemeClr>
                  </a:solidFill>
                  <a:latin typeface="Calibri" panose="020F0502020204030204" pitchFamily="34" charset="0"/>
                </a:rPr>
                <a:t>Case 1: Flow centric offloading</a:t>
              </a:r>
              <a:endParaRPr lang="ko-KR" altLang="en-US" sz="3000" b="1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6958651" y="26706372"/>
            <a:ext cx="5335067" cy="5193422"/>
            <a:chOff x="17694360" y="26706372"/>
            <a:chExt cx="5335067" cy="5193422"/>
          </a:xfrm>
        </p:grpSpPr>
        <p:grpSp>
          <p:nvGrpSpPr>
            <p:cNvPr id="27" name="그룹 26"/>
            <p:cNvGrpSpPr/>
            <p:nvPr/>
          </p:nvGrpSpPr>
          <p:grpSpPr>
            <a:xfrm>
              <a:off x="17694360" y="26706372"/>
              <a:ext cx="5335067" cy="4812554"/>
              <a:chOff x="19473257" y="30434340"/>
              <a:chExt cx="5335067" cy="4812554"/>
            </a:xfrm>
          </p:grpSpPr>
          <p:grpSp>
            <p:nvGrpSpPr>
              <p:cNvPr id="242" name="그룹 241"/>
              <p:cNvGrpSpPr/>
              <p:nvPr/>
            </p:nvGrpSpPr>
            <p:grpSpPr>
              <a:xfrm>
                <a:off x="19473257" y="30434340"/>
                <a:ext cx="5335067" cy="4812554"/>
                <a:chOff x="26497756" y="21878972"/>
                <a:chExt cx="5335067" cy="4812554"/>
              </a:xfrm>
            </p:grpSpPr>
            <p:graphicFrame>
              <p:nvGraphicFramePr>
                <p:cNvPr id="243" name="차트 242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713229510"/>
                    </p:ext>
                  </p:extLst>
                </p:nvPr>
              </p:nvGraphicFramePr>
              <p:xfrm>
                <a:off x="26497756" y="21878972"/>
                <a:ext cx="5223600" cy="481255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1"/>
                </a:graphicData>
              </a:graphic>
            </p:graphicFrame>
            <p:graphicFrame>
              <p:nvGraphicFramePr>
                <p:cNvPr id="244" name="차트 243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1109201"/>
                    </p:ext>
                  </p:extLst>
                </p:nvPr>
              </p:nvGraphicFramePr>
              <p:xfrm>
                <a:off x="27627263" y="22440632"/>
                <a:ext cx="4205560" cy="327490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2"/>
                </a:graphicData>
              </a:graphic>
            </p:graphicFrame>
          </p:grpSp>
          <p:sp>
            <p:nvSpPr>
              <p:cNvPr id="246" name="모서리가 둥근 직사각형 245"/>
              <p:cNvSpPr/>
              <p:nvPr/>
            </p:nvSpPr>
            <p:spPr>
              <a:xfrm>
                <a:off x="20904844" y="31503750"/>
                <a:ext cx="3056185" cy="792088"/>
              </a:xfrm>
              <a:prstGeom prst="roundRect">
                <a:avLst/>
              </a:prstGeom>
              <a:solidFill>
                <a:srgbClr val="FF2F2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smtClean="0">
                    <a:latin typeface="Calibri" panose="020F0502020204030204" pitchFamily="34" charset="0"/>
                  </a:rPr>
                  <a:t>100% attack traffic</a:t>
                </a:r>
                <a:endParaRPr lang="ko-KR" altLang="en-US" sz="2800" dirty="0">
                  <a:latin typeface="Calibri" panose="020F0502020204030204" pitchFamily="34" charset="0"/>
                </a:endParaRPr>
              </a:p>
            </p:txBody>
          </p:sp>
          <p:cxnSp>
            <p:nvCxnSpPr>
              <p:cNvPr id="247" name="직선 화살표 연결선 246"/>
              <p:cNvCxnSpPr/>
              <p:nvPr/>
            </p:nvCxnSpPr>
            <p:spPr>
              <a:xfrm flipV="1">
                <a:off x="24276882" y="31632525"/>
                <a:ext cx="0" cy="339277"/>
              </a:xfrm>
              <a:prstGeom prst="straightConnector1">
                <a:avLst/>
              </a:prstGeom>
              <a:ln w="47625">
                <a:solidFill>
                  <a:srgbClr val="7030A0"/>
                </a:solidFill>
                <a:prstDash val="sysDot"/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4" name="TextBox 223"/>
            <p:cNvSpPr txBox="1"/>
            <p:nvPr/>
          </p:nvSpPr>
          <p:spPr>
            <a:xfrm>
              <a:off x="18071806" y="31345796"/>
              <a:ext cx="489035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000" b="1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Case 2: Functional offloading</a:t>
              </a:r>
              <a:endParaRPr lang="ko-KR" altLang="en-US" sz="3000" b="1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25" name="TextBox 224"/>
          <p:cNvSpPr txBox="1"/>
          <p:nvPr/>
        </p:nvSpPr>
        <p:spPr>
          <a:xfrm>
            <a:off x="10200338" y="34758638"/>
            <a:ext cx="3865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 smtClea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Performance per watt</a:t>
            </a:r>
            <a:endParaRPr lang="ko-KR" altLang="en-US" sz="30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78" name="직사각형 2"/>
          <p:cNvSpPr>
            <a:spLocks noChangeArrowheads="1"/>
          </p:cNvSpPr>
          <p:nvPr/>
        </p:nvSpPr>
        <p:spPr bwMode="auto">
          <a:xfrm>
            <a:off x="923802" y="26859234"/>
            <a:ext cx="8768116" cy="1785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883" tIns="38441" rIns="76883" bIns="38441">
            <a:spAutoFit/>
          </a:bodyPr>
          <a:lstStyle/>
          <a:p>
            <a:pPr algn="just"/>
            <a:r>
              <a:rPr lang="en-US" altLang="ko-KR" sz="3700" dirty="0" smtClean="0">
                <a:latin typeface="Arial" charset="0"/>
                <a:cs typeface="Arial" charset="0"/>
              </a:rPr>
              <a:t>Experimental environment</a:t>
            </a:r>
          </a:p>
          <a:p>
            <a:pPr algn="just"/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» </a:t>
            </a:r>
            <a:r>
              <a:rPr lang="en-US" altLang="ko-KR" sz="3600" spc="-100" dirty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5</a:t>
            </a:r>
            <a:r>
              <a:rPr lang="en-US" altLang="ko-KR" sz="3600" spc="-1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0 Gbps transmission rate (synthetic traffic)</a:t>
            </a:r>
          </a:p>
          <a:p>
            <a:pPr algn="just"/>
            <a:r>
              <a:rPr lang="en-US" altLang="ko-KR" sz="3600" dirty="0" smtClean="0">
                <a:solidFill>
                  <a:schemeClr val="tx2">
                    <a:lumMod val="75000"/>
                  </a:schemeClr>
                </a:solidFill>
                <a:latin typeface="Calibri" pitchFamily="34" charset="0"/>
                <a:cs typeface="Times New Roman"/>
              </a:rPr>
              <a:t>» Snort HTTP rules v2.9.2.1 (2433 rules)</a:t>
            </a: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14407311" y="28219783"/>
            <a:ext cx="2496934" cy="1519771"/>
          </a:xfrm>
          <a:prstGeom prst="wedgeRoundRectCallout">
            <a:avLst>
              <a:gd name="adj1" fmla="val -67372"/>
              <a:gd name="adj2" fmla="val -57207"/>
              <a:gd name="adj3" fmla="val 16667"/>
            </a:avLst>
          </a:prstGeom>
          <a:solidFill>
            <a:srgbClr val="F8FAF4"/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Expected </a:t>
            </a:r>
            <a:endParaRPr lang="en-US" altLang="ko-KR" sz="3000" dirty="0" smtClean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ko-KR" sz="30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performance</a:t>
            </a:r>
            <a:endParaRPr lang="en-US" altLang="ko-KR" sz="3000" dirty="0" smtClean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ko-KR" sz="3000" dirty="0" smtClean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55 Gbps</a:t>
            </a:r>
            <a:endParaRPr lang="ko-KR" altLang="en-US" sz="3000" dirty="0">
              <a:solidFill>
                <a:schemeClr val="accent3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26" name="모서리가 둥근 사각형 설명선 225"/>
          <p:cNvSpPr/>
          <p:nvPr/>
        </p:nvSpPr>
        <p:spPr>
          <a:xfrm>
            <a:off x="22256183" y="28291791"/>
            <a:ext cx="2496934" cy="1519771"/>
          </a:xfrm>
          <a:prstGeom prst="wedgeRoundRectCallout">
            <a:avLst>
              <a:gd name="adj1" fmla="val -67372"/>
              <a:gd name="adj2" fmla="val -73502"/>
              <a:gd name="adj3" fmla="val 16667"/>
            </a:avLst>
          </a:prstGeom>
          <a:solidFill>
            <a:srgbClr val="F8EDEC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Expected </a:t>
            </a:r>
            <a:endParaRPr lang="en-US" altLang="ko-KR" sz="3000" dirty="0" smtClean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ko-KR" sz="30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performance</a:t>
            </a:r>
            <a:endParaRPr lang="en-US" altLang="ko-KR" sz="3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algn="ctr"/>
            <a:r>
              <a:rPr lang="en-US" altLang="ko-KR" sz="3000" dirty="0" smtClean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</a:rPr>
              <a:t>10 Gbps</a:t>
            </a:r>
            <a:endParaRPr lang="ko-KR" altLang="en-US" sz="3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28" name="Isosceles Triangle 370"/>
          <p:cNvSpPr/>
          <p:nvPr/>
        </p:nvSpPr>
        <p:spPr>
          <a:xfrm rot="5400000">
            <a:off x="1006353" y="8464826"/>
            <a:ext cx="304524" cy="19225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230" name="Isosceles Triangle 370"/>
          <p:cNvSpPr/>
          <p:nvPr/>
        </p:nvSpPr>
        <p:spPr>
          <a:xfrm rot="5400000">
            <a:off x="1006353" y="9580489"/>
            <a:ext cx="304524" cy="19225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231" name="Isosceles Triangle 370"/>
          <p:cNvSpPr/>
          <p:nvPr/>
        </p:nvSpPr>
        <p:spPr>
          <a:xfrm rot="5400000">
            <a:off x="1006353" y="10769082"/>
            <a:ext cx="304524" cy="19225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 w="571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67" tIns="45734" rIns="91467" bIns="45734" rtlCol="0" anchor="ctr"/>
          <a:lstStyle/>
          <a:p>
            <a:pPr algn="ctr"/>
            <a:endParaRPr lang="en-US"/>
          </a:p>
        </p:txBody>
      </p:sp>
      <p:sp>
        <p:nvSpPr>
          <p:cNvPr id="31" name="직사각형 30"/>
          <p:cNvSpPr/>
          <p:nvPr/>
        </p:nvSpPr>
        <p:spPr>
          <a:xfrm>
            <a:off x="14960029" y="31827786"/>
            <a:ext cx="9793088" cy="336054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1" name="차트 2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366993"/>
              </p:ext>
            </p:extLst>
          </p:nvPr>
        </p:nvGraphicFramePr>
        <p:xfrm>
          <a:off x="8723217" y="31687977"/>
          <a:ext cx="6121823" cy="3315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</p:spTree>
    <p:extLst>
      <p:ext uri="{BB962C8B-B14F-4D97-AF65-F5344CB8AC3E}">
        <p14:creationId xmlns:p14="http://schemas.microsoft.com/office/powerpoint/2010/main" val="384774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4642</TotalTime>
  <Words>515</Words>
  <Application>Microsoft Macintosh PowerPoint</Application>
  <PresentationFormat>Custom</PresentationFormat>
  <Paragraphs>106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테마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yhwan</dc:creator>
  <cp:lastModifiedBy>Dongsu Han</cp:lastModifiedBy>
  <cp:revision>453</cp:revision>
  <dcterms:created xsi:type="dcterms:W3CDTF">2011-03-22T06:36:18Z</dcterms:created>
  <dcterms:modified xsi:type="dcterms:W3CDTF">2014-02-21T01:58:03Z</dcterms:modified>
</cp:coreProperties>
</file>