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ko-KR"/>
    </a:defPPr>
    <a:lvl1pPr marL="0" algn="l" defTabSz="4166372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3186" algn="l" defTabSz="4166372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66372" algn="l" defTabSz="4166372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49558" algn="l" defTabSz="4166372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32744" algn="l" defTabSz="4166372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15930" algn="l" defTabSz="4166372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499116" algn="l" defTabSz="4166372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582303" algn="l" defTabSz="4166372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65489" algn="l" defTabSz="4166372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3312" y="840"/>
      </p:cViewPr>
      <p:guideLst>
        <p:guide orient="horz" pos="13484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999" y="13298393"/>
            <a:ext cx="25737979" cy="917608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7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3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66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49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32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1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499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582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65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2011-03-24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6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2011-03-24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8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98227" y="10652590"/>
            <a:ext cx="22557528" cy="22706355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15124" y="10652590"/>
            <a:ext cx="67178439" cy="22706355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2011-03-24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5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2011-03-24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9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910" y="27508445"/>
            <a:ext cx="25737979" cy="8502249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910" y="18144083"/>
            <a:ext cx="25737979" cy="9364361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318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6637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4955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327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1593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49911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58230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654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2011-03-24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15124" y="62092183"/>
            <a:ext cx="44867985" cy="175623959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87773" y="62092183"/>
            <a:ext cx="44867982" cy="175623959"/>
          </a:xfrm>
        </p:spPr>
        <p:txBody>
          <a:bodyPr/>
          <a:lstStyle>
            <a:lvl1pPr>
              <a:defRPr sz="128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2011-03-24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56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999" y="1714325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3186" indent="0">
              <a:buNone/>
              <a:defRPr sz="9100" b="1"/>
            </a:lvl2pPr>
            <a:lvl3pPr marL="4166372" indent="0">
              <a:buNone/>
              <a:defRPr sz="8200" b="1"/>
            </a:lvl3pPr>
            <a:lvl4pPr marL="6249558" indent="0">
              <a:buNone/>
              <a:defRPr sz="7300" b="1"/>
            </a:lvl4pPr>
            <a:lvl5pPr marL="8332744" indent="0">
              <a:buNone/>
              <a:defRPr sz="7300" b="1"/>
            </a:lvl5pPr>
            <a:lvl6pPr marL="10415930" indent="0">
              <a:buNone/>
              <a:defRPr sz="7300" b="1"/>
            </a:lvl6pPr>
            <a:lvl7pPr marL="12499116" indent="0">
              <a:buNone/>
              <a:defRPr sz="7300" b="1"/>
            </a:lvl7pPr>
            <a:lvl8pPr marL="14582303" indent="0">
              <a:buNone/>
              <a:defRPr sz="7300" b="1"/>
            </a:lvl8pPr>
            <a:lvl9pPr marL="16665489" indent="0">
              <a:buNone/>
              <a:defRPr sz="7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3186" indent="0">
              <a:buNone/>
              <a:defRPr sz="9100" b="1"/>
            </a:lvl2pPr>
            <a:lvl3pPr marL="4166372" indent="0">
              <a:buNone/>
              <a:defRPr sz="8200" b="1"/>
            </a:lvl3pPr>
            <a:lvl4pPr marL="6249558" indent="0">
              <a:buNone/>
              <a:defRPr sz="7300" b="1"/>
            </a:lvl4pPr>
            <a:lvl5pPr marL="8332744" indent="0">
              <a:buNone/>
              <a:defRPr sz="7300" b="1"/>
            </a:lvl5pPr>
            <a:lvl6pPr marL="10415930" indent="0">
              <a:buNone/>
              <a:defRPr sz="7300" b="1"/>
            </a:lvl6pPr>
            <a:lvl7pPr marL="12499116" indent="0">
              <a:buNone/>
              <a:defRPr sz="7300" b="1"/>
            </a:lvl7pPr>
            <a:lvl8pPr marL="14582303" indent="0">
              <a:buNone/>
              <a:defRPr sz="7300" b="1"/>
            </a:lvl8pPr>
            <a:lvl9pPr marL="16665489" indent="0">
              <a:buNone/>
              <a:defRPr sz="7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2011-03-24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6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2011-03-24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1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2011-03-24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1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8630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01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3186" indent="0">
              <a:buNone/>
              <a:defRPr sz="5500"/>
            </a:lvl2pPr>
            <a:lvl3pPr marL="4166372" indent="0">
              <a:buNone/>
              <a:defRPr sz="4600"/>
            </a:lvl3pPr>
            <a:lvl4pPr marL="6249558" indent="0">
              <a:buNone/>
              <a:defRPr sz="4100"/>
            </a:lvl4pPr>
            <a:lvl5pPr marL="8332744" indent="0">
              <a:buNone/>
              <a:defRPr sz="4100"/>
            </a:lvl5pPr>
            <a:lvl6pPr marL="10415930" indent="0">
              <a:buNone/>
              <a:defRPr sz="4100"/>
            </a:lvl6pPr>
            <a:lvl7pPr marL="12499116" indent="0">
              <a:buNone/>
              <a:defRPr sz="4100"/>
            </a:lvl7pPr>
            <a:lvl8pPr marL="14582303" indent="0">
              <a:buNone/>
              <a:defRPr sz="4100"/>
            </a:lvl8pPr>
            <a:lvl9pPr marL="16665489" indent="0">
              <a:buNone/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2011-03-24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088" y="29965967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088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3186" indent="0">
              <a:buNone/>
              <a:defRPr sz="12800"/>
            </a:lvl2pPr>
            <a:lvl3pPr marL="4166372" indent="0">
              <a:buNone/>
              <a:defRPr sz="10900"/>
            </a:lvl3pPr>
            <a:lvl4pPr marL="6249558" indent="0">
              <a:buNone/>
              <a:defRPr sz="9100"/>
            </a:lvl4pPr>
            <a:lvl5pPr marL="8332744" indent="0">
              <a:buNone/>
              <a:defRPr sz="9100"/>
            </a:lvl5pPr>
            <a:lvl6pPr marL="10415930" indent="0">
              <a:buNone/>
              <a:defRPr sz="9100"/>
            </a:lvl6pPr>
            <a:lvl7pPr marL="12499116" indent="0">
              <a:buNone/>
              <a:defRPr sz="9100"/>
            </a:lvl7pPr>
            <a:lvl8pPr marL="14582303" indent="0">
              <a:buNone/>
              <a:defRPr sz="9100"/>
            </a:lvl8pPr>
            <a:lvl9pPr marL="16665489" indent="0">
              <a:buNone/>
              <a:defRPr sz="9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088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3186" indent="0">
              <a:buNone/>
              <a:defRPr sz="5500"/>
            </a:lvl2pPr>
            <a:lvl3pPr marL="4166372" indent="0">
              <a:buNone/>
              <a:defRPr sz="4600"/>
            </a:lvl3pPr>
            <a:lvl4pPr marL="6249558" indent="0">
              <a:buNone/>
              <a:defRPr sz="4100"/>
            </a:lvl4pPr>
            <a:lvl5pPr marL="8332744" indent="0">
              <a:buNone/>
              <a:defRPr sz="4100"/>
            </a:lvl5pPr>
            <a:lvl6pPr marL="10415930" indent="0">
              <a:buNone/>
              <a:defRPr sz="4100"/>
            </a:lvl6pPr>
            <a:lvl7pPr marL="12499116" indent="0">
              <a:buNone/>
              <a:defRPr sz="4100"/>
            </a:lvl7pPr>
            <a:lvl8pPr marL="14582303" indent="0">
              <a:buNone/>
              <a:defRPr sz="4100"/>
            </a:lvl8pPr>
            <a:lvl9pPr marL="16665489" indent="0">
              <a:buNone/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2011-03-24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999" y="1714325"/>
            <a:ext cx="27251978" cy="7134755"/>
          </a:xfrm>
          <a:prstGeom prst="rect">
            <a:avLst/>
          </a:prstGeom>
        </p:spPr>
        <p:txBody>
          <a:bodyPr vert="horz" lIns="416637" tIns="208319" rIns="416637" bIns="208319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6637" tIns="208319" rIns="416637" bIns="208319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999" y="39677163"/>
            <a:ext cx="7065328" cy="2279158"/>
          </a:xfrm>
          <a:prstGeom prst="rect">
            <a:avLst/>
          </a:prstGeom>
        </p:spPr>
        <p:txBody>
          <a:bodyPr vert="horz" lIns="416637" tIns="208319" rIns="416637" bIns="208319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1547-FB9D-419F-8D1A-8A0D2A85C5FA}" type="datetimeFigureOut">
              <a:rPr lang="ko-KR" altLang="en-US" smtClean="0"/>
              <a:t>2011-03-24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5659" y="39677163"/>
            <a:ext cx="9588659" cy="2279158"/>
          </a:xfrm>
          <a:prstGeom prst="rect">
            <a:avLst/>
          </a:prstGeom>
        </p:spPr>
        <p:txBody>
          <a:bodyPr vert="horz" lIns="416637" tIns="208319" rIns="416637" bIns="208319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700649" y="39677163"/>
            <a:ext cx="7065328" cy="2279158"/>
          </a:xfrm>
          <a:prstGeom prst="rect">
            <a:avLst/>
          </a:prstGeom>
        </p:spPr>
        <p:txBody>
          <a:bodyPr vert="horz" lIns="416637" tIns="208319" rIns="416637" bIns="208319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66372" rtl="0" eaLnBrk="1" latinLnBrk="1" hangingPunct="1">
        <a:spcBef>
          <a:spcPct val="0"/>
        </a:spcBef>
        <a:buNone/>
        <a:defRPr sz="2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2390" indent="-1562390" algn="l" defTabSz="4166372" rtl="0" eaLnBrk="1" latinLnBrk="1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85177" indent="-1301991" algn="l" defTabSz="4166372" rtl="0" eaLnBrk="1" latinLnBrk="1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07965" indent="-1041593" algn="l" defTabSz="4166372" rtl="0" eaLnBrk="1" latinLnBrk="1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91151" indent="-1041593" algn="l" defTabSz="4166372" rtl="0" eaLnBrk="1" latinLnBrk="1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74337" indent="-1041593" algn="l" defTabSz="4166372" rtl="0" eaLnBrk="1" latinLnBrk="1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57523" indent="-1041593" algn="l" defTabSz="4166372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40710" indent="-1041593" algn="l" defTabSz="4166372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23896" indent="-1041593" algn="l" defTabSz="4166372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07082" indent="-1041593" algn="l" defTabSz="4166372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166372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3186" algn="l" defTabSz="4166372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66372" algn="l" defTabSz="4166372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49558" algn="l" defTabSz="4166372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32744" algn="l" defTabSz="4166372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15930" algn="l" defTabSz="4166372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99116" algn="l" defTabSz="4166372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82303" algn="l" defTabSz="4166372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65489" algn="l" defTabSz="4166372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0279975" cy="42808525"/>
          </a:xfrm>
          <a:prstGeom prst="rect">
            <a:avLst/>
          </a:prstGeom>
          <a:pattFill prst="smCheck">
            <a:fgClr>
              <a:schemeClr val="bg1">
                <a:lumMod val="50000"/>
              </a:schemeClr>
            </a:fgClr>
            <a:bgClr>
              <a:schemeClr val="bg1"/>
            </a:bgClr>
          </a:patt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4371" y="521942"/>
            <a:ext cx="29019224" cy="4162062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2745" y="3730997"/>
            <a:ext cx="3586162" cy="118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1692820" y="3529425"/>
            <a:ext cx="24536399" cy="1385005"/>
          </a:xfrm>
          <a:prstGeom prst="rect">
            <a:avLst/>
          </a:prstGeom>
        </p:spPr>
        <p:txBody>
          <a:bodyPr wrap="square" lIns="91449" tIns="45725" rIns="91449" bIns="45725">
            <a:spAutoFit/>
          </a:bodyPr>
          <a:lstStyle/>
          <a:p>
            <a:pPr algn="r"/>
            <a: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Muhammad Jamshed</a:t>
            </a:r>
            <a:r>
              <a:rPr lang="en-US" altLang="ko-KR" sz="48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Arial" pitchFamily="34" charset="0"/>
              </a:rPr>
              <a:t>,</a:t>
            </a:r>
            <a: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Younghwan Go</a:t>
            </a:r>
            <a:r>
              <a:rPr lang="en-US" altLang="ko-KR" sz="48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Arial" pitchFamily="34" charset="0"/>
              </a:rPr>
              <a:t>,</a:t>
            </a:r>
            <a: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altLang="ko-KR" sz="48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Arial" pitchFamily="34" charset="0"/>
              </a:rPr>
              <a:t>and </a:t>
            </a:r>
            <a: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KyoungSoo Park</a:t>
            </a:r>
            <a:b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</a:br>
            <a:r>
              <a:rPr lang="en-US" altLang="ko-KR" sz="3600" dirty="0" smtClean="0">
                <a:latin typeface="Calibri" pitchFamily="34" charset="0"/>
                <a:cs typeface="Arial" pitchFamily="34" charset="0"/>
              </a:rPr>
              <a:t>Department of Electrical Engineering, KAIST, {ajamshed, yhwan}@ndsl.kaist.edu, kyoungsoo@ee.kaist.ac.kr</a:t>
            </a:r>
            <a:endParaRPr lang="ko-KR" altLang="en-US" sz="4400" dirty="0">
              <a:latin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371" y="865627"/>
            <a:ext cx="29019224" cy="2431419"/>
          </a:xfrm>
          <a:prstGeom prst="rect">
            <a:avLst/>
          </a:prstGeom>
          <a:pattFill prst="dotDmnd">
            <a:fgClr>
              <a:srgbClr val="00B0F0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42443" y="809974"/>
            <a:ext cx="1051316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7200" b="1" dirty="0" smtClean="0">
                <a:solidFill>
                  <a:srgbClr val="093157"/>
                </a:solidFill>
                <a:latin typeface="Century Gothic" pitchFamily="34" charset="0"/>
              </a:rPr>
              <a:t>Suppressing Malicious Bot Traffic using an</a:t>
            </a:r>
          </a:p>
        </p:txBody>
      </p:sp>
      <p:pic>
        <p:nvPicPr>
          <p:cNvPr id="1026" name="Picture 2" descr="C:\Users\yhwan\Desktop\logo-whit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243" y="3690294"/>
            <a:ext cx="187220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1242443" y="5917046"/>
            <a:ext cx="27579064" cy="5622120"/>
          </a:xfrm>
          <a:prstGeom prst="roundRect">
            <a:avLst>
              <a:gd name="adj" fmla="val 11076"/>
            </a:avLst>
          </a:prstGeom>
          <a:solidFill>
            <a:srgbClr val="F7F7F7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AutoShape 188"/>
          <p:cNvSpPr>
            <a:spLocks noChangeArrowheads="1"/>
          </p:cNvSpPr>
          <p:nvPr/>
        </p:nvSpPr>
        <p:spPr bwMode="auto">
          <a:xfrm>
            <a:off x="2352839" y="5226305"/>
            <a:ext cx="5400600" cy="1285153"/>
          </a:xfrm>
          <a:prstGeom prst="roundRect">
            <a:avLst>
              <a:gd name="adj" fmla="val 56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none" lIns="56832" tIns="28415" rIns="56832" bIns="28415" anchor="ctr"/>
          <a:lstStyle/>
          <a:p>
            <a:pPr algn="ctr" defTabSz="2816225"/>
            <a:r>
              <a:rPr lang="en-US" altLang="ko-KR" sz="7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Motivation</a:t>
            </a:r>
            <a:endParaRPr lang="en-US" altLang="ko-KR" sz="7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242443" y="12561474"/>
            <a:ext cx="27579064" cy="4306284"/>
          </a:xfrm>
          <a:prstGeom prst="roundRect">
            <a:avLst/>
          </a:prstGeom>
          <a:solidFill>
            <a:srgbClr val="F7F7F7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utoShape 188"/>
          <p:cNvSpPr>
            <a:spLocks noChangeArrowheads="1"/>
          </p:cNvSpPr>
          <p:nvPr/>
        </p:nvSpPr>
        <p:spPr bwMode="auto">
          <a:xfrm>
            <a:off x="2466579" y="11899206"/>
            <a:ext cx="5400600" cy="1285153"/>
          </a:xfrm>
          <a:prstGeom prst="roundRect">
            <a:avLst>
              <a:gd name="adj" fmla="val 56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none" lIns="56832" tIns="28415" rIns="56832" bIns="28415" anchor="ctr"/>
          <a:lstStyle/>
          <a:p>
            <a:pPr algn="ctr" defTabSz="2816225"/>
            <a:r>
              <a:rPr lang="en-US" altLang="ko-KR" sz="7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Objective</a:t>
            </a:r>
            <a:endParaRPr lang="en-US" altLang="ko-KR" sz="7200" b="1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278447" y="20390654"/>
            <a:ext cx="27543060" cy="12966936"/>
          </a:xfrm>
          <a:prstGeom prst="roundRect">
            <a:avLst>
              <a:gd name="adj" fmla="val 6089"/>
            </a:avLst>
          </a:prstGeom>
          <a:solidFill>
            <a:srgbClr val="F7F7F7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AutoShape 188"/>
          <p:cNvSpPr>
            <a:spLocks noChangeArrowheads="1"/>
          </p:cNvSpPr>
          <p:nvPr/>
        </p:nvSpPr>
        <p:spPr bwMode="auto">
          <a:xfrm>
            <a:off x="2335236" y="19754254"/>
            <a:ext cx="5400600" cy="1285153"/>
          </a:xfrm>
          <a:prstGeom prst="roundRect">
            <a:avLst>
              <a:gd name="adj" fmla="val 56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none" lIns="56832" tIns="28415" rIns="56832" bIns="28415" anchor="ctr"/>
          <a:lstStyle/>
          <a:p>
            <a:pPr algn="ctr" defTabSz="2816225"/>
            <a:r>
              <a:rPr lang="en-US" altLang="ko-KR" sz="7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Design</a:t>
            </a:r>
            <a:endParaRPr lang="en-US" altLang="ko-KR" sz="7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78447" y="34576230"/>
            <a:ext cx="27543060" cy="6846256"/>
          </a:xfrm>
          <a:prstGeom prst="roundRect">
            <a:avLst>
              <a:gd name="adj" fmla="val 9572"/>
            </a:avLst>
          </a:prstGeom>
          <a:solidFill>
            <a:srgbClr val="F7F7F7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AutoShape 188"/>
          <p:cNvSpPr>
            <a:spLocks noChangeArrowheads="1"/>
          </p:cNvSpPr>
          <p:nvPr/>
        </p:nvSpPr>
        <p:spPr bwMode="auto">
          <a:xfrm>
            <a:off x="2407244" y="33933654"/>
            <a:ext cx="5400600" cy="1285153"/>
          </a:xfrm>
          <a:prstGeom prst="roundRect">
            <a:avLst>
              <a:gd name="adj" fmla="val 56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none" lIns="56832" tIns="28415" rIns="56832" bIns="28415" anchor="ctr"/>
          <a:lstStyle/>
          <a:p>
            <a:pPr algn="ctr" defTabSz="2816225"/>
            <a:r>
              <a:rPr lang="en-US" altLang="ko-KR" sz="72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Evaluation</a:t>
            </a:r>
            <a:endParaRPr lang="en-US" altLang="ko-KR" sz="7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11253938" y="41998550"/>
            <a:ext cx="18935721" cy="928878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  <p:txBody>
          <a:bodyPr vert="horz" lIns="482544" tIns="241272" rIns="482544" bIns="241272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altLang="ko-KR" sz="3200" b="1" dirty="0" smtClean="0">
                <a:effectLst>
                  <a:reflection blurRad="6350" stA="55000" endA="300" endPos="45500" dir="5400000" sy="-100000" algn="bl" rotWithShape="0"/>
                </a:effectLst>
                <a:latin typeface="Century Gothic" pitchFamily="34" charset="0"/>
                <a:ea typeface="+mj-ea"/>
                <a:cs typeface="+mj-cs"/>
              </a:rPr>
              <a:t>Networked and Distributed Computing Systems Lab, KAIST </a:t>
            </a:r>
            <a:endParaRPr lang="ko-KR" altLang="en-US" sz="3200" dirty="0">
              <a:effectLst>
                <a:reflection blurRad="6350" stA="55000" endA="300" endPos="45500" dir="5400000" sy="-100000" algn="bl" rotWithShape="0"/>
              </a:effectLst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65321" y="41998550"/>
            <a:ext cx="7773866" cy="928878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  <p:txBody>
          <a:bodyPr vert="horz" lIns="482544" tIns="241272" rIns="482544" bIns="241272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3200" b="1" dirty="0" smtClean="0">
                <a:effectLst>
                  <a:reflection blurRad="6350" stA="55000" endA="300" endPos="45500" dir="5400000" sy="-100000" algn="bl" rotWithShape="0"/>
                </a:effectLst>
                <a:latin typeface="Century Gothic" pitchFamily="34" charset="0"/>
                <a:ea typeface="+mj-ea"/>
                <a:cs typeface="+mj-cs"/>
              </a:rPr>
              <a:t>8</a:t>
            </a:r>
            <a:r>
              <a:rPr lang="en-US" altLang="ko-KR" sz="3200" b="1" baseline="30000" dirty="0" smtClean="0">
                <a:effectLst>
                  <a:reflection blurRad="6350" stA="55000" endA="300" endPos="45500" dir="5400000" sy="-100000" algn="bl" rotWithShape="0"/>
                </a:effectLst>
                <a:latin typeface="Century Gothic" pitchFamily="34" charset="0"/>
                <a:ea typeface="+mj-ea"/>
                <a:cs typeface="+mj-cs"/>
              </a:rPr>
              <a:t>th</a:t>
            </a:r>
            <a:r>
              <a:rPr lang="en-US" altLang="ko-KR" sz="3200" b="1" dirty="0" smtClean="0">
                <a:effectLst>
                  <a:reflection blurRad="6350" stA="55000" endA="300" endPos="45500" dir="5400000" sy="-100000" algn="bl" rotWithShape="0"/>
                </a:effectLst>
                <a:latin typeface="Century Gothic" pitchFamily="34" charset="0"/>
                <a:ea typeface="+mj-ea"/>
                <a:cs typeface="+mj-cs"/>
              </a:rPr>
              <a:t> USENIX NSDI, March 31, 2011</a:t>
            </a:r>
            <a:endParaRPr lang="ko-KR" altLang="en-US" sz="3200" dirty="0">
              <a:effectLst>
                <a:reflection blurRad="6350" stA="55000" endA="300" endPos="45500" dir="5400000" sy="-100000" algn="bl" rotWithShape="0"/>
              </a:effectLst>
              <a:latin typeface="Century Gothic" pitchFamily="34" charset="0"/>
              <a:ea typeface="+mj-ea"/>
              <a:cs typeface="+mj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62523" y="21758806"/>
            <a:ext cx="12997445" cy="1087870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5343339" y="21332254"/>
            <a:ext cx="12830096" cy="1130525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AutoShape 188"/>
          <p:cNvSpPr>
            <a:spLocks noChangeArrowheads="1"/>
          </p:cNvSpPr>
          <p:nvPr/>
        </p:nvSpPr>
        <p:spPr bwMode="auto">
          <a:xfrm>
            <a:off x="2394572" y="21332254"/>
            <a:ext cx="3672408" cy="858600"/>
          </a:xfrm>
          <a:prstGeom prst="roundRect">
            <a:avLst>
              <a:gd name="adj" fmla="val 56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none" lIns="56832" tIns="28415" rIns="56832" bIns="28415" anchor="ctr"/>
          <a:lstStyle/>
          <a:p>
            <a:pPr algn="ctr" defTabSz="2816225"/>
            <a: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Architecture</a:t>
            </a:r>
            <a:endParaRPr lang="en-US" altLang="ko-KR" sz="6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827619" y="970247"/>
            <a:ext cx="1771396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ko-KR" sz="13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rPr>
              <a:t>Accurate Human Attester</a:t>
            </a:r>
            <a:endParaRPr lang="ko-KR" altLang="en-US" sz="1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84" name="직사각형 2"/>
          <p:cNvSpPr>
            <a:spLocks noChangeArrowheads="1"/>
          </p:cNvSpPr>
          <p:nvPr/>
        </p:nvSpPr>
        <p:spPr bwMode="auto">
          <a:xfrm>
            <a:off x="2610595" y="6930654"/>
            <a:ext cx="1054084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Malicious bots pose a threat to Internet</a:t>
            </a:r>
          </a:p>
          <a:p>
            <a:pPr algn="just"/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» Major DDoS attacks on government and </a:t>
            </a:r>
          </a:p>
          <a:p>
            <a:pPr algn="just"/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  portal sites on March 3rd, 2011</a:t>
            </a:r>
            <a:endParaRPr lang="ko-KR" altLang="en-US" sz="4400" dirty="0" smtClean="0"/>
          </a:p>
          <a:p>
            <a:pPr algn="just"/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» Constitutes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over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90% of all spams</a:t>
            </a:r>
          </a:p>
          <a:p>
            <a:pPr algn="just"/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» Money loss from click frauds</a:t>
            </a:r>
          </a:p>
          <a:p>
            <a:pPr algn="just"/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» Employed in online games for unfair gain</a:t>
            </a:r>
            <a:endParaRPr lang="ko-KR" altLang="ko-KR" sz="4400" dirty="0">
              <a:latin typeface="Arial" charset="0"/>
              <a:cs typeface="Arial" charset="0"/>
            </a:endParaRPr>
          </a:p>
        </p:txBody>
      </p:sp>
      <p:sp>
        <p:nvSpPr>
          <p:cNvPr id="85" name="Isosceles Triangle 370"/>
          <p:cNvSpPr/>
          <p:nvPr/>
        </p:nvSpPr>
        <p:spPr>
          <a:xfrm rot="5400000">
            <a:off x="2111860" y="7141358"/>
            <a:ext cx="362071" cy="228696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87" name="직사각형 2"/>
          <p:cNvSpPr>
            <a:spLocks noChangeArrowheads="1"/>
          </p:cNvSpPr>
          <p:nvPr/>
        </p:nvSpPr>
        <p:spPr bwMode="auto">
          <a:xfrm>
            <a:off x="2682603" y="13562935"/>
            <a:ext cx="1188132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Human message attestation model</a:t>
            </a:r>
          </a:p>
          <a:p>
            <a:pPr algn="just"/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» Human-attested messages accepted as bot-free</a:t>
            </a:r>
          </a:p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Secure binding of key event and its message</a:t>
            </a:r>
          </a:p>
          <a:p>
            <a:pPr algn="just"/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» The root of trust on the input devices and TPM</a:t>
            </a:r>
          </a:p>
        </p:txBody>
      </p:sp>
      <p:sp>
        <p:nvSpPr>
          <p:cNvPr id="88" name="Isosceles Triangle 370"/>
          <p:cNvSpPr/>
          <p:nvPr/>
        </p:nvSpPr>
        <p:spPr>
          <a:xfrm rot="5400000">
            <a:off x="2183868" y="13845647"/>
            <a:ext cx="362071" cy="228696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89" name="Isosceles Triangle 370"/>
          <p:cNvSpPr/>
          <p:nvPr/>
        </p:nvSpPr>
        <p:spPr>
          <a:xfrm rot="5400000">
            <a:off x="2183868" y="15213799"/>
            <a:ext cx="362071" cy="228696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90" name="Isosceles Triangle 370"/>
          <p:cNvSpPr/>
          <p:nvPr/>
        </p:nvSpPr>
        <p:spPr>
          <a:xfrm rot="5400000">
            <a:off x="14885741" y="13089553"/>
            <a:ext cx="362071" cy="285636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91" name="Rounded Rectangle 182"/>
          <p:cNvSpPr/>
          <p:nvPr/>
        </p:nvSpPr>
        <p:spPr>
          <a:xfrm>
            <a:off x="1472705" y="17587838"/>
            <a:ext cx="27348801" cy="174859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  <a:effectLst>
            <a:outerShdw blurRad="241300" dist="241300" dir="2700000" algn="tl" rotWithShape="0">
              <a:prstClr val="black">
                <a:alpha val="42000"/>
              </a:prstClr>
            </a:outerShdw>
          </a:effectLst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r>
              <a:rPr lang="en-US" altLang="ko-KR" sz="5400" b="1" u="sng" dirty="0">
                <a:gradFill flip="none" rotWithShape="1">
                  <a:gsLst>
                    <a:gs pos="0">
                      <a:schemeClr val="tx2">
                        <a:shade val="30000"/>
                        <a:satMod val="115000"/>
                      </a:schemeClr>
                    </a:gs>
                    <a:gs pos="50000">
                      <a:schemeClr val="tx2">
                        <a:shade val="67500"/>
                        <a:satMod val="115000"/>
                      </a:schemeClr>
                    </a:gs>
                    <a:gs pos="100000">
                      <a:schemeClr val="tx2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r="5400000" algn="ctr" rotWithShape="0">
                    <a:srgbClr val="000000">
                      <a:alpha val="60000"/>
                    </a:srgbClr>
                  </a:outerShdw>
                </a:effectLst>
              </a:rPr>
              <a:t>K</a:t>
            </a:r>
            <a:r>
              <a:rPr lang="en-US" altLang="ko-KR" sz="5400" b="1" u="sng" dirty="0" smtClean="0">
                <a:gradFill flip="none" rotWithShape="1">
                  <a:gsLst>
                    <a:gs pos="0">
                      <a:schemeClr val="tx2">
                        <a:shade val="30000"/>
                        <a:satMod val="115000"/>
                      </a:schemeClr>
                    </a:gs>
                    <a:gs pos="50000">
                      <a:schemeClr val="tx2">
                        <a:shade val="67500"/>
                        <a:satMod val="115000"/>
                      </a:schemeClr>
                    </a:gs>
                    <a:gs pos="100000">
                      <a:schemeClr val="tx2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r="5400000" algn="ctr" rotWithShape="0">
                    <a:srgbClr val="000000">
                      <a:alpha val="60000"/>
                    </a:srgbClr>
                  </a:outerShdw>
                </a:effectLst>
              </a:rPr>
              <a:t>ey Insight</a:t>
            </a:r>
          </a:p>
          <a:p>
            <a:pPr algn="ctr"/>
            <a:r>
              <a:rPr lang="en-US" altLang="ko-KR" sz="4800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sz="4800" i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Bot-free Internet framework with accurate human attestation that binds key event to message”</a:t>
            </a:r>
            <a:endParaRPr lang="en-US" sz="480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5440691" y="12907318"/>
            <a:ext cx="130207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Prevent invalid attester from producing signature</a:t>
            </a:r>
          </a:p>
          <a:p>
            <a:pPr algn="just"/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</a:t>
            </a:r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»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Authenticate valid attester code binary</a:t>
            </a:r>
          </a:p>
          <a:p>
            <a:pPr algn="just"/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» Use a physical input device for message creation</a:t>
            </a:r>
          </a:p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Transparent, accurate and general framework</a:t>
            </a:r>
            <a:endParaRPr lang="en-US" altLang="ko-KR" sz="4400" dirty="0">
              <a:latin typeface="Arial" charset="0"/>
              <a:cs typeface="Arial" charset="0"/>
            </a:endParaRPr>
          </a:p>
          <a:p>
            <a:pPr algn="just"/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» Accurate, automatic attestation on all applications</a:t>
            </a:r>
            <a:endParaRPr lang="en-US" altLang="ko-KR" sz="4400" dirty="0" smtClean="0">
              <a:latin typeface="Arial" charset="0"/>
              <a:cs typeface="Arial" charset="0"/>
            </a:endParaRPr>
          </a:p>
        </p:txBody>
      </p:sp>
      <p:sp>
        <p:nvSpPr>
          <p:cNvPr id="95" name="아래쪽 화살표 94"/>
          <p:cNvSpPr/>
          <p:nvPr/>
        </p:nvSpPr>
        <p:spPr>
          <a:xfrm>
            <a:off x="13766291" y="16579726"/>
            <a:ext cx="2819400" cy="115212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2"/>
          <p:cNvSpPr>
            <a:spLocks noChangeArrowheads="1"/>
          </p:cNvSpPr>
          <p:nvPr/>
        </p:nvSpPr>
        <p:spPr bwMode="auto">
          <a:xfrm>
            <a:off x="2754612" y="22563935"/>
            <a:ext cx="1188132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Extended key event for input devices</a:t>
            </a:r>
          </a:p>
          <a:p>
            <a:pPr algn="just"/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» Secure keycode with proof (an HMAC-SHA1)</a:t>
            </a:r>
          </a:p>
        </p:txBody>
      </p:sp>
      <p:sp>
        <p:nvSpPr>
          <p:cNvPr id="97" name="Isosceles Triangle 370"/>
          <p:cNvSpPr/>
          <p:nvPr/>
        </p:nvSpPr>
        <p:spPr>
          <a:xfrm rot="5400000">
            <a:off x="2286152" y="22839102"/>
            <a:ext cx="362071" cy="228696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2035" y="28245022"/>
            <a:ext cx="696200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377" y="25148678"/>
            <a:ext cx="5353050" cy="703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AutoShape 188"/>
          <p:cNvSpPr>
            <a:spLocks noChangeArrowheads="1"/>
          </p:cNvSpPr>
          <p:nvPr/>
        </p:nvSpPr>
        <p:spPr bwMode="auto">
          <a:xfrm>
            <a:off x="15851100" y="20828198"/>
            <a:ext cx="5481575" cy="930608"/>
          </a:xfrm>
          <a:prstGeom prst="roundRect">
            <a:avLst>
              <a:gd name="adj" fmla="val 56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none" lIns="56832" tIns="28415" rIns="56832" bIns="28415" anchor="ctr"/>
          <a:lstStyle/>
          <a:p>
            <a:pPr algn="ctr" defTabSz="2816225"/>
            <a: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Attestation process</a:t>
            </a:r>
            <a:endParaRPr lang="en-US" altLang="ko-KR" sz="600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79" y="23996550"/>
            <a:ext cx="8496944" cy="225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Isosceles Triangle 370"/>
          <p:cNvSpPr/>
          <p:nvPr/>
        </p:nvSpPr>
        <p:spPr>
          <a:xfrm rot="5400000">
            <a:off x="2255877" y="26856571"/>
            <a:ext cx="362071" cy="228696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2" name="직사각형 1"/>
          <p:cNvSpPr/>
          <p:nvPr/>
        </p:nvSpPr>
        <p:spPr>
          <a:xfrm>
            <a:off x="2754612" y="26588838"/>
            <a:ext cx="55440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 smtClean="0">
                <a:latin typeface="Arial" charset="0"/>
                <a:cs typeface="Arial" charset="0"/>
              </a:rPr>
              <a:t>Technology</a:t>
            </a:r>
            <a:endParaRPr lang="en-US" altLang="ko-KR" sz="4400" dirty="0">
              <a:latin typeface="Arial" charset="0"/>
              <a:cs typeface="Arial" charset="0"/>
            </a:endParaRPr>
          </a:p>
          <a:p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» Root of trust = TPM</a:t>
            </a:r>
          </a:p>
          <a:p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</a:t>
            </a:r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»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Sandboxed = Flicker</a:t>
            </a:r>
            <a:endParaRPr lang="en-US" altLang="ko-KR" sz="4400" dirty="0" smtClean="0">
              <a:latin typeface="Arial" charset="0"/>
              <a:cs typeface="Arial" charset="0"/>
            </a:endParaRPr>
          </a:p>
          <a:p>
            <a:r>
              <a:rPr lang="en-US" altLang="ko-KR" sz="4400" dirty="0" smtClean="0">
                <a:latin typeface="Arial" charset="0"/>
                <a:cs typeface="Arial" charset="0"/>
              </a:rPr>
              <a:t>Architecture</a:t>
            </a:r>
            <a:endParaRPr lang="en-US" altLang="ko-KR" sz="4400" dirty="0">
              <a:latin typeface="Arial" charset="0"/>
              <a:cs typeface="Arial" charset="0"/>
            </a:endParaRPr>
          </a:p>
          <a:p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» Valid attester code</a:t>
            </a:r>
          </a:p>
          <a:p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» Message produced </a:t>
            </a:r>
          </a:p>
          <a:p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  by relevant key click</a:t>
            </a:r>
          </a:p>
          <a:p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» Proof signed </a:t>
            </a:r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by TPM</a:t>
            </a:r>
            <a:endParaRPr lang="en-US" altLang="ko-KR" sz="4400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Times New Roman"/>
            </a:endParaRPr>
          </a:p>
        </p:txBody>
      </p:sp>
      <p:sp>
        <p:nvSpPr>
          <p:cNvPr id="48" name="Isosceles Triangle 370"/>
          <p:cNvSpPr/>
          <p:nvPr/>
        </p:nvSpPr>
        <p:spPr>
          <a:xfrm rot="5400000">
            <a:off x="2243204" y="28872795"/>
            <a:ext cx="362071" cy="228696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49" name="직사각형 2"/>
          <p:cNvSpPr>
            <a:spLocks noChangeArrowheads="1"/>
          </p:cNvSpPr>
          <p:nvPr/>
        </p:nvSpPr>
        <p:spPr bwMode="auto">
          <a:xfrm>
            <a:off x="16220107" y="22124342"/>
            <a:ext cx="1188132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General framework</a:t>
            </a:r>
          </a:p>
          <a:p>
            <a:pPr algn="just"/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» Late launch environment to verify keycode</a:t>
            </a:r>
          </a:p>
          <a:p>
            <a:pPr algn="just"/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» TPM verifies the proof of attester and keycode</a:t>
            </a:r>
          </a:p>
          <a:p>
            <a:pPr algn="just"/>
            <a:endParaRPr lang="en-US" altLang="ko-KR" sz="4400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Times New Roman"/>
            </a:endParaRPr>
          </a:p>
        </p:txBody>
      </p:sp>
      <p:sp>
        <p:nvSpPr>
          <p:cNvPr id="50" name="Isosceles Triangle 370"/>
          <p:cNvSpPr/>
          <p:nvPr/>
        </p:nvSpPr>
        <p:spPr>
          <a:xfrm rot="5400000">
            <a:off x="15721372" y="22333014"/>
            <a:ext cx="362071" cy="228696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51" name="직사각형 2"/>
          <p:cNvSpPr>
            <a:spLocks noChangeArrowheads="1"/>
          </p:cNvSpPr>
          <p:nvPr/>
        </p:nvSpPr>
        <p:spPr bwMode="auto">
          <a:xfrm>
            <a:off x="16220107" y="27236910"/>
            <a:ext cx="46127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3-stage flow chart</a:t>
            </a:r>
            <a:endParaRPr lang="en-US" altLang="ko-KR" sz="4400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Times New Roman"/>
            </a:endParaRPr>
          </a:p>
        </p:txBody>
      </p:sp>
      <p:sp>
        <p:nvSpPr>
          <p:cNvPr id="52" name="Isosceles Triangle 370"/>
          <p:cNvSpPr/>
          <p:nvPr/>
        </p:nvSpPr>
        <p:spPr>
          <a:xfrm rot="5400000">
            <a:off x="15708699" y="27517590"/>
            <a:ext cx="362071" cy="228696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53" name="직사각형 2"/>
          <p:cNvSpPr>
            <a:spLocks noChangeArrowheads="1"/>
          </p:cNvSpPr>
          <p:nvPr/>
        </p:nvSpPr>
        <p:spPr bwMode="auto">
          <a:xfrm>
            <a:off x="23056633" y="24212574"/>
            <a:ext cx="461274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Browser process</a:t>
            </a:r>
            <a:endParaRPr lang="en-US" altLang="ko-KR" sz="4400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Times New Roman"/>
            </a:endParaRPr>
          </a:p>
        </p:txBody>
      </p:sp>
      <p:sp>
        <p:nvSpPr>
          <p:cNvPr id="54" name="Isosceles Triangle 370"/>
          <p:cNvSpPr/>
          <p:nvPr/>
        </p:nvSpPr>
        <p:spPr>
          <a:xfrm rot="5400000">
            <a:off x="22549459" y="24423278"/>
            <a:ext cx="362071" cy="228696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55" name="직사각형 2"/>
          <p:cNvSpPr>
            <a:spLocks noChangeArrowheads="1"/>
          </p:cNvSpPr>
          <p:nvPr/>
        </p:nvSpPr>
        <p:spPr bwMode="auto">
          <a:xfrm>
            <a:off x="16220107" y="24212574"/>
            <a:ext cx="594066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Optimization</a:t>
            </a:r>
          </a:p>
          <a:p>
            <a:pPr algn="just"/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» Attestation token test</a:t>
            </a:r>
          </a:p>
          <a:p>
            <a:pPr algn="just"/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</a:t>
            </a:r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»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Verify through image</a:t>
            </a:r>
          </a:p>
          <a:p>
            <a:pPr algn="just"/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» Confirm valid action</a:t>
            </a:r>
          </a:p>
        </p:txBody>
      </p:sp>
      <p:sp>
        <p:nvSpPr>
          <p:cNvPr id="56" name="Isosceles Triangle 370"/>
          <p:cNvSpPr/>
          <p:nvPr/>
        </p:nvSpPr>
        <p:spPr>
          <a:xfrm rot="5400000">
            <a:off x="15721372" y="24493254"/>
            <a:ext cx="362071" cy="228696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57" name="직사각형 2"/>
          <p:cNvSpPr>
            <a:spLocks noChangeArrowheads="1"/>
          </p:cNvSpPr>
          <p:nvPr/>
        </p:nvSpPr>
        <p:spPr bwMode="auto">
          <a:xfrm>
            <a:off x="2392453" y="35573219"/>
            <a:ext cx="7046229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Attestation</a:t>
            </a:r>
            <a:r>
              <a:rPr lang="en-US" altLang="ko-KR" sz="4400" dirty="0" smtClean="0">
                <a:latin typeface="Arial" charset="0"/>
                <a:cs typeface="Arial" charset="0"/>
              </a:rPr>
              <a:t> </a:t>
            </a:r>
            <a:r>
              <a:rPr lang="en-US" altLang="ko-KR" sz="4400" dirty="0" smtClean="0">
                <a:latin typeface="Arial" charset="0"/>
                <a:cs typeface="Arial" charset="0"/>
              </a:rPr>
              <a:t>latency</a:t>
            </a:r>
          </a:p>
          <a:p>
            <a:pPr algn="just"/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» Mainly due to hardware</a:t>
            </a:r>
          </a:p>
          <a:p>
            <a:pPr algn="just"/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» In range of interactive use</a:t>
            </a:r>
          </a:p>
          <a:p>
            <a:pPr algn="just"/>
            <a:endParaRPr lang="en-US" altLang="ko-KR" sz="4400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Times New Roman"/>
            </a:endParaRPr>
          </a:p>
        </p:txBody>
      </p:sp>
      <p:sp>
        <p:nvSpPr>
          <p:cNvPr id="58" name="Isosceles Triangle 370"/>
          <p:cNvSpPr/>
          <p:nvPr/>
        </p:nvSpPr>
        <p:spPr>
          <a:xfrm rot="5400000">
            <a:off x="1969961" y="35855931"/>
            <a:ext cx="362071" cy="228696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59" name="직사각형 2"/>
          <p:cNvSpPr>
            <a:spLocks noChangeArrowheads="1"/>
          </p:cNvSpPr>
          <p:nvPr/>
        </p:nvSpPr>
        <p:spPr bwMode="auto">
          <a:xfrm>
            <a:off x="9811395" y="35013774"/>
            <a:ext cx="713302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Keycode validation time of </a:t>
            </a:r>
          </a:p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varying sizes within attester</a:t>
            </a:r>
            <a:endParaRPr lang="en-US" altLang="ko-KR" sz="4400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Times New Roman"/>
            </a:endParaRPr>
          </a:p>
          <a:p>
            <a:pPr algn="just"/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»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Practical for applications</a:t>
            </a:r>
            <a:endParaRPr lang="en-US" altLang="ko-KR" sz="4400" dirty="0" smtClean="0">
              <a:solidFill>
                <a:schemeClr val="tx2">
                  <a:lumMod val="75000"/>
                </a:schemeClr>
              </a:solidFill>
              <a:latin typeface="Calibri" pitchFamily="34" charset="0"/>
              <a:cs typeface="Times New Roman"/>
            </a:endParaRPr>
          </a:p>
        </p:txBody>
      </p:sp>
      <p:sp>
        <p:nvSpPr>
          <p:cNvPr id="60" name="Isosceles Triangle 370"/>
          <p:cNvSpPr/>
          <p:nvPr/>
        </p:nvSpPr>
        <p:spPr>
          <a:xfrm rot="5400000">
            <a:off x="9371995" y="35296487"/>
            <a:ext cx="362071" cy="228696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748" y="37201833"/>
            <a:ext cx="6425375" cy="400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17084202" y="35373814"/>
            <a:ext cx="11161239" cy="564651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AutoShape 188"/>
          <p:cNvSpPr>
            <a:spLocks noChangeArrowheads="1"/>
          </p:cNvSpPr>
          <p:nvPr/>
        </p:nvSpPr>
        <p:spPr bwMode="auto">
          <a:xfrm>
            <a:off x="17516251" y="34941766"/>
            <a:ext cx="3672408" cy="858600"/>
          </a:xfrm>
          <a:prstGeom prst="roundRect">
            <a:avLst>
              <a:gd name="adj" fmla="val 56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none" lIns="56832" tIns="28415" rIns="56832" bIns="28415" anchor="ctr"/>
          <a:lstStyle/>
          <a:p>
            <a:pPr algn="ctr" defTabSz="2816225"/>
            <a: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Conclusion</a:t>
            </a:r>
            <a:endParaRPr lang="en-US" altLang="ko-KR" sz="6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300227" y="36093894"/>
            <a:ext cx="10928273" cy="2862350"/>
          </a:xfrm>
          <a:prstGeom prst="rect">
            <a:avLst/>
          </a:prstGeom>
          <a:noFill/>
        </p:spPr>
        <p:txBody>
          <a:bodyPr wrap="square" lIns="91467" tIns="45734" rIns="91467" bIns="45734" rtlCol="0">
            <a:spAutoFit/>
          </a:bodyPr>
          <a:lstStyle/>
          <a:p>
            <a:pPr marL="1029009" indent="-1029009"/>
            <a:r>
              <a:rPr lang="en-US" sz="3600" dirty="0">
                <a:latin typeface="Arial" pitchFamily="34" charset="0"/>
                <a:ea typeface="Tahoma" pitchFamily="34" charset="0"/>
                <a:cs typeface="Arial" pitchFamily="34" charset="0"/>
              </a:rPr>
              <a:t>1</a:t>
            </a:r>
            <a:r>
              <a:rPr lang="en-US" sz="36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) Bind the message to its relevant key events</a:t>
            </a:r>
          </a:p>
          <a:p>
            <a:pPr marL="1029009" indent="-1029009"/>
            <a:r>
              <a:rPr lang="en-US" altLang="ko-KR" sz="3600" dirty="0">
                <a:latin typeface="Arial" pitchFamily="34" charset="0"/>
                <a:ea typeface="Tahoma" pitchFamily="34" charset="0"/>
                <a:cs typeface="Arial" pitchFamily="34" charset="0"/>
              </a:rPr>
              <a:t>2</a:t>
            </a:r>
            <a:r>
              <a:rPr lang="en-US" altLang="ko-KR" sz="36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) Only the valid attester generates a signature</a:t>
            </a:r>
          </a:p>
          <a:p>
            <a:pPr marL="1029009" indent="-1029009"/>
            <a:r>
              <a:rPr lang="en-US" altLang="ko-KR" sz="36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3) </a:t>
            </a:r>
            <a:r>
              <a:rPr lang="en-US" altLang="ko-KR" sz="36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Manual user action </a:t>
            </a:r>
            <a:r>
              <a:rPr lang="en-US" altLang="ko-KR" sz="36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is </a:t>
            </a:r>
            <a:r>
              <a:rPr lang="en-US" altLang="ko-KR" sz="36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not required</a:t>
            </a:r>
          </a:p>
          <a:p>
            <a:pPr marL="1029009" indent="-1029009"/>
            <a:r>
              <a:rPr lang="en-US" altLang="ko-KR" sz="36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4) Easily deployable to </a:t>
            </a:r>
            <a:r>
              <a:rPr lang="en-US" altLang="ko-KR" sz="36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existing network </a:t>
            </a:r>
            <a:r>
              <a:rPr lang="en-US" altLang="ko-KR" sz="36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applications</a:t>
            </a:r>
          </a:p>
          <a:p>
            <a:pPr marL="1029009" indent="-1029009"/>
            <a:r>
              <a:rPr lang="en-US" altLang="ko-KR" sz="3600" dirty="0">
                <a:latin typeface="Arial" pitchFamily="34" charset="0"/>
                <a:ea typeface="Tahoma" pitchFamily="34" charset="0"/>
                <a:cs typeface="Arial" pitchFamily="34" charset="0"/>
              </a:rPr>
              <a:t>5</a:t>
            </a:r>
            <a:r>
              <a:rPr lang="en-US" altLang="ko-KR" sz="3600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) Distinguish human-generated from bot-generated</a:t>
            </a:r>
          </a:p>
        </p:txBody>
      </p:sp>
      <p:sp>
        <p:nvSpPr>
          <p:cNvPr id="66" name="Rounded Rectangle 182"/>
          <p:cNvSpPr/>
          <p:nvPr/>
        </p:nvSpPr>
        <p:spPr>
          <a:xfrm>
            <a:off x="17479584" y="39838310"/>
            <a:ext cx="10405819" cy="87429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28575">
            <a:solidFill>
              <a:schemeClr val="tx1"/>
            </a:solidFill>
          </a:ln>
          <a:effectLst>
            <a:outerShdw blurRad="241300" dist="241300" dir="2700000" algn="tl" rotWithShape="0">
              <a:prstClr val="black">
                <a:alpha val="42000"/>
              </a:prstClr>
            </a:outerShdw>
          </a:effectLst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r>
              <a:rPr lang="en-US" altLang="ko-KR" sz="4400" b="1" u="sng" dirty="0" smtClean="0">
                <a:gradFill flip="none" rotWithShape="1">
                  <a:gsLst>
                    <a:gs pos="0">
                      <a:schemeClr val="tx2">
                        <a:shade val="30000"/>
                        <a:satMod val="115000"/>
                      </a:schemeClr>
                    </a:gs>
                    <a:gs pos="50000">
                      <a:schemeClr val="tx2">
                        <a:shade val="67500"/>
                        <a:satMod val="115000"/>
                      </a:schemeClr>
                    </a:gs>
                    <a:gs pos="100000">
                      <a:schemeClr val="tx2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r="5400000" algn="ctr" rotWithShape="0">
                    <a:srgbClr val="000000">
                      <a:alpha val="60000"/>
                    </a:srgbClr>
                  </a:outerShdw>
                </a:effectLst>
              </a:rPr>
              <a:t>Accurate Human Attester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555" y="37925048"/>
            <a:ext cx="6948131" cy="313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52" y="26358973"/>
            <a:ext cx="6181725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13449916" y="6681375"/>
            <a:ext cx="14795527" cy="4404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AutoShape 188"/>
          <p:cNvSpPr>
            <a:spLocks noChangeArrowheads="1"/>
          </p:cNvSpPr>
          <p:nvPr/>
        </p:nvSpPr>
        <p:spPr bwMode="auto">
          <a:xfrm>
            <a:off x="13771835" y="6216070"/>
            <a:ext cx="10513168" cy="930608"/>
          </a:xfrm>
          <a:prstGeom prst="roundRect">
            <a:avLst>
              <a:gd name="adj" fmla="val 569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none" lIns="56832" tIns="28415" rIns="56832" bIns="28415" anchor="ctr"/>
          <a:lstStyle/>
          <a:p>
            <a:pPr algn="ctr" defTabSz="2816225"/>
            <a: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Existing technique (Not-A-Bot, NSDI ‘09)</a:t>
            </a:r>
            <a:endParaRPr lang="en-US" altLang="ko-KR" sz="6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6" name="직사각형 2"/>
          <p:cNvSpPr>
            <a:spLocks noChangeArrowheads="1"/>
          </p:cNvSpPr>
          <p:nvPr/>
        </p:nvSpPr>
        <p:spPr bwMode="auto">
          <a:xfrm>
            <a:off x="14635933" y="7485227"/>
            <a:ext cx="1324947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No binding of input events to its message</a:t>
            </a:r>
          </a:p>
          <a:p>
            <a:pPr algn="just"/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»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Bots steal the attestation for random contents</a:t>
            </a:r>
            <a:endParaRPr lang="en-US" altLang="ko-KR" sz="4400" dirty="0" smtClean="0">
              <a:latin typeface="Arial" charset="0"/>
              <a:cs typeface="Arial" charset="0"/>
            </a:endParaRPr>
          </a:p>
          <a:p>
            <a:pPr algn="just"/>
            <a:r>
              <a:rPr lang="en-US" altLang="ko-KR" sz="4400" dirty="0" smtClean="0">
                <a:latin typeface="Arial" charset="0"/>
                <a:cs typeface="Arial" charset="0"/>
              </a:rPr>
              <a:t>Attestation on dedicated machines without key clicks</a:t>
            </a:r>
          </a:p>
          <a:p>
            <a:pPr algn="just"/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» Signature doesn’t carry a proof of the attester code</a:t>
            </a:r>
          </a:p>
          <a:p>
            <a:pPr algn="just"/>
            <a:r>
              <a:rPr lang="en-US" altLang="ko-KR" sz="44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» </a:t>
            </a:r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Malicious attester signs any content without key clicks</a:t>
            </a:r>
            <a:endParaRPr lang="en-US" altLang="ko-KR" sz="4400" dirty="0">
              <a:latin typeface="Arial" charset="0"/>
              <a:cs typeface="Arial" charset="0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843845" y="7607763"/>
            <a:ext cx="577548" cy="5574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8" name="Picture 4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843845" y="8946878"/>
            <a:ext cx="577548" cy="5574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0" name="Isosceles Triangle 370"/>
          <p:cNvSpPr/>
          <p:nvPr/>
        </p:nvSpPr>
        <p:spPr>
          <a:xfrm rot="5400000">
            <a:off x="14898414" y="15103745"/>
            <a:ext cx="362071" cy="285636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81" name="아래쪽 화살표 80"/>
          <p:cNvSpPr/>
          <p:nvPr/>
        </p:nvSpPr>
        <p:spPr>
          <a:xfrm>
            <a:off x="21723175" y="38984416"/>
            <a:ext cx="1913756" cy="99791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7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390</Words>
  <Application>Microsoft Office PowerPoint</Application>
  <PresentationFormat>사용자 지정</PresentationFormat>
  <Paragraphs>66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yhwan</dc:creator>
  <cp:lastModifiedBy>yhwan</cp:lastModifiedBy>
  <cp:revision>251</cp:revision>
  <dcterms:created xsi:type="dcterms:W3CDTF">2011-03-22T06:36:18Z</dcterms:created>
  <dcterms:modified xsi:type="dcterms:W3CDTF">2011-03-24T07:35:03Z</dcterms:modified>
</cp:coreProperties>
</file>