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8" r:id="rId5"/>
    <p:sldId id="269" r:id="rId6"/>
    <p:sldId id="270" r:id="rId7"/>
    <p:sldId id="263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89" autoAdjust="0"/>
    <p:restoredTop sz="94660"/>
  </p:normalViewPr>
  <p:slideViewPr>
    <p:cSldViewPr snapToGrid="0">
      <p:cViewPr>
        <p:scale>
          <a:sx n="75" d="100"/>
          <a:sy n="75" d="100"/>
        </p:scale>
        <p:origin x="900" y="30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C86D-BA82-4D19-8E3C-9775DAAEA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5AC37-0C6C-41A9-B39C-6C869B7E1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85640-F4E7-417A-81E4-CE73F6BF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8BA3-E9A4-429A-ACCB-C5AA49AB79A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725FC-ED24-4531-9E80-60C5D3AB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1E023-E7D7-4A0F-9225-93022388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D20-0DEA-48B5-8EB8-DE2E82235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6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8C93-C77C-4037-A6E9-C3276ADD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50417-F5C3-4DC9-A69B-D39EA9C4C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68EE3-8778-42C2-B096-5DB366DC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8BA3-E9A4-429A-ACCB-C5AA49AB79A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8FABA-BED0-4F26-9CCB-7D54B630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1B8DD-4AFC-472D-9197-C85847D6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D20-0DEA-48B5-8EB8-DE2E82235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1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48E3E-D36E-459B-A72A-C6C350BF5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FE70D-9982-4E6F-AD05-7EE365239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058A4-DC81-4739-8D14-335F1C61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8BA3-E9A4-429A-ACCB-C5AA49AB79A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F0BCA-12FB-47AA-B5DD-778143B1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C24C4-3E43-4F4F-976D-D6BA2EF5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D20-0DEA-48B5-8EB8-DE2E82235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4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A9E3-2423-4637-A5FF-EE9189AF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INOT-Regular" panose="0200050303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4337C-B052-491D-B4E8-80F53A748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DINOT-Light" panose="02000504040000020003" pitchFamily="50" charset="0"/>
              </a:defRPr>
            </a:lvl1pPr>
            <a:lvl2pPr>
              <a:defRPr>
                <a:latin typeface="DINOT-Light" panose="02000504040000020003" pitchFamily="50" charset="0"/>
              </a:defRPr>
            </a:lvl2pPr>
            <a:lvl3pPr>
              <a:defRPr>
                <a:latin typeface="DINOT-Light" panose="02000504040000020003" pitchFamily="50" charset="0"/>
              </a:defRPr>
            </a:lvl3pPr>
            <a:lvl4pPr>
              <a:defRPr>
                <a:latin typeface="DINOT-Light" panose="02000504040000020003" pitchFamily="50" charset="0"/>
              </a:defRPr>
            </a:lvl4pPr>
            <a:lvl5pPr>
              <a:defRPr>
                <a:latin typeface="DINOT-Light" panose="02000504040000020003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296A8-2542-4145-864F-9165DE77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8BA3-E9A4-429A-ACCB-C5AA49AB79A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D3041-2093-43C4-879E-DBDD5DF6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80CFF-A2B9-46A9-9342-5B4881C5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D20-0DEA-48B5-8EB8-DE2E82235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4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D082-ED8D-4AC0-8194-94DAC1EE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ED3A2-FD1D-4DE0-A6CE-1D3ABCC46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CE006-D4F1-42C9-82AE-F8741C79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8BA3-E9A4-429A-ACCB-C5AA49AB79A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A6BDD-0591-481A-B95B-F829D9D5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F7F83-5484-433E-AE3F-6D77D066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D20-0DEA-48B5-8EB8-DE2E82235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4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49D5-52FD-4024-A53B-D46CA812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71821-D9B1-4046-AF9D-777C7A31E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488AC-E58A-45E3-8D9C-FB3D1AFB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143F9-6B48-4FD7-8FD2-0E71EAD1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8BA3-E9A4-429A-ACCB-C5AA49AB79A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B1025-92FA-4F13-809D-BBCB38E4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83F0C-F1C9-49AE-BD12-B737145E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D20-0DEA-48B5-8EB8-DE2E82235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2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D1F2-D07F-451D-AB9D-162B3D1D5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3FC27-5C9E-4F0F-978A-D5BE4B0C0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D40D3-1FBB-46D8-8A7D-88ACC19E7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70C2-6F90-42DA-8ADD-2885DC4AE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2DC8A-3941-476A-9FCA-6F3AAA3EA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8C955-E16F-4586-A4EE-9CB716AD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8BA3-E9A4-429A-ACCB-C5AA49AB79A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3080D-7A27-417E-84AE-748475C6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419227-4147-46E8-AD73-DDC9D676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D20-0DEA-48B5-8EB8-DE2E82235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0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C93E-4637-4E3D-A06A-EDCA2DA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DF693-B3BC-4C55-B5EA-B6CE3128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8BA3-E9A4-429A-ACCB-C5AA49AB79A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76473-2BE2-4A93-8D54-FF197D1E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7E2BD-F6B6-4CE2-9235-16062477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D20-0DEA-48B5-8EB8-DE2E82235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8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8C5A2-20B5-4804-B8F6-0ED2FC64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8BA3-E9A4-429A-ACCB-C5AA49AB79A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5C899-491B-4C98-8103-7696545F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63962-2CBD-4DF5-AD58-14195606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D20-0DEA-48B5-8EB8-DE2E82235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4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699D-1D3D-4F4E-AA4B-000B2B992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FCD8A-676E-413C-A2FB-BD5C4C784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EA370-6BE8-481F-91EC-DF5694B7F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A85B-2062-4575-A14D-D82D717F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8BA3-E9A4-429A-ACCB-C5AA49AB79A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460D-355E-4D21-9EAD-AC8CF655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59B3C-1F4D-44AC-90BA-D5355E06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D20-0DEA-48B5-8EB8-DE2E82235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6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7740-94E7-4680-9388-4B9720BC8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21D71-DA9C-4F95-B9A3-B97373C2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F1F3F-B3C0-4752-ACA3-85DE6FD23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70F82-0CF0-4E5A-8CE7-D09BFA81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8BA3-E9A4-429A-ACCB-C5AA49AB79A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567C6-9DF0-4D18-B2D7-57CC412D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0A5A9-775F-4FF1-A938-2E15865D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D20-0DEA-48B5-8EB8-DE2E82235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9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0E947-B542-4474-B8B5-DF2E0BAC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BA74B-97B4-4152-8F65-BCB34AB89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6C50C-B7D3-4236-A43D-7BF2909E1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E8BA3-E9A4-429A-ACCB-C5AA49AB79A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75ADC-A5E6-41BF-AD14-13F2EC202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7A5AF-B9FD-4136-949B-4137D7486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ED20-0DEA-48B5-8EB8-DE2E82235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01877807_Persuasive_Technologies_for_Sustainable_Urban_Mobility" TargetMode="External"/><Relationship Id="rId2" Type="http://schemas.openxmlformats.org/officeDocument/2006/relationships/hyperlink" Target="https://www.researchgate.net/publication/281377423_Using_Gamification_to_Incentivize_Sustainable_Urban_Mobil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lijn.be/en/overdelijn/organisatie/zorgzaam-ondernemen/milieu/co2-uitstoot-voertuigen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A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0206-212F-4956-9B57-684C590B0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16844"/>
            <a:ext cx="9321791" cy="261545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BA6F9"/>
                </a:solidFill>
                <a:latin typeface="DINOT-Medium" panose="02000503030000020004" pitchFamily="50" charset="0"/>
              </a:rPr>
              <a:t>Green Alps: </a:t>
            </a:r>
            <a:br>
              <a:rPr lang="en-US" sz="5400" dirty="0">
                <a:solidFill>
                  <a:schemeClr val="accent6">
                    <a:lumMod val="50000"/>
                  </a:schemeClr>
                </a:solidFill>
                <a:latin typeface="DINOT-Medium" panose="02000503030000020004" pitchFamily="50" charset="0"/>
              </a:rPr>
            </a:br>
            <a:r>
              <a:rPr lang="en-US" sz="5400" dirty="0">
                <a:solidFill>
                  <a:schemeClr val="bg1"/>
                </a:solidFill>
                <a:latin typeface="DINOT-Medium" panose="02000503030000020004" pitchFamily="50" charset="0"/>
              </a:rPr>
              <a:t>Persuasive and Sustainable Mobility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73ECE8-D973-4F74-888F-7C89B821F387}"/>
              </a:ext>
            </a:extLst>
          </p:cNvPr>
          <p:cNvGrpSpPr/>
          <p:nvPr/>
        </p:nvGrpSpPr>
        <p:grpSpPr>
          <a:xfrm>
            <a:off x="4172856" y="1816844"/>
            <a:ext cx="3846287" cy="923330"/>
            <a:chOff x="2438400" y="1790841"/>
            <a:chExt cx="3846287" cy="9233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6217DA2-458D-4D2E-907B-948A3E471888}"/>
                </a:ext>
              </a:extLst>
            </p:cNvPr>
            <p:cNvSpPr/>
            <p:nvPr/>
          </p:nvSpPr>
          <p:spPr>
            <a:xfrm>
              <a:off x="2438400" y="1803842"/>
              <a:ext cx="3744685" cy="8973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BCC4DC-DD38-469E-B490-39418F0B1732}"/>
                </a:ext>
              </a:extLst>
            </p:cNvPr>
            <p:cNvSpPr/>
            <p:nvPr/>
          </p:nvSpPr>
          <p:spPr>
            <a:xfrm>
              <a:off x="2438401" y="1790841"/>
              <a:ext cx="384628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DINOT-Medium" panose="02000503030000020004" pitchFamily="50" charset="0"/>
                </a:rPr>
                <a:t>Green Alps:</a:t>
              </a:r>
              <a:endParaRPr lang="en-US" sz="5400" dirty="0">
                <a:latin typeface="DINOT-Medium" panose="0200050303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993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C942-E1F8-4249-89F5-9D118F41A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9F8FC-3507-487F-8139-62079394F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/>
              <a:t>Persuade</a:t>
            </a:r>
            <a:r>
              <a:rPr lang="en-US" sz="3600" dirty="0"/>
              <a:t> commuters and tourists</a:t>
            </a:r>
            <a:br>
              <a:rPr lang="en-US" sz="3600" dirty="0"/>
            </a:br>
            <a:r>
              <a:rPr lang="en-US" sz="3600" dirty="0"/>
              <a:t>to use public transport/bike </a:t>
            </a:r>
            <a:br>
              <a:rPr lang="en-US" sz="3600" dirty="0"/>
            </a:br>
            <a:r>
              <a:rPr lang="en-US" sz="3600" dirty="0"/>
              <a:t>when going from A to B</a:t>
            </a:r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9113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A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0160E24-69E2-43FC-B724-CC960C60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2031" y="365125"/>
            <a:ext cx="3311768" cy="1325563"/>
          </a:xfrm>
        </p:spPr>
        <p:txBody>
          <a:bodyPr/>
          <a:lstStyle/>
          <a:p>
            <a:r>
              <a:rPr lang="en-US" dirty="0"/>
              <a:t>Self monitoring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A41BDE-0A1B-47DA-9771-2E7612B07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2030" y="1825625"/>
            <a:ext cx="3895969" cy="4351338"/>
          </a:xfrm>
        </p:spPr>
        <p:txBody>
          <a:bodyPr/>
          <a:lstStyle/>
          <a:p>
            <a:r>
              <a:rPr lang="en-US" dirty="0"/>
              <a:t>See how much CO</a:t>
            </a:r>
            <a:r>
              <a:rPr lang="en-US" baseline="-25000" dirty="0"/>
              <a:t>2</a:t>
            </a:r>
            <a:r>
              <a:rPr lang="en-US" dirty="0"/>
              <a:t> and money you safe</a:t>
            </a:r>
          </a:p>
          <a:p>
            <a:r>
              <a:rPr lang="en-US" dirty="0"/>
              <a:t>See where you waste 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B80627-E0F6-4D21-928A-0CFF89C20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252" y="753568"/>
            <a:ext cx="2480453" cy="5371008"/>
          </a:xfrm>
          <a:prstGeom prst="roundRect">
            <a:avLst>
              <a:gd name="adj" fmla="val 9437"/>
            </a:avLst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B81049-7F4A-45FD-A0D4-183B06588A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55" r="37355"/>
          <a:stretch/>
        </p:blipFill>
        <p:spPr>
          <a:xfrm>
            <a:off x="4558585" y="0"/>
            <a:ext cx="307483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17B5E7-3396-4B38-AB65-6E24E2B8C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838" y="739054"/>
            <a:ext cx="2480454" cy="5371009"/>
          </a:xfrm>
          <a:prstGeom prst="roundRect">
            <a:avLst>
              <a:gd name="adj" fmla="val 7960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8E7302-BE86-45BC-92A0-79E30F253E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81" r="34482"/>
          <a:stretch/>
        </p:blipFill>
        <p:spPr>
          <a:xfrm>
            <a:off x="0" y="0"/>
            <a:ext cx="4539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4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A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EEBFE5-A444-4C0F-96F7-7A9C59596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48" y="758481"/>
            <a:ext cx="2502378" cy="5418481"/>
          </a:xfrm>
          <a:prstGeom prst="roundRect">
            <a:avLst>
              <a:gd name="adj" fmla="val 917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8E7302-BE86-45BC-92A0-79E30F253E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81"/>
          <a:stretch/>
        </p:blipFill>
        <p:spPr>
          <a:xfrm>
            <a:off x="0" y="0"/>
            <a:ext cx="873200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09B315-31B0-4EE4-B32F-FFE810652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811" y="719759"/>
            <a:ext cx="2502378" cy="5418482"/>
          </a:xfrm>
          <a:prstGeom prst="roundRect">
            <a:avLst>
              <a:gd name="adj" fmla="val 8234"/>
            </a:avLst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B81049-7F4A-45FD-A0D4-183B06588A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55" r="37355"/>
          <a:stretch/>
        </p:blipFill>
        <p:spPr>
          <a:xfrm>
            <a:off x="4558585" y="0"/>
            <a:ext cx="307483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0160E24-69E2-43FC-B724-CC960C60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2031" y="646659"/>
            <a:ext cx="3311768" cy="2006600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Challenges, goal setting, and social comparison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A41BDE-0A1B-47DA-9771-2E7612B07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2031" y="2989384"/>
            <a:ext cx="3311768" cy="351301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Achieve CO</a:t>
            </a:r>
            <a:r>
              <a:rPr lang="en-US" baseline="-25000" dirty="0"/>
              <a:t>2 </a:t>
            </a:r>
            <a:r>
              <a:rPr lang="en-US" dirty="0"/>
              <a:t>and € challenges</a:t>
            </a:r>
            <a:endParaRPr lang="en-US" baseline="-25000" dirty="0"/>
          </a:p>
          <a:p>
            <a:r>
              <a:rPr lang="en-US" dirty="0"/>
              <a:t>Compare your achievements to others nearby</a:t>
            </a:r>
          </a:p>
          <a:p>
            <a:r>
              <a:rPr lang="en-US" dirty="0"/>
              <a:t>Based on the travel classification using Open Street Map data</a:t>
            </a:r>
          </a:p>
          <a:p>
            <a:r>
              <a:rPr lang="en-US" dirty="0"/>
              <a:t>Aggregated views for </a:t>
            </a:r>
            <a:r>
              <a:rPr lang="en-US" u="sng" dirty="0"/>
              <a:t>other stakeholders</a:t>
            </a:r>
          </a:p>
        </p:txBody>
      </p:sp>
    </p:spTree>
    <p:extLst>
      <p:ext uri="{BB962C8B-B14F-4D97-AF65-F5344CB8AC3E}">
        <p14:creationId xmlns:p14="http://schemas.microsoft.com/office/powerpoint/2010/main" val="291901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A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C83840-74CC-48DE-B6A3-CF296A0DE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527" y="709613"/>
            <a:ext cx="2518347" cy="5453062"/>
          </a:xfrm>
          <a:prstGeom prst="roundRect">
            <a:avLst>
              <a:gd name="adj" fmla="val 10251"/>
            </a:avLst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B81049-7F4A-45FD-A0D4-183B06588A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55" r="37355"/>
          <a:stretch/>
        </p:blipFill>
        <p:spPr>
          <a:xfrm>
            <a:off x="4558585" y="0"/>
            <a:ext cx="307483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869A74-C13B-4E7F-8457-878EAD2B5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874" y="695325"/>
            <a:ext cx="2524946" cy="5467350"/>
          </a:xfrm>
          <a:prstGeom prst="roundRect">
            <a:avLst>
              <a:gd name="adj" fmla="val 14781"/>
            </a:avLst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0160E24-69E2-43FC-B724-CC960C60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2030" y="646659"/>
            <a:ext cx="3821723" cy="2274341"/>
          </a:xfrm>
        </p:spPr>
        <p:txBody>
          <a:bodyPr>
            <a:normAutofit fontScale="90000"/>
          </a:bodyPr>
          <a:lstStyle/>
          <a:p>
            <a:r>
              <a:rPr lang="en-US" dirty="0"/>
              <a:t>Personalized Suggestions for Commuters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A41BDE-0A1B-47DA-9771-2E7612B07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2031" y="2768601"/>
            <a:ext cx="3821722" cy="3408362"/>
          </a:xfrm>
        </p:spPr>
        <p:txBody>
          <a:bodyPr/>
          <a:lstStyle/>
          <a:p>
            <a:r>
              <a:rPr lang="en-US" dirty="0"/>
              <a:t>Based on transport schedule</a:t>
            </a:r>
          </a:p>
          <a:p>
            <a:r>
              <a:rPr lang="en-US" dirty="0"/>
              <a:t>Expected traffic (based on Open Data Hub’s presence of guests)</a:t>
            </a:r>
          </a:p>
          <a:p>
            <a:endParaRPr lang="en-US" baseline="-25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8E7302-BE86-45BC-92A0-79E30F253E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81" r="34326"/>
          <a:stretch/>
        </p:blipFill>
        <p:spPr>
          <a:xfrm>
            <a:off x="0" y="0"/>
            <a:ext cx="4558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3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A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2A394A5-1069-455A-BD61-05CA53572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899" y="734180"/>
            <a:ext cx="2513601" cy="5442783"/>
          </a:xfrm>
          <a:prstGeom prst="roundRect">
            <a:avLst>
              <a:gd name="adj" fmla="val 9449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D3F98A-05CA-476A-A070-7C7B5EC22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231" y="734180"/>
            <a:ext cx="2513600" cy="5442783"/>
          </a:xfrm>
          <a:prstGeom prst="roundRect">
            <a:avLst>
              <a:gd name="adj" fmla="val 9048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8E7302-BE86-45BC-92A0-79E30F253E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81" r="34326"/>
          <a:stretch/>
        </p:blipFill>
        <p:spPr>
          <a:xfrm>
            <a:off x="0" y="0"/>
            <a:ext cx="4558585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B81049-7F4A-45FD-A0D4-183B06588A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355" r="37355"/>
          <a:stretch/>
        </p:blipFill>
        <p:spPr>
          <a:xfrm>
            <a:off x="4558585" y="0"/>
            <a:ext cx="307483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0160E24-69E2-43FC-B724-CC960C60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2030" y="646659"/>
            <a:ext cx="3821723" cy="2274341"/>
          </a:xfrm>
        </p:spPr>
        <p:txBody>
          <a:bodyPr>
            <a:normAutofit/>
          </a:bodyPr>
          <a:lstStyle/>
          <a:p>
            <a:r>
              <a:rPr lang="en-US" dirty="0"/>
              <a:t>Personalized Suggestions for Tourists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A41BDE-0A1B-47DA-9771-2E7612B07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2031" y="2768601"/>
            <a:ext cx="3821722" cy="3408362"/>
          </a:xfrm>
        </p:spPr>
        <p:txBody>
          <a:bodyPr/>
          <a:lstStyle/>
          <a:p>
            <a:r>
              <a:rPr lang="en-US" dirty="0"/>
              <a:t>Based on planned activity type</a:t>
            </a:r>
          </a:p>
          <a:p>
            <a:r>
              <a:rPr lang="en-US" dirty="0"/>
              <a:t>Connect with partners to suggest activities doable on foot, with bike, or public transport</a:t>
            </a:r>
          </a:p>
          <a:p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95017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A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0206-212F-4956-9B57-684C590B0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2378"/>
            <a:ext cx="9144000" cy="953244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Thank you!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6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ACB8-05D8-4CE3-8D50-5FA21467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E9F3-111F-43C5-BB45-785873E7F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/>
              <a:t>Kazhamiakin, Raman &amp; Marconi, Annapaola &amp; Perillo, Mirko &amp; Pistore, Marco &amp; Piras, Luca &amp; Avesani, Francesco &amp; Perri, Nicola &amp; Valetto, Giuseppe. (2015). </a:t>
            </a:r>
            <a:r>
              <a:rPr lang="en-US" sz="2400" b="1"/>
              <a:t>Using Gamification to Incentivize Sustainable Urban Mobility</a:t>
            </a:r>
            <a:r>
              <a:rPr lang="en-US" sz="2400"/>
              <a:t>. Visited 22.09.2018, </a:t>
            </a:r>
            <a:r>
              <a:rPr lang="en-US" sz="2400">
                <a:hlinkClick r:id="rId2"/>
              </a:rPr>
              <a:t>Link</a:t>
            </a:r>
            <a:endParaRPr lang="en-US" sz="2400"/>
          </a:p>
          <a:p>
            <a:r>
              <a:rPr lang="en-US" sz="2400"/>
              <a:t>Anagnostopoulou, Evangelia &amp; Bothos, Efthimios &amp; Magoutas, Babis &amp; Schrammel, Johann &amp; Mentzas, Gregoris. (2016). </a:t>
            </a:r>
            <a:r>
              <a:rPr lang="en-US" sz="2400" b="1"/>
              <a:t>Persuasive Technologies for Sustainable Urban Mobility</a:t>
            </a:r>
            <a:r>
              <a:rPr lang="en-US" sz="2400"/>
              <a:t>. Visited 22.09.2018, </a:t>
            </a:r>
            <a:r>
              <a:rPr lang="en-US" sz="2400">
                <a:hlinkClick r:id="rId3"/>
              </a:rPr>
              <a:t>Link</a:t>
            </a:r>
            <a:endParaRPr lang="en-US" sz="2400"/>
          </a:p>
          <a:p>
            <a:r>
              <a:rPr lang="en-US" sz="2400"/>
              <a:t>De Lijn, </a:t>
            </a:r>
            <a:r>
              <a:rPr lang="en-US" sz="2400" b="1"/>
              <a:t>CO2-emissions of vehicles. </a:t>
            </a:r>
            <a:r>
              <a:rPr lang="en-US" sz="2400"/>
              <a:t>Visited 22.09.2018, </a:t>
            </a:r>
            <a:r>
              <a:rPr lang="en-US" sz="2400">
                <a:hlinkClick r:id="rId4"/>
              </a:rPr>
              <a:t>Link</a:t>
            </a:r>
            <a:endParaRPr lang="en-US" sz="240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5819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D9D6-59C3-491C-A4D2-4EE231C01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Architecture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D4D070CF-958C-4D9D-AF80-485D41C88B1A}"/>
              </a:ext>
            </a:extLst>
          </p:cNvPr>
          <p:cNvSpPr/>
          <p:nvPr/>
        </p:nvSpPr>
        <p:spPr>
          <a:xfrm>
            <a:off x="1057154" y="3244357"/>
            <a:ext cx="595086" cy="711200"/>
          </a:xfrm>
          <a:prstGeom prst="can">
            <a:avLst>
              <a:gd name="adj" fmla="val 445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1474C35-281C-4FC6-848A-2499106E6C7A}"/>
              </a:ext>
            </a:extLst>
          </p:cNvPr>
          <p:cNvSpPr/>
          <p:nvPr/>
        </p:nvSpPr>
        <p:spPr>
          <a:xfrm>
            <a:off x="1758747" y="4692857"/>
            <a:ext cx="595086" cy="711200"/>
          </a:xfrm>
          <a:prstGeom prst="can">
            <a:avLst>
              <a:gd name="adj" fmla="val 4451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3AE7F-3386-43DF-A187-736B502D7607}"/>
              </a:ext>
            </a:extLst>
          </p:cNvPr>
          <p:cNvSpPr txBox="1"/>
          <p:nvPr/>
        </p:nvSpPr>
        <p:spPr>
          <a:xfrm>
            <a:off x="287239" y="3998556"/>
            <a:ext cx="209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 Data Hub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ED892F-3865-4D00-A8ED-78700D83425F}"/>
              </a:ext>
            </a:extLst>
          </p:cNvPr>
          <p:cNvSpPr txBox="1"/>
          <p:nvPr/>
        </p:nvSpPr>
        <p:spPr>
          <a:xfrm>
            <a:off x="890394" y="5458077"/>
            <a:ext cx="233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 Street Map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14FE59-6832-418F-83E5-DCACA8414287}"/>
              </a:ext>
            </a:extLst>
          </p:cNvPr>
          <p:cNvSpPr/>
          <p:nvPr/>
        </p:nvSpPr>
        <p:spPr>
          <a:xfrm>
            <a:off x="1345442" y="1667231"/>
            <a:ext cx="33571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transport schedule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F373FB-C8BF-45C0-8C8D-AC8D2F23892A}"/>
              </a:ext>
            </a:extLst>
          </p:cNvPr>
          <p:cNvSpPr/>
          <p:nvPr/>
        </p:nvSpPr>
        <p:spPr>
          <a:xfrm>
            <a:off x="1972132" y="2117920"/>
            <a:ext cx="30008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Hotel room availability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935FA5-3962-4DEE-9AE9-C969F69157D3}"/>
              </a:ext>
            </a:extLst>
          </p:cNvPr>
          <p:cNvSpPr/>
          <p:nvPr/>
        </p:nvSpPr>
        <p:spPr>
          <a:xfrm>
            <a:off x="2174164" y="3389399"/>
            <a:ext cx="209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Traffic intensity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B6DC8B-69A3-4A7E-A869-93C635583FA6}"/>
              </a:ext>
            </a:extLst>
          </p:cNvPr>
          <p:cNvCxnSpPr>
            <a:cxnSpLocks/>
          </p:cNvCxnSpPr>
          <p:nvPr/>
        </p:nvCxnSpPr>
        <p:spPr>
          <a:xfrm flipV="1">
            <a:off x="1337238" y="2110677"/>
            <a:ext cx="288167" cy="10266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EDA322A4-594A-40F7-9F85-1822EA184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596" y="3396376"/>
            <a:ext cx="1016832" cy="2201782"/>
          </a:xfrm>
          <a:prstGeom prst="roundRect">
            <a:avLst>
              <a:gd name="adj" fmla="val 14781"/>
            </a:avLst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4693240-F870-44F3-89AB-5FAC899FFD3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8248047" y="3332094"/>
            <a:ext cx="1218631" cy="237395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97E9A64-560E-44B1-98C3-3907F11D2157}"/>
              </a:ext>
            </a:extLst>
          </p:cNvPr>
          <p:cNvSpPr/>
          <p:nvPr/>
        </p:nvSpPr>
        <p:spPr>
          <a:xfrm>
            <a:off x="6294371" y="3768325"/>
            <a:ext cx="1245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Location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441B789-EABC-4629-BFA5-6F369010D957}"/>
              </a:ext>
            </a:extLst>
          </p:cNvPr>
          <p:cNvCxnSpPr>
            <a:cxnSpLocks/>
          </p:cNvCxnSpPr>
          <p:nvPr/>
        </p:nvCxnSpPr>
        <p:spPr>
          <a:xfrm flipH="1">
            <a:off x="7569973" y="3999158"/>
            <a:ext cx="58082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426FDC0-8480-4EE6-8E54-AB118C5D2E0B}"/>
              </a:ext>
            </a:extLst>
          </p:cNvPr>
          <p:cNvSpPr/>
          <p:nvPr/>
        </p:nvSpPr>
        <p:spPr>
          <a:xfrm>
            <a:off x="3323192" y="5251994"/>
            <a:ext cx="41033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Understand if on road or rail</a:t>
            </a:r>
          </a:p>
          <a:p>
            <a:r>
              <a:rPr lang="en-US" sz="2400" dirty="0"/>
              <a:t>based on distance to node type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7DCF1C-5E5E-4F2D-982F-E48C8C480F83}"/>
              </a:ext>
            </a:extLst>
          </p:cNvPr>
          <p:cNvCxnSpPr>
            <a:cxnSpLocks/>
          </p:cNvCxnSpPr>
          <p:nvPr/>
        </p:nvCxnSpPr>
        <p:spPr>
          <a:xfrm flipV="1">
            <a:off x="2504175" y="4717784"/>
            <a:ext cx="771148" cy="2952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00B3163-D005-4DB4-825E-6D55C34B831B}"/>
              </a:ext>
            </a:extLst>
          </p:cNvPr>
          <p:cNvSpPr/>
          <p:nvPr/>
        </p:nvSpPr>
        <p:spPr>
          <a:xfrm>
            <a:off x="3300704" y="4385022"/>
            <a:ext cx="846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Ways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37CF023-0503-42F8-A744-EA7BDAD23520}"/>
              </a:ext>
            </a:extLst>
          </p:cNvPr>
          <p:cNvCxnSpPr>
            <a:cxnSpLocks/>
          </p:cNvCxnSpPr>
          <p:nvPr/>
        </p:nvCxnSpPr>
        <p:spPr>
          <a:xfrm>
            <a:off x="3676270" y="4857956"/>
            <a:ext cx="0" cy="3827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CB8D296-DE6E-491A-A906-FB19F5F4F8A5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5185049" y="4229990"/>
            <a:ext cx="1472621" cy="10220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C1E4478-4B14-4155-8A2A-5C75F16F5BCE}"/>
              </a:ext>
            </a:extLst>
          </p:cNvPr>
          <p:cNvSpPr/>
          <p:nvPr/>
        </p:nvSpPr>
        <p:spPr>
          <a:xfrm>
            <a:off x="5116749" y="1497558"/>
            <a:ext cx="54872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Hard coded/configured CO</a:t>
            </a:r>
            <a:r>
              <a:rPr lang="en-US" sz="2400" baseline="-25000" dirty="0"/>
              <a:t>2 </a:t>
            </a:r>
            <a:r>
              <a:rPr lang="en-US" sz="2400" dirty="0"/>
              <a:t>consumptions </a:t>
            </a:r>
            <a:endParaRPr lang="en-US" sz="2400" baseline="-25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EAC194A-5852-4F72-AB47-BFB3083468BC}"/>
              </a:ext>
            </a:extLst>
          </p:cNvPr>
          <p:cNvCxnSpPr>
            <a:cxnSpLocks/>
          </p:cNvCxnSpPr>
          <p:nvPr/>
        </p:nvCxnSpPr>
        <p:spPr>
          <a:xfrm flipV="1">
            <a:off x="8858275" y="2718422"/>
            <a:ext cx="0" cy="566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276C7259-75BD-42C9-B49A-6BBD99901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707" y="4937606"/>
            <a:ext cx="476887" cy="41531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DF20E68-388A-47ED-9982-A61E66DD4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301" y="1171013"/>
            <a:ext cx="476887" cy="41531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3D35D3D-40A8-4B73-B19C-67920202E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148" y="1399211"/>
            <a:ext cx="476887" cy="41531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F39ED92-7032-4FB8-9D16-C57073D59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101" y="4126372"/>
            <a:ext cx="476887" cy="41531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35BFBC7E-1B69-41E1-963E-1AB57584AC9E}"/>
              </a:ext>
            </a:extLst>
          </p:cNvPr>
          <p:cNvSpPr/>
          <p:nvPr/>
        </p:nvSpPr>
        <p:spPr>
          <a:xfrm>
            <a:off x="5157064" y="1930212"/>
            <a:ext cx="53059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/>
              <a:t>Detected steps, activities (biking, driving)</a:t>
            </a:r>
            <a:br>
              <a:rPr lang="en-US" sz="2400" dirty="0"/>
            </a:br>
            <a:r>
              <a:rPr lang="en-US" sz="2400" dirty="0"/>
              <a:t>through Android/iOS API</a:t>
            </a:r>
            <a:endParaRPr lang="en-US" sz="2400" baseline="-25000" dirty="0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5D3C1C43-7306-4B67-AE37-6B8EC97A6B11}"/>
              </a:ext>
            </a:extLst>
          </p:cNvPr>
          <p:cNvSpPr/>
          <p:nvPr/>
        </p:nvSpPr>
        <p:spPr>
          <a:xfrm>
            <a:off x="3948559" y="2930169"/>
            <a:ext cx="4561666" cy="2310556"/>
          </a:xfrm>
          <a:prstGeom prst="arc">
            <a:avLst>
              <a:gd name="adj1" fmla="val 11723999"/>
              <a:gd name="adj2" fmla="val 20535109"/>
            </a:avLst>
          </a:prstGeom>
          <a:ln w="38100"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D3A61613-34BF-4DBE-9A41-26AEBBFE03DF}"/>
              </a:ext>
            </a:extLst>
          </p:cNvPr>
          <p:cNvSpPr/>
          <p:nvPr/>
        </p:nvSpPr>
        <p:spPr>
          <a:xfrm rot="20786447">
            <a:off x="4416228" y="3572575"/>
            <a:ext cx="4936755" cy="4150218"/>
          </a:xfrm>
          <a:prstGeom prst="arc">
            <a:avLst>
              <a:gd name="adj1" fmla="val 12357984"/>
              <a:gd name="adj2" fmla="val 18871143"/>
            </a:avLst>
          </a:prstGeom>
          <a:ln w="38100"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DFD478B9-FF53-4FC0-B716-8EE0FF141FE5}"/>
              </a:ext>
            </a:extLst>
          </p:cNvPr>
          <p:cNvSpPr/>
          <p:nvPr/>
        </p:nvSpPr>
        <p:spPr>
          <a:xfrm rot="968282">
            <a:off x="1662862" y="2042225"/>
            <a:ext cx="7941432" cy="5200227"/>
          </a:xfrm>
          <a:prstGeom prst="arc">
            <a:avLst>
              <a:gd name="adj1" fmla="val 14158692"/>
              <a:gd name="adj2" fmla="val 18871143"/>
            </a:avLst>
          </a:prstGeom>
          <a:ln w="38100"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139E21E-3EA1-4D30-B70B-ABD240C7B888}"/>
              </a:ext>
            </a:extLst>
          </p:cNvPr>
          <p:cNvCxnSpPr>
            <a:cxnSpLocks/>
          </p:cNvCxnSpPr>
          <p:nvPr/>
        </p:nvCxnSpPr>
        <p:spPr>
          <a:xfrm flipV="1">
            <a:off x="1729954" y="3151455"/>
            <a:ext cx="275513" cy="3435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70E6B17-F8A6-4056-A6FE-6E0BD1750322}"/>
              </a:ext>
            </a:extLst>
          </p:cNvPr>
          <p:cNvSpPr/>
          <p:nvPr/>
        </p:nvSpPr>
        <p:spPr>
          <a:xfrm>
            <a:off x="1961088" y="2567218"/>
            <a:ext cx="3238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Parking place availability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3E851B2-4BAC-4A5B-90F9-A4194DEE3241}"/>
              </a:ext>
            </a:extLst>
          </p:cNvPr>
          <p:cNvSpPr/>
          <p:nvPr/>
        </p:nvSpPr>
        <p:spPr>
          <a:xfrm>
            <a:off x="1961088" y="2117920"/>
            <a:ext cx="3215030" cy="91096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9754DB-1ABC-473E-B89A-418A7832D1E7}"/>
              </a:ext>
            </a:extLst>
          </p:cNvPr>
          <p:cNvCxnSpPr>
            <a:cxnSpLocks/>
          </p:cNvCxnSpPr>
          <p:nvPr/>
        </p:nvCxnSpPr>
        <p:spPr>
          <a:xfrm>
            <a:off x="3140224" y="3103986"/>
            <a:ext cx="0" cy="30561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5EE249E-8FB1-4F83-B2BD-6B5EB593E38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40635" y="3620232"/>
            <a:ext cx="333529" cy="5536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A023E74-A560-4253-8C9A-C0D1BCBF9777}"/>
              </a:ext>
            </a:extLst>
          </p:cNvPr>
          <p:cNvCxnSpPr>
            <a:cxnSpLocks/>
          </p:cNvCxnSpPr>
          <p:nvPr/>
        </p:nvCxnSpPr>
        <p:spPr>
          <a:xfrm>
            <a:off x="9586087" y="3620232"/>
            <a:ext cx="71797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B816274-B2E3-48B0-95CE-12B1641079CE}"/>
              </a:ext>
            </a:extLst>
          </p:cNvPr>
          <p:cNvSpPr/>
          <p:nvPr/>
        </p:nvSpPr>
        <p:spPr>
          <a:xfrm>
            <a:off x="10351365" y="3204732"/>
            <a:ext cx="1727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Observed behavior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C815442-FE9D-451E-AD6C-4C0DB55E7DBF}"/>
              </a:ext>
            </a:extLst>
          </p:cNvPr>
          <p:cNvCxnSpPr>
            <a:cxnSpLocks/>
          </p:cNvCxnSpPr>
          <p:nvPr/>
        </p:nvCxnSpPr>
        <p:spPr>
          <a:xfrm>
            <a:off x="8510225" y="2777363"/>
            <a:ext cx="0" cy="305611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8127B966-9A77-4343-ACAC-32A20DCC9ED0}"/>
              </a:ext>
            </a:extLst>
          </p:cNvPr>
          <p:cNvSpPr/>
          <p:nvPr/>
        </p:nvSpPr>
        <p:spPr>
          <a:xfrm>
            <a:off x="10177301" y="4575772"/>
            <a:ext cx="1727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Suggestions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5FD05C2-8CD4-4955-9840-27D8287E9029}"/>
              </a:ext>
            </a:extLst>
          </p:cNvPr>
          <p:cNvCxnSpPr>
            <a:cxnSpLocks/>
          </p:cNvCxnSpPr>
          <p:nvPr/>
        </p:nvCxnSpPr>
        <p:spPr>
          <a:xfrm>
            <a:off x="11008038" y="4035729"/>
            <a:ext cx="0" cy="5231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5016115-EBDB-4B71-8EC9-9DE0D8511841}"/>
              </a:ext>
            </a:extLst>
          </p:cNvPr>
          <p:cNvCxnSpPr>
            <a:cxnSpLocks/>
          </p:cNvCxnSpPr>
          <p:nvPr/>
        </p:nvCxnSpPr>
        <p:spPr>
          <a:xfrm flipH="1">
            <a:off x="9568255" y="4806605"/>
            <a:ext cx="56810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D0D896B-DF66-4AA9-B69C-1EFA1BC04750}"/>
              </a:ext>
            </a:extLst>
          </p:cNvPr>
          <p:cNvSpPr/>
          <p:nvPr/>
        </p:nvSpPr>
        <p:spPr>
          <a:xfrm>
            <a:off x="9431332" y="5516447"/>
            <a:ext cx="2029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/>
              <a:t>Feedback to Stakeholders</a:t>
            </a:r>
          </a:p>
        </p:txBody>
      </p:sp>
      <p:sp>
        <p:nvSpPr>
          <p:cNvPr id="4129" name="Freeform: Shape 4128">
            <a:extLst>
              <a:ext uri="{FF2B5EF4-FFF2-40B4-BE49-F238E27FC236}">
                <a16:creationId xmlns:a16="http://schemas.microsoft.com/office/drawing/2014/main" id="{F5F0E5B2-E4A7-4484-A56D-677F8A7061A8}"/>
              </a:ext>
            </a:extLst>
          </p:cNvPr>
          <p:cNvSpPr/>
          <p:nvPr/>
        </p:nvSpPr>
        <p:spPr>
          <a:xfrm>
            <a:off x="11000096" y="4039736"/>
            <a:ext cx="928048" cy="1501255"/>
          </a:xfrm>
          <a:custGeom>
            <a:avLst/>
            <a:gdLst>
              <a:gd name="connsiteX0" fmla="*/ 55507 w 273871"/>
              <a:gd name="connsiteY0" fmla="*/ 0 h 1638044"/>
              <a:gd name="connsiteX1" fmla="*/ 14564 w 273871"/>
              <a:gd name="connsiteY1" fmla="*/ 1555845 h 1638044"/>
              <a:gd name="connsiteX2" fmla="*/ 273871 w 273871"/>
              <a:gd name="connsiteY2" fmla="*/ 1282890 h 1638044"/>
              <a:gd name="connsiteX0" fmla="*/ 1492 w 726292"/>
              <a:gd name="connsiteY0" fmla="*/ 0 h 1354363"/>
              <a:gd name="connsiteX1" fmla="*/ 724823 w 726292"/>
              <a:gd name="connsiteY1" fmla="*/ 873456 h 1354363"/>
              <a:gd name="connsiteX2" fmla="*/ 219856 w 726292"/>
              <a:gd name="connsiteY2" fmla="*/ 1282890 h 1354363"/>
              <a:gd name="connsiteX0" fmla="*/ 213338 w 937735"/>
              <a:gd name="connsiteY0" fmla="*/ 0 h 1608399"/>
              <a:gd name="connsiteX1" fmla="*/ 936669 w 937735"/>
              <a:gd name="connsiteY1" fmla="*/ 873456 h 1608399"/>
              <a:gd name="connsiteX2" fmla="*/ 8621 w 937735"/>
              <a:gd name="connsiteY2" fmla="*/ 1555846 h 1608399"/>
              <a:gd name="connsiteX0" fmla="*/ 204717 w 929114"/>
              <a:gd name="connsiteY0" fmla="*/ 0 h 1555846"/>
              <a:gd name="connsiteX1" fmla="*/ 928048 w 929114"/>
              <a:gd name="connsiteY1" fmla="*/ 873456 h 1555846"/>
              <a:gd name="connsiteX2" fmla="*/ 0 w 929114"/>
              <a:gd name="connsiteY2" fmla="*/ 1555846 h 1555846"/>
              <a:gd name="connsiteX0" fmla="*/ 204717 w 929114"/>
              <a:gd name="connsiteY0" fmla="*/ 0 h 1501255"/>
              <a:gd name="connsiteX1" fmla="*/ 928048 w 929114"/>
              <a:gd name="connsiteY1" fmla="*/ 818865 h 1501255"/>
              <a:gd name="connsiteX2" fmla="*/ 0 w 929114"/>
              <a:gd name="connsiteY2" fmla="*/ 1501255 h 1501255"/>
              <a:gd name="connsiteX0" fmla="*/ 204717 w 929114"/>
              <a:gd name="connsiteY0" fmla="*/ 0 h 1501255"/>
              <a:gd name="connsiteX1" fmla="*/ 928048 w 929114"/>
              <a:gd name="connsiteY1" fmla="*/ 795052 h 1501255"/>
              <a:gd name="connsiteX2" fmla="*/ 0 w 929114"/>
              <a:gd name="connsiteY2" fmla="*/ 1501255 h 1501255"/>
              <a:gd name="connsiteX0" fmla="*/ 204717 w 928048"/>
              <a:gd name="connsiteY0" fmla="*/ 0 h 1501255"/>
              <a:gd name="connsiteX1" fmla="*/ 928048 w 928048"/>
              <a:gd name="connsiteY1" fmla="*/ 795052 h 1501255"/>
              <a:gd name="connsiteX2" fmla="*/ 0 w 928048"/>
              <a:gd name="connsiteY2" fmla="*/ 1501255 h 1501255"/>
              <a:gd name="connsiteX0" fmla="*/ 204717 w 928048"/>
              <a:gd name="connsiteY0" fmla="*/ 0 h 1501255"/>
              <a:gd name="connsiteX1" fmla="*/ 928048 w 928048"/>
              <a:gd name="connsiteY1" fmla="*/ 795052 h 1501255"/>
              <a:gd name="connsiteX2" fmla="*/ 0 w 928048"/>
              <a:gd name="connsiteY2" fmla="*/ 1501255 h 150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048" h="1501255">
                <a:moveTo>
                  <a:pt x="204717" y="0"/>
                </a:moveTo>
                <a:cubicBezTo>
                  <a:pt x="392267" y="566240"/>
                  <a:pt x="928830" y="492455"/>
                  <a:pt x="928048" y="795052"/>
                </a:cubicBezTo>
                <a:cubicBezTo>
                  <a:pt x="927266" y="1097649"/>
                  <a:pt x="147851" y="1226025"/>
                  <a:pt x="0" y="1501255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5B7C5BE1-8041-4870-9B9E-B17C3A808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4541" y="5350196"/>
            <a:ext cx="476887" cy="415314"/>
          </a:xfrm>
          <a:prstGeom prst="rect">
            <a:avLst/>
          </a:prstGeom>
        </p:spPr>
      </p:pic>
      <p:sp>
        <p:nvSpPr>
          <p:cNvPr id="4130" name="Rectangle 4129">
            <a:extLst>
              <a:ext uri="{FF2B5EF4-FFF2-40B4-BE49-F238E27FC236}">
                <a16:creationId xmlns:a16="http://schemas.microsoft.com/office/drawing/2014/main" id="{A91A91EE-493A-4F0F-B982-52D2820E7FD5}"/>
              </a:ext>
            </a:extLst>
          </p:cNvPr>
          <p:cNvSpPr/>
          <p:nvPr/>
        </p:nvSpPr>
        <p:spPr>
          <a:xfrm>
            <a:off x="11505784" y="5350196"/>
            <a:ext cx="309368" cy="415314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0530AD9B-0CB8-4F69-B6E8-496FB289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5039" y="4188947"/>
            <a:ext cx="476887" cy="415314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CA4EF-9FF5-4B7B-A113-4DDDFCBAC0AD}"/>
              </a:ext>
            </a:extLst>
          </p:cNvPr>
          <p:cNvSpPr/>
          <p:nvPr/>
        </p:nvSpPr>
        <p:spPr>
          <a:xfrm>
            <a:off x="10336282" y="4188947"/>
            <a:ext cx="309368" cy="415314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7A9686CA-D255-4BD0-AA6C-867B02EDD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18" y="6378125"/>
            <a:ext cx="244236" cy="212702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84C857-DEEB-4AC0-8397-9BFF729161BE}"/>
              </a:ext>
            </a:extLst>
          </p:cNvPr>
          <p:cNvSpPr txBox="1"/>
          <p:nvPr/>
        </p:nvSpPr>
        <p:spPr>
          <a:xfrm>
            <a:off x="503917" y="6253643"/>
            <a:ext cx="6933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 is implemented in the proof of concept</a:t>
            </a:r>
          </a:p>
        </p:txBody>
      </p:sp>
    </p:spTree>
    <p:extLst>
      <p:ext uri="{BB962C8B-B14F-4D97-AF65-F5344CB8AC3E}">
        <p14:creationId xmlns:p14="http://schemas.microsoft.com/office/powerpoint/2010/main" val="411742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/>
      <p:bldP spid="14" grpId="0"/>
      <p:bldP spid="30" grpId="0"/>
      <p:bldP spid="34" grpId="0"/>
      <p:bldP spid="36" grpId="0"/>
      <p:bldP spid="41" grpId="0"/>
      <p:bldP spid="50" grpId="0"/>
      <p:bldP spid="44" grpId="0" animBg="1"/>
      <p:bldP spid="52" grpId="0" animBg="1"/>
      <p:bldP spid="54" grpId="0" animBg="1"/>
      <p:bldP spid="58" grpId="0"/>
      <p:bldP spid="57" grpId="0" animBg="1"/>
      <p:bldP spid="94" grpId="0"/>
      <p:bldP spid="96" grpId="0"/>
      <p:bldP spid="105" grpId="0"/>
      <p:bldP spid="41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DINOT-Light</vt:lpstr>
      <vt:lpstr>DINOT-Medium</vt:lpstr>
      <vt:lpstr>DINOT-Regular</vt:lpstr>
      <vt:lpstr>Office Theme</vt:lpstr>
      <vt:lpstr>Green Alps:  Persuasive and Sustainable Mobility</vt:lpstr>
      <vt:lpstr>Goal</vt:lpstr>
      <vt:lpstr>Self monitoring</vt:lpstr>
      <vt:lpstr>Challenges, goal setting, and social comparison</vt:lpstr>
      <vt:lpstr>Personalized Suggestions for Commuters</vt:lpstr>
      <vt:lpstr>Personalized Suggestions for Tourists</vt:lpstr>
      <vt:lpstr>Thank you!</vt:lpstr>
      <vt:lpstr>References</vt:lpstr>
      <vt:lpstr>Data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Transport Gamification</dc:title>
  <dc:creator>Janes Andrea</dc:creator>
  <cp:lastModifiedBy>Janes Andrea</cp:lastModifiedBy>
  <cp:revision>61</cp:revision>
  <dcterms:created xsi:type="dcterms:W3CDTF">2018-09-21T19:46:09Z</dcterms:created>
  <dcterms:modified xsi:type="dcterms:W3CDTF">2018-09-22T18:55:27Z</dcterms:modified>
</cp:coreProperties>
</file>