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8" r:id="rId3"/>
    <p:sldId id="287" r:id="rId4"/>
    <p:sldId id="334" r:id="rId5"/>
    <p:sldId id="288" r:id="rId6"/>
    <p:sldId id="289" r:id="rId7"/>
    <p:sldId id="323" r:id="rId8"/>
    <p:sldId id="343" r:id="rId9"/>
    <p:sldId id="324" r:id="rId10"/>
    <p:sldId id="329" r:id="rId11"/>
    <p:sldId id="330" r:id="rId12"/>
    <p:sldId id="292" r:id="rId13"/>
    <p:sldId id="336" r:id="rId14"/>
    <p:sldId id="297" r:id="rId15"/>
    <p:sldId id="337" r:id="rId16"/>
    <p:sldId id="338" r:id="rId17"/>
    <p:sldId id="339" r:id="rId18"/>
    <p:sldId id="340" r:id="rId19"/>
    <p:sldId id="342" r:id="rId20"/>
    <p:sldId id="298" r:id="rId21"/>
    <p:sldId id="317" r:id="rId22"/>
    <p:sldId id="305" r:id="rId23"/>
    <p:sldId id="313" r:id="rId24"/>
    <p:sldId id="309" r:id="rId25"/>
    <p:sldId id="312" r:id="rId26"/>
    <p:sldId id="319" r:id="rId27"/>
    <p:sldId id="320" r:id="rId28"/>
    <p:sldId id="279" r:id="rId29"/>
    <p:sldId id="316" r:id="rId30"/>
    <p:sldId id="341" r:id="rId31"/>
    <p:sldId id="322" r:id="rId32"/>
  </p:sldIdLst>
  <p:sldSz cx="9144000" cy="5143500" type="screen16x9"/>
  <p:notesSz cx="6858000" cy="9144000"/>
  <p:embeddedFontLst>
    <p:embeddedFont>
      <p:font typeface="Raleway ExtraBold" panose="020B0604020202020204" charset="-18"/>
      <p:bold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aleway Light" panose="020B0604020202020204" charset="-18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Lucida Sans Unicode" panose="020B0602030504020204" pitchFamily="34" charset="0"/>
      <p:regular r:id="rId48"/>
    </p:embeddedFont>
    <p:embeddedFont>
      <p:font typeface="Intel Clear Pro" panose="020B0804020202060201" pitchFamily="34" charset="-1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481598-3089-47EC-995B-B75EE87E824B}">
  <a:tblStyle styleId="{C5481598-3089-47EC-995B-B75EE87E82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60" autoAdjust="0"/>
  </p:normalViewPr>
  <p:slideViewPr>
    <p:cSldViewPr snapToGrid="0">
      <p:cViewPr>
        <p:scale>
          <a:sx n="105" d="100"/>
          <a:sy n="105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00257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150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713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40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15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Look</a:t>
            </a:r>
            <a:r>
              <a:rPr lang="pl-PL" dirty="0" smtClean="0"/>
              <a:t> for ‚five </a:t>
            </a:r>
            <a:r>
              <a:rPr lang="pl-PL" dirty="0" err="1" smtClean="0"/>
              <a:t>pairs</a:t>
            </a:r>
            <a:r>
              <a:rPr lang="pl-PL" dirty="0" smtClean="0"/>
              <a:t>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48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Look</a:t>
            </a:r>
            <a:r>
              <a:rPr lang="pl-PL" dirty="0" smtClean="0"/>
              <a:t> for ‚five </a:t>
            </a:r>
            <a:r>
              <a:rPr lang="pl-PL" dirty="0" err="1" smtClean="0"/>
              <a:t>pairs</a:t>
            </a:r>
            <a:r>
              <a:rPr lang="pl-PL" dirty="0" smtClean="0"/>
              <a:t>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2510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Look</a:t>
            </a:r>
            <a:r>
              <a:rPr lang="pl-PL" dirty="0" smtClean="0"/>
              <a:t> for ‚five </a:t>
            </a:r>
            <a:r>
              <a:rPr lang="pl-PL" dirty="0" err="1" smtClean="0"/>
              <a:t>pairs</a:t>
            </a:r>
            <a:r>
              <a:rPr lang="pl-PL" dirty="0" smtClean="0"/>
              <a:t>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459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Look</a:t>
            </a:r>
            <a:r>
              <a:rPr lang="pl-PL" dirty="0" smtClean="0"/>
              <a:t> for ‚five </a:t>
            </a:r>
            <a:r>
              <a:rPr lang="pl-PL" dirty="0" err="1" smtClean="0"/>
              <a:t>pairs</a:t>
            </a:r>
            <a:r>
              <a:rPr lang="pl-PL" dirty="0" smtClean="0"/>
              <a:t>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823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Look</a:t>
            </a:r>
            <a:r>
              <a:rPr lang="pl-PL" dirty="0" smtClean="0"/>
              <a:t> for ‚five </a:t>
            </a:r>
            <a:r>
              <a:rPr lang="pl-PL" dirty="0" err="1" smtClean="0"/>
              <a:t>pairs</a:t>
            </a:r>
            <a:r>
              <a:rPr lang="pl-PL" dirty="0" smtClean="0"/>
              <a:t>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050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Look</a:t>
            </a:r>
            <a:r>
              <a:rPr lang="pl-PL" dirty="0" smtClean="0"/>
              <a:t> for ‚five </a:t>
            </a:r>
            <a:r>
              <a:rPr lang="pl-PL" dirty="0" err="1" smtClean="0"/>
              <a:t>pairs</a:t>
            </a:r>
            <a:r>
              <a:rPr lang="pl-PL" dirty="0" smtClean="0"/>
              <a:t>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258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Look</a:t>
            </a:r>
            <a:r>
              <a:rPr lang="pl-PL" dirty="0" smtClean="0"/>
              <a:t> for ‚five </a:t>
            </a:r>
            <a:r>
              <a:rPr lang="pl-PL" dirty="0" err="1" smtClean="0"/>
              <a:t>pairs</a:t>
            </a:r>
            <a:r>
              <a:rPr lang="pl-PL" dirty="0" smtClean="0"/>
              <a:t>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46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32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394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6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683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475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342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52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798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083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706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4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257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493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42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61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85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52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2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58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36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s.stanford.edu/people/karpathy/convnetjs/demo/mnist.html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s.ryerson.ca/~aharley/vis/conv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tiff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89398" y="3287213"/>
            <a:ext cx="81587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dirty="0" smtClean="0"/>
              <a:t>Sztuczne sieci neuronowe</a:t>
            </a:r>
            <a:br>
              <a:rPr lang="pl-PL" sz="4800" dirty="0" smtClean="0"/>
            </a:br>
            <a:r>
              <a:rPr lang="pl-PL" sz="4800" dirty="0" smtClean="0"/>
              <a:t>w </a:t>
            </a:r>
            <a:r>
              <a:rPr lang="pl-PL" sz="4800" dirty="0" err="1" smtClean="0">
                <a:solidFill>
                  <a:schemeClr val="tx1"/>
                </a:solidFill>
              </a:rPr>
              <a:t>Keras</a:t>
            </a:r>
            <a:endParaRPr sz="4800" dirty="0">
              <a:solidFill>
                <a:schemeClr val="tx1"/>
              </a:solidFill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60742" y="358137"/>
            <a:ext cx="73907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4400" dirty="0" err="1" smtClean="0"/>
              <a:t>Keras</a:t>
            </a:r>
            <a:r>
              <a:rPr lang="pl-PL" sz="4400" dirty="0" smtClean="0"/>
              <a:t> w </a:t>
            </a:r>
            <a:r>
              <a:rPr lang="pl-PL" sz="4400" dirty="0" smtClean="0">
                <a:solidFill>
                  <a:srgbClr val="FFC000"/>
                </a:solidFill>
              </a:rPr>
              <a:t>30 sekund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08" y="1502230"/>
            <a:ext cx="7228407" cy="2693074"/>
          </a:xfrm>
          <a:prstGeom prst="rect">
            <a:avLst/>
          </a:prstGeom>
        </p:spPr>
      </p:pic>
      <p:grpSp>
        <p:nvGrpSpPr>
          <p:cNvPr id="15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16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8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60742" y="358137"/>
            <a:ext cx="73907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4400" dirty="0" err="1" smtClean="0"/>
              <a:t>Keras</a:t>
            </a:r>
            <a:r>
              <a:rPr lang="pl-PL" sz="4400" dirty="0" smtClean="0"/>
              <a:t> w </a:t>
            </a:r>
            <a:r>
              <a:rPr lang="pl-PL" sz="4400" dirty="0" smtClean="0">
                <a:solidFill>
                  <a:srgbClr val="FFC000"/>
                </a:solidFill>
              </a:rPr>
              <a:t>30 sekund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67" y="2160087"/>
            <a:ext cx="7129689" cy="908097"/>
          </a:xfrm>
          <a:prstGeom prst="rect">
            <a:avLst/>
          </a:prstGeom>
        </p:spPr>
      </p:pic>
      <p:grpSp>
        <p:nvGrpSpPr>
          <p:cNvPr id="15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16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10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36563" y="339455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dirty="0" err="1" smtClean="0">
                <a:solidFill>
                  <a:schemeClr val="bg1"/>
                </a:solidFill>
              </a:rPr>
              <a:t>Keras</a:t>
            </a:r>
            <a:r>
              <a:rPr lang="pl-PL" dirty="0" smtClean="0">
                <a:solidFill>
                  <a:schemeClr val="bg1"/>
                </a:solidFill>
              </a:rPr>
              <a:t>: k</a:t>
            </a:r>
            <a:r>
              <a:rPr lang="en-US" dirty="0" err="1" smtClean="0">
                <a:solidFill>
                  <a:schemeClr val="bg1"/>
                </a:solidFill>
              </a:rPr>
              <a:t>luczowe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pl-PL" b="1" dirty="0" smtClean="0">
                <a:solidFill>
                  <a:schemeClr val="tx1"/>
                </a:solidFill>
              </a:rPr>
              <a:t>definicje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21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01129" y="516027"/>
            <a:ext cx="763169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en-US" sz="4800" dirty="0" err="1"/>
              <a:t>Keras</a:t>
            </a:r>
            <a:r>
              <a:rPr lang="en-US" altLang="en-US" sz="4800" dirty="0"/>
              <a:t> </a:t>
            </a:r>
            <a:r>
              <a:rPr lang="en-US" altLang="en-US" sz="4800" dirty="0">
                <a:solidFill>
                  <a:srgbClr val="FFC000"/>
                </a:solidFill>
              </a:rPr>
              <a:t>Terminology</a:t>
            </a:r>
            <a:endParaRPr sz="48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765682" y="1443711"/>
            <a:ext cx="4789712" cy="204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761970" indent="-304792">
              <a:spcBef>
                <a:spcPts val="533"/>
              </a:spcBef>
              <a:defRPr/>
            </a:pPr>
            <a:r>
              <a:rPr lang="en" sz="2800" dirty="0"/>
              <a:t>Dense</a:t>
            </a:r>
          </a:p>
          <a:p>
            <a:pPr marL="761970" indent="-304792">
              <a:spcBef>
                <a:spcPts val="533"/>
              </a:spcBef>
              <a:defRPr/>
            </a:pPr>
            <a:r>
              <a:rPr lang="en" sz="2800" dirty="0"/>
              <a:t>Activation</a:t>
            </a:r>
          </a:p>
          <a:p>
            <a:pPr marL="761970" indent="-304792">
              <a:spcBef>
                <a:spcPts val="533"/>
              </a:spcBef>
              <a:defRPr/>
            </a:pPr>
            <a:r>
              <a:rPr lang="en" sz="2800" dirty="0"/>
              <a:t>Optimizer</a:t>
            </a:r>
          </a:p>
          <a:p>
            <a:pPr marL="761970" indent="-304792">
              <a:spcBef>
                <a:spcPts val="533"/>
              </a:spcBef>
              <a:defRPr/>
            </a:pPr>
            <a:r>
              <a:rPr lang="en" sz="2800" dirty="0"/>
              <a:t>Loss</a:t>
            </a:r>
          </a:p>
          <a:p>
            <a:pPr marL="761970" indent="-304792">
              <a:spcBef>
                <a:spcPts val="533"/>
              </a:spcBef>
              <a:defRPr/>
            </a:pPr>
            <a:r>
              <a:rPr lang="en" sz="2800" dirty="0" smtClean="0"/>
              <a:t>Epochs</a:t>
            </a:r>
            <a:endParaRPr lang="pl-PL" sz="2800" dirty="0" smtClean="0"/>
          </a:p>
          <a:p>
            <a:pPr marL="761970" indent="-304792">
              <a:spcBef>
                <a:spcPts val="533"/>
              </a:spcBef>
              <a:defRPr/>
            </a:pPr>
            <a:r>
              <a:rPr lang="pl-PL" sz="2800" dirty="0" err="1" smtClean="0"/>
              <a:t>Dropout</a:t>
            </a:r>
            <a:endParaRPr lang="en" sz="2800" dirty="0"/>
          </a:p>
          <a:p>
            <a:pPr marL="0" indent="0">
              <a:lnSpc>
                <a:spcPct val="70000"/>
              </a:lnSpc>
              <a:buNone/>
            </a:pPr>
            <a:endParaRPr lang="pl-PL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614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01129" y="516027"/>
            <a:ext cx="763169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en-US" sz="4800" dirty="0" err="1"/>
              <a:t>Keras</a:t>
            </a:r>
            <a:r>
              <a:rPr lang="en-US" altLang="en-US" sz="4800" dirty="0"/>
              <a:t> </a:t>
            </a:r>
            <a:r>
              <a:rPr lang="en-US" altLang="en-US" sz="4800" dirty="0">
                <a:solidFill>
                  <a:srgbClr val="FFC000"/>
                </a:solidFill>
              </a:rPr>
              <a:t>Terminology</a:t>
            </a:r>
            <a:endParaRPr sz="48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424595" y="1704969"/>
            <a:ext cx="4045805" cy="204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>
              <a:defRPr/>
            </a:pPr>
            <a:r>
              <a:rPr lang="en" sz="2400" dirty="0" smtClean="0"/>
              <a:t>Dense</a:t>
            </a:r>
            <a:endParaRPr lang="pl-PL" sz="2400" dirty="0" smtClean="0"/>
          </a:p>
          <a:p>
            <a:pPr marL="742950" lvl="1" indent="-285750">
              <a:defRPr/>
            </a:pPr>
            <a:r>
              <a:rPr lang="en" sz="2400" dirty="0" smtClean="0"/>
              <a:t>Densely </a:t>
            </a:r>
            <a:r>
              <a:rPr lang="en" sz="2400" dirty="0"/>
              <a:t>connected layers, where every node is connected to every other node</a:t>
            </a:r>
          </a:p>
          <a:p>
            <a:pPr marL="0" indent="0">
              <a:lnSpc>
                <a:spcPct val="70000"/>
              </a:lnSpc>
              <a:buNone/>
            </a:pPr>
            <a:endParaRPr lang="pl-PL" altLang="en-US" sz="2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840969" y="1850572"/>
            <a:ext cx="3352346" cy="1976664"/>
            <a:chOff x="4376511" y="1389063"/>
            <a:chExt cx="4143375" cy="2503487"/>
          </a:xfrm>
        </p:grpSpPr>
        <p:pic>
          <p:nvPicPr>
            <p:cNvPr id="11" name="Shape 408" descr="neural-net.png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6511" y="1389063"/>
              <a:ext cx="4143375" cy="206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Shape 409"/>
            <p:cNvSpPr>
              <a:spLocks noChangeArrowheads="1"/>
            </p:cNvSpPr>
            <p:nvPr/>
          </p:nvSpPr>
          <p:spPr bwMode="auto">
            <a:xfrm>
              <a:off x="4957536" y="3452813"/>
              <a:ext cx="336550" cy="439737"/>
            </a:xfrm>
            <a:prstGeom prst="upArrow">
              <a:avLst>
                <a:gd name="adj1" fmla="val 50000"/>
                <a:gd name="adj2" fmla="val 49917"/>
              </a:avLst>
            </a:prstGeom>
            <a:solidFill>
              <a:srgbClr val="FFD966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121900" tIns="121900" rIns="121900" bIns="1219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Shape 410"/>
            <p:cNvSpPr>
              <a:spLocks noChangeArrowheads="1"/>
            </p:cNvSpPr>
            <p:nvPr/>
          </p:nvSpPr>
          <p:spPr bwMode="auto">
            <a:xfrm>
              <a:off x="5819549" y="3452813"/>
              <a:ext cx="336550" cy="439737"/>
            </a:xfrm>
            <a:prstGeom prst="upArrow">
              <a:avLst>
                <a:gd name="adj1" fmla="val 50000"/>
                <a:gd name="adj2" fmla="val 49917"/>
              </a:avLst>
            </a:prstGeom>
            <a:solidFill>
              <a:srgbClr val="FFD966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121900" tIns="121900" rIns="121900" bIns="1219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Shape 411"/>
            <p:cNvSpPr>
              <a:spLocks noChangeArrowheads="1"/>
            </p:cNvSpPr>
            <p:nvPr/>
          </p:nvSpPr>
          <p:spPr bwMode="auto">
            <a:xfrm>
              <a:off x="6603774" y="3452813"/>
              <a:ext cx="336550" cy="439737"/>
            </a:xfrm>
            <a:prstGeom prst="upArrow">
              <a:avLst>
                <a:gd name="adj1" fmla="val 50000"/>
                <a:gd name="adj2" fmla="val 49917"/>
              </a:avLst>
            </a:prstGeom>
            <a:solidFill>
              <a:srgbClr val="FFD966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121900" tIns="121900" rIns="121900" bIns="1219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Shape 412"/>
            <p:cNvSpPr>
              <a:spLocks noChangeArrowheads="1"/>
            </p:cNvSpPr>
            <p:nvPr/>
          </p:nvSpPr>
          <p:spPr bwMode="auto">
            <a:xfrm>
              <a:off x="7543574" y="3452813"/>
              <a:ext cx="334962" cy="439737"/>
            </a:xfrm>
            <a:prstGeom prst="upArrow">
              <a:avLst>
                <a:gd name="adj1" fmla="val 50000"/>
                <a:gd name="adj2" fmla="val 50154"/>
              </a:avLst>
            </a:prstGeom>
            <a:solidFill>
              <a:srgbClr val="FFD966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121900" tIns="121900" rIns="121900" bIns="1219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7" name="Shape 413"/>
          <p:cNvSpPr txBox="1">
            <a:spLocks noChangeArrowheads="1"/>
          </p:cNvSpPr>
          <p:nvPr/>
        </p:nvSpPr>
        <p:spPr bwMode="auto">
          <a:xfrm>
            <a:off x="4706031" y="3952422"/>
            <a:ext cx="356393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>
                <a:latin typeface="Raleway Light" panose="020B0604020202020204" charset="-18"/>
              </a:rPr>
              <a:t>Each node in each layer is connected to every other node in the next layer.</a:t>
            </a:r>
          </a:p>
        </p:txBody>
      </p:sp>
    </p:spTree>
    <p:extLst>
      <p:ext uri="{BB962C8B-B14F-4D97-AF65-F5344CB8AC3E}">
        <p14:creationId xmlns:p14="http://schemas.microsoft.com/office/powerpoint/2010/main" val="37309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01129" y="516027"/>
            <a:ext cx="763169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en-US" sz="4800" dirty="0" err="1"/>
              <a:t>Keras</a:t>
            </a:r>
            <a:r>
              <a:rPr lang="en-US" altLang="en-US" sz="4800" dirty="0"/>
              <a:t> </a:t>
            </a:r>
            <a:r>
              <a:rPr lang="en-US" altLang="en-US" sz="4800" dirty="0">
                <a:solidFill>
                  <a:srgbClr val="FFC000"/>
                </a:solidFill>
              </a:rPr>
              <a:t>Terminology</a:t>
            </a:r>
            <a:endParaRPr sz="48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518939" y="1726739"/>
            <a:ext cx="3965975" cy="204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>
              <a:defRPr/>
            </a:pPr>
            <a:r>
              <a:rPr lang="en" sz="2400" dirty="0" smtClean="0"/>
              <a:t>Sequential</a:t>
            </a:r>
            <a:endParaRPr lang="pl-PL" sz="2400" dirty="0" smtClean="0"/>
          </a:p>
          <a:p>
            <a:pPr marL="742950" lvl="1" indent="-285750">
              <a:defRPr/>
            </a:pPr>
            <a:r>
              <a:rPr lang="en" sz="2400" dirty="0" smtClean="0"/>
              <a:t>A </a:t>
            </a:r>
            <a:r>
              <a:rPr lang="en" sz="2400" dirty="0"/>
              <a:t>set of layers connected in series</a:t>
            </a:r>
          </a:p>
          <a:p>
            <a:pPr marL="0" indent="0">
              <a:lnSpc>
                <a:spcPct val="70000"/>
              </a:lnSpc>
              <a:buNone/>
            </a:pPr>
            <a:endParaRPr lang="pl-PL" altLang="en-US" sz="2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761140" y="1592263"/>
            <a:ext cx="3577318" cy="2370138"/>
            <a:chOff x="4499882" y="1577748"/>
            <a:chExt cx="4143375" cy="2681287"/>
          </a:xfrm>
        </p:grpSpPr>
        <p:pic>
          <p:nvPicPr>
            <p:cNvPr id="11" name="Shape 420" descr="neural-net.png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882" y="1577748"/>
              <a:ext cx="4143375" cy="206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Shape 422"/>
            <p:cNvSpPr>
              <a:spLocks noChangeArrowheads="1"/>
            </p:cNvSpPr>
            <p:nvPr/>
          </p:nvSpPr>
          <p:spPr bwMode="auto">
            <a:xfrm>
              <a:off x="5042807" y="3831998"/>
              <a:ext cx="503238" cy="427037"/>
            </a:xfrm>
            <a:prstGeom prst="rightArrow">
              <a:avLst>
                <a:gd name="adj1" fmla="val 50000"/>
                <a:gd name="adj2" fmla="val 49844"/>
              </a:avLst>
            </a:prstGeom>
            <a:solidFill>
              <a:srgbClr val="FFD966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121900" tIns="121900" rIns="121900" bIns="1219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Shape 423"/>
            <p:cNvSpPr>
              <a:spLocks noChangeArrowheads="1"/>
            </p:cNvSpPr>
            <p:nvPr/>
          </p:nvSpPr>
          <p:spPr bwMode="auto">
            <a:xfrm>
              <a:off x="5865132" y="3831998"/>
              <a:ext cx="504825" cy="427037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FFD966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121900" tIns="121900" rIns="121900" bIns="1219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Shape 424"/>
            <p:cNvSpPr>
              <a:spLocks noChangeArrowheads="1"/>
            </p:cNvSpPr>
            <p:nvPr/>
          </p:nvSpPr>
          <p:spPr bwMode="auto">
            <a:xfrm>
              <a:off x="6689045" y="3831998"/>
              <a:ext cx="503237" cy="427037"/>
            </a:xfrm>
            <a:prstGeom prst="rightArrow">
              <a:avLst>
                <a:gd name="adj1" fmla="val 50000"/>
                <a:gd name="adj2" fmla="val 49844"/>
              </a:avLst>
            </a:prstGeom>
            <a:solidFill>
              <a:srgbClr val="FFD966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121900" tIns="121900" rIns="121900" bIns="1219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Shape 425"/>
            <p:cNvSpPr>
              <a:spLocks noChangeArrowheads="1"/>
            </p:cNvSpPr>
            <p:nvPr/>
          </p:nvSpPr>
          <p:spPr bwMode="auto">
            <a:xfrm>
              <a:off x="7617732" y="3831998"/>
              <a:ext cx="504825" cy="427037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FFD966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lIns="121900" tIns="121900" rIns="121900" bIns="1219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" name="Shape 421"/>
          <p:cNvSpPr txBox="1">
            <a:spLocks noChangeArrowheads="1"/>
          </p:cNvSpPr>
          <p:nvPr/>
        </p:nvSpPr>
        <p:spPr bwMode="auto">
          <a:xfrm>
            <a:off x="5061632" y="4155622"/>
            <a:ext cx="3008312" cy="48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latin typeface="Raleway Light" panose="020B0604020202020204" charset="-18"/>
              </a:rPr>
              <a:t>Layers connected in a sequence.</a:t>
            </a:r>
          </a:p>
        </p:txBody>
      </p:sp>
    </p:spTree>
    <p:extLst>
      <p:ext uri="{BB962C8B-B14F-4D97-AF65-F5344CB8AC3E}">
        <p14:creationId xmlns:p14="http://schemas.microsoft.com/office/powerpoint/2010/main" val="16162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01129" y="516027"/>
            <a:ext cx="763169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en-US" sz="4800" dirty="0" err="1"/>
              <a:t>Keras</a:t>
            </a:r>
            <a:r>
              <a:rPr lang="en-US" altLang="en-US" sz="4800" dirty="0"/>
              <a:t> </a:t>
            </a:r>
            <a:r>
              <a:rPr lang="en-US" altLang="en-US" sz="4800" dirty="0">
                <a:solidFill>
                  <a:srgbClr val="FFC000"/>
                </a:solidFill>
              </a:rPr>
              <a:t>Terminology</a:t>
            </a:r>
            <a:endParaRPr sz="48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801969" y="1799311"/>
            <a:ext cx="6709174" cy="204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>
              <a:defRPr/>
            </a:pPr>
            <a:r>
              <a:rPr lang="en" sz="2400" dirty="0" smtClean="0"/>
              <a:t>Optimizer</a:t>
            </a:r>
            <a:endParaRPr lang="pl-PL" sz="2400" dirty="0" smtClean="0"/>
          </a:p>
          <a:p>
            <a:pPr marL="742950" lvl="1" indent="-285750">
              <a:defRPr/>
            </a:pPr>
            <a:r>
              <a:rPr lang="en-US" sz="2400" dirty="0" smtClean="0"/>
              <a:t>the </a:t>
            </a:r>
            <a:r>
              <a:rPr lang="en-US" sz="2400" dirty="0"/>
              <a:t>mechanism through which the network will update itself </a:t>
            </a:r>
            <a:r>
              <a:rPr lang="pl-PL" sz="2400" dirty="0" smtClean="0"/>
              <a:t>(</a:t>
            </a:r>
            <a:r>
              <a:rPr lang="en-US" sz="2400" dirty="0" smtClean="0"/>
              <a:t>based </a:t>
            </a:r>
            <a:r>
              <a:rPr lang="en-US" sz="2400" dirty="0"/>
              <a:t>on the data it </a:t>
            </a:r>
            <a:r>
              <a:rPr lang="en-US" sz="2400" dirty="0" smtClean="0"/>
              <a:t>sees</a:t>
            </a:r>
            <a:r>
              <a:rPr lang="pl-PL" sz="2400" dirty="0" smtClean="0"/>
              <a:t>)</a:t>
            </a:r>
            <a:r>
              <a:rPr lang="en-US" sz="2400" dirty="0" smtClean="0"/>
              <a:t> </a:t>
            </a:r>
            <a:r>
              <a:rPr lang="pl-PL" sz="2400" dirty="0" smtClean="0"/>
              <a:t>to </a:t>
            </a:r>
            <a:r>
              <a:rPr lang="pl-PL" sz="2400" dirty="0" err="1" smtClean="0"/>
              <a:t>minimize</a:t>
            </a:r>
            <a:r>
              <a:rPr lang="en-US" sz="2400" dirty="0" smtClean="0"/>
              <a:t> </a:t>
            </a:r>
            <a:r>
              <a:rPr lang="en-US" sz="2400" dirty="0"/>
              <a:t>its loss function</a:t>
            </a:r>
            <a:r>
              <a:rPr lang="en-US" sz="2400" dirty="0" smtClean="0"/>
              <a:t>.</a:t>
            </a:r>
            <a:endParaRPr lang="pl-PL" sz="2400" dirty="0" smtClean="0"/>
          </a:p>
          <a:p>
            <a:pPr marL="742950" lvl="1" indent="-285750">
              <a:defRPr/>
            </a:pPr>
            <a:r>
              <a:rPr lang="en" sz="2400" dirty="0" smtClean="0"/>
              <a:t>Optimization algorithms for network</a:t>
            </a:r>
            <a:r>
              <a:rPr lang="pl-PL" sz="2400" dirty="0" smtClean="0"/>
              <a:t>: </a:t>
            </a:r>
            <a:r>
              <a:rPr lang="pl-PL" sz="2400" dirty="0"/>
              <a:t>(</a:t>
            </a:r>
            <a:r>
              <a:rPr lang="en" sz="2400" dirty="0"/>
              <a:t>SGD (Gradient Descent)</a:t>
            </a:r>
            <a:r>
              <a:rPr lang="pl-PL" sz="2400" dirty="0"/>
              <a:t>, </a:t>
            </a:r>
            <a:r>
              <a:rPr lang="en" sz="2400" dirty="0"/>
              <a:t>Adam</a:t>
            </a:r>
            <a:r>
              <a:rPr lang="pl-PL" sz="2400" dirty="0"/>
              <a:t>, </a:t>
            </a:r>
            <a:r>
              <a:rPr lang="en" sz="2400" dirty="0"/>
              <a:t>etc.</a:t>
            </a:r>
            <a:r>
              <a:rPr lang="pl-PL" sz="2400" dirty="0"/>
              <a:t>)</a:t>
            </a:r>
            <a:endParaRPr lang="en" sz="2400" dirty="0"/>
          </a:p>
          <a:p>
            <a:pPr marL="0" indent="0">
              <a:lnSpc>
                <a:spcPct val="70000"/>
              </a:lnSpc>
              <a:buNone/>
            </a:pPr>
            <a:endParaRPr lang="pl-PL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530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01129" y="516027"/>
            <a:ext cx="763169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en-US" sz="4800" dirty="0" err="1"/>
              <a:t>Keras</a:t>
            </a:r>
            <a:r>
              <a:rPr lang="en-US" altLang="en-US" sz="4800" dirty="0"/>
              <a:t> </a:t>
            </a:r>
            <a:r>
              <a:rPr lang="en-US" altLang="en-US" sz="4800" dirty="0">
                <a:solidFill>
                  <a:srgbClr val="FFC000"/>
                </a:solidFill>
              </a:rPr>
              <a:t>Terminology</a:t>
            </a:r>
            <a:endParaRPr sz="48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1128539" y="1886397"/>
            <a:ext cx="6208432" cy="204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342900">
              <a:defRPr/>
            </a:pPr>
            <a:r>
              <a:rPr lang="en" sz="2400" dirty="0">
                <a:solidFill>
                  <a:schemeClr val="bg2"/>
                </a:solidFill>
              </a:rPr>
              <a:t>Loss </a:t>
            </a:r>
            <a:r>
              <a:rPr lang="en" sz="2400" dirty="0" smtClean="0">
                <a:solidFill>
                  <a:schemeClr val="bg2"/>
                </a:solidFill>
              </a:rPr>
              <a:t>Function</a:t>
            </a:r>
            <a:endParaRPr lang="pl-PL" sz="2400" dirty="0" smtClean="0">
              <a:solidFill>
                <a:schemeClr val="bg2"/>
              </a:solidFill>
            </a:endParaRPr>
          </a:p>
          <a:p>
            <a:pPr marL="800100" lvl="1">
              <a:defRPr/>
            </a:pPr>
            <a:r>
              <a:rPr lang="en" sz="2400" dirty="0" smtClean="0">
                <a:solidFill>
                  <a:schemeClr val="bg2"/>
                </a:solidFill>
              </a:rPr>
              <a:t>Method </a:t>
            </a:r>
            <a:r>
              <a:rPr lang="en" sz="2400" dirty="0">
                <a:solidFill>
                  <a:schemeClr val="bg2"/>
                </a:solidFill>
              </a:rPr>
              <a:t>of calculating </a:t>
            </a:r>
            <a:r>
              <a:rPr lang="en" sz="2400" dirty="0" smtClean="0">
                <a:solidFill>
                  <a:schemeClr val="bg2"/>
                </a:solidFill>
              </a:rPr>
              <a:t>errors</a:t>
            </a:r>
            <a:endParaRPr lang="pl-PL" sz="2400" dirty="0" smtClean="0">
              <a:solidFill>
                <a:schemeClr val="bg2"/>
              </a:solidFill>
            </a:endParaRPr>
          </a:p>
          <a:p>
            <a:pPr marL="1257300" lvl="2">
              <a:defRPr/>
            </a:pPr>
            <a:r>
              <a:rPr lang="en" sz="2400" dirty="0" smtClean="0">
                <a:solidFill>
                  <a:schemeClr val="bg2"/>
                </a:solidFill>
              </a:rPr>
              <a:t>Mean </a:t>
            </a:r>
            <a:r>
              <a:rPr lang="en" sz="2400" dirty="0">
                <a:solidFill>
                  <a:schemeClr val="bg2"/>
                </a:solidFill>
              </a:rPr>
              <a:t>squared </a:t>
            </a:r>
            <a:r>
              <a:rPr lang="en" sz="2400" dirty="0" smtClean="0">
                <a:solidFill>
                  <a:schemeClr val="bg2"/>
                </a:solidFill>
              </a:rPr>
              <a:t>error</a:t>
            </a:r>
            <a:endParaRPr lang="pl-PL" sz="2400" dirty="0" smtClean="0">
              <a:solidFill>
                <a:schemeClr val="bg2"/>
              </a:solidFill>
            </a:endParaRPr>
          </a:p>
          <a:p>
            <a:pPr marL="1257300" lvl="2">
              <a:defRPr/>
            </a:pPr>
            <a:r>
              <a:rPr lang="en" sz="2400" dirty="0" smtClean="0">
                <a:solidFill>
                  <a:schemeClr val="bg2"/>
                </a:solidFill>
              </a:rPr>
              <a:t>Binary cross-entropy</a:t>
            </a:r>
            <a:endParaRPr lang="pl-PL" sz="2400" dirty="0" smtClean="0">
              <a:solidFill>
                <a:schemeClr val="bg2"/>
              </a:solidFill>
            </a:endParaRPr>
          </a:p>
          <a:p>
            <a:pPr marL="1257300" lvl="2">
              <a:defRPr/>
            </a:pPr>
            <a:r>
              <a:rPr lang="en" sz="2400" dirty="0" smtClean="0">
                <a:solidFill>
                  <a:schemeClr val="bg2"/>
                </a:solidFill>
              </a:rPr>
              <a:t>etc</a:t>
            </a:r>
            <a:r>
              <a:rPr lang="en" sz="2400" dirty="0">
                <a:solidFill>
                  <a:schemeClr val="bg2"/>
                </a:solidFill>
              </a:rPr>
              <a:t>.</a:t>
            </a:r>
          </a:p>
          <a:p>
            <a:pPr marL="0" indent="0">
              <a:lnSpc>
                <a:spcPct val="70000"/>
              </a:lnSpc>
              <a:buNone/>
            </a:pPr>
            <a:endParaRPr lang="pl-PL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898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01129" y="516027"/>
            <a:ext cx="763169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en-US" sz="4800" dirty="0" err="1"/>
              <a:t>Keras</a:t>
            </a:r>
            <a:r>
              <a:rPr lang="en-US" altLang="en-US" sz="4800" dirty="0"/>
              <a:t> </a:t>
            </a:r>
            <a:r>
              <a:rPr lang="en-US" altLang="en-US" sz="4800" dirty="0">
                <a:solidFill>
                  <a:srgbClr val="FFC000"/>
                </a:solidFill>
              </a:rPr>
              <a:t>Terminology</a:t>
            </a:r>
            <a:endParaRPr sz="48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961624" y="1755768"/>
            <a:ext cx="6099575" cy="204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>
              <a:defRPr/>
            </a:pPr>
            <a:r>
              <a:rPr lang="en" sz="2400" dirty="0" smtClean="0"/>
              <a:t>Epoch</a:t>
            </a:r>
            <a:r>
              <a:rPr lang="pl-PL" sz="2400" dirty="0" smtClean="0"/>
              <a:t> </a:t>
            </a:r>
          </a:p>
          <a:p>
            <a:pPr marL="742950" lvl="1" indent="-285750">
              <a:defRPr/>
            </a:pPr>
            <a:r>
              <a:rPr lang="en" sz="2400" dirty="0" smtClean="0"/>
              <a:t>One </a:t>
            </a:r>
            <a:r>
              <a:rPr lang="en" sz="2400" dirty="0"/>
              <a:t>pass over the full data </a:t>
            </a:r>
            <a:r>
              <a:rPr lang="en" sz="2400" dirty="0" smtClean="0"/>
              <a:t>se</a:t>
            </a:r>
            <a:r>
              <a:rPr lang="pl-PL" sz="2400" dirty="0" smtClean="0"/>
              <a:t>t</a:t>
            </a:r>
          </a:p>
          <a:p>
            <a:pPr marL="742950" lvl="1" indent="-285750">
              <a:defRPr/>
            </a:pPr>
            <a:r>
              <a:rPr lang="en" sz="2400" dirty="0" smtClean="0"/>
              <a:t>More </a:t>
            </a:r>
            <a:r>
              <a:rPr lang="en" sz="2400" dirty="0"/>
              <a:t>passes = more refined</a:t>
            </a:r>
          </a:p>
          <a:p>
            <a:pPr marL="0" indent="0">
              <a:lnSpc>
                <a:spcPct val="70000"/>
              </a:lnSpc>
              <a:buNone/>
            </a:pPr>
            <a:endParaRPr lang="pl-PL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615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01129" y="516027"/>
            <a:ext cx="763169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en-US" sz="4800" dirty="0" err="1"/>
              <a:t>Keras</a:t>
            </a:r>
            <a:r>
              <a:rPr lang="en-US" altLang="en-US" sz="4800" dirty="0"/>
              <a:t> </a:t>
            </a:r>
            <a:r>
              <a:rPr lang="en-US" altLang="en-US" sz="4800" dirty="0">
                <a:solidFill>
                  <a:srgbClr val="FFC000"/>
                </a:solidFill>
              </a:rPr>
              <a:t>Terminology</a:t>
            </a:r>
            <a:endParaRPr sz="48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7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961624" y="1755768"/>
            <a:ext cx="7238947" cy="204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>
              <a:defRPr/>
            </a:pPr>
            <a:r>
              <a:rPr lang="pl-PL" sz="2400" dirty="0" err="1" smtClean="0"/>
              <a:t>Dropout</a:t>
            </a:r>
            <a:endParaRPr lang="pl-PL" sz="2400" dirty="0" smtClean="0"/>
          </a:p>
          <a:p>
            <a:pPr marL="742950" lvl="1" indent="-285750">
              <a:defRPr/>
            </a:pPr>
            <a:r>
              <a:rPr lang="en-US" sz="2400" dirty="0"/>
              <a:t>The term </a:t>
            </a:r>
            <a:r>
              <a:rPr lang="en-US" sz="2400" dirty="0" smtClean="0"/>
              <a:t>refers </a:t>
            </a:r>
            <a:r>
              <a:rPr lang="en-US" sz="2400" dirty="0"/>
              <a:t>to dropping out units </a:t>
            </a:r>
            <a:r>
              <a:rPr lang="en-US" sz="2400" dirty="0" smtClean="0"/>
              <a:t>in </a:t>
            </a:r>
            <a:r>
              <a:rPr lang="en-US" sz="2400" dirty="0"/>
              <a:t>a neural </a:t>
            </a:r>
            <a:r>
              <a:rPr lang="en-US" sz="2400" dirty="0" smtClean="0"/>
              <a:t>network</a:t>
            </a:r>
            <a:r>
              <a:rPr lang="pl-PL" sz="2400" dirty="0" smtClean="0"/>
              <a:t> (</a:t>
            </a:r>
            <a:r>
              <a:rPr lang="en-US" sz="2400" dirty="0" smtClean="0"/>
              <a:t>we temporarily </a:t>
            </a:r>
            <a:r>
              <a:rPr lang="en-US" sz="2400" dirty="0" err="1" smtClean="0"/>
              <a:t>remov</a:t>
            </a:r>
            <a:r>
              <a:rPr lang="pl-PL" sz="2400" dirty="0" smtClean="0"/>
              <a:t>e</a:t>
            </a:r>
            <a:r>
              <a:rPr lang="en-US" sz="2400" dirty="0" smtClean="0"/>
              <a:t> </a:t>
            </a:r>
            <a:r>
              <a:rPr lang="pl-PL" sz="2400" dirty="0" err="1" smtClean="0"/>
              <a:t>them</a:t>
            </a:r>
            <a:r>
              <a:rPr lang="pl-PL" sz="2400" dirty="0" smtClean="0"/>
              <a:t> </a:t>
            </a:r>
            <a:r>
              <a:rPr lang="en-US" sz="2400" dirty="0" smtClean="0"/>
              <a:t>from </a:t>
            </a:r>
            <a:r>
              <a:rPr lang="en-US" sz="2400" dirty="0"/>
              <a:t>the network, along with all its </a:t>
            </a:r>
            <a:r>
              <a:rPr lang="en-US" sz="2400" dirty="0" smtClean="0"/>
              <a:t>connections</a:t>
            </a:r>
            <a:r>
              <a:rPr lang="pl-PL" sz="2400" dirty="0" smtClean="0"/>
              <a:t>)</a:t>
            </a:r>
            <a:r>
              <a:rPr lang="en-US" sz="2400" dirty="0" smtClean="0"/>
              <a:t>. </a:t>
            </a:r>
            <a:r>
              <a:rPr lang="en-US" sz="2400" dirty="0"/>
              <a:t>The choice of which units to drop is </a:t>
            </a:r>
            <a:r>
              <a:rPr lang="en-US" sz="2400" dirty="0" smtClean="0"/>
              <a:t>random</a:t>
            </a:r>
            <a:r>
              <a:rPr lang="pl-PL" sz="2400" dirty="0" smtClean="0"/>
              <a:t> (</a:t>
            </a:r>
            <a:r>
              <a:rPr lang="en-US" sz="2400" dirty="0" smtClean="0"/>
              <a:t>each </a:t>
            </a:r>
            <a:r>
              <a:rPr lang="en-US" sz="2400" dirty="0"/>
              <a:t>unit is </a:t>
            </a:r>
            <a:r>
              <a:rPr lang="en-US" sz="2400" dirty="0" smtClean="0"/>
              <a:t>re</a:t>
            </a:r>
            <a:r>
              <a:rPr lang="pl-PL" sz="2400" dirty="0" err="1" smtClean="0"/>
              <a:t>moved</a:t>
            </a:r>
            <a:r>
              <a:rPr lang="en-US" sz="2400" dirty="0" smtClean="0"/>
              <a:t> </a:t>
            </a:r>
            <a:r>
              <a:rPr lang="en-US" sz="2400" dirty="0"/>
              <a:t>with a fixed </a:t>
            </a:r>
            <a:r>
              <a:rPr lang="en-US" sz="2400" dirty="0" smtClean="0"/>
              <a:t>probability</a:t>
            </a:r>
            <a:r>
              <a:rPr lang="pl-PL" sz="2400" dirty="0" smtClean="0"/>
              <a:t>)</a:t>
            </a:r>
            <a:endParaRPr lang="pl-PL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092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681175" y="41840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0" dirty="0" smtClean="0">
                <a:solidFill>
                  <a:srgbClr val="FFB600"/>
                </a:solidFill>
              </a:rPr>
              <a:t>Agenda</a:t>
            </a:r>
            <a:endParaRPr sz="8000" dirty="0">
              <a:solidFill>
                <a:srgbClr val="FFB600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685688" y="1851408"/>
            <a:ext cx="8078373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r>
              <a:rPr lang="pl-PL" altLang="en-US" sz="1600" dirty="0" err="1" smtClean="0">
                <a:solidFill>
                  <a:schemeClr val="tx1"/>
                </a:solidFill>
                <a:latin typeface="Raleway Light" panose="020B0604020202020204" charset="-18"/>
                <a:cs typeface="Arial" panose="020B0604020202020204" pitchFamily="34" charset="0"/>
              </a:rPr>
              <a:t>Keras</a:t>
            </a:r>
            <a:r>
              <a:rPr lang="pl-PL" altLang="en-US" sz="1600" dirty="0" smtClean="0">
                <a:solidFill>
                  <a:schemeClr val="tx1"/>
                </a:solidFill>
                <a:latin typeface="Raleway Light" panose="020B0604020202020204" charset="-18"/>
                <a:cs typeface="Arial" panose="020B0604020202020204" pitchFamily="34" charset="0"/>
              </a:rPr>
              <a:t> i </a:t>
            </a:r>
            <a:r>
              <a:rPr lang="pl-PL" altLang="en-US" sz="1600" dirty="0" err="1" smtClean="0">
                <a:solidFill>
                  <a:schemeClr val="tx1"/>
                </a:solidFill>
                <a:latin typeface="Raleway Light" panose="020B0604020202020204" charset="-18"/>
                <a:cs typeface="Arial" panose="020B0604020202020204" pitchFamily="34" charset="0"/>
              </a:rPr>
              <a:t>Tensorflow</a:t>
            </a:r>
            <a:endParaRPr lang="pl-PL" altLang="en-US" sz="1600" dirty="0" smtClean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endParaRPr lang="pl-PL" altLang="en-US" sz="1600" dirty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r>
              <a:rPr lang="pl-PL" altLang="en-US" sz="1600" dirty="0" err="1" smtClean="0">
                <a:solidFill>
                  <a:schemeClr val="tx1"/>
                </a:solidFill>
                <a:latin typeface="Raleway Light" panose="020B0604020202020204" charset="-18"/>
                <a:cs typeface="Arial" panose="020B0604020202020204" pitchFamily="34" charset="0"/>
              </a:rPr>
              <a:t>Keras</a:t>
            </a:r>
            <a:r>
              <a:rPr lang="pl-PL" altLang="en-US" sz="1600" dirty="0" smtClean="0">
                <a:solidFill>
                  <a:schemeClr val="tx1"/>
                </a:solidFill>
                <a:latin typeface="Raleway Light" panose="020B0604020202020204" charset="-18"/>
                <a:cs typeface="Arial" panose="020B0604020202020204" pitchFamily="34" charset="0"/>
              </a:rPr>
              <a:t> w 30 sekund</a:t>
            </a:r>
            <a:endParaRPr lang="pl-PL" altLang="en-US" sz="1600" dirty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endParaRPr lang="pl-PL" altLang="en-US" sz="1600" dirty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r>
              <a:rPr lang="pl-PL" altLang="en-US" sz="1600" dirty="0" err="1" smtClean="0">
                <a:solidFill>
                  <a:schemeClr val="tx1"/>
                </a:solidFill>
                <a:latin typeface="Raleway Light" panose="020B0604020202020204" charset="-18"/>
                <a:cs typeface="Arial" panose="020B0604020202020204" pitchFamily="34" charset="0"/>
              </a:rPr>
              <a:t>Konwolucyjna</a:t>
            </a:r>
            <a:r>
              <a:rPr lang="pl-PL" altLang="en-US" sz="1600" dirty="0" smtClean="0">
                <a:solidFill>
                  <a:schemeClr val="tx1"/>
                </a:solidFill>
                <a:latin typeface="Raleway Light" panose="020B0604020202020204" charset="-18"/>
                <a:cs typeface="Arial" panose="020B0604020202020204" pitchFamily="34" charset="0"/>
              </a:rPr>
              <a:t> sieć neuronowa</a:t>
            </a:r>
            <a:endParaRPr lang="pl-PL" altLang="en-US" sz="1600" dirty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endParaRPr lang="pl-PL" altLang="en-US" sz="1600" dirty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r>
              <a:rPr lang="pl-PL" altLang="en-US" sz="1600" dirty="0" smtClean="0">
                <a:solidFill>
                  <a:schemeClr val="tx1"/>
                </a:solidFill>
                <a:latin typeface="Raleway Light" panose="020B0604020202020204" charset="-18"/>
                <a:cs typeface="Arial" panose="020B0604020202020204" pitchFamily="34" charset="0"/>
              </a:rPr>
              <a:t>Transfer learning</a:t>
            </a:r>
          </a:p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endParaRPr lang="pl-PL" altLang="en-US" sz="1600" dirty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r>
              <a:rPr lang="pl-PL" altLang="en-US" sz="1600" dirty="0" smtClean="0">
                <a:solidFill>
                  <a:schemeClr val="tx1"/>
                </a:solidFill>
                <a:latin typeface="Raleway Light" panose="020B0604020202020204" charset="-18"/>
                <a:cs typeface="Arial" panose="020B0604020202020204" pitchFamily="34" charset="0"/>
              </a:rPr>
              <a:t>Ważne techniki</a:t>
            </a:r>
            <a:endParaRPr lang="en-US" altLang="en-US" sz="1600" dirty="0" smtClean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en-US" sz="1600" dirty="0" smtClean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800100" lvl="1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r>
              <a:rPr lang="pl-PL" altLang="en-US" sz="1600" dirty="0" err="1" smtClean="0">
                <a:solidFill>
                  <a:schemeClr val="tx1"/>
                </a:solidFill>
                <a:latin typeface="Raleway Light" panose="020B0604020202020204" charset="-18"/>
                <a:cs typeface="Arial" panose="020B0604020202020204" pitchFamily="34" charset="0"/>
              </a:rPr>
              <a:t>Dropout</a:t>
            </a:r>
            <a:endParaRPr lang="en-US" altLang="en-US" sz="1600" dirty="0" smtClean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en-US" sz="1600" dirty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800100" lvl="1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r>
              <a:rPr lang="pl-PL" altLang="en-US" sz="1600" dirty="0" err="1" smtClean="0">
                <a:solidFill>
                  <a:schemeClr val="tx1"/>
                </a:solidFill>
                <a:latin typeface="Raleway Light" panose="020B0604020202020204" charset="-18"/>
                <a:cs typeface="Arial" panose="020B0604020202020204" pitchFamily="34" charset="0"/>
              </a:rPr>
              <a:t>Optymizers</a:t>
            </a:r>
            <a:endParaRPr lang="en-US" altLang="en-US" sz="1600" dirty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  <a:p>
            <a:pPr marL="342900">
              <a:lnSpc>
                <a:spcPct val="95000"/>
              </a:lnSpc>
              <a:spcBef>
                <a:spcPct val="0"/>
              </a:spcBef>
              <a:buFont typeface="+mj-lt"/>
              <a:buAutoNum type="arabicPeriod"/>
            </a:pPr>
            <a:endParaRPr lang="pl-PL" altLang="en-US" sz="1600" dirty="0">
              <a:solidFill>
                <a:schemeClr val="tx1"/>
              </a:solidFill>
              <a:latin typeface="Raleway Light" panose="020B0604020202020204" charset="-18"/>
              <a:cs typeface="Arial" panose="020B0604020202020204" pitchFamily="34" charset="0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0" y="-62120"/>
            <a:ext cx="3114342" cy="2251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36562" y="3394557"/>
            <a:ext cx="795364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dirty="0" smtClean="0"/>
              <a:t>Sieci </a:t>
            </a:r>
            <a:r>
              <a:rPr lang="pl-PL" dirty="0" err="1" smtClean="0">
                <a:solidFill>
                  <a:schemeClr val="bg1"/>
                </a:solidFill>
              </a:rPr>
              <a:t>konwolucyjne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585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86333" y="289892"/>
            <a:ext cx="763169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5400" dirty="0" err="1"/>
              <a:t>Konwo</a:t>
            </a:r>
            <a:r>
              <a:rPr lang="pl-PL" sz="5400" dirty="0"/>
              <a:t>.. </a:t>
            </a:r>
            <a:r>
              <a:rPr lang="pl-PL" sz="5400" dirty="0">
                <a:solidFill>
                  <a:srgbClr val="FFC000"/>
                </a:solidFill>
              </a:rPr>
              <a:t>co</a:t>
            </a:r>
            <a:r>
              <a:rPr lang="pl-PL" sz="5400" dirty="0"/>
              <a:t>?</a:t>
            </a:r>
            <a:endParaRPr sz="5400"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8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9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23" y="1286134"/>
            <a:ext cx="3714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36563" y="339455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Deep</a:t>
            </a:r>
            <a:r>
              <a:rPr lang="pl-PL" dirty="0" smtClean="0"/>
              <a:t> learning </a:t>
            </a:r>
            <a:br>
              <a:rPr lang="pl-PL" dirty="0" smtClean="0"/>
            </a:br>
            <a:r>
              <a:rPr lang="pl-PL" dirty="0" smtClean="0"/>
              <a:t>i </a:t>
            </a:r>
            <a:r>
              <a:rPr lang="pl-PL" dirty="0" smtClean="0">
                <a:solidFill>
                  <a:schemeClr val="bg1"/>
                </a:solidFill>
              </a:rPr>
              <a:t>sieci </a:t>
            </a:r>
            <a:r>
              <a:rPr lang="pl-PL" dirty="0" err="1" smtClean="0">
                <a:solidFill>
                  <a:schemeClr val="bg1"/>
                </a:solidFill>
              </a:rPr>
              <a:t>konwolucyjne</a:t>
            </a:r>
            <a:r>
              <a:rPr lang="pl-PL" dirty="0" smtClean="0"/>
              <a:t> </a:t>
            </a:r>
            <a:endParaRPr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844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86333" y="289892"/>
            <a:ext cx="763169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dirty="0" smtClean="0"/>
              <a:t>Jak działają </a:t>
            </a:r>
            <a:r>
              <a:rPr lang="pl-PL" sz="4800" dirty="0" err="1" smtClean="0">
                <a:solidFill>
                  <a:srgbClr val="FFC000"/>
                </a:solidFill>
              </a:rPr>
              <a:t>konwolucje</a:t>
            </a:r>
            <a:r>
              <a:rPr lang="pl-PL" sz="4800" dirty="0" smtClean="0"/>
              <a:t>?</a:t>
            </a:r>
            <a:endParaRPr sz="4800"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5362" name="Picture 2" descr="https://www.jeremyjordan.me/content/images/2017/07/download--7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8" y="2066824"/>
            <a:ext cx="2178571" cy="16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www.jeremyjordan.me/content/images/2017/07/download--8-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2" t="16525" r="1"/>
          <a:stretch/>
        </p:blipFill>
        <p:spPr bwMode="auto">
          <a:xfrm>
            <a:off x="3750198" y="3495554"/>
            <a:ext cx="789307" cy="74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www.jeremyjordan.me/content/images/2017/07/download--8-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2" t="14500" r="60063" b="3475"/>
          <a:stretch/>
        </p:blipFill>
        <p:spPr bwMode="auto">
          <a:xfrm>
            <a:off x="3854370" y="1567463"/>
            <a:ext cx="682906" cy="66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s://www.jeremyjordan.me/content/images/2017/07/download--9-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0" t="7855" r="51097"/>
          <a:stretch/>
        </p:blipFill>
        <p:spPr bwMode="auto">
          <a:xfrm>
            <a:off x="5578997" y="1180617"/>
            <a:ext cx="2141950" cy="16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s://www.jeremyjordan.me/content/images/2017/07/download--9-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1" t="9550" r="348" b="-1695"/>
          <a:stretch/>
        </p:blipFill>
        <p:spPr bwMode="auto">
          <a:xfrm>
            <a:off x="5578996" y="3032893"/>
            <a:ext cx="2129741" cy="164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136741" y="2002420"/>
            <a:ext cx="555585" cy="46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20994" y="3287210"/>
            <a:ext cx="682906" cy="48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10895" y="1851949"/>
            <a:ext cx="77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66525" y="3810000"/>
            <a:ext cx="77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Rectangle 16">
            <a:hlinkClick r:id="rId6"/>
          </p:cNvPr>
          <p:cNvSpPr/>
          <p:nvPr/>
        </p:nvSpPr>
        <p:spPr>
          <a:xfrm>
            <a:off x="463661" y="4835723"/>
            <a:ext cx="32015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Raleway Light" panose="020B0604020202020204" charset="-18"/>
                <a:hlinkClick r:id="rId6"/>
              </a:rPr>
              <a:t>http://scs.ryerson.ca/~aharley/vis/conv/</a:t>
            </a:r>
            <a:endParaRPr lang="en-US" sz="1200" dirty="0">
              <a:latin typeface="Raleway Light" panose="020B0604020202020204" charset="-18"/>
            </a:endParaRPr>
          </a:p>
        </p:txBody>
      </p:sp>
      <p:pic>
        <p:nvPicPr>
          <p:cNvPr id="15370" name="Picture 10" descr="enter image description he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7" y="1056673"/>
            <a:ext cx="68294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57848" y="4835723"/>
            <a:ext cx="5519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Raleway Light" panose="020B0604020202020204" charset="-18"/>
                <a:hlinkClick r:id="rId8"/>
              </a:rPr>
              <a:t>https://cs.stanford.edu/people/karpathy/convnetjs/demo/mnist.html</a:t>
            </a:r>
            <a:endParaRPr lang="en-US" sz="1200" dirty="0">
              <a:latin typeface="Raleway Light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2354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36563" y="339455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AI we </a:t>
            </a:r>
            <a:r>
              <a:rPr lang="pl-PL" dirty="0" smtClean="0">
                <a:solidFill>
                  <a:schemeClr val="bg1"/>
                </a:solidFill>
              </a:rPr>
              <a:t>wdrożeniach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5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018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65177" y="319199"/>
            <a:ext cx="763169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800" dirty="0" smtClean="0"/>
              <a:t>T</a:t>
            </a:r>
            <a:r>
              <a:rPr lang="pl-PL" sz="4800" dirty="0" err="1" smtClean="0"/>
              <a:t>rening</a:t>
            </a:r>
            <a:r>
              <a:rPr lang="en-US" sz="4800" dirty="0" smtClean="0"/>
              <a:t> </a:t>
            </a:r>
            <a:r>
              <a:rPr lang="en-US" sz="4800" dirty="0"/>
              <a:t>vs. </a:t>
            </a:r>
            <a:r>
              <a:rPr lang="en-US" sz="4800" dirty="0">
                <a:solidFill>
                  <a:srgbClr val="FFC000"/>
                </a:solidFill>
              </a:rPr>
              <a:t>inference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22" name="Rectangle 121"/>
          <p:cNvSpPr/>
          <p:nvPr/>
        </p:nvSpPr>
        <p:spPr>
          <a:xfrm>
            <a:off x="2060074" y="1792332"/>
            <a:ext cx="800047" cy="527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60163" y="1775770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560163" y="2058423"/>
            <a:ext cx="218195" cy="210886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3560163" y="2339971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560163" y="2622624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214746" y="2481298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4214746" y="2198645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4214746" y="1917097"/>
            <a:ext cx="218195" cy="210886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795463" y="2481298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4795463" y="2198645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4795463" y="1917097"/>
            <a:ext cx="218195" cy="210886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cxnSp>
        <p:nvCxnSpPr>
          <p:cNvPr id="133" name="Straight Connector 132"/>
          <p:cNvCxnSpPr>
            <a:stCxn id="123" idx="6"/>
            <a:endCxn id="129" idx="2"/>
          </p:cNvCxnSpPr>
          <p:nvPr/>
        </p:nvCxnSpPr>
        <p:spPr>
          <a:xfrm>
            <a:off x="3778357" y="1881765"/>
            <a:ext cx="436389" cy="1413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3" idx="6"/>
            <a:endCxn id="128" idx="2"/>
          </p:cNvCxnSpPr>
          <p:nvPr/>
        </p:nvCxnSpPr>
        <p:spPr>
          <a:xfrm>
            <a:off x="3778357" y="1881765"/>
            <a:ext cx="436389" cy="4228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3" idx="6"/>
            <a:endCxn id="127" idx="2"/>
          </p:cNvCxnSpPr>
          <p:nvPr/>
        </p:nvCxnSpPr>
        <p:spPr>
          <a:xfrm>
            <a:off x="3778357" y="1881765"/>
            <a:ext cx="436389" cy="70552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4" idx="6"/>
            <a:endCxn id="129" idx="2"/>
          </p:cNvCxnSpPr>
          <p:nvPr/>
        </p:nvCxnSpPr>
        <p:spPr>
          <a:xfrm flipV="1">
            <a:off x="3778357" y="2023091"/>
            <a:ext cx="436389" cy="140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5" idx="6"/>
            <a:endCxn id="128" idx="2"/>
          </p:cNvCxnSpPr>
          <p:nvPr/>
        </p:nvCxnSpPr>
        <p:spPr>
          <a:xfrm flipV="1">
            <a:off x="3778357" y="2304640"/>
            <a:ext cx="436389" cy="1413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4" idx="6"/>
            <a:endCxn id="128" idx="2"/>
          </p:cNvCxnSpPr>
          <p:nvPr/>
        </p:nvCxnSpPr>
        <p:spPr>
          <a:xfrm>
            <a:off x="3778357" y="2163314"/>
            <a:ext cx="436389" cy="1413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4" idx="6"/>
            <a:endCxn id="127" idx="2"/>
          </p:cNvCxnSpPr>
          <p:nvPr/>
        </p:nvCxnSpPr>
        <p:spPr>
          <a:xfrm>
            <a:off x="3778357" y="2163314"/>
            <a:ext cx="436389" cy="42397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5" idx="6"/>
            <a:endCxn id="129" idx="2"/>
          </p:cNvCxnSpPr>
          <p:nvPr/>
        </p:nvCxnSpPr>
        <p:spPr>
          <a:xfrm flipV="1">
            <a:off x="3778357" y="2023091"/>
            <a:ext cx="436389" cy="4228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5" idx="6"/>
            <a:endCxn id="127" idx="2"/>
          </p:cNvCxnSpPr>
          <p:nvPr/>
        </p:nvCxnSpPr>
        <p:spPr>
          <a:xfrm>
            <a:off x="3778357" y="2445966"/>
            <a:ext cx="436389" cy="1413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6" idx="6"/>
            <a:endCxn id="129" idx="2"/>
          </p:cNvCxnSpPr>
          <p:nvPr/>
        </p:nvCxnSpPr>
        <p:spPr>
          <a:xfrm flipV="1">
            <a:off x="3778357" y="2023091"/>
            <a:ext cx="436389" cy="70552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6" idx="6"/>
            <a:endCxn id="128" idx="2"/>
          </p:cNvCxnSpPr>
          <p:nvPr/>
        </p:nvCxnSpPr>
        <p:spPr>
          <a:xfrm flipV="1">
            <a:off x="3778357" y="2304640"/>
            <a:ext cx="436389" cy="42397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6" idx="6"/>
            <a:endCxn id="127" idx="2"/>
          </p:cNvCxnSpPr>
          <p:nvPr/>
        </p:nvCxnSpPr>
        <p:spPr>
          <a:xfrm flipV="1">
            <a:off x="3778357" y="2587292"/>
            <a:ext cx="436389" cy="1413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9" idx="6"/>
            <a:endCxn id="132" idx="2"/>
          </p:cNvCxnSpPr>
          <p:nvPr/>
        </p:nvCxnSpPr>
        <p:spPr>
          <a:xfrm>
            <a:off x="4432941" y="2023091"/>
            <a:ext cx="3625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29" idx="6"/>
            <a:endCxn id="131" idx="2"/>
          </p:cNvCxnSpPr>
          <p:nvPr/>
        </p:nvCxnSpPr>
        <p:spPr>
          <a:xfrm>
            <a:off x="4432941" y="2023091"/>
            <a:ext cx="362522" cy="28154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9" idx="6"/>
            <a:endCxn id="130" idx="2"/>
          </p:cNvCxnSpPr>
          <p:nvPr/>
        </p:nvCxnSpPr>
        <p:spPr>
          <a:xfrm>
            <a:off x="4432941" y="2023091"/>
            <a:ext cx="362522" cy="56420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8" idx="6"/>
            <a:endCxn id="132" idx="2"/>
          </p:cNvCxnSpPr>
          <p:nvPr/>
        </p:nvCxnSpPr>
        <p:spPr>
          <a:xfrm flipV="1">
            <a:off x="4432941" y="2023091"/>
            <a:ext cx="362522" cy="28154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28" idx="6"/>
            <a:endCxn id="131" idx="2"/>
          </p:cNvCxnSpPr>
          <p:nvPr/>
        </p:nvCxnSpPr>
        <p:spPr>
          <a:xfrm>
            <a:off x="4432941" y="2304640"/>
            <a:ext cx="3625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8" idx="6"/>
            <a:endCxn id="130" idx="2"/>
          </p:cNvCxnSpPr>
          <p:nvPr/>
        </p:nvCxnSpPr>
        <p:spPr>
          <a:xfrm>
            <a:off x="4432941" y="2304640"/>
            <a:ext cx="362522" cy="28265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7" idx="6"/>
            <a:endCxn id="132" idx="2"/>
          </p:cNvCxnSpPr>
          <p:nvPr/>
        </p:nvCxnSpPr>
        <p:spPr>
          <a:xfrm flipV="1">
            <a:off x="4432941" y="2023091"/>
            <a:ext cx="362522" cy="56420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7" idx="6"/>
            <a:endCxn id="131" idx="2"/>
          </p:cNvCxnSpPr>
          <p:nvPr/>
        </p:nvCxnSpPr>
        <p:spPr>
          <a:xfrm flipV="1">
            <a:off x="4432941" y="2304640"/>
            <a:ext cx="362522" cy="28265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7" idx="6"/>
            <a:endCxn id="130" idx="2"/>
          </p:cNvCxnSpPr>
          <p:nvPr/>
        </p:nvCxnSpPr>
        <p:spPr>
          <a:xfrm>
            <a:off x="4432941" y="2587292"/>
            <a:ext cx="3625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987343" y="1862996"/>
            <a:ext cx="800047" cy="527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914611" y="1933659"/>
            <a:ext cx="800047" cy="527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841880" y="2004322"/>
            <a:ext cx="800047" cy="527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70285" y="2074985"/>
            <a:ext cx="798910" cy="5266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697553" y="2145648"/>
            <a:ext cx="798910" cy="5266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624822" y="2215207"/>
            <a:ext cx="798910" cy="527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cxnSp>
        <p:nvCxnSpPr>
          <p:cNvPr id="162" name="Straight Arrow Connector 161"/>
          <p:cNvCxnSpPr>
            <a:cxnSpLocks/>
          </p:cNvCxnSpPr>
          <p:nvPr/>
        </p:nvCxnSpPr>
        <p:spPr>
          <a:xfrm flipV="1">
            <a:off x="2439642" y="2381928"/>
            <a:ext cx="527304" cy="53107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654428" y="2580250"/>
            <a:ext cx="821639" cy="5078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09037">
              <a:defRPr/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Raleway Light" panose="020B0604020202020204" charset="-18"/>
              </a:rPr>
              <a:t>     Lots of labeled data!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574819" y="3874398"/>
            <a:ext cx="800047" cy="527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0392" y="3925447"/>
            <a:ext cx="648725" cy="425436"/>
          </a:xfrm>
          <a:prstGeom prst="rect">
            <a:avLst/>
          </a:prstGeom>
        </p:spPr>
      </p:pic>
      <p:sp>
        <p:nvSpPr>
          <p:cNvPr id="166" name="TextBox 100"/>
          <p:cNvSpPr txBox="1">
            <a:spLocks noChangeArrowheads="1"/>
          </p:cNvSpPr>
          <p:nvPr/>
        </p:nvSpPr>
        <p:spPr bwMode="auto">
          <a:xfrm>
            <a:off x="1487939" y="1205339"/>
            <a:ext cx="953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080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1C5"/>
                </a:solidFill>
                <a:latin typeface="Raleway Light" panose="020B0604020202020204" charset="-18"/>
                <a:cs typeface="Intel Clear Pro" panose="020B0804020202060201" pitchFamily="34" charset="-18"/>
              </a:rPr>
              <a:t>Training</a:t>
            </a:r>
          </a:p>
        </p:txBody>
      </p:sp>
      <p:sp>
        <p:nvSpPr>
          <p:cNvPr id="167" name="TextBox 102"/>
          <p:cNvSpPr txBox="1">
            <a:spLocks noChangeArrowheads="1"/>
          </p:cNvSpPr>
          <p:nvPr/>
        </p:nvSpPr>
        <p:spPr bwMode="auto">
          <a:xfrm>
            <a:off x="1466602" y="3466637"/>
            <a:ext cx="10830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080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1C5"/>
                </a:solidFill>
                <a:latin typeface="Raleway Light" panose="020B0604020202020204" charset="-18"/>
                <a:cs typeface="Intel Clear Pro" panose="020B0804020202060201" pitchFamily="34" charset="-18"/>
              </a:rPr>
              <a:t>Inference</a:t>
            </a:r>
          </a:p>
        </p:txBody>
      </p:sp>
      <p:sp>
        <p:nvSpPr>
          <p:cNvPr id="168" name="Oval 167"/>
          <p:cNvSpPr/>
          <p:nvPr/>
        </p:nvSpPr>
        <p:spPr>
          <a:xfrm>
            <a:off x="3560163" y="3624868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560163" y="3907521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3560163" y="4190173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3560163" y="4472826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4214746" y="4331499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4214746" y="4048847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4214746" y="3766195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4795463" y="4331499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795463" y="4048847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4795463" y="3766195"/>
            <a:ext cx="218195" cy="21198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cxnSp>
        <p:nvCxnSpPr>
          <p:cNvPr id="178" name="Straight Connector 177"/>
          <p:cNvCxnSpPr>
            <a:stCxn id="168" idx="6"/>
            <a:endCxn id="174" idx="2"/>
          </p:cNvCxnSpPr>
          <p:nvPr/>
        </p:nvCxnSpPr>
        <p:spPr>
          <a:xfrm>
            <a:off x="3778357" y="3730863"/>
            <a:ext cx="436389" cy="1413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8" idx="6"/>
            <a:endCxn id="173" idx="2"/>
          </p:cNvCxnSpPr>
          <p:nvPr/>
        </p:nvCxnSpPr>
        <p:spPr>
          <a:xfrm>
            <a:off x="3778357" y="3730863"/>
            <a:ext cx="436389" cy="42397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68" idx="6"/>
            <a:endCxn id="172" idx="2"/>
          </p:cNvCxnSpPr>
          <p:nvPr/>
        </p:nvCxnSpPr>
        <p:spPr>
          <a:xfrm>
            <a:off x="3778357" y="3730863"/>
            <a:ext cx="436389" cy="7066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69" idx="6"/>
            <a:endCxn id="174" idx="2"/>
          </p:cNvCxnSpPr>
          <p:nvPr/>
        </p:nvCxnSpPr>
        <p:spPr>
          <a:xfrm flipV="1">
            <a:off x="3778357" y="3872189"/>
            <a:ext cx="436389" cy="1413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0" idx="6"/>
            <a:endCxn id="173" idx="2"/>
          </p:cNvCxnSpPr>
          <p:nvPr/>
        </p:nvCxnSpPr>
        <p:spPr>
          <a:xfrm flipV="1">
            <a:off x="3778357" y="4154842"/>
            <a:ext cx="436389" cy="1413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9" idx="6"/>
            <a:endCxn id="173" idx="2"/>
          </p:cNvCxnSpPr>
          <p:nvPr/>
        </p:nvCxnSpPr>
        <p:spPr>
          <a:xfrm>
            <a:off x="3778357" y="4013515"/>
            <a:ext cx="436389" cy="1413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9" idx="6"/>
            <a:endCxn id="172" idx="2"/>
          </p:cNvCxnSpPr>
          <p:nvPr/>
        </p:nvCxnSpPr>
        <p:spPr>
          <a:xfrm>
            <a:off x="3778357" y="4013515"/>
            <a:ext cx="436389" cy="42397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70" idx="6"/>
            <a:endCxn id="174" idx="2"/>
          </p:cNvCxnSpPr>
          <p:nvPr/>
        </p:nvCxnSpPr>
        <p:spPr>
          <a:xfrm flipV="1">
            <a:off x="3778357" y="3872189"/>
            <a:ext cx="436389" cy="42397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0" idx="6"/>
            <a:endCxn id="172" idx="2"/>
          </p:cNvCxnSpPr>
          <p:nvPr/>
        </p:nvCxnSpPr>
        <p:spPr>
          <a:xfrm>
            <a:off x="3778357" y="4296168"/>
            <a:ext cx="436389" cy="1413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1" idx="6"/>
            <a:endCxn id="174" idx="2"/>
          </p:cNvCxnSpPr>
          <p:nvPr/>
        </p:nvCxnSpPr>
        <p:spPr>
          <a:xfrm flipV="1">
            <a:off x="3778357" y="3872189"/>
            <a:ext cx="436389" cy="7066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1" idx="6"/>
            <a:endCxn id="173" idx="2"/>
          </p:cNvCxnSpPr>
          <p:nvPr/>
        </p:nvCxnSpPr>
        <p:spPr>
          <a:xfrm flipV="1">
            <a:off x="3778357" y="4154842"/>
            <a:ext cx="436389" cy="42397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71" idx="6"/>
            <a:endCxn id="172" idx="2"/>
          </p:cNvCxnSpPr>
          <p:nvPr/>
        </p:nvCxnSpPr>
        <p:spPr>
          <a:xfrm flipV="1">
            <a:off x="3778357" y="4437494"/>
            <a:ext cx="436389" cy="14132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4" idx="6"/>
            <a:endCxn id="177" idx="2"/>
          </p:cNvCxnSpPr>
          <p:nvPr/>
        </p:nvCxnSpPr>
        <p:spPr>
          <a:xfrm>
            <a:off x="4432941" y="3872189"/>
            <a:ext cx="3625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74" idx="6"/>
            <a:endCxn id="176" idx="2"/>
          </p:cNvCxnSpPr>
          <p:nvPr/>
        </p:nvCxnSpPr>
        <p:spPr>
          <a:xfrm>
            <a:off x="4432941" y="3872189"/>
            <a:ext cx="362522" cy="28265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4" idx="6"/>
            <a:endCxn id="175" idx="2"/>
          </p:cNvCxnSpPr>
          <p:nvPr/>
        </p:nvCxnSpPr>
        <p:spPr>
          <a:xfrm>
            <a:off x="4432941" y="3872189"/>
            <a:ext cx="362522" cy="56530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73" idx="6"/>
            <a:endCxn id="177" idx="2"/>
          </p:cNvCxnSpPr>
          <p:nvPr/>
        </p:nvCxnSpPr>
        <p:spPr>
          <a:xfrm flipV="1">
            <a:off x="4432941" y="3872189"/>
            <a:ext cx="362522" cy="28265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73" idx="6"/>
            <a:endCxn id="176" idx="2"/>
          </p:cNvCxnSpPr>
          <p:nvPr/>
        </p:nvCxnSpPr>
        <p:spPr>
          <a:xfrm>
            <a:off x="4432941" y="4154842"/>
            <a:ext cx="3625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73" idx="6"/>
            <a:endCxn id="175" idx="2"/>
          </p:cNvCxnSpPr>
          <p:nvPr/>
        </p:nvCxnSpPr>
        <p:spPr>
          <a:xfrm>
            <a:off x="4432941" y="4154842"/>
            <a:ext cx="362522" cy="28265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2" idx="6"/>
            <a:endCxn id="177" idx="2"/>
          </p:cNvCxnSpPr>
          <p:nvPr/>
        </p:nvCxnSpPr>
        <p:spPr>
          <a:xfrm flipV="1">
            <a:off x="4432941" y="3872189"/>
            <a:ext cx="362522" cy="56530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6"/>
            <a:endCxn id="176" idx="2"/>
          </p:cNvCxnSpPr>
          <p:nvPr/>
        </p:nvCxnSpPr>
        <p:spPr>
          <a:xfrm flipV="1">
            <a:off x="4432941" y="4154842"/>
            <a:ext cx="362522" cy="28265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2" idx="6"/>
            <a:endCxn id="175" idx="2"/>
          </p:cNvCxnSpPr>
          <p:nvPr/>
        </p:nvCxnSpPr>
        <p:spPr>
          <a:xfrm>
            <a:off x="4432941" y="4437494"/>
            <a:ext cx="36252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cxnSpLocks/>
          </p:cNvCxnSpPr>
          <p:nvPr/>
        </p:nvCxnSpPr>
        <p:spPr>
          <a:xfrm>
            <a:off x="3179459" y="2019779"/>
            <a:ext cx="2013755" cy="99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cxnSpLocks/>
          </p:cNvCxnSpPr>
          <p:nvPr/>
        </p:nvCxnSpPr>
        <p:spPr>
          <a:xfrm flipV="1">
            <a:off x="3461037" y="2590604"/>
            <a:ext cx="2731979" cy="1104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140"/>
          <p:cNvSpPr txBox="1">
            <a:spLocks noChangeArrowheads="1"/>
          </p:cNvSpPr>
          <p:nvPr/>
        </p:nvSpPr>
        <p:spPr bwMode="auto">
          <a:xfrm>
            <a:off x="5127676" y="1796747"/>
            <a:ext cx="5674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080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60B5FF"/>
                </a:solidFill>
                <a:latin typeface="Raleway Light" panose="020B0604020202020204" charset="-18"/>
              </a:rPr>
              <a:t>Forward</a:t>
            </a:r>
          </a:p>
        </p:txBody>
      </p:sp>
      <p:sp>
        <p:nvSpPr>
          <p:cNvPr id="202" name="TextBox 144"/>
          <p:cNvSpPr txBox="1">
            <a:spLocks noChangeArrowheads="1"/>
          </p:cNvSpPr>
          <p:nvPr/>
        </p:nvSpPr>
        <p:spPr bwMode="auto">
          <a:xfrm>
            <a:off x="5062582" y="2667892"/>
            <a:ext cx="68287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080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60B5FF"/>
                </a:solidFill>
                <a:latin typeface="Raleway Light" panose="020B0604020202020204" charset="-18"/>
              </a:rPr>
              <a:t>Backward</a:t>
            </a:r>
          </a:p>
        </p:txBody>
      </p:sp>
      <p:cxnSp>
        <p:nvCxnSpPr>
          <p:cNvPr id="203" name="Straight Arrow Connector 202"/>
          <p:cNvCxnSpPr>
            <a:cxnSpLocks/>
          </p:cNvCxnSpPr>
          <p:nvPr/>
        </p:nvCxnSpPr>
        <p:spPr>
          <a:xfrm flipV="1">
            <a:off x="4014735" y="2956826"/>
            <a:ext cx="0" cy="600636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148"/>
          <p:cNvSpPr txBox="1">
            <a:spLocks noChangeArrowheads="1"/>
          </p:cNvSpPr>
          <p:nvPr/>
        </p:nvSpPr>
        <p:spPr bwMode="auto">
          <a:xfrm>
            <a:off x="3553805" y="3151150"/>
            <a:ext cx="1000275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080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60B5FF"/>
                </a:solidFill>
                <a:latin typeface="Raleway Light" panose="020B0604020202020204" charset="-18"/>
              </a:rPr>
              <a:t>Model weights</a:t>
            </a:r>
          </a:p>
        </p:txBody>
      </p:sp>
      <p:cxnSp>
        <p:nvCxnSpPr>
          <p:cNvPr id="205" name="Straight Arrow Connector 204"/>
          <p:cNvCxnSpPr>
            <a:cxnSpLocks/>
          </p:cNvCxnSpPr>
          <p:nvPr/>
        </p:nvCxnSpPr>
        <p:spPr>
          <a:xfrm>
            <a:off x="2470326" y="4148217"/>
            <a:ext cx="3351333" cy="176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150"/>
          <p:cNvSpPr txBox="1">
            <a:spLocks noChangeArrowheads="1"/>
          </p:cNvSpPr>
          <p:nvPr/>
        </p:nvSpPr>
        <p:spPr bwMode="auto">
          <a:xfrm>
            <a:off x="5131653" y="3939540"/>
            <a:ext cx="5674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080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b="1">
                <a:solidFill>
                  <a:srgbClr val="60B5FF"/>
                </a:solidFill>
                <a:latin typeface="Raleway Light" panose="020B0604020202020204" charset="-18"/>
              </a:rPr>
              <a:t>Forward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935302" y="4084179"/>
            <a:ext cx="708527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defTabSz="609037">
              <a:defRPr/>
            </a:pPr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Raleway Light" panose="020B0604020202020204" charset="-18"/>
              </a:rPr>
              <a:t>“Bicycle”?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5247762" y="1957949"/>
            <a:ext cx="897682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defTabSz="609037">
              <a:defRPr/>
            </a:pPr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Raleway Light" panose="020B0604020202020204" charset="-18"/>
              </a:rPr>
              <a:t>“Strawberry”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6305779" y="1675297"/>
            <a:ext cx="798911" cy="527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0794" y="1745604"/>
            <a:ext cx="528467" cy="352989"/>
          </a:xfrm>
          <a:prstGeom prst="rect">
            <a:avLst/>
          </a:prstGeom>
        </p:spPr>
      </p:pic>
      <p:sp>
        <p:nvSpPr>
          <p:cNvPr id="211" name="TextBox 210"/>
          <p:cNvSpPr txBox="1"/>
          <p:nvPr/>
        </p:nvSpPr>
        <p:spPr>
          <a:xfrm>
            <a:off x="6404647" y="2246121"/>
            <a:ext cx="639599" cy="16927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defTabSz="609037">
              <a:defRPr/>
            </a:pPr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Raleway Light" panose="020B0604020202020204" charset="-18"/>
              </a:rPr>
              <a:t>“Bicycle”</a:t>
            </a:r>
          </a:p>
        </p:txBody>
      </p:sp>
      <p:sp>
        <p:nvSpPr>
          <p:cNvPr id="212" name="Diamond 211"/>
          <p:cNvSpPr/>
          <p:nvPr/>
        </p:nvSpPr>
        <p:spPr>
          <a:xfrm>
            <a:off x="6048945" y="2200853"/>
            <a:ext cx="265925" cy="263882"/>
          </a:xfrm>
          <a:prstGeom prst="diamond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Raleway Light" panose="020B0604020202020204" charset="-18"/>
              </a:rPr>
              <a:t>?</a:t>
            </a:r>
          </a:p>
        </p:txBody>
      </p:sp>
      <p:cxnSp>
        <p:nvCxnSpPr>
          <p:cNvPr id="213" name="Straight Arrow Connector 212"/>
          <p:cNvCxnSpPr>
            <a:cxnSpLocks/>
          </p:cNvCxnSpPr>
          <p:nvPr/>
        </p:nvCxnSpPr>
        <p:spPr>
          <a:xfrm>
            <a:off x="6185317" y="2029716"/>
            <a:ext cx="0" cy="1667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cxnSpLocks/>
          </p:cNvCxnSpPr>
          <p:nvPr/>
        </p:nvCxnSpPr>
        <p:spPr>
          <a:xfrm>
            <a:off x="6181908" y="2463632"/>
            <a:ext cx="0" cy="128077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136"/>
          <p:cNvSpPr txBox="1">
            <a:spLocks noChangeArrowheads="1"/>
          </p:cNvSpPr>
          <p:nvPr/>
        </p:nvSpPr>
        <p:spPr bwMode="auto">
          <a:xfrm>
            <a:off x="6048945" y="2614895"/>
            <a:ext cx="432980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080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defTabSz="608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6080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404040"/>
                </a:solidFill>
                <a:latin typeface="Raleway Light" panose="020B0604020202020204" charset="-18"/>
              </a:rPr>
              <a:t>Error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538453" y="1646590"/>
            <a:ext cx="800047" cy="527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222584" y="1738231"/>
            <a:ext cx="800047" cy="5277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037">
              <a:defRPr/>
            </a:pPr>
            <a:endParaRPr lang="en-US" sz="1600">
              <a:solidFill>
                <a:prstClr val="white"/>
              </a:solidFill>
              <a:latin typeface="Raleway Light" panose="020B0604020202020204" charset="-18"/>
            </a:endParaRPr>
          </a:p>
        </p:txBody>
      </p:sp>
      <p:pic>
        <p:nvPicPr>
          <p:cNvPr id="218" name="Picture 21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1223" y="2288386"/>
            <a:ext cx="424230" cy="412166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9687" y="1643130"/>
            <a:ext cx="550594" cy="534936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8823" y="1800822"/>
            <a:ext cx="528467" cy="352989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1552090" y="1492014"/>
            <a:ext cx="770500" cy="1692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100" i="1">
                <a:solidFill>
                  <a:srgbClr val="003C71"/>
                </a:solidFill>
                <a:latin typeface="Raleway Light" panose="020B0604020202020204" charset="-18"/>
              </a:rPr>
              <a:t>Human</a:t>
            </a:r>
            <a:endParaRPr lang="en-US" sz="1100" i="1" dirty="0" err="1">
              <a:solidFill>
                <a:srgbClr val="003C71"/>
              </a:solidFill>
              <a:latin typeface="Raleway Light" panose="020B0604020202020204" charset="-18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241903" y="1580342"/>
            <a:ext cx="770500" cy="1692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100" i="1">
                <a:solidFill>
                  <a:srgbClr val="003C71"/>
                </a:solidFill>
                <a:latin typeface="Raleway Light" panose="020B0604020202020204" charset="-18"/>
              </a:rPr>
              <a:t>Bicycle</a:t>
            </a:r>
            <a:endParaRPr lang="en-US" sz="1100" i="1" dirty="0" err="1">
              <a:solidFill>
                <a:srgbClr val="003C71"/>
              </a:solidFill>
              <a:latin typeface="Raleway Light" panose="020B0604020202020204" charset="-18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641868" y="2748493"/>
            <a:ext cx="770500" cy="1692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100" i="1" dirty="0">
                <a:solidFill>
                  <a:srgbClr val="003C71"/>
                </a:solidFill>
                <a:latin typeface="Raleway Light" panose="020B0604020202020204" charset="-18"/>
              </a:rPr>
              <a:t>Strawberry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588456" y="4428661"/>
            <a:ext cx="770500" cy="1692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100" i="1">
                <a:solidFill>
                  <a:srgbClr val="003C71"/>
                </a:solidFill>
                <a:latin typeface="Raleway Light" panose="020B0604020202020204" charset="-18"/>
              </a:rPr>
              <a:t>??????</a:t>
            </a:r>
            <a:endParaRPr lang="en-US" sz="1100" i="1" dirty="0" err="1">
              <a:solidFill>
                <a:srgbClr val="003C71"/>
              </a:solidFill>
              <a:latin typeface="Raleway Light" panose="020B0604020202020204" charset="-18"/>
            </a:endParaRPr>
          </a:p>
        </p:txBody>
      </p:sp>
      <p:sp>
        <p:nvSpPr>
          <p:cNvPr id="225" name="TextBox 171"/>
          <p:cNvSpPr txBox="1">
            <a:spLocks noChangeArrowheads="1"/>
          </p:cNvSpPr>
          <p:nvPr/>
        </p:nvSpPr>
        <p:spPr bwMode="auto">
          <a:xfrm rot="16200000">
            <a:off x="6990859" y="3067680"/>
            <a:ext cx="12178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1F4E7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100" b="1" dirty="0">
                <a:solidFill>
                  <a:srgbClr val="FFC000"/>
                </a:solidFill>
                <a:latin typeface="Raleway Light" panose="020B0604020202020204" charset="-18"/>
              </a:rPr>
              <a:t>Accuracy</a:t>
            </a:r>
          </a:p>
        </p:txBody>
      </p:sp>
      <p:sp>
        <p:nvSpPr>
          <p:cNvPr id="226" name="Freeform 225">
            <a:extLst>
              <a:ext uri="{FF2B5EF4-FFF2-40B4-BE49-F238E27FC236}"/>
            </a:extLst>
          </p:cNvPr>
          <p:cNvSpPr/>
          <p:nvPr/>
        </p:nvSpPr>
        <p:spPr>
          <a:xfrm>
            <a:off x="7784275" y="2828750"/>
            <a:ext cx="0" cy="1244333"/>
          </a:xfrm>
          <a:custGeom>
            <a:avLst/>
            <a:gdLst>
              <a:gd name="connsiteX0" fmla="*/ 0 w 0"/>
              <a:gd name="connsiteY0" fmla="*/ 0 h 1587398"/>
              <a:gd name="connsiteX1" fmla="*/ 0 w 0"/>
              <a:gd name="connsiteY1" fmla="*/ 1587398 h 158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7398">
                <a:moveTo>
                  <a:pt x="0" y="0"/>
                </a:moveTo>
                <a:lnTo>
                  <a:pt x="0" y="1587398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dirty="0">
              <a:latin typeface="Raleway Light" panose="020B0604020202020204" charset="-18"/>
            </a:endParaRPr>
          </a:p>
        </p:txBody>
      </p:sp>
      <p:cxnSp>
        <p:nvCxnSpPr>
          <p:cNvPr id="227" name="Straight Arrow Connector 226">
            <a:extLst>
              <a:ext uri="{FF2B5EF4-FFF2-40B4-BE49-F238E27FC236}"/>
            </a:extLst>
          </p:cNvPr>
          <p:cNvCxnSpPr>
            <a:cxnSpLocks/>
            <a:stCxn id="208" idx="3"/>
          </p:cNvCxnSpPr>
          <p:nvPr/>
        </p:nvCxnSpPr>
        <p:spPr>
          <a:xfrm flipV="1">
            <a:off x="6145444" y="2035238"/>
            <a:ext cx="50102" cy="735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15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12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36563" y="339455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AI </a:t>
            </a:r>
            <a:r>
              <a:rPr lang="pl-PL" dirty="0" smtClean="0">
                <a:solidFill>
                  <a:schemeClr val="tx1"/>
                </a:solidFill>
              </a:rPr>
              <a:t>i </a:t>
            </a:r>
            <a:r>
              <a:rPr lang="pl-PL" dirty="0" smtClean="0">
                <a:solidFill>
                  <a:schemeClr val="bg1"/>
                </a:solidFill>
              </a:rPr>
              <a:t>hardware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6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459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06741" y="364273"/>
            <a:ext cx="763169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3200" dirty="0" smtClean="0"/>
              <a:t>Różne metody wdrożenia </a:t>
            </a:r>
            <a:r>
              <a:rPr lang="en-US" sz="3200" dirty="0" smtClean="0"/>
              <a:t>ML </a:t>
            </a:r>
            <a:r>
              <a:rPr lang="pl-PL" sz="3200" dirty="0" smtClean="0"/>
              <a:t/>
            </a:r>
            <a:br>
              <a:rPr lang="pl-PL" sz="3200" dirty="0" smtClean="0"/>
            </a:br>
            <a:r>
              <a:rPr lang="pl-PL" sz="3200" dirty="0" smtClean="0">
                <a:solidFill>
                  <a:srgbClr val="FFC000"/>
                </a:solidFill>
              </a:rPr>
              <a:t>na poziomie sprzętowym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074" name="Picture 2" descr="https://res.cloudinary.com/engineering-com/image/upload/w_1000,c_fit,q_auto,f_auto/image002_eiiwx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05" y="1487824"/>
            <a:ext cx="7373298" cy="321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6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03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448733" y="1515616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0" dirty="0" smtClean="0">
                <a:solidFill>
                  <a:srgbClr val="FFB600"/>
                </a:solidFill>
              </a:rPr>
              <a:t>Pytania?</a:t>
            </a:r>
            <a:endParaRPr sz="8000" dirty="0">
              <a:solidFill>
                <a:srgbClr val="FFB600"/>
              </a:solidFill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Shape 15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00" y="1407945"/>
            <a:ext cx="3360300" cy="242921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65177" y="383593"/>
            <a:ext cx="763169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4200" dirty="0" smtClean="0">
                <a:solidFill>
                  <a:schemeClr val="tx1"/>
                </a:solidFill>
              </a:rPr>
              <a:t>Książki - </a:t>
            </a:r>
            <a:r>
              <a:rPr lang="pl-PL" sz="4200" dirty="0" smtClean="0">
                <a:solidFill>
                  <a:srgbClr val="FFC000"/>
                </a:solidFill>
              </a:rPr>
              <a:t>Subiektywny wybór </a:t>
            </a:r>
            <a:endParaRPr lang="en-US" sz="42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4" name="Shape 451"/>
          <p:cNvGrpSpPr/>
          <p:nvPr/>
        </p:nvGrpSpPr>
        <p:grpSpPr>
          <a:xfrm>
            <a:off x="8062446" y="389894"/>
            <a:ext cx="865423" cy="699073"/>
            <a:chOff x="1926350" y="995225"/>
            <a:chExt cx="428650" cy="356600"/>
          </a:xfrm>
        </p:grpSpPr>
        <p:sp>
          <p:nvSpPr>
            <p:cNvPr id="15" name="Shape 45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45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5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5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ttps://images-na.ssl-images-amazon.com/images/I/41DWjHboiyL._SX396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9" y="1695080"/>
            <a:ext cx="1895302" cy="237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61fim5QqaqL._SX373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12" y="1711646"/>
            <a:ext cx="1748040" cy="23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41J7VQyw7%2BL._SX384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62" y="1706350"/>
            <a:ext cx="1850188" cy="23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4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36563" y="339455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TensorFlow</a:t>
            </a:r>
            <a:r>
              <a:rPr lang="pl-PL" dirty="0" smtClean="0"/>
              <a:t> i </a:t>
            </a:r>
            <a:r>
              <a:rPr lang="pl-PL" dirty="0" err="1" smtClean="0">
                <a:solidFill>
                  <a:schemeClr val="bg1"/>
                </a:solidFill>
              </a:rPr>
              <a:t>Keras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53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65177" y="383593"/>
            <a:ext cx="763169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4200" dirty="0" smtClean="0">
                <a:solidFill>
                  <a:schemeClr val="tx1"/>
                </a:solidFill>
              </a:rPr>
              <a:t>Net -</a:t>
            </a:r>
            <a:endParaRPr lang="en-US" sz="42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4" name="Shape 451"/>
          <p:cNvGrpSpPr/>
          <p:nvPr/>
        </p:nvGrpSpPr>
        <p:grpSpPr>
          <a:xfrm>
            <a:off x="8062446" y="389894"/>
            <a:ext cx="865423" cy="699073"/>
            <a:chOff x="1926350" y="995225"/>
            <a:chExt cx="428650" cy="356600"/>
          </a:xfrm>
        </p:grpSpPr>
        <p:sp>
          <p:nvSpPr>
            <p:cNvPr id="15" name="Shape 45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45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5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5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72923" y="1596572"/>
            <a:ext cx="4967363" cy="2832327"/>
            <a:chOff x="1506008" y="1044404"/>
            <a:chExt cx="7850717" cy="4387934"/>
          </a:xfrm>
        </p:grpSpPr>
        <p:sp>
          <p:nvSpPr>
            <p:cNvPr id="12" name="Oval 11"/>
            <p:cNvSpPr/>
            <p:nvPr/>
          </p:nvSpPr>
          <p:spPr>
            <a:xfrm>
              <a:off x="4720363" y="2185039"/>
              <a:ext cx="914400" cy="914399"/>
            </a:xfrm>
            <a:prstGeom prst="ellipse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646084" y="3368147"/>
              <a:ext cx="914400" cy="914400"/>
            </a:xfrm>
            <a:prstGeom prst="ellipse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03750" y="4517939"/>
              <a:ext cx="914400" cy="914399"/>
            </a:xfrm>
            <a:prstGeom prst="ellipse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41386" y="1044404"/>
              <a:ext cx="914400" cy="914399"/>
            </a:xfrm>
            <a:prstGeom prst="ellipse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495116" y="2682347"/>
              <a:ext cx="914400" cy="914400"/>
            </a:xfrm>
            <a:prstGeom prst="ellipse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433638" y="1937280"/>
              <a:ext cx="914400" cy="914400"/>
            </a:xfrm>
            <a:prstGeom prst="ellipse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467505" y="3943880"/>
              <a:ext cx="914400" cy="914400"/>
            </a:xfrm>
            <a:prstGeom prst="ellipse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>
              <a:stCxn id="22" idx="6"/>
              <a:endCxn id="20" idx="2"/>
            </p:cNvCxnSpPr>
            <p:nvPr/>
          </p:nvCxnSpPr>
          <p:spPr>
            <a:xfrm flipV="1">
              <a:off x="3348039" y="1501604"/>
              <a:ext cx="1393347" cy="89287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6"/>
              <a:endCxn id="12" idx="2"/>
            </p:cNvCxnSpPr>
            <p:nvPr/>
          </p:nvCxnSpPr>
          <p:spPr>
            <a:xfrm>
              <a:off x="3348039" y="2394480"/>
              <a:ext cx="1372324" cy="24776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6"/>
              <a:endCxn id="13" idx="2"/>
            </p:cNvCxnSpPr>
            <p:nvPr/>
          </p:nvCxnSpPr>
          <p:spPr>
            <a:xfrm>
              <a:off x="3348038" y="2394480"/>
              <a:ext cx="1298046" cy="1430867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6"/>
              <a:endCxn id="19" idx="2"/>
            </p:cNvCxnSpPr>
            <p:nvPr/>
          </p:nvCxnSpPr>
          <p:spPr>
            <a:xfrm>
              <a:off x="3348039" y="2394480"/>
              <a:ext cx="1255712" cy="258066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20" idx="2"/>
            </p:cNvCxnSpPr>
            <p:nvPr/>
          </p:nvCxnSpPr>
          <p:spPr>
            <a:xfrm flipV="1">
              <a:off x="3381905" y="1501604"/>
              <a:ext cx="1359481" cy="289947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3" idx="6"/>
              <a:endCxn id="12" idx="2"/>
            </p:cNvCxnSpPr>
            <p:nvPr/>
          </p:nvCxnSpPr>
          <p:spPr>
            <a:xfrm flipV="1">
              <a:off x="3381905" y="2642239"/>
              <a:ext cx="1338458" cy="1758841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6"/>
              <a:endCxn id="13" idx="2"/>
            </p:cNvCxnSpPr>
            <p:nvPr/>
          </p:nvCxnSpPr>
          <p:spPr>
            <a:xfrm flipV="1">
              <a:off x="3381905" y="3825347"/>
              <a:ext cx="1264179" cy="575733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6"/>
              <a:endCxn id="19" idx="2"/>
            </p:cNvCxnSpPr>
            <p:nvPr/>
          </p:nvCxnSpPr>
          <p:spPr>
            <a:xfrm>
              <a:off x="3381905" y="4401080"/>
              <a:ext cx="1221845" cy="574059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6"/>
              <a:endCxn id="21" idx="2"/>
            </p:cNvCxnSpPr>
            <p:nvPr/>
          </p:nvCxnSpPr>
          <p:spPr>
            <a:xfrm>
              <a:off x="5655786" y="1501604"/>
              <a:ext cx="1839330" cy="1637943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6"/>
              <a:endCxn id="21" idx="2"/>
            </p:cNvCxnSpPr>
            <p:nvPr/>
          </p:nvCxnSpPr>
          <p:spPr>
            <a:xfrm>
              <a:off x="5634763" y="2642239"/>
              <a:ext cx="1860353" cy="497309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6"/>
              <a:endCxn id="21" idx="2"/>
            </p:cNvCxnSpPr>
            <p:nvPr/>
          </p:nvCxnSpPr>
          <p:spPr>
            <a:xfrm flipV="1">
              <a:off x="5560484" y="3139547"/>
              <a:ext cx="1934632" cy="68580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9" idx="6"/>
              <a:endCxn id="21" idx="2"/>
            </p:cNvCxnSpPr>
            <p:nvPr/>
          </p:nvCxnSpPr>
          <p:spPr>
            <a:xfrm flipV="1">
              <a:off x="5518150" y="3139548"/>
              <a:ext cx="1976965" cy="183559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506008" y="2394479"/>
              <a:ext cx="86836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548341" y="4395258"/>
              <a:ext cx="86836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8488363" y="3138488"/>
              <a:ext cx="868362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6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32980" y="415791"/>
            <a:ext cx="763169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3800" dirty="0" smtClean="0">
                <a:solidFill>
                  <a:schemeClr val="tx1"/>
                </a:solidFill>
              </a:rPr>
              <a:t>Sztuczna Inteligencja </a:t>
            </a:r>
            <a:r>
              <a:rPr lang="pl-PL" sz="3800" dirty="0" smtClean="0">
                <a:solidFill>
                  <a:srgbClr val="FFC000"/>
                </a:solidFill>
              </a:rPr>
              <a:t>warsztaty</a:t>
            </a:r>
            <a:endParaRPr lang="en-US" sz="38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098" name="Picture 2" descr="Image result for jupyter notebook transparent 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161" y="182880"/>
            <a:ext cx="1182774" cy="11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597" r="5803"/>
          <a:stretch/>
        </p:blipFill>
        <p:spPr>
          <a:xfrm rot="21296636">
            <a:off x="690050" y="1275052"/>
            <a:ext cx="2263762" cy="26067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37285">
            <a:off x="2347465" y="1606658"/>
            <a:ext cx="2031157" cy="2257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99625">
            <a:off x="4193601" y="1496289"/>
            <a:ext cx="2188768" cy="2317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r="18117"/>
          <a:stretch/>
        </p:blipFill>
        <p:spPr>
          <a:xfrm rot="20716210">
            <a:off x="6171151" y="1510702"/>
            <a:ext cx="2050138" cy="2446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2298" y="4264431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 smtClean="0">
                <a:latin typeface="Raleway Light" panose="020B0604020202020204" charset="-18"/>
              </a:rPr>
              <a:t>od</a:t>
            </a:r>
            <a:r>
              <a:rPr lang="en-US" sz="1800" dirty="0" smtClean="0">
                <a:latin typeface="Raleway Light" panose="020B0604020202020204" charset="-18"/>
              </a:rPr>
              <a:t> </a:t>
            </a:r>
            <a:r>
              <a:rPr lang="en-US" sz="18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print</a:t>
            </a:r>
            <a:r>
              <a:rPr lang="en-US" sz="1800" b="1" dirty="0" smtClean="0">
                <a:latin typeface="Consolas" panose="020B0609020204030204" pitchFamily="49" charset="0"/>
              </a:rPr>
              <a:t>(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‘hello world’</a:t>
            </a:r>
            <a:r>
              <a:rPr lang="en-US" sz="1800" b="1" dirty="0" smtClean="0">
                <a:latin typeface="Consolas" panose="020B0609020204030204" pitchFamily="49" charset="0"/>
              </a:rPr>
              <a:t>)</a:t>
            </a:r>
            <a:r>
              <a:rPr lang="en-US" sz="1800" dirty="0" smtClean="0">
                <a:latin typeface="Raleway Light" panose="020B0604020202020204" charset="-18"/>
              </a:rPr>
              <a:t> </a:t>
            </a:r>
            <a:r>
              <a:rPr lang="pl-PL" sz="1800" dirty="0" smtClean="0">
                <a:latin typeface="Raleway Light" panose="020B0604020202020204" charset="-18"/>
              </a:rPr>
              <a:t>do modelu w chmurze</a:t>
            </a:r>
            <a:endParaRPr lang="en-US" sz="1800" dirty="0">
              <a:latin typeface="Raleway Light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903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19" y="531167"/>
            <a:ext cx="6866100" cy="857400"/>
          </a:xfrm>
        </p:spPr>
        <p:txBody>
          <a:bodyPr/>
          <a:lstStyle/>
          <a:p>
            <a:r>
              <a:rPr lang="pl-PL" sz="4800" dirty="0" smtClean="0"/>
              <a:t>Biblioteka </a:t>
            </a:r>
            <a:r>
              <a:rPr lang="pl-PL" sz="4800" dirty="0" err="1" smtClean="0">
                <a:solidFill>
                  <a:srgbClr val="FFC000"/>
                </a:solidFill>
              </a:rPr>
              <a:t>TensorFlow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1840" y="18666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hape 306"/>
          <p:cNvSpPr txBox="1">
            <a:spLocks noGrp="1"/>
          </p:cNvSpPr>
          <p:nvPr>
            <p:ph type="body" idx="1"/>
          </p:nvPr>
        </p:nvSpPr>
        <p:spPr>
          <a:xfrm>
            <a:off x="609601" y="1651836"/>
            <a:ext cx="5181600" cy="2823780"/>
          </a:xfrm>
        </p:spPr>
        <p:txBody>
          <a:bodyPr lIns="121900" tIns="121900" rIns="121900" bIns="121900">
            <a:noAutofit/>
          </a:bodyPr>
          <a:lstStyle/>
          <a:p>
            <a:pPr marL="761970" indent="-507987">
              <a:spcBef>
                <a:spcPts val="533"/>
              </a:spcBef>
              <a:defRPr/>
            </a:pPr>
            <a:r>
              <a:rPr lang="en" sz="2000" dirty="0" smtClean="0"/>
              <a:t>Google’s </a:t>
            </a:r>
            <a:r>
              <a:rPr lang="en" sz="2000" dirty="0"/>
              <a:t>library for ML</a:t>
            </a:r>
          </a:p>
          <a:p>
            <a:pPr marL="761970" indent="-507987">
              <a:spcBef>
                <a:spcPts val="533"/>
              </a:spcBef>
              <a:defRPr/>
            </a:pPr>
            <a:r>
              <a:rPr lang="en" sz="2000" dirty="0"/>
              <a:t>Expresses calculations as a computation graph</a:t>
            </a:r>
          </a:p>
          <a:p>
            <a:pPr marL="761970" indent="-507987">
              <a:spcBef>
                <a:spcPts val="533"/>
              </a:spcBef>
              <a:defRPr/>
            </a:pPr>
            <a:r>
              <a:rPr lang="en" sz="2000" dirty="0"/>
              <a:t>GPU/CPU Support</a:t>
            </a:r>
          </a:p>
          <a:p>
            <a:pPr marL="761970" indent="-507987">
              <a:spcBef>
                <a:spcPts val="533"/>
              </a:spcBef>
              <a:defRPr/>
            </a:pPr>
            <a:r>
              <a:rPr lang="en" sz="2000" dirty="0"/>
              <a:t>Many language bindings</a:t>
            </a:r>
          </a:p>
          <a:p>
            <a:pPr marL="761970" indent="-507987">
              <a:spcBef>
                <a:spcPts val="533"/>
              </a:spcBef>
              <a:defRPr/>
            </a:pPr>
            <a:r>
              <a:rPr lang="en" sz="2000" dirty="0"/>
              <a:t>Supports/provides pre-trained models</a:t>
            </a:r>
          </a:p>
        </p:txBody>
      </p:sp>
      <p:pic>
        <p:nvPicPr>
          <p:cNvPr id="18" name="Shape 307" descr="logo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34" y="1727097"/>
            <a:ext cx="2543023" cy="216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0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10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19" y="531167"/>
            <a:ext cx="6866100" cy="857400"/>
          </a:xfrm>
        </p:spPr>
        <p:txBody>
          <a:bodyPr/>
          <a:lstStyle/>
          <a:p>
            <a:r>
              <a:rPr lang="pl-PL" dirty="0" smtClean="0"/>
              <a:t>Biblioteka </a:t>
            </a:r>
            <a:r>
              <a:rPr lang="pl-PL" dirty="0" err="1" smtClean="0">
                <a:solidFill>
                  <a:srgbClr val="FFC000"/>
                </a:solidFill>
              </a:rPr>
              <a:t>Keras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1840" y="18666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599" y="1703943"/>
            <a:ext cx="4826002" cy="301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1970" indent="-507987">
              <a:spcBef>
                <a:spcPts val="533"/>
              </a:spcBef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Neural Network library written in </a:t>
            </a:r>
            <a:r>
              <a:rPr lang="pl-PL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P</a:t>
            </a:r>
            <a:r>
              <a:rPr lang="en-US" sz="1800" dirty="0" err="1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ython</a:t>
            </a:r>
            <a:endParaRPr lang="pl-PL" sz="1800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761970" indent="-507987">
              <a:spcBef>
                <a:spcPts val="533"/>
              </a:spcBef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Design to be simple and </a:t>
            </a:r>
            <a:r>
              <a:rPr lang="en-US" sz="18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straightforward</a:t>
            </a:r>
            <a:endParaRPr lang="pl-PL" sz="1800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761970" indent="-507987">
              <a:spcBef>
                <a:spcPts val="533"/>
              </a:spcBef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-US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Built on top of different deep learning</a:t>
            </a:r>
            <a:br>
              <a:rPr lang="en-US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</a:br>
            <a:r>
              <a:rPr lang="en-US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libraries such as </a:t>
            </a:r>
            <a:r>
              <a:rPr lang="en-US" sz="1800" dirty="0" err="1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Tensorflow</a:t>
            </a:r>
            <a:r>
              <a:rPr lang="pl-PL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(Google)</a:t>
            </a:r>
            <a:r>
              <a:rPr lang="en-US" sz="18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,</a:t>
            </a:r>
            <a:r>
              <a:rPr lang="pl-PL" sz="18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800" dirty="0" err="1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Theano</a:t>
            </a:r>
            <a:r>
              <a:rPr lang="pl-PL" sz="18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pl-PL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(UM)</a:t>
            </a:r>
            <a:r>
              <a:rPr lang="en-US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and</a:t>
            </a:r>
            <a:r>
              <a:rPr lang="pl-PL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CNTK</a:t>
            </a:r>
            <a:r>
              <a:rPr lang="pl-PL" sz="1800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(MS)</a:t>
            </a:r>
            <a:endParaRPr lang="en-US" sz="1800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7" name="Picture 2" descr="https://www.safaribooksonline.com/library/view/deep-learning-with/9781617294433/03fig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9" y="2576286"/>
            <a:ext cx="3273446" cy="169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21" y="1757687"/>
            <a:ext cx="1898238" cy="790393"/>
          </a:xfrm>
          <a:prstGeom prst="rect">
            <a:avLst/>
          </a:prstGeom>
        </p:spPr>
      </p:pic>
      <p:grpSp>
        <p:nvGrpSpPr>
          <p:cNvPr id="18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9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83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60742" y="358137"/>
            <a:ext cx="73907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4400" dirty="0" err="1" smtClean="0"/>
              <a:t>Keras</a:t>
            </a:r>
            <a:r>
              <a:rPr lang="pl-PL" sz="4400" dirty="0" smtClean="0"/>
              <a:t> </a:t>
            </a:r>
            <a:r>
              <a:rPr lang="pl-PL" sz="4400" dirty="0" err="1" smtClean="0">
                <a:solidFill>
                  <a:srgbClr val="FFC000"/>
                </a:solidFill>
              </a:rPr>
              <a:t>workflow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72" y="1610499"/>
            <a:ext cx="7641771" cy="2609690"/>
          </a:xfrm>
          <a:prstGeom prst="rect">
            <a:avLst/>
          </a:prstGeom>
        </p:spPr>
      </p:pic>
      <p:grpSp>
        <p:nvGrpSpPr>
          <p:cNvPr id="15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6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22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" name="Shape 341"/>
          <p:cNvGrpSpPr/>
          <p:nvPr/>
        </p:nvGrpSpPr>
        <p:grpSpPr>
          <a:xfrm>
            <a:off x="7928658" y="371176"/>
            <a:ext cx="832264" cy="832591"/>
            <a:chOff x="570875" y="4322250"/>
            <a:chExt cx="443300" cy="443325"/>
          </a:xfrm>
        </p:grpSpPr>
        <p:sp>
          <p:nvSpPr>
            <p:cNvPr id="11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133" y="1103085"/>
            <a:ext cx="4326603" cy="3599543"/>
          </a:xfrm>
          <a:prstGeom prst="rect">
            <a:avLst/>
          </a:prstGeom>
        </p:spPr>
      </p:pic>
      <p:sp>
        <p:nvSpPr>
          <p:cNvPr id="15" name="Shape 135"/>
          <p:cNvSpPr txBox="1">
            <a:spLocks/>
          </p:cNvSpPr>
          <p:nvPr/>
        </p:nvSpPr>
        <p:spPr>
          <a:xfrm>
            <a:off x="660742" y="358137"/>
            <a:ext cx="739072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pl-PL" sz="4400" smtClean="0"/>
              <a:t>Keras </a:t>
            </a:r>
            <a:r>
              <a:rPr lang="pl-PL" sz="4400" smtClean="0">
                <a:solidFill>
                  <a:srgbClr val="FFC000"/>
                </a:solidFill>
              </a:rPr>
              <a:t>workflow</a:t>
            </a:r>
            <a:endParaRPr lang="pl-PL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36563" y="339455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dirty="0" err="1" smtClean="0">
                <a:solidFill>
                  <a:schemeClr val="tx1"/>
                </a:solidFill>
              </a:rPr>
              <a:t>Keras</a:t>
            </a:r>
            <a:r>
              <a:rPr lang="pl-PL" dirty="0" smtClean="0">
                <a:solidFill>
                  <a:schemeClr val="tx1"/>
                </a:solidFill>
              </a:rPr>
              <a:t> in </a:t>
            </a:r>
            <a:r>
              <a:rPr lang="pl-PL" dirty="0" smtClean="0">
                <a:solidFill>
                  <a:schemeClr val="bg1"/>
                </a:solidFill>
              </a:rPr>
              <a:t>30 </a:t>
            </a:r>
            <a:r>
              <a:rPr lang="pl-PL" dirty="0" err="1" smtClean="0">
                <a:solidFill>
                  <a:schemeClr val="bg1"/>
                </a:solidFill>
              </a:rPr>
              <a:t>seconds</a:t>
            </a:r>
            <a:endParaRPr lang="en-US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2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60742" y="358137"/>
            <a:ext cx="73907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sz="4400" dirty="0" err="1" smtClean="0"/>
              <a:t>Keras</a:t>
            </a:r>
            <a:r>
              <a:rPr lang="pl-PL" sz="4400" dirty="0" smtClean="0"/>
              <a:t> w </a:t>
            </a:r>
            <a:r>
              <a:rPr lang="pl-PL" sz="4400" dirty="0" smtClean="0">
                <a:solidFill>
                  <a:srgbClr val="FFC000"/>
                </a:solidFill>
              </a:rPr>
              <a:t>30 sekund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83" y="1211799"/>
            <a:ext cx="5484132" cy="3242044"/>
          </a:xfrm>
          <a:prstGeom prst="rect">
            <a:avLst/>
          </a:prstGeom>
        </p:spPr>
      </p:pic>
      <p:grpSp>
        <p:nvGrpSpPr>
          <p:cNvPr id="15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16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6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</TotalTime>
  <Words>429</Words>
  <Application>Microsoft Office PowerPoint</Application>
  <PresentationFormat>On-screen Show (16:9)</PresentationFormat>
  <Paragraphs>136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Raleway ExtraBold</vt:lpstr>
      <vt:lpstr>Consolas</vt:lpstr>
      <vt:lpstr>Raleway Light</vt:lpstr>
      <vt:lpstr>Calibri</vt:lpstr>
      <vt:lpstr>Lucida Sans Unicode</vt:lpstr>
      <vt:lpstr>Intel Clear Pro</vt:lpstr>
      <vt:lpstr>Arial</vt:lpstr>
      <vt:lpstr>Olivia template</vt:lpstr>
      <vt:lpstr>Sztuczne sieci neuronowe w Keras</vt:lpstr>
      <vt:lpstr>Agenda</vt:lpstr>
      <vt:lpstr>TensorFlow i Keras</vt:lpstr>
      <vt:lpstr>Biblioteka TensorFlow</vt:lpstr>
      <vt:lpstr>Biblioteka Keras</vt:lpstr>
      <vt:lpstr>Keras workflow</vt:lpstr>
      <vt:lpstr>PowerPoint Presentation</vt:lpstr>
      <vt:lpstr>Keras in 30 seconds</vt:lpstr>
      <vt:lpstr>Keras w 30 sekund</vt:lpstr>
      <vt:lpstr>Keras w 30 sekund</vt:lpstr>
      <vt:lpstr>Keras w 30 sekund</vt:lpstr>
      <vt:lpstr>Keras: kluczowe definicje </vt:lpstr>
      <vt:lpstr>Keras Terminology</vt:lpstr>
      <vt:lpstr>Keras Terminology</vt:lpstr>
      <vt:lpstr>Keras Terminology</vt:lpstr>
      <vt:lpstr>Keras Terminology</vt:lpstr>
      <vt:lpstr>Keras Terminology</vt:lpstr>
      <vt:lpstr>Keras Terminology</vt:lpstr>
      <vt:lpstr>Keras Terminology</vt:lpstr>
      <vt:lpstr>Sieci konwolucyjne</vt:lpstr>
      <vt:lpstr>Konwo.. co?</vt:lpstr>
      <vt:lpstr>Deep learning  i sieci konwolucyjne </vt:lpstr>
      <vt:lpstr>Jak działają konwolucje?</vt:lpstr>
      <vt:lpstr>AI we wdrożeniach</vt:lpstr>
      <vt:lpstr>Trening vs. inference</vt:lpstr>
      <vt:lpstr>AI i hardware</vt:lpstr>
      <vt:lpstr>Różne metody wdrożenia ML  na poziomie sprzętowym</vt:lpstr>
      <vt:lpstr>Pytania?</vt:lpstr>
      <vt:lpstr>Książki - Subiektywny wybór </vt:lpstr>
      <vt:lpstr>Net -</vt:lpstr>
      <vt:lpstr>Sztuczna Inteligencja warsztaty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Jankowski, Andrzej</dc:creator>
  <cp:lastModifiedBy>Jankowski, Andrzej</cp:lastModifiedBy>
  <cp:revision>174</cp:revision>
  <dcterms:modified xsi:type="dcterms:W3CDTF">2018-04-26T16:46:13Z</dcterms:modified>
</cp:coreProperties>
</file>