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12"/>
  </p:normalViewPr>
  <p:slideViewPr>
    <p:cSldViewPr snapToGrid="0" snapToObjects="1">
      <p:cViewPr varScale="1">
        <p:scale>
          <a:sx n="104" d="100"/>
          <a:sy n="104" d="100"/>
        </p:scale>
        <p:origin x="13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blog.setzwein.com/2013/10/22/die-stacey-matrix-im-allta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 sz="1150">
                <a:solidFill>
                  <a:srgbClr val="7B7B7B"/>
                </a:solidFill>
                <a:highlight>
                  <a:srgbClr val="FFFFFF"/>
                </a:highlight>
              </a:rPr>
              <a:t>Heutige Softwareentwicklung ist eine komplexe Aufgabenstellung. Genauer gesagt besteht sie aus einfachen, komplizierten und komplexen Anteilen. </a:t>
            </a:r>
          </a:p>
          <a:p>
            <a:pPr lvl="0" rtl="0">
              <a:spcBef>
                <a:spcPts val="0"/>
              </a:spcBef>
              <a:buNone/>
            </a:pPr>
            <a:endParaRPr sz="1150">
              <a:solidFill>
                <a:srgbClr val="7B7B7B"/>
              </a:solidFill>
              <a:highlight>
                <a:srgbClr val="FFFFFF"/>
              </a:highlight>
            </a:endParaRPr>
          </a:p>
          <a:p>
            <a:pPr lvl="0" rtl="0">
              <a:spcBef>
                <a:spcPts val="0"/>
              </a:spcBef>
              <a:buNone/>
            </a:pPr>
            <a:r>
              <a:rPr lang="de" sz="1150">
                <a:solidFill>
                  <a:srgbClr val="7B7B7B"/>
                </a:solidFill>
                <a:highlight>
                  <a:srgbClr val="FFFFFF"/>
                </a:highlight>
              </a:rPr>
              <a:t>Damit stellt sich in der Softwareentwicklung nicht die Frage nach ingenieursmäßigem Vorgehen oder Agilität, sondern es ist klar, dass wir beides benötigen: Die einfachen und komplizierten Aufgabenstellungen sollten wir weiter ingenieurmäßig optimieren, während wir die komplexen Probleme mithilfe von Agilität lösen sollten.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 sz="1150">
                <a:solidFill>
                  <a:srgbClr val="7B7B7B"/>
                </a:solidFill>
                <a:highlight>
                  <a:srgbClr val="FFFFFF"/>
                </a:highlight>
              </a:rPr>
              <a:t>Weiterhin ist die heutige Softwareentwicklung eine komplexe Aufgabenstellung, die man mit klassischen ingenieurmäßigen Mitteln nicht in den Griff bekommen kann. Dafür benötigt man andere Mechanismen, wie sie z. B. die Agilität anbietet. Andere Branchen praktizieren das schon lange erfolgreich, indem sie z. B. die komplexe Produktentwicklung nach agilen Prinzipien organisieren, während sie den komplizierten Produktbau ingenieurmäßig optimieren. Agilität gibt es also sehr wohl in anderen Branchen, man muss nur an den richtigen Stellen suchen.</a:t>
            </a:r>
          </a:p>
          <a:p>
            <a:pPr lvl="0">
              <a:spcBef>
                <a:spcPts val="0"/>
              </a:spcBef>
              <a:buNone/>
            </a:pPr>
            <a:endParaRPr sz="1150">
              <a:solidFill>
                <a:srgbClr val="7B7B7B"/>
              </a:solidFill>
              <a:highlight>
                <a:srgbClr val="FFFFFF"/>
              </a:highlight>
            </a:endParaRPr>
          </a:p>
          <a:p>
            <a:pPr lvl="0" rtl="0">
              <a:lnSpc>
                <a:spcPct val="115000"/>
              </a:lnSpc>
              <a:spcBef>
                <a:spcPts val="0"/>
              </a:spcBef>
              <a:spcAft>
                <a:spcPts val="1600"/>
              </a:spcAft>
              <a:buClr>
                <a:schemeClr val="dk1"/>
              </a:buClr>
              <a:buSzPct val="61111"/>
              <a:buFont typeface="Arial"/>
              <a:buNone/>
            </a:pPr>
            <a:r>
              <a:rPr lang="de" sz="1800">
                <a:solidFill>
                  <a:schemeClr val="dk2"/>
                </a:solidFill>
              </a:rPr>
              <a:t>...man fragt sich aber oft, wieso ist es in unserer Branche anders als zb. in der Baubranche, die haben doch auch komplexe Projekte und da spielt Zeit/Geld doch auch eine Rolle..!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
              <a:t>… what about the other industries? What about building a bridge or flying to the moon? Are this no complex projects?</a:t>
            </a:r>
          </a:p>
          <a:p>
            <a:pPr lvl="0">
              <a:spcBef>
                <a:spcPts val="0"/>
              </a:spcBef>
              <a:buNone/>
            </a:pPr>
            <a:endParaRPr/>
          </a:p>
          <a:p>
            <a:pPr lvl="0">
              <a:spcBef>
                <a:spcPts val="0"/>
              </a:spcBef>
              <a:buNone/>
            </a:pPr>
            <a:r>
              <a:rPr lang="de"/>
              <a:t>In the software-industry the product is a “deployed running code” in productive mode. Everything before this step is a “design process”.</a:t>
            </a:r>
          </a:p>
          <a:p>
            <a:pPr lvl="0">
              <a:spcBef>
                <a:spcPts val="0"/>
              </a:spcBef>
              <a:buNone/>
            </a:pPr>
            <a:r>
              <a:rPr lang="de"/>
              <a:t>Writing Code is a “Design Process” and therefore it can be iterated like a plan for a building.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
              <a:t>Frage vom NEOS-CoreDev</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de"/>
              <a:t>Keine Notwendigkeit für Grabenkampfdiskussionen </a:t>
            </a:r>
          </a:p>
          <a:p>
            <a:pPr lvl="0" rtl="0">
              <a:spcBef>
                <a:spcPts val="0"/>
              </a:spcBef>
              <a:buClr>
                <a:schemeClr val="dk1"/>
              </a:buClr>
              <a:buSzPct val="100000"/>
              <a:buFont typeface="Arial"/>
              <a:buNone/>
            </a:pPr>
            <a:r>
              <a:rPr lang="de"/>
              <a:t>über Methodiken!</a:t>
            </a:r>
          </a:p>
          <a:p>
            <a:pPr lvl="0" rtl="0">
              <a:spcBef>
                <a:spcPts val="0"/>
              </a:spcBef>
              <a:buClr>
                <a:srgbClr val="000000"/>
              </a:buClr>
              <a:buSzPct val="1000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 sz="1150">
                <a:solidFill>
                  <a:srgbClr val="7B7B7B"/>
                </a:solidFill>
                <a:highlight>
                  <a:srgbClr val="FFFFFF"/>
                </a:highlight>
              </a:rPr>
              <a:t>Sie bündeln genau die Elemente, die man benötigt, um komplexe Probleme zu lösen: </a:t>
            </a:r>
          </a:p>
          <a:p>
            <a:pPr marL="457200" lvl="0" indent="-301625" rtl="0">
              <a:spcBef>
                <a:spcPts val="0"/>
              </a:spcBef>
              <a:buClr>
                <a:srgbClr val="7B7B7B"/>
              </a:buClr>
              <a:buSzPct val="95833"/>
              <a:buChar char="●"/>
            </a:pPr>
            <a:r>
              <a:rPr lang="de" sz="1150">
                <a:solidFill>
                  <a:srgbClr val="7B7B7B"/>
                </a:solidFill>
                <a:highlight>
                  <a:srgbClr val="FFFFFF"/>
                </a:highlight>
              </a:rPr>
              <a:t>Kurze Zyklen, schnelles Feedback, häufige Reflektionen, kontinuierliche Annäherung an die Lösung, gepaart mit weiteren Erfolgsfaktoren für komplexe Umfelder wie viel Kommunikation, interdisziplinäre, sich selbst organisierende Teams, indirekte Führung, kontinuierliches Lernen usw.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 sz="1150">
                <a:solidFill>
                  <a:srgbClr val="7B7B7B"/>
                </a:solidFill>
                <a:highlight>
                  <a:srgbClr val="FFFFFF"/>
                </a:highlight>
              </a:rPr>
              <a:t>Sie bündeln genau die Elemente, die man benötigt, um komplexe Probleme zu lösen: </a:t>
            </a:r>
          </a:p>
          <a:p>
            <a:pPr marL="457200" lvl="0" indent="-301625" rtl="0">
              <a:spcBef>
                <a:spcPts val="0"/>
              </a:spcBef>
              <a:buClr>
                <a:srgbClr val="7B7B7B"/>
              </a:buClr>
              <a:buSzPct val="95833"/>
              <a:buChar char="●"/>
            </a:pPr>
            <a:r>
              <a:rPr lang="de" sz="1150">
                <a:solidFill>
                  <a:srgbClr val="7B7B7B"/>
                </a:solidFill>
                <a:highlight>
                  <a:srgbClr val="FFFFFF"/>
                </a:highlight>
              </a:rPr>
              <a:t>Kurze Zyklen, schnelles Feedback, häufige Reflektionen, kontinuierliche Annäherung an die Lösung, gepaart mit weiteren Erfolgsfaktoren für komplexe Umfelder wie viel Kommunikation, interdisziplinäre, sich selbst organisierende Teams, indirekte Führung, kontinuierliches Lernen usw.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 sz="1150">
                <a:solidFill>
                  <a:srgbClr val="7B7B7B"/>
                </a:solidFill>
                <a:highlight>
                  <a:srgbClr val="FFFFFF"/>
                </a:highlight>
              </a:rPr>
              <a:t>Sie bündeln genau die Elemente, die man benötigt, um komplexe Probleme zu lösen: </a:t>
            </a:r>
          </a:p>
          <a:p>
            <a:pPr marL="457200" lvl="0" indent="-301625">
              <a:spcBef>
                <a:spcPts val="0"/>
              </a:spcBef>
              <a:buClr>
                <a:srgbClr val="7B7B7B"/>
              </a:buClr>
              <a:buSzPct val="95833"/>
              <a:buChar char="●"/>
            </a:pPr>
            <a:r>
              <a:rPr lang="de" sz="1150">
                <a:solidFill>
                  <a:srgbClr val="7B7B7B"/>
                </a:solidFill>
                <a:highlight>
                  <a:srgbClr val="FFFFFF"/>
                </a:highlight>
              </a:rPr>
              <a:t>Kurze Zyklen, schnelles Feedback, häufige Reflektionen, kontinuierliche Annäherung an die Lösung, gepaart mit weiteren Erfolgsfaktoren für komplexe Umfelder wie viel Kommunikation, interdisziplinäre, sich selbst organisierende Teams, indirekte Führung, kontinuierliches Lernen usw.</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de" sz="1150">
                <a:solidFill>
                  <a:srgbClr val="7B7B7B"/>
                </a:solidFill>
                <a:highlight>
                  <a:srgbClr val="FFFFFF"/>
                </a:highlight>
              </a:rPr>
              <a:t>Sie bündeln genau die Elemente, die man benötigt, um komplexe Probleme zu lösen: </a:t>
            </a:r>
          </a:p>
          <a:p>
            <a:pPr marL="457200" lvl="0" indent="-301625" rtl="0">
              <a:spcBef>
                <a:spcPts val="0"/>
              </a:spcBef>
              <a:buClr>
                <a:srgbClr val="7B7B7B"/>
              </a:buClr>
              <a:buSzPct val="95833"/>
              <a:buChar char="●"/>
            </a:pPr>
            <a:r>
              <a:rPr lang="de" sz="1150">
                <a:solidFill>
                  <a:srgbClr val="7B7B7B"/>
                </a:solidFill>
                <a:highlight>
                  <a:srgbClr val="FFFFFF"/>
                </a:highlight>
              </a:rPr>
              <a:t>Kurze Zyklen, schnelles Feedback, häufige Reflektionen, kontinuierliche Annäherung an die Lösung, gepaart mit weiteren Erfolgsfaktoren für komplexe Umfelder wie viel Kommunikation, interdisziplinäre, sich selbst organisierende Teams, indirekte Führung, kontinuierliches Lernen usw.</a:t>
            </a:r>
          </a:p>
          <a:p>
            <a:pPr marL="914400" lvl="1" indent="-228600" rtl="0">
              <a:lnSpc>
                <a:spcPct val="115000"/>
              </a:lnSpc>
              <a:spcBef>
                <a:spcPts val="0"/>
              </a:spcBef>
              <a:spcAft>
                <a:spcPts val="1600"/>
              </a:spcAft>
              <a:buClr>
                <a:srgbClr val="434343"/>
              </a:buClr>
            </a:pPr>
            <a:r>
              <a:rPr lang="de" sz="1600">
                <a:solidFill>
                  <a:srgbClr val="434343"/>
                </a:solidFill>
              </a:rPr>
              <a:t>“Das beste Pferd im Stall”</a:t>
            </a:r>
            <a:br>
              <a:rPr lang="de" sz="1600">
                <a:solidFill>
                  <a:srgbClr val="434343"/>
                </a:solidFill>
              </a:rPr>
            </a:br>
            <a:r>
              <a:rPr lang="de" sz="1600">
                <a:solidFill>
                  <a:srgbClr val="434343"/>
                </a:solidFill>
              </a:rPr>
              <a:t>Kunde muss externen Dienstleister wie eine interne Abteilung sehen, die für ihn einen realen digitalen Wettbewerbsvorteil schafft (damit ist der Preis fast nachrangig)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Clr>
                <a:srgbClr val="000000"/>
              </a:buClr>
              <a:buSzPct val="1000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rgbClr val="000000"/>
              </a:buClr>
              <a:buSzPct val="1000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indent="3549650">
              <a:lnSpc>
                <a:spcPct val="115000"/>
              </a:lnSpc>
              <a:spcBef>
                <a:spcPts val="0"/>
              </a:spcBef>
              <a:buClr>
                <a:schemeClr val="dk1"/>
              </a:buClr>
              <a:buSzPct val="45833"/>
              <a:buFont typeface="Arial"/>
              <a:buNone/>
            </a:pPr>
            <a:r>
              <a:rPr lang="de" sz="2400">
                <a:solidFill>
                  <a:schemeClr val="dk2"/>
                </a:solidFill>
              </a:rPr>
              <a:t>die jede Organisation(seinheit) für sich selbst auslegen muss. Werte und Prinzipien für sich auslegen, aber trotzdem ernst nehmen.</a:t>
            </a:r>
          </a:p>
          <a:p>
            <a:pPr lvl="0" indent="3549650">
              <a:lnSpc>
                <a:spcPct val="115000"/>
              </a:lnSpc>
              <a:spcBef>
                <a:spcPts val="0"/>
              </a:spcBef>
              <a:buClr>
                <a:schemeClr val="dk1"/>
              </a:buClr>
              <a:buSzPct val="45833"/>
              <a:buFont typeface="Arial"/>
              <a:buNone/>
            </a:pPr>
            <a:endParaRPr sz="2400">
              <a:solidFill>
                <a:schemeClr val="dk2"/>
              </a:solidFill>
            </a:endParaRPr>
          </a:p>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 sz="1150">
                <a:solidFill>
                  <a:srgbClr val="7B7B7B"/>
                </a:solidFill>
                <a:highlight>
                  <a:srgbClr val="FFFFFF"/>
                </a:highlight>
              </a:rPr>
              <a:t>Heutige Softwareentwicklung ist eine komplexe Aufgabenstellung. Genauer gesagt besteht sie aus einfachen, komplizierten und komplexen Anteilen. </a:t>
            </a:r>
          </a:p>
          <a:p>
            <a:pPr lvl="0">
              <a:spcBef>
                <a:spcPts val="0"/>
              </a:spcBef>
              <a:buNone/>
            </a:pPr>
            <a:endParaRPr sz="1150">
              <a:solidFill>
                <a:srgbClr val="7B7B7B"/>
              </a:solidFill>
              <a:highlight>
                <a:srgbClr val="FFFFFF"/>
              </a:highlight>
            </a:endParaRPr>
          </a:p>
          <a:p>
            <a:pPr lvl="0" rtl="0">
              <a:spcBef>
                <a:spcPts val="0"/>
              </a:spcBef>
              <a:buNone/>
            </a:pPr>
            <a:r>
              <a:rPr lang="de" sz="1150">
                <a:solidFill>
                  <a:srgbClr val="7B7B7B"/>
                </a:solidFill>
                <a:highlight>
                  <a:srgbClr val="FFFFFF"/>
                </a:highlight>
              </a:rPr>
              <a:t>Damit stellt sich in der Softwareentwicklung nicht die Frage nach ingenieursmäßigem Vorgehen oder Agilität, sondern es ist klar, dass wir beides benötigen: Die einfachen und komplizierten Aufgabenstellungen sollten wir weiter ingenieurmäßig optimieren, während wir die komplexen Probleme mithilfe von Agilität lösen sollten.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de" sz="1150">
                <a:solidFill>
                  <a:srgbClr val="7B7B7B"/>
                </a:solidFill>
                <a:highlight>
                  <a:srgbClr val="FFFFFF"/>
                </a:highlight>
              </a:rPr>
              <a:t>Die Komplexität ergibt sich alleine schon daraus, dass in der Regel viele Menschen in den Entwicklungsprozess involviert sind, vom Manager über Fachbereiche, Anwender, Projektleiter, Entwickler, Tester, Betrieb, Datenschutzbeauftragte, Betriebsrat usw., und sich dadurch ein komplexes System mit hoher, nicht vorhersagbarer Dynamik über die Zeit ergibt. </a:t>
            </a:r>
          </a:p>
          <a:p>
            <a:pPr lvl="0">
              <a:spcBef>
                <a:spcPts val="0"/>
              </a:spcBef>
              <a:buNone/>
            </a:pPr>
            <a:endParaRPr sz="1150">
              <a:solidFill>
                <a:srgbClr val="7B7B7B"/>
              </a:solidFill>
              <a:highlight>
                <a:srgbClr val="FFFFFF"/>
              </a:highlight>
            </a:endParaRPr>
          </a:p>
          <a:p>
            <a:pPr lvl="0">
              <a:spcBef>
                <a:spcPts val="0"/>
              </a:spcBef>
              <a:buNone/>
            </a:pPr>
            <a:r>
              <a:rPr lang="de" sz="1150" u="sng">
                <a:solidFill>
                  <a:schemeClr val="hlink"/>
                </a:solidFill>
                <a:highlight>
                  <a:srgbClr val="FFFFFF"/>
                </a:highlight>
                <a:hlinkClick r:id="rId3"/>
              </a:rPr>
              <a:t>http://blog.setzwein.com/2013/10/22/die-stacey-matrix-im-alltag/</a:t>
            </a:r>
          </a:p>
          <a:p>
            <a:pPr lvl="0">
              <a:spcBef>
                <a:spcPts val="0"/>
              </a:spcBef>
              <a:buNone/>
            </a:pPr>
            <a:r>
              <a:rPr lang="de" sz="1150">
                <a:solidFill>
                  <a:srgbClr val="7B7B7B"/>
                </a:solidFill>
              </a:rPr>
              <a:t>Bsp.</a:t>
            </a:r>
            <a:r>
              <a:rPr lang="de" sz="1150">
                <a:solidFill>
                  <a:srgbClr val="7B7B7B"/>
                </a:solidFill>
                <a:highlight>
                  <a:srgbClr val="FFFFFF"/>
                </a:highlight>
              </a:rPr>
              <a:t> 1: Morgentliche Weg zur Arbeit -&gt; alle Handgriffe und SChritte (Duschen, Kaffee, Busfahrt, usw.) in WAS und WIE sind bekannt =&gt; “einfach” links unten</a:t>
            </a:r>
          </a:p>
          <a:p>
            <a:pPr lvl="0">
              <a:spcBef>
                <a:spcPts val="0"/>
              </a:spcBef>
              <a:buNone/>
            </a:pPr>
            <a:r>
              <a:rPr lang="de" sz="1150">
                <a:solidFill>
                  <a:srgbClr val="7B7B7B"/>
                </a:solidFill>
                <a:highlight>
                  <a:srgbClr val="FFFFFF"/>
                </a:highlight>
              </a:rPr>
              <a:t>Bsp. 2: Einführung einer Software-Solution in einer Firma-&gt; als Fachmann weiß ich, wie die Software implementiert werden muss. Mit der Einführung muss ich mich mit Anforderungen meiner Stakeholder auseinandersetzen (Kunden, Mitarbeiter, Mitbewerber, usw.) =&gt; damit wird die Aufgabe zumindes kompliziert, wenn nicht komplex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de"/>
              <a:t>‹Nr.›</a:t>
            </a:fld>
            <a:endParaRPr lang="d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de" sz="1000">
                <a:solidFill>
                  <a:schemeClr val="dk2"/>
                </a:solidFill>
              </a:rPr>
              <a:t>‹Nr.›</a:t>
            </a:fld>
            <a:endParaRPr lang="de"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youtube.com/watch?v=mobSirNTPO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hyperlink" Target="http://agilemanifesto.org" TargetMode="External"/><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de"/>
              <a:t>F*** Agile</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de"/>
              <a:t>Agility without dogma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de"/>
              <a:t>Agile? When now...?</a:t>
            </a:r>
          </a:p>
        </p:txBody>
      </p:sp>
      <p:sp>
        <p:nvSpPr>
          <p:cNvPr id="126" name="Shape 126"/>
          <p:cNvSpPr txBox="1">
            <a:spLocks noGrp="1"/>
          </p:cNvSpPr>
          <p:nvPr>
            <p:ph type="body" idx="1"/>
          </p:nvPr>
        </p:nvSpPr>
        <p:spPr>
          <a:xfrm>
            <a:off x="311700" y="1839450"/>
            <a:ext cx="8520600" cy="3130500"/>
          </a:xfrm>
          <a:prstGeom prst="rect">
            <a:avLst/>
          </a:prstGeom>
        </p:spPr>
        <p:txBody>
          <a:bodyPr lIns="91425" tIns="91425" rIns="91425" bIns="91425" anchor="t" anchorCtr="0">
            <a:noAutofit/>
          </a:bodyPr>
          <a:lstStyle/>
          <a:p>
            <a:pPr marL="0" lvl="0" indent="-69850" rtl="0">
              <a:spcBef>
                <a:spcPts val="0"/>
              </a:spcBef>
              <a:spcAft>
                <a:spcPts val="0"/>
              </a:spcAft>
              <a:buClr>
                <a:schemeClr val="dk1"/>
              </a:buClr>
              <a:buSzPct val="45833"/>
              <a:buFont typeface="Arial"/>
              <a:buNone/>
            </a:pPr>
            <a:r>
              <a:rPr lang="de" sz="2400" b="1"/>
              <a:t>Software projects can be complex.</a:t>
            </a:r>
            <a:r>
              <a:rPr lang="de" sz="2400"/>
              <a:t> They consist of simple, complicated and complex tasks.</a:t>
            </a:r>
          </a:p>
          <a:p>
            <a:pPr lvl="0" indent="3549650" rtl="0">
              <a:spcBef>
                <a:spcPts val="0"/>
              </a:spcBef>
              <a:spcAft>
                <a:spcPts val="0"/>
              </a:spcAft>
              <a:buClr>
                <a:schemeClr val="dk1"/>
              </a:buClr>
              <a:buSzPct val="45833"/>
              <a:buFont typeface="Arial"/>
              <a:buNone/>
            </a:pPr>
            <a:endParaRPr sz="2400"/>
          </a:p>
          <a:p>
            <a:pPr marL="0" lvl="0" indent="-69850" rtl="0">
              <a:spcBef>
                <a:spcPts val="0"/>
              </a:spcBef>
              <a:spcAft>
                <a:spcPts val="0"/>
              </a:spcAft>
              <a:buClr>
                <a:schemeClr val="dk1"/>
              </a:buClr>
              <a:buSzPct val="45833"/>
              <a:buFont typeface="Arial"/>
              <a:buNone/>
            </a:pPr>
            <a:r>
              <a:rPr lang="de" sz="2400"/>
              <a:t>There is no question of an planning or agile approach, </a:t>
            </a:r>
          </a:p>
          <a:p>
            <a:pPr marL="0" lvl="0" indent="-69850" rtl="0">
              <a:spcBef>
                <a:spcPts val="0"/>
              </a:spcBef>
              <a:spcAft>
                <a:spcPts val="0"/>
              </a:spcAft>
              <a:buClr>
                <a:schemeClr val="dk1"/>
              </a:buClr>
              <a:buSzPct val="45833"/>
              <a:buFont typeface="Arial"/>
              <a:buNone/>
            </a:pPr>
            <a:r>
              <a:rPr lang="de" sz="2400" u="sng"/>
              <a:t>but it is clear that we need BOTH.</a:t>
            </a:r>
          </a:p>
        </p:txBody>
      </p:sp>
      <p:sp>
        <p:nvSpPr>
          <p:cNvPr id="127" name="Shape 127"/>
          <p:cNvSpPr txBox="1">
            <a:spLocks noGrp="1"/>
          </p:cNvSpPr>
          <p:nvPr>
            <p:ph type="body" idx="1"/>
          </p:nvPr>
        </p:nvSpPr>
        <p:spPr>
          <a:xfrm>
            <a:off x="311700" y="1163625"/>
            <a:ext cx="8520600" cy="662700"/>
          </a:xfrm>
          <a:prstGeom prst="rect">
            <a:avLst/>
          </a:prstGeom>
          <a:solidFill>
            <a:srgbClr val="C9DAF8"/>
          </a:solidFill>
        </p:spPr>
        <p:txBody>
          <a:bodyPr lIns="91425" tIns="91425" rIns="91425" bIns="91425" anchor="t" anchorCtr="0">
            <a:noAutofit/>
          </a:bodyPr>
          <a:lstStyle/>
          <a:p>
            <a:pPr lvl="0" rtl="0">
              <a:spcBef>
                <a:spcPts val="0"/>
              </a:spcBef>
              <a:buClr>
                <a:schemeClr val="dk1"/>
              </a:buClr>
              <a:buSzPct val="39285"/>
              <a:buFont typeface="Arial"/>
              <a:buNone/>
            </a:pPr>
            <a:r>
              <a:rPr lang="de" sz="2800" b="1"/>
              <a:t>1: When complexity prevails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de"/>
              <a:t>Complexity and that's it?</a:t>
            </a:r>
          </a:p>
        </p:txBody>
      </p:sp>
      <p:sp>
        <p:nvSpPr>
          <p:cNvPr id="133" name="Shape 133"/>
          <p:cNvSpPr txBox="1">
            <a:spLocks noGrp="1"/>
          </p:cNvSpPr>
          <p:nvPr>
            <p:ph type="body" idx="1"/>
          </p:nvPr>
        </p:nvSpPr>
        <p:spPr>
          <a:xfrm>
            <a:off x="1595850" y="2015575"/>
            <a:ext cx="5952300" cy="7611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de"/>
              <a:t>Is not it the same in all industries?</a:t>
            </a:r>
          </a:p>
          <a:p>
            <a:pPr lvl="0" rtl="0">
              <a:spcBef>
                <a:spcPts val="0"/>
              </a:spcBef>
              <a:buNone/>
            </a:pPr>
            <a:endParaRPr/>
          </a:p>
        </p:txBody>
      </p:sp>
      <p:sp>
        <p:nvSpPr>
          <p:cNvPr id="134" name="Shape 134"/>
          <p:cNvSpPr txBox="1">
            <a:spLocks noGrp="1"/>
          </p:cNvSpPr>
          <p:nvPr>
            <p:ph type="body" idx="1"/>
          </p:nvPr>
        </p:nvSpPr>
        <p:spPr>
          <a:xfrm>
            <a:off x="311700" y="2909475"/>
            <a:ext cx="8520600" cy="958500"/>
          </a:xfrm>
          <a:prstGeom prst="rect">
            <a:avLst/>
          </a:prstGeom>
          <a:solidFill>
            <a:srgbClr val="C9DAF8"/>
          </a:solidFill>
        </p:spPr>
        <p:txBody>
          <a:bodyPr lIns="91425" tIns="91425" rIns="91425" bIns="91425" anchor="t" anchorCtr="0">
            <a:noAutofit/>
          </a:bodyPr>
          <a:lstStyle/>
          <a:p>
            <a:pPr lvl="0" rtl="0">
              <a:spcBef>
                <a:spcPts val="0"/>
              </a:spcBef>
              <a:buClr>
                <a:schemeClr val="dk1"/>
              </a:buClr>
              <a:buSzPct val="39285"/>
              <a:buFont typeface="Arial"/>
              <a:buNone/>
            </a:pPr>
            <a:r>
              <a:rPr lang="de" sz="2800" b="1"/>
              <a:t>In the digital market, the winner takes it all! </a:t>
            </a:r>
            <a:br>
              <a:rPr lang="de" sz="2800" b="1"/>
            </a:br>
            <a:r>
              <a:rPr lang="de"/>
              <a:t>There is only one Facebook, only one Twitter, only one Spotify, only one Google,..</a:t>
            </a:r>
          </a:p>
        </p:txBody>
      </p:sp>
      <p:sp>
        <p:nvSpPr>
          <p:cNvPr id="135" name="Shape 135"/>
          <p:cNvSpPr txBox="1">
            <a:spLocks noGrp="1"/>
          </p:cNvSpPr>
          <p:nvPr>
            <p:ph type="body" idx="1"/>
          </p:nvPr>
        </p:nvSpPr>
        <p:spPr>
          <a:xfrm>
            <a:off x="311700" y="4111775"/>
            <a:ext cx="8520600" cy="885300"/>
          </a:xfrm>
          <a:prstGeom prst="rect">
            <a:avLst/>
          </a:prstGeom>
          <a:solidFill>
            <a:srgbClr val="C9DAF8"/>
          </a:solidFill>
        </p:spPr>
        <p:txBody>
          <a:bodyPr lIns="91425" tIns="91425" rIns="91425" bIns="91425" anchor="t" anchorCtr="0">
            <a:noAutofit/>
          </a:bodyPr>
          <a:lstStyle/>
          <a:p>
            <a:pPr lvl="0" rtl="0">
              <a:spcBef>
                <a:spcPts val="0"/>
              </a:spcBef>
              <a:buClr>
                <a:schemeClr val="dk1"/>
              </a:buClr>
              <a:buSzPct val="39285"/>
              <a:buFont typeface="Arial"/>
              <a:buNone/>
            </a:pPr>
            <a:r>
              <a:rPr lang="de" sz="2800" b="1"/>
              <a:t>Speed is the new big! </a:t>
            </a:r>
            <a:r>
              <a:rPr lang="de"/>
              <a:t/>
            </a:r>
            <a:br>
              <a:rPr lang="de"/>
            </a:br>
            <a:r>
              <a:rPr lang="de" i="1"/>
              <a:t>“We aim to make mistakes at firs!” Spotify</a:t>
            </a:r>
          </a:p>
        </p:txBody>
      </p:sp>
      <p:sp>
        <p:nvSpPr>
          <p:cNvPr id="136" name="Shape 136"/>
          <p:cNvSpPr txBox="1">
            <a:spLocks noGrp="1"/>
          </p:cNvSpPr>
          <p:nvPr>
            <p:ph type="body" idx="1"/>
          </p:nvPr>
        </p:nvSpPr>
        <p:spPr>
          <a:xfrm>
            <a:off x="311700" y="1163625"/>
            <a:ext cx="8520600" cy="662700"/>
          </a:xfrm>
          <a:prstGeom prst="rect">
            <a:avLst/>
          </a:prstGeom>
          <a:solidFill>
            <a:srgbClr val="C9DAF8"/>
          </a:solidFill>
        </p:spPr>
        <p:txBody>
          <a:bodyPr lIns="91425" tIns="91425" rIns="91425" bIns="91425" anchor="t" anchorCtr="0">
            <a:noAutofit/>
          </a:bodyPr>
          <a:lstStyle/>
          <a:p>
            <a:pPr lvl="0" rtl="0">
              <a:spcBef>
                <a:spcPts val="0"/>
              </a:spcBef>
              <a:buClr>
                <a:schemeClr val="dk1"/>
              </a:buClr>
              <a:buSzPct val="39285"/>
              <a:buFont typeface="Arial"/>
              <a:buNone/>
            </a:pPr>
            <a:r>
              <a:rPr lang="de" sz="2800" b="1"/>
              <a:t>2: When time / time to market plays a role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10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1000"/>
                                        <p:tgtEl>
                                          <p:spTgt spid="1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5"/>
                                        </p:tgtEl>
                                        <p:attrNameLst>
                                          <p:attrName>style.visibility</p:attrName>
                                        </p:attrNameLst>
                                      </p:cBhvr>
                                      <p:to>
                                        <p:strVal val="visible"/>
                                      </p:to>
                                    </p:set>
                                    <p:animEffect transition="in" filter="fade">
                                      <p:cBhvr>
                                        <p:cTn id="22" dur="1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e"/>
              <a:t>Software development is different, but..</a:t>
            </a:r>
          </a:p>
        </p:txBody>
      </p:sp>
      <p:sp>
        <p:nvSpPr>
          <p:cNvPr id="142" name="Shape 14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43" name="Shape 143" descr="agil.png"/>
          <p:cNvPicPr preferRelativeResize="0"/>
          <p:nvPr/>
        </p:nvPicPr>
        <p:blipFill>
          <a:blip r:embed="rId3">
            <a:alphaModFix/>
          </a:blip>
          <a:stretch>
            <a:fillRect/>
          </a:stretch>
        </p:blipFill>
        <p:spPr>
          <a:xfrm>
            <a:off x="532775" y="927649"/>
            <a:ext cx="8078450" cy="4215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e"/>
              <a:t>“Agile does not work with us…”</a:t>
            </a:r>
          </a:p>
        </p:txBody>
      </p:sp>
      <p:sp>
        <p:nvSpPr>
          <p:cNvPr id="149" name="Shape 149"/>
          <p:cNvSpPr txBox="1">
            <a:spLocks noGrp="1"/>
          </p:cNvSpPr>
          <p:nvPr>
            <p:ph type="body" idx="1"/>
          </p:nvPr>
        </p:nvSpPr>
        <p:spPr>
          <a:xfrm>
            <a:off x="311700" y="4111775"/>
            <a:ext cx="8520600" cy="761100"/>
          </a:xfrm>
          <a:prstGeom prst="rect">
            <a:avLst/>
          </a:prstGeom>
          <a:solidFill>
            <a:srgbClr val="C9DAF8"/>
          </a:solidFill>
        </p:spPr>
        <p:txBody>
          <a:bodyPr lIns="91425" tIns="91425" rIns="91425" bIns="91425" anchor="t" anchorCtr="0">
            <a:noAutofit/>
          </a:bodyPr>
          <a:lstStyle/>
          <a:p>
            <a:pPr lvl="0" algn="ctr" rtl="0">
              <a:lnSpc>
                <a:spcPct val="100000"/>
              </a:lnSpc>
              <a:spcBef>
                <a:spcPts val="0"/>
              </a:spcBef>
              <a:spcAft>
                <a:spcPts val="0"/>
              </a:spcAft>
              <a:buClr>
                <a:schemeClr val="dk1"/>
              </a:buClr>
              <a:buSzPct val="39285"/>
              <a:buFont typeface="Arial"/>
              <a:buNone/>
            </a:pPr>
            <a:r>
              <a:rPr lang="de" sz="2800">
                <a:solidFill>
                  <a:schemeClr val="dk1"/>
                </a:solidFill>
              </a:rPr>
              <a:t>Agile can be a problem sensor.</a:t>
            </a:r>
          </a:p>
          <a:p>
            <a:pPr lvl="0" algn="ctr" rtl="0">
              <a:lnSpc>
                <a:spcPct val="100000"/>
              </a:lnSpc>
              <a:spcBef>
                <a:spcPts val="0"/>
              </a:spcBef>
              <a:spcAft>
                <a:spcPts val="0"/>
              </a:spcAft>
              <a:buClr>
                <a:schemeClr val="dk1"/>
              </a:buClr>
              <a:buSzPct val="39285"/>
              <a:buFont typeface="Arial"/>
              <a:buNone/>
            </a:pPr>
            <a:endParaRPr sz="2800">
              <a:solidFill>
                <a:schemeClr val="dk1"/>
              </a:solidFill>
            </a:endParaRPr>
          </a:p>
          <a:p>
            <a:pPr lvl="0" algn="ctr" rtl="0">
              <a:lnSpc>
                <a:spcPct val="100000"/>
              </a:lnSpc>
              <a:spcBef>
                <a:spcPts val="0"/>
              </a:spcBef>
              <a:spcAft>
                <a:spcPts val="0"/>
              </a:spcAft>
              <a:buClr>
                <a:schemeClr val="dk1"/>
              </a:buClr>
              <a:buSzPct val="39285"/>
              <a:buFont typeface="Arial"/>
              <a:buNone/>
            </a:pPr>
            <a:endParaRPr sz="2800">
              <a:solidFill>
                <a:schemeClr val="dk1"/>
              </a:solidFill>
            </a:endParaRPr>
          </a:p>
        </p:txBody>
      </p:sp>
      <p:pic>
        <p:nvPicPr>
          <p:cNvPr id="150" name="Shape 150"/>
          <p:cNvPicPr preferRelativeResize="0"/>
          <p:nvPr/>
        </p:nvPicPr>
        <p:blipFill>
          <a:blip r:embed="rId3">
            <a:alphaModFix/>
          </a:blip>
          <a:stretch>
            <a:fillRect/>
          </a:stretch>
        </p:blipFill>
        <p:spPr>
          <a:xfrm>
            <a:off x="2609503" y="1093925"/>
            <a:ext cx="3924985" cy="2943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e"/>
              <a:t>Conclusion ... for me personally</a:t>
            </a:r>
          </a:p>
        </p:txBody>
      </p:sp>
      <p:sp>
        <p:nvSpPr>
          <p:cNvPr id="156" name="Shape 156"/>
          <p:cNvSpPr txBox="1">
            <a:spLocks noGrp="1"/>
          </p:cNvSpPr>
          <p:nvPr>
            <p:ph type="body" idx="1"/>
          </p:nvPr>
        </p:nvSpPr>
        <p:spPr>
          <a:xfrm>
            <a:off x="311700" y="1393850"/>
            <a:ext cx="8520600" cy="2101800"/>
          </a:xfrm>
          <a:prstGeom prst="rect">
            <a:avLst/>
          </a:prstGeom>
        </p:spPr>
        <p:txBody>
          <a:bodyPr lIns="91425" tIns="91425" rIns="91425" bIns="91425" anchor="t" anchorCtr="0">
            <a:noAutofit/>
          </a:bodyPr>
          <a:lstStyle/>
          <a:p>
            <a:pPr lvl="0" algn="ctr" rtl="0">
              <a:spcBef>
                <a:spcPts val="0"/>
              </a:spcBef>
              <a:buNone/>
            </a:pPr>
            <a:r>
              <a:rPr lang="de" sz="2000">
                <a:solidFill>
                  <a:srgbClr val="000000"/>
                </a:solidFill>
              </a:rPr>
              <a:t>Being “agile” is an attitude, </a:t>
            </a:r>
            <a:br>
              <a:rPr lang="de" sz="2000">
                <a:solidFill>
                  <a:srgbClr val="000000"/>
                </a:solidFill>
              </a:rPr>
            </a:br>
            <a:r>
              <a:rPr lang="de" sz="2000">
                <a:solidFill>
                  <a:srgbClr val="000000"/>
                </a:solidFill>
              </a:rPr>
              <a:t>a way of thinking and acting </a:t>
            </a:r>
            <a:br>
              <a:rPr lang="de" sz="2000">
                <a:solidFill>
                  <a:srgbClr val="000000"/>
                </a:solidFill>
              </a:rPr>
            </a:br>
            <a:r>
              <a:rPr lang="de" sz="2000">
                <a:solidFill>
                  <a:srgbClr val="000000"/>
                </a:solidFill>
              </a:rPr>
              <a:t>in my business and private live.</a:t>
            </a:r>
            <a:r>
              <a:rPr lang="de" sz="2400">
                <a:solidFill>
                  <a:srgbClr val="000000"/>
                </a:solidFill>
              </a:rPr>
              <a:t> </a:t>
            </a:r>
          </a:p>
          <a:p>
            <a:pPr lvl="0" algn="ctr">
              <a:spcBef>
                <a:spcPts val="0"/>
              </a:spcBef>
              <a:buNone/>
            </a:pPr>
            <a:r>
              <a:rPr lang="de" sz="2600"/>
              <a:t/>
            </a:r>
            <a:br>
              <a:rPr lang="de" sz="2600"/>
            </a:br>
            <a:endParaRPr lang="de" sz="2600"/>
          </a:p>
        </p:txBody>
      </p:sp>
      <p:sp>
        <p:nvSpPr>
          <p:cNvPr id="157" name="Shape 157"/>
          <p:cNvSpPr txBox="1">
            <a:spLocks noGrp="1"/>
          </p:cNvSpPr>
          <p:nvPr>
            <p:ph type="body" idx="1"/>
          </p:nvPr>
        </p:nvSpPr>
        <p:spPr>
          <a:xfrm>
            <a:off x="260625" y="3109250"/>
            <a:ext cx="8520600" cy="1106700"/>
          </a:xfrm>
          <a:prstGeom prst="rect">
            <a:avLst/>
          </a:prstGeom>
          <a:solidFill>
            <a:srgbClr val="C9DAF8"/>
          </a:solidFill>
        </p:spPr>
        <p:txBody>
          <a:bodyPr lIns="91425" tIns="91425" rIns="91425" bIns="91425" anchor="t" anchorCtr="0">
            <a:noAutofit/>
          </a:bodyPr>
          <a:lstStyle/>
          <a:p>
            <a:pPr lvl="0" algn="ctr" rtl="0">
              <a:lnSpc>
                <a:spcPct val="100000"/>
              </a:lnSpc>
              <a:spcBef>
                <a:spcPts val="0"/>
              </a:spcBef>
              <a:spcAft>
                <a:spcPts val="0"/>
              </a:spcAft>
              <a:buClr>
                <a:schemeClr val="dk1"/>
              </a:buClr>
              <a:buSzPct val="39285"/>
              <a:buFont typeface="Arial"/>
              <a:buNone/>
            </a:pPr>
            <a:r>
              <a:rPr lang="de" sz="2800" b="1">
                <a:solidFill>
                  <a:schemeClr val="dk1"/>
                </a:solidFill>
              </a:rPr>
              <a:t>Agile is not a thing you buy.</a:t>
            </a:r>
          </a:p>
          <a:p>
            <a:pPr lvl="0" algn="ctr" rtl="0">
              <a:lnSpc>
                <a:spcPct val="100000"/>
              </a:lnSpc>
              <a:spcBef>
                <a:spcPts val="0"/>
              </a:spcBef>
              <a:spcAft>
                <a:spcPts val="0"/>
              </a:spcAft>
              <a:buClr>
                <a:schemeClr val="dk1"/>
              </a:buClr>
              <a:buSzPct val="39285"/>
              <a:buFont typeface="Arial"/>
              <a:buNone/>
            </a:pPr>
            <a:r>
              <a:rPr lang="de" sz="2800" b="1">
                <a:solidFill>
                  <a:schemeClr val="dk1"/>
                </a:solidFill>
              </a:rPr>
              <a:t>Agile is a thing you 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de"/>
              <a:t>Conclusion… for our daily business</a:t>
            </a:r>
          </a:p>
        </p:txBody>
      </p:sp>
      <p:sp>
        <p:nvSpPr>
          <p:cNvPr id="163" name="Shape 163"/>
          <p:cNvSpPr txBox="1"/>
          <p:nvPr/>
        </p:nvSpPr>
        <p:spPr>
          <a:xfrm>
            <a:off x="1547025" y="5890700"/>
            <a:ext cx="5931300" cy="3296100"/>
          </a:xfrm>
          <a:prstGeom prst="rect">
            <a:avLst/>
          </a:prstGeom>
          <a:noFill/>
          <a:ln>
            <a:noFill/>
          </a:ln>
        </p:spPr>
        <p:txBody>
          <a:bodyPr lIns="91425" tIns="91425" rIns="91425" bIns="91425" anchor="t" anchorCtr="0">
            <a:noAutofit/>
          </a:bodyPr>
          <a:lstStyle/>
          <a:p>
            <a:pPr marL="457200" lvl="0" indent="-349250" rtl="0">
              <a:lnSpc>
                <a:spcPct val="150000"/>
              </a:lnSpc>
              <a:spcBef>
                <a:spcPts val="640"/>
              </a:spcBef>
              <a:buClr>
                <a:schemeClr val="dk2"/>
              </a:buClr>
              <a:buSzPct val="100000"/>
              <a:buFont typeface="Calibri"/>
              <a:buChar char="●"/>
            </a:pPr>
            <a:r>
              <a:rPr lang="de" sz="1900">
                <a:solidFill>
                  <a:schemeClr val="dk2"/>
                </a:solidFill>
                <a:latin typeface="Calibri"/>
                <a:ea typeface="Calibri"/>
                <a:cs typeface="Calibri"/>
                <a:sym typeface="Calibri"/>
              </a:rPr>
              <a:t>Funktionsübergreifende Experten -Team</a:t>
            </a:r>
          </a:p>
          <a:p>
            <a:pPr marL="457200" lvl="0" indent="-349250" rtl="0">
              <a:lnSpc>
                <a:spcPct val="150000"/>
              </a:lnSpc>
              <a:spcBef>
                <a:spcPts val="640"/>
              </a:spcBef>
              <a:buClr>
                <a:schemeClr val="dk2"/>
              </a:buClr>
              <a:buSzPct val="100000"/>
              <a:buChar char="●"/>
            </a:pPr>
            <a:r>
              <a:rPr lang="de" sz="1900">
                <a:solidFill>
                  <a:schemeClr val="dk2"/>
                </a:solidFill>
                <a:latin typeface="Calibri"/>
                <a:ea typeface="Calibri"/>
                <a:cs typeface="Calibri"/>
                <a:sym typeface="Calibri"/>
              </a:rPr>
              <a:t>Transparente Kommunikation</a:t>
            </a:r>
          </a:p>
          <a:p>
            <a:pPr marL="457200" lvl="0" indent="-349250" rtl="0">
              <a:lnSpc>
                <a:spcPct val="150000"/>
              </a:lnSpc>
              <a:spcBef>
                <a:spcPts val="640"/>
              </a:spcBef>
              <a:buClr>
                <a:schemeClr val="dk2"/>
              </a:buClr>
              <a:buSzPct val="100000"/>
              <a:buChar char="●"/>
            </a:pPr>
            <a:r>
              <a:rPr lang="de" sz="1900">
                <a:solidFill>
                  <a:schemeClr val="dk2"/>
                </a:solidFill>
                <a:latin typeface="Calibri"/>
                <a:ea typeface="Calibri"/>
                <a:cs typeface="Calibri"/>
                <a:sym typeface="Calibri"/>
              </a:rPr>
              <a:t>Fokus auf Kunden-/Produktnutzen</a:t>
            </a:r>
          </a:p>
          <a:p>
            <a:pPr marL="457200" lvl="0" indent="-349250" rtl="0">
              <a:lnSpc>
                <a:spcPct val="150000"/>
              </a:lnSpc>
              <a:spcBef>
                <a:spcPts val="640"/>
              </a:spcBef>
              <a:buClr>
                <a:schemeClr val="dk2"/>
              </a:buClr>
              <a:buSzPct val="100000"/>
              <a:buChar char="●"/>
            </a:pPr>
            <a:r>
              <a:rPr lang="de" sz="1900">
                <a:solidFill>
                  <a:schemeClr val="dk2"/>
                </a:solidFill>
                <a:latin typeface="Calibri"/>
                <a:ea typeface="Calibri"/>
                <a:cs typeface="Calibri"/>
                <a:sym typeface="Calibri"/>
              </a:rPr>
              <a:t>Kaizen - ständig verbessern</a:t>
            </a:r>
          </a:p>
          <a:p>
            <a:pPr marL="457200" lvl="0" indent="-349250" rtl="0">
              <a:lnSpc>
                <a:spcPct val="150000"/>
              </a:lnSpc>
              <a:spcBef>
                <a:spcPts val="640"/>
              </a:spcBef>
              <a:buClr>
                <a:schemeClr val="dk2"/>
              </a:buClr>
              <a:buSzPct val="100000"/>
              <a:buChar char="●"/>
            </a:pPr>
            <a:r>
              <a:rPr lang="de" sz="1900">
                <a:solidFill>
                  <a:schemeClr val="dk2"/>
                </a:solidFill>
                <a:latin typeface="Calibri"/>
                <a:ea typeface="Calibri"/>
                <a:cs typeface="Calibri"/>
                <a:sym typeface="Calibri"/>
              </a:rPr>
              <a:t>“Schnell ist das neue Groß”</a:t>
            </a:r>
          </a:p>
          <a:p>
            <a:pPr marL="457200" lvl="0" indent="-349250" rtl="0">
              <a:lnSpc>
                <a:spcPct val="150000"/>
              </a:lnSpc>
              <a:spcBef>
                <a:spcPts val="640"/>
              </a:spcBef>
              <a:buClr>
                <a:schemeClr val="dk2"/>
              </a:buClr>
              <a:buSzPct val="100000"/>
              <a:buChar char="●"/>
            </a:pPr>
            <a:r>
              <a:rPr lang="de" sz="1900">
                <a:solidFill>
                  <a:schemeClr val="dk2"/>
                </a:solidFill>
                <a:latin typeface="Calibri"/>
                <a:ea typeface="Calibri"/>
                <a:cs typeface="Calibri"/>
                <a:sym typeface="Calibri"/>
              </a:rPr>
              <a:t>Gegenseitiges Beflügeln</a:t>
            </a:r>
          </a:p>
          <a:p>
            <a:pPr marL="457200" lvl="0" indent="-349250" rtl="0">
              <a:lnSpc>
                <a:spcPct val="150000"/>
              </a:lnSpc>
              <a:spcBef>
                <a:spcPts val="640"/>
              </a:spcBef>
              <a:buClr>
                <a:schemeClr val="dk2"/>
              </a:buClr>
              <a:buSzPct val="100000"/>
              <a:buChar char="●"/>
            </a:pPr>
            <a:r>
              <a:rPr lang="de" sz="1900">
                <a:solidFill>
                  <a:schemeClr val="dk2"/>
                </a:solidFill>
                <a:latin typeface="Calibri"/>
                <a:ea typeface="Calibri"/>
                <a:cs typeface="Calibri"/>
                <a:sym typeface="Calibri"/>
              </a:rPr>
              <a:t>TYPO3 - “Inspiring people to share”</a:t>
            </a:r>
          </a:p>
        </p:txBody>
      </p:sp>
      <p:pic>
        <p:nvPicPr>
          <p:cNvPr id="164" name="Shape 164" descr="keep-calm-and-be-agile-54.png"/>
          <p:cNvPicPr preferRelativeResize="0"/>
          <p:nvPr/>
        </p:nvPicPr>
        <p:blipFill>
          <a:blip r:embed="rId3">
            <a:alphaModFix/>
          </a:blip>
          <a:stretch>
            <a:fillRect/>
          </a:stretch>
        </p:blipFill>
        <p:spPr>
          <a:xfrm>
            <a:off x="2804712" y="1017725"/>
            <a:ext cx="3534574" cy="412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de"/>
              <a:t>Conclusion… for our daily business</a:t>
            </a:r>
          </a:p>
        </p:txBody>
      </p:sp>
      <p:sp>
        <p:nvSpPr>
          <p:cNvPr id="170" name="Shape 17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434343"/>
              </a:buClr>
              <a:buChar char="●"/>
            </a:pPr>
            <a:r>
              <a:rPr lang="de" b="1">
                <a:solidFill>
                  <a:srgbClr val="434343"/>
                </a:solidFill>
              </a:rPr>
              <a:t>Project team</a:t>
            </a:r>
          </a:p>
          <a:p>
            <a:pPr marL="914400" lvl="1" indent="-228600" rtl="0">
              <a:spcBef>
                <a:spcPts val="0"/>
              </a:spcBef>
              <a:buClr>
                <a:srgbClr val="434343"/>
              </a:buClr>
              <a:buChar char="○"/>
            </a:pPr>
            <a:r>
              <a:rPr lang="de">
                <a:solidFill>
                  <a:srgbClr val="434343"/>
                </a:solidFill>
              </a:rPr>
              <a:t>Crossfunctional, flat and self-organized, working in “Mobb-Sessions” to the “Single-Peace-Flow”-priciple</a:t>
            </a:r>
          </a:p>
          <a:p>
            <a:pPr marL="914400" lvl="1" indent="-228600" rtl="0">
              <a:spcBef>
                <a:spcPts val="0"/>
              </a:spcBef>
              <a:buClr>
                <a:srgbClr val="434343"/>
              </a:buClr>
              <a:buChar char="○"/>
            </a:pPr>
            <a:r>
              <a:rPr lang="de">
                <a:solidFill>
                  <a:srgbClr val="434343"/>
                </a:solidFill>
              </a:rPr>
              <a:t>“DevOps cultur” </a:t>
            </a:r>
            <a:r>
              <a:rPr lang="de" u="sng">
                <a:solidFill>
                  <a:srgbClr val="434343"/>
                </a:solidFill>
                <a:hlinkClick r:id="rId3"/>
              </a:rPr>
              <a:t>https://www.youtube.com/watch?v=mobSirNTPOg</a:t>
            </a:r>
            <a:r>
              <a:rPr lang="de">
                <a:solidFill>
                  <a:srgbClr val="434343"/>
                </a:solidFill>
              </a:rPr>
              <a:t> </a:t>
            </a:r>
          </a:p>
          <a:p>
            <a:pPr marL="914400" lvl="1" indent="-228600" rtl="0">
              <a:spcBef>
                <a:spcPts val="0"/>
              </a:spcBef>
              <a:buClr>
                <a:srgbClr val="434343"/>
              </a:buClr>
              <a:buChar char="○"/>
            </a:pPr>
            <a:r>
              <a:rPr lang="de">
                <a:solidFill>
                  <a:srgbClr val="434343"/>
                </a:solidFill>
              </a:rPr>
              <a:t>Customer is an essential part of the team</a:t>
            </a:r>
            <a:br>
              <a:rPr lang="de">
                <a:solidFill>
                  <a:srgbClr val="434343"/>
                </a:solidFill>
              </a:rPr>
            </a:br>
            <a:r>
              <a:rPr lang="de" sz="1600">
                <a:solidFill>
                  <a:srgbClr val="434343"/>
                </a:solidFill>
              </a:rPr>
              <a:t/>
            </a:r>
            <a:br>
              <a:rPr lang="de" sz="1600">
                <a:solidFill>
                  <a:srgbClr val="434343"/>
                </a:solidFill>
              </a:rPr>
            </a:br>
            <a:endParaRPr lang="de" sz="1600">
              <a:solidFill>
                <a:srgbClr val="434343"/>
              </a:solidFill>
            </a:endParaRPr>
          </a:p>
          <a:p>
            <a:pPr marL="457200" lvl="0" indent="-228600" rtl="0">
              <a:spcBef>
                <a:spcPts val="0"/>
              </a:spcBef>
              <a:buClr>
                <a:srgbClr val="434343"/>
              </a:buClr>
              <a:buChar char="●"/>
            </a:pPr>
            <a:r>
              <a:rPr lang="de" b="1">
                <a:solidFill>
                  <a:srgbClr val="434343"/>
                </a:solidFill>
              </a:rPr>
              <a:t>Intense and direct communication</a:t>
            </a:r>
          </a:p>
          <a:p>
            <a:pPr marL="914400" lvl="1" indent="-228600" rtl="0">
              <a:spcBef>
                <a:spcPts val="0"/>
              </a:spcBef>
              <a:buClr>
                <a:srgbClr val="434343"/>
              </a:buClr>
              <a:buChar char="○"/>
            </a:pPr>
            <a:r>
              <a:rPr lang="de">
                <a:solidFill>
                  <a:srgbClr val="434343"/>
                </a:solidFill>
              </a:rPr>
              <a:t>Both in good news and in bad news</a:t>
            </a:r>
          </a:p>
          <a:p>
            <a:pPr marL="914400" lvl="1" indent="-228600" rtl="0">
              <a:spcBef>
                <a:spcPts val="0"/>
              </a:spcBef>
              <a:buClr>
                <a:srgbClr val="434343"/>
              </a:buClr>
              <a:buChar char="○"/>
            </a:pPr>
            <a:r>
              <a:rPr lang="de">
                <a:solidFill>
                  <a:srgbClr val="434343"/>
                </a:solidFill>
              </a:rPr>
              <a:t>Fast feedback, frequent reflections</a:t>
            </a:r>
          </a:p>
          <a:p>
            <a:pPr marL="914400" lvl="1" indent="-228600" rtl="0">
              <a:spcBef>
                <a:spcPts val="0"/>
              </a:spcBef>
              <a:buClr>
                <a:srgbClr val="434343"/>
              </a:buClr>
              <a:buChar char="○"/>
            </a:pPr>
            <a:r>
              <a:rPr lang="de" i="1">
                <a:solidFill>
                  <a:srgbClr val="434343"/>
                </a:solidFill>
              </a:rPr>
              <a:t>“If you do not go to the problem, the problem comes to you!”</a:t>
            </a:r>
          </a:p>
          <a:p>
            <a:pPr lvl="0" rtl="0">
              <a:spcBef>
                <a:spcPts val="0"/>
              </a:spcBef>
              <a:buNone/>
            </a:pPr>
            <a:endParaRPr sz="16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de"/>
              <a:t>Conclusion… for our daily business</a:t>
            </a:r>
          </a:p>
          <a:p>
            <a:pPr lvl="0">
              <a:spcBef>
                <a:spcPts val="0"/>
              </a:spcBef>
              <a:buClr>
                <a:schemeClr val="dk1"/>
              </a:buClr>
              <a:buSzPct val="39285"/>
              <a:buFont typeface="Arial"/>
              <a:buNone/>
            </a:pPr>
            <a:endParaRPr/>
          </a:p>
        </p:txBody>
      </p:sp>
      <p:sp>
        <p:nvSpPr>
          <p:cNvPr id="176" name="Shape 17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434343"/>
              </a:buClr>
            </a:pPr>
            <a:r>
              <a:rPr lang="de" b="1">
                <a:solidFill>
                  <a:srgbClr val="434343"/>
                </a:solidFill>
              </a:rPr>
              <a:t>Kaizen</a:t>
            </a:r>
          </a:p>
          <a:p>
            <a:pPr marL="914400" lvl="1" indent="-228600" rtl="0">
              <a:spcBef>
                <a:spcPts val="0"/>
              </a:spcBef>
              <a:buClr>
                <a:srgbClr val="434343"/>
              </a:buClr>
            </a:pPr>
            <a:r>
              <a:rPr lang="de">
                <a:solidFill>
                  <a:srgbClr val="434343"/>
                </a:solidFill>
              </a:rPr>
              <a:t>Doing formal and informal retrospectives </a:t>
            </a:r>
            <a:br>
              <a:rPr lang="de">
                <a:solidFill>
                  <a:srgbClr val="434343"/>
                </a:solidFill>
              </a:rPr>
            </a:br>
            <a:endParaRPr lang="de">
              <a:solidFill>
                <a:srgbClr val="434343"/>
              </a:solidFill>
            </a:endParaRPr>
          </a:p>
          <a:p>
            <a:pPr marL="457200" lvl="0" indent="-228600" rtl="0">
              <a:spcBef>
                <a:spcPts val="0"/>
              </a:spcBef>
              <a:buClr>
                <a:srgbClr val="434343"/>
              </a:buClr>
            </a:pPr>
            <a:r>
              <a:rPr lang="de" b="1">
                <a:solidFill>
                  <a:srgbClr val="434343"/>
                </a:solidFill>
              </a:rPr>
              <a:t>Failure culture</a:t>
            </a:r>
          </a:p>
          <a:p>
            <a:pPr marL="914400" lvl="1" indent="-228600" rtl="0">
              <a:spcBef>
                <a:spcPts val="0"/>
              </a:spcBef>
              <a:buClr>
                <a:srgbClr val="434343"/>
              </a:buClr>
            </a:pPr>
            <a:r>
              <a:rPr lang="de">
                <a:solidFill>
                  <a:srgbClr val="434343"/>
                </a:solidFill>
              </a:rPr>
              <a:t>”</a:t>
            </a:r>
            <a:r>
              <a:rPr lang="de" i="1">
                <a:solidFill>
                  <a:srgbClr val="434343"/>
                </a:solidFill>
              </a:rPr>
              <a:t>We aim to make mistakes as first!”, Spotify</a:t>
            </a:r>
          </a:p>
          <a:p>
            <a:pPr marL="914400" lvl="1" indent="-228600" rtl="0">
              <a:spcBef>
                <a:spcPts val="0"/>
              </a:spcBef>
              <a:buClr>
                <a:srgbClr val="434343"/>
              </a:buClr>
            </a:pPr>
            <a:r>
              <a:rPr lang="de" i="1">
                <a:solidFill>
                  <a:srgbClr val="434343"/>
                </a:solidFill>
              </a:rPr>
              <a:t>“Don´t be afraid to fail! Anything i always attempted, i was always willing to fail.”, A. Schwarzenegger</a:t>
            </a:r>
            <a:br>
              <a:rPr lang="de" i="1">
                <a:solidFill>
                  <a:srgbClr val="434343"/>
                </a:solidFill>
              </a:rPr>
            </a:br>
            <a:endParaRPr lang="de" i="1">
              <a:solidFill>
                <a:srgbClr val="434343"/>
              </a:solidFill>
            </a:endParaRPr>
          </a:p>
          <a:p>
            <a:pPr marL="457200" lvl="0" indent="-228600" rtl="0">
              <a:spcBef>
                <a:spcPts val="0"/>
              </a:spcBef>
              <a:buClr>
                <a:srgbClr val="434343"/>
              </a:buClr>
              <a:buChar char="●"/>
            </a:pPr>
            <a:r>
              <a:rPr lang="de" b="1">
                <a:solidFill>
                  <a:srgbClr val="434343"/>
                </a:solidFill>
              </a:rPr>
              <a:t>“Commitment to Agile”</a:t>
            </a:r>
          </a:p>
          <a:p>
            <a:pPr marL="914400" lvl="1" indent="-228600" rtl="0">
              <a:spcBef>
                <a:spcPts val="0"/>
              </a:spcBef>
              <a:buClr>
                <a:srgbClr val="434343"/>
              </a:buClr>
              <a:buChar char="○"/>
            </a:pPr>
            <a:r>
              <a:rPr lang="de">
                <a:solidFill>
                  <a:srgbClr val="434343"/>
                </a:solidFill>
              </a:rPr>
              <a:t>from all stakeholder</a:t>
            </a:r>
          </a:p>
          <a:p>
            <a:pPr marL="914400" lvl="1" indent="-228600" rtl="0">
              <a:spcBef>
                <a:spcPts val="0"/>
              </a:spcBef>
              <a:buClr>
                <a:srgbClr val="434343"/>
              </a:buClr>
              <a:buChar char="○"/>
            </a:pPr>
            <a:r>
              <a:rPr lang="de">
                <a:solidFill>
                  <a:srgbClr val="434343"/>
                </a:solidFill>
              </a:rPr>
              <a:t>trying to implement “agile contracts”</a:t>
            </a:r>
            <a:r>
              <a:rPr lang="de" sz="1600">
                <a:solidFill>
                  <a:srgbClr val="434343"/>
                </a:solidFill>
              </a:rPr>
              <a:t/>
            </a:r>
            <a:br>
              <a:rPr lang="de" sz="1600">
                <a:solidFill>
                  <a:srgbClr val="434343"/>
                </a:solidFill>
              </a:rPr>
            </a:br>
            <a:endParaRPr lang="de" sz="1600">
              <a:solidFill>
                <a:srgbClr val="434343"/>
              </a:solidFill>
            </a:endParaRPr>
          </a:p>
          <a:p>
            <a:pPr marL="457200" lvl="0" indent="-228600" rtl="0">
              <a:spcBef>
                <a:spcPts val="0"/>
              </a:spcBef>
              <a:buClr>
                <a:srgbClr val="434343"/>
              </a:buClr>
              <a:buChar char="●"/>
            </a:pPr>
            <a:r>
              <a:rPr lang="de" b="1">
                <a:solidFill>
                  <a:srgbClr val="434343"/>
                </a:solidFill>
              </a:rPr>
              <a:t>Continuous approach to the solution</a:t>
            </a:r>
            <a:r>
              <a:rPr lang="de" sz="1600" b="1">
                <a:solidFill>
                  <a:srgbClr val="434343"/>
                </a:solidFill>
              </a:rPr>
              <a:t> or product</a:t>
            </a:r>
          </a:p>
          <a:p>
            <a:pPr marL="914400" lvl="1" indent="-228600" rtl="0">
              <a:spcBef>
                <a:spcPts val="0"/>
              </a:spcBef>
              <a:buClr>
                <a:srgbClr val="434343"/>
              </a:buClr>
              <a:buChar char="○"/>
            </a:pPr>
            <a:r>
              <a:rPr lang="de">
                <a:solidFill>
                  <a:srgbClr val="434343"/>
                </a:solidFill>
              </a:rPr>
              <a:t>Testing to “Tetris-principle” (testing, at depth where it is possible in the context.)</a:t>
            </a:r>
          </a:p>
          <a:p>
            <a:pPr marL="0" lvl="0" indent="0" rtl="0">
              <a:spcBef>
                <a:spcPts val="0"/>
              </a:spcBef>
              <a:buNone/>
            </a:pPr>
            <a:endParaRPr sz="16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de"/>
              <a:t>Conclusion… for our daily business</a:t>
            </a:r>
          </a:p>
          <a:p>
            <a:pPr lvl="0" rtl="0">
              <a:spcBef>
                <a:spcPts val="0"/>
              </a:spcBef>
              <a:buClr>
                <a:schemeClr val="dk1"/>
              </a:buClr>
              <a:buSzPct val="39285"/>
              <a:buFont typeface="Arial"/>
              <a:buNone/>
            </a:pPr>
            <a:endParaRPr/>
          </a:p>
        </p:txBody>
      </p:sp>
      <p:sp>
        <p:nvSpPr>
          <p:cNvPr id="182" name="Shape 18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lr>
                <a:srgbClr val="434343"/>
              </a:buClr>
            </a:pPr>
            <a:r>
              <a:rPr lang="de" b="1">
                <a:solidFill>
                  <a:srgbClr val="434343"/>
                </a:solidFill>
              </a:rPr>
              <a:t>Focus on “Product to Market”</a:t>
            </a:r>
          </a:p>
          <a:p>
            <a:pPr marL="914400" lvl="1" indent="-228600" rtl="0">
              <a:spcBef>
                <a:spcPts val="0"/>
              </a:spcBef>
              <a:buClr>
                <a:srgbClr val="434343"/>
              </a:buClr>
            </a:pPr>
            <a:r>
              <a:rPr lang="de">
                <a:solidFill>
                  <a:srgbClr val="434343"/>
                </a:solidFill>
              </a:rPr>
              <a:t>Define the “Minimum Viable Product” and go to the market</a:t>
            </a:r>
          </a:p>
          <a:p>
            <a:pPr marL="914400" lvl="1" indent="-228600" rtl="0">
              <a:spcBef>
                <a:spcPts val="0"/>
              </a:spcBef>
              <a:buClr>
                <a:srgbClr val="434343"/>
              </a:buClr>
            </a:pPr>
            <a:r>
              <a:rPr lang="de">
                <a:solidFill>
                  <a:srgbClr val="434343"/>
                </a:solidFill>
              </a:rPr>
              <a:t>Prioritize tasks with the least amount of resources and the highest impact</a:t>
            </a:r>
          </a:p>
          <a:p>
            <a:pPr marL="914400" lvl="1" indent="-228600" rtl="0">
              <a:spcBef>
                <a:spcPts val="0"/>
              </a:spcBef>
              <a:buClr>
                <a:srgbClr val="434343"/>
              </a:buClr>
            </a:pPr>
            <a:r>
              <a:rPr lang="de">
                <a:solidFill>
                  <a:srgbClr val="434343"/>
                </a:solidFill>
              </a:rPr>
              <a:t>Ask yourself: Is this “important &amp; urgent”?</a:t>
            </a:r>
            <a:br>
              <a:rPr lang="de">
                <a:solidFill>
                  <a:srgbClr val="434343"/>
                </a:solidFill>
              </a:rPr>
            </a:br>
            <a:endParaRPr lang="de">
              <a:solidFill>
                <a:srgbClr val="434343"/>
              </a:solidFill>
            </a:endParaRPr>
          </a:p>
          <a:p>
            <a:pPr marL="457200" lvl="0" indent="-228600" rtl="0">
              <a:spcBef>
                <a:spcPts val="0"/>
              </a:spcBef>
              <a:buClr>
                <a:srgbClr val="434343"/>
              </a:buClr>
            </a:pPr>
            <a:r>
              <a:rPr lang="de" b="1">
                <a:solidFill>
                  <a:srgbClr val="434343"/>
                </a:solidFill>
              </a:rPr>
              <a:t>Focus on “Value”</a:t>
            </a:r>
          </a:p>
          <a:p>
            <a:pPr marL="914400" lvl="1" indent="-228600" rtl="0">
              <a:spcBef>
                <a:spcPts val="0"/>
              </a:spcBef>
              <a:buClr>
                <a:srgbClr val="434343"/>
              </a:buClr>
            </a:pPr>
            <a:r>
              <a:rPr lang="de">
                <a:solidFill>
                  <a:srgbClr val="434343"/>
                </a:solidFill>
              </a:rPr>
              <a:t>...and not on contracts, documentation, written requirements..</a:t>
            </a:r>
          </a:p>
          <a:p>
            <a:pPr marL="914400" lvl="1" indent="-228600" rtl="0">
              <a:spcBef>
                <a:spcPts val="0"/>
              </a:spcBef>
              <a:buClr>
                <a:srgbClr val="434343"/>
              </a:buClr>
            </a:pPr>
            <a:r>
              <a:rPr lang="de">
                <a:solidFill>
                  <a:srgbClr val="434343"/>
                </a:solidFill>
              </a:rPr>
              <a:t>Identify “Feature waste” - Should it be a product or should it have features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e"/>
              <a:t>At the end..everything is work in progress.</a:t>
            </a:r>
          </a:p>
        </p:txBody>
      </p:sp>
      <p:sp>
        <p:nvSpPr>
          <p:cNvPr id="188" name="Shape 1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89" name="Shape 189"/>
          <p:cNvPicPr preferRelativeResize="0"/>
          <p:nvPr/>
        </p:nvPicPr>
        <p:blipFill>
          <a:blip r:embed="rId3">
            <a:alphaModFix/>
          </a:blip>
          <a:stretch>
            <a:fillRect/>
          </a:stretch>
        </p:blipFill>
        <p:spPr>
          <a:xfrm>
            <a:off x="1563564" y="1152475"/>
            <a:ext cx="6244561" cy="39910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Shape 60" descr="IMG_4579.jpeg"/>
          <p:cNvPicPr preferRelativeResize="0"/>
          <p:nvPr/>
        </p:nvPicPr>
        <p:blipFill>
          <a:blip r:embed="rId3">
            <a:alphaModFix/>
          </a:blip>
          <a:stretch>
            <a:fillRect/>
          </a:stretch>
        </p:blipFill>
        <p:spPr>
          <a:xfrm>
            <a:off x="3795775" y="5814300"/>
            <a:ext cx="5348224" cy="3566575"/>
          </a:xfrm>
          <a:prstGeom prst="rect">
            <a:avLst/>
          </a:prstGeom>
          <a:noFill/>
          <a:ln>
            <a:noFill/>
          </a:ln>
        </p:spPr>
      </p:pic>
      <p:sp>
        <p:nvSpPr>
          <p:cNvPr id="61" name="Shape 61"/>
          <p:cNvSpPr txBox="1">
            <a:spLocks noGrp="1"/>
          </p:cNvSpPr>
          <p:nvPr>
            <p:ph type="title"/>
          </p:nvPr>
        </p:nvSpPr>
        <p:spPr>
          <a:xfrm>
            <a:off x="265500" y="0"/>
            <a:ext cx="4045200" cy="1482300"/>
          </a:xfrm>
          <a:prstGeom prst="rect">
            <a:avLst/>
          </a:prstGeom>
        </p:spPr>
        <p:txBody>
          <a:bodyPr lIns="91425" tIns="91425" rIns="91425" bIns="91425" anchor="b" anchorCtr="0">
            <a:noAutofit/>
          </a:bodyPr>
          <a:lstStyle/>
          <a:p>
            <a:pPr lvl="0">
              <a:spcBef>
                <a:spcPts val="0"/>
              </a:spcBef>
              <a:buNone/>
            </a:pPr>
            <a:r>
              <a:rPr lang="de"/>
              <a:t>Attila János</a:t>
            </a:r>
          </a:p>
        </p:txBody>
      </p:sp>
      <p:sp>
        <p:nvSpPr>
          <p:cNvPr id="62" name="Shape 62"/>
          <p:cNvSpPr txBox="1">
            <a:spLocks noGrp="1"/>
          </p:cNvSpPr>
          <p:nvPr>
            <p:ph type="body" idx="2"/>
          </p:nvPr>
        </p:nvSpPr>
        <p:spPr>
          <a:xfrm>
            <a:off x="4999850" y="3882775"/>
            <a:ext cx="3837000" cy="781200"/>
          </a:xfrm>
          <a:prstGeom prst="rect">
            <a:avLst/>
          </a:prstGeom>
        </p:spPr>
        <p:txBody>
          <a:bodyPr lIns="91425" tIns="91425" rIns="91425" bIns="91425" anchor="ctr" anchorCtr="0">
            <a:noAutofit/>
          </a:bodyPr>
          <a:lstStyle/>
          <a:p>
            <a:pPr lvl="0" algn="ctr" rtl="0">
              <a:spcBef>
                <a:spcPts val="0"/>
              </a:spcBef>
              <a:buNone/>
            </a:pPr>
            <a:endParaRPr sz="2400">
              <a:solidFill>
                <a:srgbClr val="434343"/>
              </a:solidFill>
            </a:endParaRPr>
          </a:p>
          <a:p>
            <a:pPr lvl="0" algn="ctr" rtl="0">
              <a:spcBef>
                <a:spcPts val="0"/>
              </a:spcBef>
              <a:buNone/>
            </a:pPr>
            <a:r>
              <a:rPr lang="de" sz="2400">
                <a:solidFill>
                  <a:srgbClr val="434343"/>
                </a:solidFill>
              </a:rPr>
              <a:t>@attila_janos </a:t>
            </a:r>
          </a:p>
          <a:p>
            <a:pPr lvl="0" algn="ctr">
              <a:spcBef>
                <a:spcPts val="0"/>
              </a:spcBef>
              <a:buNone/>
            </a:pPr>
            <a:endParaRPr sz="2400">
              <a:solidFill>
                <a:srgbClr val="434343"/>
              </a:solidFill>
            </a:endParaRPr>
          </a:p>
        </p:txBody>
      </p:sp>
      <p:pic>
        <p:nvPicPr>
          <p:cNvPr id="63" name="Shape 63"/>
          <p:cNvPicPr preferRelativeResize="0"/>
          <p:nvPr/>
        </p:nvPicPr>
        <p:blipFill>
          <a:blip r:embed="rId4">
            <a:alphaModFix/>
          </a:blip>
          <a:stretch>
            <a:fillRect/>
          </a:stretch>
        </p:blipFill>
        <p:spPr>
          <a:xfrm>
            <a:off x="-224" y="1710975"/>
            <a:ext cx="4576649" cy="3432525"/>
          </a:xfrm>
          <a:prstGeom prst="rect">
            <a:avLst/>
          </a:prstGeom>
          <a:noFill/>
          <a:ln>
            <a:noFill/>
          </a:ln>
        </p:spPr>
      </p:pic>
      <p:pic>
        <p:nvPicPr>
          <p:cNvPr id="64" name="Shape 64"/>
          <p:cNvPicPr preferRelativeResize="0"/>
          <p:nvPr/>
        </p:nvPicPr>
        <p:blipFill>
          <a:blip r:embed="rId5">
            <a:alphaModFix/>
          </a:blip>
          <a:stretch>
            <a:fillRect/>
          </a:stretch>
        </p:blipFill>
        <p:spPr>
          <a:xfrm>
            <a:off x="6598200" y="3450499"/>
            <a:ext cx="519600" cy="519600"/>
          </a:xfrm>
          <a:prstGeom prst="rect">
            <a:avLst/>
          </a:prstGeom>
          <a:noFill/>
          <a:ln>
            <a:noFill/>
          </a:ln>
        </p:spPr>
      </p:pic>
      <p:pic>
        <p:nvPicPr>
          <p:cNvPr id="65" name="Shape 65"/>
          <p:cNvPicPr preferRelativeResize="0"/>
          <p:nvPr/>
        </p:nvPicPr>
        <p:blipFill>
          <a:blip r:embed="rId6">
            <a:alphaModFix/>
          </a:blip>
          <a:stretch>
            <a:fillRect/>
          </a:stretch>
        </p:blipFill>
        <p:spPr>
          <a:xfrm>
            <a:off x="5969312" y="552974"/>
            <a:ext cx="1898079" cy="519599"/>
          </a:xfrm>
          <a:prstGeom prst="rect">
            <a:avLst/>
          </a:prstGeom>
          <a:noFill/>
          <a:ln>
            <a:noFill/>
          </a:ln>
        </p:spPr>
      </p:pic>
      <p:pic>
        <p:nvPicPr>
          <p:cNvPr id="66" name="Shape 66"/>
          <p:cNvPicPr preferRelativeResize="0"/>
          <p:nvPr/>
        </p:nvPicPr>
        <p:blipFill>
          <a:blip r:embed="rId7">
            <a:alphaModFix/>
          </a:blip>
          <a:stretch>
            <a:fillRect/>
          </a:stretch>
        </p:blipFill>
        <p:spPr>
          <a:xfrm>
            <a:off x="9644699" y="3386062"/>
            <a:ext cx="2123823" cy="584025"/>
          </a:xfrm>
          <a:prstGeom prst="rect">
            <a:avLst/>
          </a:prstGeom>
          <a:noFill/>
          <a:ln>
            <a:noFill/>
          </a:ln>
        </p:spPr>
      </p:pic>
      <p:pic>
        <p:nvPicPr>
          <p:cNvPr id="67" name="Shape 67"/>
          <p:cNvPicPr preferRelativeResize="0"/>
          <p:nvPr/>
        </p:nvPicPr>
        <p:blipFill>
          <a:blip r:embed="rId8">
            <a:alphaModFix/>
          </a:blip>
          <a:stretch>
            <a:fillRect/>
          </a:stretch>
        </p:blipFill>
        <p:spPr>
          <a:xfrm>
            <a:off x="5969300" y="1430150"/>
            <a:ext cx="1898099" cy="9386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1000"/>
                                        <p:tgtEl>
                                          <p:spTgt spid="65"/>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1000"/>
                                        <p:tgtEl>
                                          <p:spTgt spid="67"/>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10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lnSpc>
                <a:spcPct val="115000"/>
              </a:lnSpc>
              <a:spcBef>
                <a:spcPts val="0"/>
              </a:spcBef>
              <a:spcAft>
                <a:spcPts val="1600"/>
              </a:spcAft>
              <a:buClr>
                <a:schemeClr val="dk1"/>
              </a:buClr>
              <a:buSzPct val="42307"/>
              <a:buFont typeface="Arial"/>
              <a:buNone/>
            </a:pPr>
            <a:r>
              <a:rPr lang="de" sz="2600">
                <a:solidFill>
                  <a:srgbClr val="434343"/>
                </a:solidFill>
              </a:rPr>
              <a:t>Thank you for your time and attention!</a:t>
            </a:r>
          </a:p>
        </p:txBody>
      </p:sp>
      <p:pic>
        <p:nvPicPr>
          <p:cNvPr id="195" name="Shape 195" descr="camp.png"/>
          <p:cNvPicPr preferRelativeResize="0"/>
          <p:nvPr/>
        </p:nvPicPr>
        <p:blipFill>
          <a:blip r:embed="rId3">
            <a:alphaModFix/>
          </a:blip>
          <a:stretch>
            <a:fillRect/>
          </a:stretch>
        </p:blipFill>
        <p:spPr>
          <a:xfrm>
            <a:off x="-4735200" y="1407250"/>
            <a:ext cx="9143998" cy="3417900"/>
          </a:xfrm>
          <a:prstGeom prst="rect">
            <a:avLst/>
          </a:prstGeom>
          <a:noFill/>
          <a:ln>
            <a:noFill/>
          </a:ln>
        </p:spPr>
      </p:pic>
      <p:pic>
        <p:nvPicPr>
          <p:cNvPr id="196" name="Shape 196"/>
          <p:cNvPicPr preferRelativeResize="0"/>
          <p:nvPr/>
        </p:nvPicPr>
        <p:blipFill>
          <a:blip r:embed="rId4">
            <a:alphaModFix/>
          </a:blip>
          <a:stretch>
            <a:fillRect/>
          </a:stretch>
        </p:blipFill>
        <p:spPr>
          <a:xfrm>
            <a:off x="4519525" y="1407250"/>
            <a:ext cx="5368051" cy="3417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000"/>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54225"/>
            <a:ext cx="8520600" cy="572700"/>
          </a:xfrm>
          <a:prstGeom prst="rect">
            <a:avLst/>
          </a:prstGeom>
        </p:spPr>
        <p:txBody>
          <a:bodyPr lIns="91425" tIns="91425" rIns="91425" bIns="91425" anchor="t" anchorCtr="0">
            <a:noAutofit/>
          </a:bodyPr>
          <a:lstStyle/>
          <a:p>
            <a:pPr lvl="0" rtl="0">
              <a:spcBef>
                <a:spcPts val="0"/>
              </a:spcBef>
              <a:buNone/>
            </a:pPr>
            <a:r>
              <a:rPr lang="de"/>
              <a:t>1: Starting point</a:t>
            </a:r>
          </a:p>
        </p:txBody>
      </p:sp>
      <p:sp>
        <p:nvSpPr>
          <p:cNvPr id="73" name="Shape 73"/>
          <p:cNvSpPr txBox="1"/>
          <p:nvPr/>
        </p:nvSpPr>
        <p:spPr>
          <a:xfrm>
            <a:off x="1094700" y="1235400"/>
            <a:ext cx="6954600" cy="811500"/>
          </a:xfrm>
          <a:prstGeom prst="rect">
            <a:avLst/>
          </a:prstGeom>
          <a:noFill/>
          <a:ln>
            <a:noFill/>
          </a:ln>
        </p:spPr>
        <p:txBody>
          <a:bodyPr lIns="91425" tIns="91425" rIns="91425" bIns="91425" anchor="t" anchorCtr="0">
            <a:noAutofit/>
          </a:bodyPr>
          <a:lstStyle/>
          <a:p>
            <a:pPr lvl="0" algn="ctr" rtl="0">
              <a:spcBef>
                <a:spcPts val="0"/>
              </a:spcBef>
              <a:buNone/>
            </a:pPr>
            <a:r>
              <a:rPr lang="de" sz="2200"/>
              <a:t>The reason for this session..</a:t>
            </a:r>
          </a:p>
        </p:txBody>
      </p:sp>
      <p:pic>
        <p:nvPicPr>
          <p:cNvPr id="74" name="Shape 74"/>
          <p:cNvPicPr preferRelativeResize="0"/>
          <p:nvPr/>
        </p:nvPicPr>
        <p:blipFill>
          <a:blip r:embed="rId3">
            <a:alphaModFix/>
          </a:blip>
          <a:stretch>
            <a:fillRect/>
          </a:stretch>
        </p:blipFill>
        <p:spPr>
          <a:xfrm>
            <a:off x="2513712" y="1152450"/>
            <a:ext cx="4116575" cy="4116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2135300" y="1759275"/>
            <a:ext cx="6191100" cy="2708100"/>
          </a:xfrm>
          <a:prstGeom prst="rect">
            <a:avLst/>
          </a:prstGeom>
        </p:spPr>
        <p:txBody>
          <a:bodyPr lIns="91425" tIns="91425" rIns="91425" bIns="91425" anchor="t" anchorCtr="0">
            <a:noAutofit/>
          </a:bodyPr>
          <a:lstStyle/>
          <a:p>
            <a:pPr lvl="0" algn="ctr" rtl="0">
              <a:spcBef>
                <a:spcPts val="0"/>
              </a:spcBef>
              <a:buNone/>
            </a:pPr>
            <a:endParaRPr sz="3500" b="1">
              <a:solidFill>
                <a:schemeClr val="dk1"/>
              </a:solidFill>
            </a:endParaRPr>
          </a:p>
          <a:p>
            <a:pPr lvl="0" algn="ctr" rtl="0">
              <a:spcBef>
                <a:spcPts val="0"/>
              </a:spcBef>
              <a:buNone/>
            </a:pPr>
            <a:r>
              <a:rPr lang="de" sz="2600" u="sng">
                <a:solidFill>
                  <a:schemeClr val="hlink"/>
                </a:solidFill>
                <a:hlinkClick r:id="rId3"/>
              </a:rPr>
              <a:t>http://agilemanifesto.org</a:t>
            </a:r>
            <a:r>
              <a:rPr lang="de" sz="2600">
                <a:solidFill>
                  <a:schemeClr val="dk1"/>
                </a:solidFill>
              </a:rPr>
              <a:t> </a:t>
            </a:r>
          </a:p>
          <a:p>
            <a:pPr lvl="0" algn="ctr" rtl="0">
              <a:spcBef>
                <a:spcPts val="0"/>
              </a:spcBef>
              <a:buNone/>
            </a:pPr>
            <a:r>
              <a:rPr lang="de" sz="2600">
                <a:solidFill>
                  <a:schemeClr val="dk1"/>
                </a:solidFill>
              </a:rPr>
              <a:t>4 values</a:t>
            </a:r>
          </a:p>
          <a:p>
            <a:pPr lvl="0" algn="ctr" rtl="0">
              <a:spcBef>
                <a:spcPts val="0"/>
              </a:spcBef>
              <a:buNone/>
            </a:pPr>
            <a:r>
              <a:rPr lang="de" sz="2600">
                <a:solidFill>
                  <a:schemeClr val="dk1"/>
                </a:solidFill>
              </a:rPr>
              <a:t>12 prinicples</a:t>
            </a:r>
          </a:p>
        </p:txBody>
      </p:sp>
      <p:sp>
        <p:nvSpPr>
          <p:cNvPr id="80" name="Shape 80"/>
          <p:cNvSpPr txBox="1">
            <a:spLocks noGrp="1"/>
          </p:cNvSpPr>
          <p:nvPr>
            <p:ph type="title"/>
          </p:nvPr>
        </p:nvSpPr>
        <p:spPr>
          <a:xfrm>
            <a:off x="311700" y="454225"/>
            <a:ext cx="8520600" cy="572700"/>
          </a:xfrm>
          <a:prstGeom prst="rect">
            <a:avLst/>
          </a:prstGeom>
        </p:spPr>
        <p:txBody>
          <a:bodyPr lIns="91425" tIns="91425" rIns="91425" bIns="91425" anchor="t" anchorCtr="0">
            <a:noAutofit/>
          </a:bodyPr>
          <a:lstStyle/>
          <a:p>
            <a:pPr lvl="0" rtl="0">
              <a:spcBef>
                <a:spcPts val="0"/>
              </a:spcBef>
              <a:buNone/>
            </a:pPr>
            <a:r>
              <a:rPr lang="de"/>
              <a:t>2: Back to basic</a:t>
            </a:r>
          </a:p>
        </p:txBody>
      </p:sp>
      <p:pic>
        <p:nvPicPr>
          <p:cNvPr id="81" name="Shape 81"/>
          <p:cNvPicPr preferRelativeResize="0"/>
          <p:nvPr/>
        </p:nvPicPr>
        <p:blipFill>
          <a:blip r:embed="rId4">
            <a:alphaModFix/>
          </a:blip>
          <a:stretch>
            <a:fillRect/>
          </a:stretch>
        </p:blipFill>
        <p:spPr>
          <a:xfrm>
            <a:off x="1330850" y="742312"/>
            <a:ext cx="4744575" cy="43876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par>
                                <p:cTn id="8" presetID="10"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de"/>
              <a:t>2: Back to basic: Agile Manifesto</a:t>
            </a:r>
          </a:p>
        </p:txBody>
      </p:sp>
      <p:sp>
        <p:nvSpPr>
          <p:cNvPr id="87" name="Shape 87"/>
          <p:cNvSpPr txBox="1">
            <a:spLocks noGrp="1"/>
          </p:cNvSpPr>
          <p:nvPr>
            <p:ph type="body" idx="1"/>
          </p:nvPr>
        </p:nvSpPr>
        <p:spPr>
          <a:xfrm>
            <a:off x="311700" y="1138400"/>
            <a:ext cx="8520600" cy="572700"/>
          </a:xfrm>
          <a:prstGeom prst="rect">
            <a:avLst/>
          </a:prstGeom>
        </p:spPr>
        <p:txBody>
          <a:bodyPr lIns="91425" tIns="91425" rIns="91425" bIns="91425" anchor="t" anchorCtr="0">
            <a:noAutofit/>
          </a:bodyPr>
          <a:lstStyle/>
          <a:p>
            <a:pPr lvl="0" algn="ctr" rtl="0">
              <a:spcBef>
                <a:spcPts val="0"/>
              </a:spcBef>
              <a:buNone/>
            </a:pPr>
            <a:r>
              <a:rPr lang="de" sz="2800" b="1">
                <a:solidFill>
                  <a:schemeClr val="dk1"/>
                </a:solidFill>
              </a:rPr>
              <a:t>4 values</a:t>
            </a:r>
          </a:p>
          <a:p>
            <a:pPr lvl="0" algn="ctr" rtl="0">
              <a:spcBef>
                <a:spcPts val="0"/>
              </a:spcBef>
              <a:spcAft>
                <a:spcPts val="0"/>
              </a:spcAft>
              <a:buClr>
                <a:schemeClr val="dk1"/>
              </a:buClr>
              <a:buSzPct val="50000"/>
              <a:buFont typeface="Arial"/>
              <a:buNone/>
            </a:pPr>
            <a:endParaRPr sz="2200">
              <a:solidFill>
                <a:schemeClr val="dk1"/>
              </a:solidFill>
            </a:endParaRPr>
          </a:p>
        </p:txBody>
      </p:sp>
      <p:sp>
        <p:nvSpPr>
          <p:cNvPr id="88" name="Shape 88"/>
          <p:cNvSpPr txBox="1"/>
          <p:nvPr/>
        </p:nvSpPr>
        <p:spPr>
          <a:xfrm>
            <a:off x="904950" y="1831775"/>
            <a:ext cx="7334100" cy="8556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de" sz="2200">
                <a:solidFill>
                  <a:schemeClr val="dk1"/>
                </a:solidFill>
              </a:rPr>
              <a:t>Individuals and interactions over processes and tools</a:t>
            </a:r>
          </a:p>
        </p:txBody>
      </p:sp>
      <p:sp>
        <p:nvSpPr>
          <p:cNvPr id="89" name="Shape 89"/>
          <p:cNvSpPr txBox="1"/>
          <p:nvPr/>
        </p:nvSpPr>
        <p:spPr>
          <a:xfrm>
            <a:off x="1044150" y="2536200"/>
            <a:ext cx="7194900" cy="8556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de" sz="2200">
                <a:solidFill>
                  <a:schemeClr val="dk1"/>
                </a:solidFill>
              </a:rPr>
              <a:t>Working software over comprehensive documentation</a:t>
            </a:r>
          </a:p>
        </p:txBody>
      </p:sp>
      <p:sp>
        <p:nvSpPr>
          <p:cNvPr id="90" name="Shape 90"/>
          <p:cNvSpPr txBox="1"/>
          <p:nvPr/>
        </p:nvSpPr>
        <p:spPr>
          <a:xfrm>
            <a:off x="904950" y="3325975"/>
            <a:ext cx="7334100" cy="8556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de" sz="2200">
                <a:solidFill>
                  <a:schemeClr val="dk1"/>
                </a:solidFill>
              </a:rPr>
              <a:t>Customer collaboration over contract negotiation</a:t>
            </a:r>
          </a:p>
        </p:txBody>
      </p:sp>
      <p:sp>
        <p:nvSpPr>
          <p:cNvPr id="91" name="Shape 91"/>
          <p:cNvSpPr txBox="1"/>
          <p:nvPr/>
        </p:nvSpPr>
        <p:spPr>
          <a:xfrm>
            <a:off x="904950" y="4064500"/>
            <a:ext cx="7334100" cy="572700"/>
          </a:xfrm>
          <a:prstGeom prst="rect">
            <a:avLst/>
          </a:prstGeom>
          <a:noFill/>
          <a:ln>
            <a:noFill/>
          </a:ln>
        </p:spPr>
        <p:txBody>
          <a:bodyPr lIns="91425" tIns="91425" rIns="91425" bIns="91425" anchor="t" anchorCtr="0">
            <a:noAutofit/>
          </a:bodyPr>
          <a:lstStyle/>
          <a:p>
            <a:pPr lvl="0" algn="ctr" rtl="0">
              <a:lnSpc>
                <a:spcPct val="115000"/>
              </a:lnSpc>
              <a:spcBef>
                <a:spcPts val="0"/>
              </a:spcBef>
              <a:buNone/>
            </a:pPr>
            <a:r>
              <a:rPr lang="de" sz="2200">
                <a:solidFill>
                  <a:schemeClr val="dk1"/>
                </a:solidFill>
              </a:rPr>
              <a:t>Responding to change over following a 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10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de"/>
              <a:t>2: Back to basic: Agile Manifesto</a:t>
            </a:r>
          </a:p>
        </p:txBody>
      </p:sp>
      <p:sp>
        <p:nvSpPr>
          <p:cNvPr id="97" name="Shape 97"/>
          <p:cNvSpPr txBox="1">
            <a:spLocks noGrp="1"/>
          </p:cNvSpPr>
          <p:nvPr>
            <p:ph type="body" idx="1"/>
          </p:nvPr>
        </p:nvSpPr>
        <p:spPr>
          <a:xfrm>
            <a:off x="235500" y="1138400"/>
            <a:ext cx="8520600" cy="2133900"/>
          </a:xfrm>
          <a:prstGeom prst="rect">
            <a:avLst/>
          </a:prstGeom>
        </p:spPr>
        <p:txBody>
          <a:bodyPr lIns="91425" tIns="91425" rIns="91425" bIns="91425" anchor="t" anchorCtr="0">
            <a:noAutofit/>
          </a:bodyPr>
          <a:lstStyle/>
          <a:p>
            <a:pPr lvl="0" algn="ctr" rtl="0">
              <a:spcBef>
                <a:spcPts val="0"/>
              </a:spcBef>
              <a:spcAft>
                <a:spcPts val="0"/>
              </a:spcAft>
              <a:buNone/>
            </a:pPr>
            <a:r>
              <a:rPr lang="de" sz="2200">
                <a:solidFill>
                  <a:schemeClr val="dk1"/>
                </a:solidFill>
              </a:rPr>
              <a:t>Agile is NOT Scrum</a:t>
            </a:r>
          </a:p>
          <a:p>
            <a:pPr lvl="0" algn="ctr" rtl="0">
              <a:spcBef>
                <a:spcPts val="0"/>
              </a:spcBef>
              <a:spcAft>
                <a:spcPts val="0"/>
              </a:spcAft>
              <a:buNone/>
            </a:pPr>
            <a:r>
              <a:rPr lang="de" sz="2200">
                <a:solidFill>
                  <a:schemeClr val="dk1"/>
                </a:solidFill>
              </a:rPr>
              <a:t>Agile is NOT Kamban</a:t>
            </a:r>
          </a:p>
          <a:p>
            <a:pPr lvl="0" algn="ctr" rtl="0">
              <a:spcBef>
                <a:spcPts val="0"/>
              </a:spcBef>
              <a:spcAft>
                <a:spcPts val="0"/>
              </a:spcAft>
              <a:buNone/>
            </a:pPr>
            <a:r>
              <a:rPr lang="de" sz="2200">
                <a:solidFill>
                  <a:schemeClr val="dk1"/>
                </a:solidFill>
              </a:rPr>
              <a:t>Agile is NOT Extrem Programming (XP)</a:t>
            </a:r>
          </a:p>
          <a:p>
            <a:pPr lvl="0" algn="ctr" rtl="0">
              <a:spcBef>
                <a:spcPts val="0"/>
              </a:spcBef>
              <a:spcAft>
                <a:spcPts val="0"/>
              </a:spcAft>
              <a:buNone/>
            </a:pPr>
            <a:r>
              <a:rPr lang="de" sz="2200">
                <a:solidFill>
                  <a:schemeClr val="dk1"/>
                </a:solidFill>
              </a:rPr>
              <a:t>Agile is NOT Feature Driven Development (FDD)</a:t>
            </a:r>
          </a:p>
          <a:p>
            <a:pPr lvl="0" algn="ctr" rtl="0">
              <a:spcBef>
                <a:spcPts val="0"/>
              </a:spcBef>
              <a:spcAft>
                <a:spcPts val="0"/>
              </a:spcAft>
              <a:buNone/>
            </a:pPr>
            <a:r>
              <a:rPr lang="de" sz="2200">
                <a:solidFill>
                  <a:schemeClr val="dk1"/>
                </a:solidFill>
              </a:rPr>
              <a:t>Agile is NOT Behavior Driven Development (BDD)</a:t>
            </a:r>
          </a:p>
        </p:txBody>
      </p:sp>
      <p:sp>
        <p:nvSpPr>
          <p:cNvPr id="98" name="Shape 98"/>
          <p:cNvSpPr txBox="1">
            <a:spLocks noGrp="1"/>
          </p:cNvSpPr>
          <p:nvPr>
            <p:ph type="body" idx="1"/>
          </p:nvPr>
        </p:nvSpPr>
        <p:spPr>
          <a:xfrm>
            <a:off x="311700" y="3651725"/>
            <a:ext cx="8520600" cy="1042200"/>
          </a:xfrm>
          <a:prstGeom prst="rect">
            <a:avLst/>
          </a:prstGeom>
          <a:solidFill>
            <a:srgbClr val="C9DAF8"/>
          </a:solidFill>
        </p:spPr>
        <p:txBody>
          <a:bodyPr lIns="91425" tIns="91425" rIns="91425" bIns="91425" anchor="t" anchorCtr="0">
            <a:noAutofit/>
          </a:bodyPr>
          <a:lstStyle/>
          <a:p>
            <a:pPr lvl="0" algn="ctr" rtl="0">
              <a:spcBef>
                <a:spcPts val="0"/>
              </a:spcBef>
              <a:spcAft>
                <a:spcPts val="0"/>
              </a:spcAft>
              <a:buClr>
                <a:schemeClr val="dk1"/>
              </a:buClr>
              <a:buSzPct val="50000"/>
              <a:buFont typeface="Arial"/>
              <a:buNone/>
            </a:pPr>
            <a:r>
              <a:rPr lang="de" sz="2200">
                <a:solidFill>
                  <a:schemeClr val="dk1"/>
                </a:solidFill>
              </a:rPr>
              <a:t>These are only agile methods and processes </a:t>
            </a:r>
          </a:p>
          <a:p>
            <a:pPr marL="457200" lvl="0" indent="-368300" algn="ctr" rtl="0">
              <a:spcBef>
                <a:spcPts val="0"/>
              </a:spcBef>
              <a:spcAft>
                <a:spcPts val="0"/>
              </a:spcAft>
              <a:buClr>
                <a:schemeClr val="dk1"/>
              </a:buClr>
              <a:buSzPct val="100000"/>
              <a:buChar char="-"/>
            </a:pPr>
            <a:r>
              <a:rPr lang="de" sz="2200">
                <a:solidFill>
                  <a:schemeClr val="dk1"/>
                </a:solidFill>
              </a:rPr>
              <a:t>defined by somebody.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54225"/>
            <a:ext cx="8520600" cy="572700"/>
          </a:xfrm>
          <a:prstGeom prst="rect">
            <a:avLst/>
          </a:prstGeom>
        </p:spPr>
        <p:txBody>
          <a:bodyPr lIns="91425" tIns="91425" rIns="91425" bIns="91425" anchor="t" anchorCtr="0">
            <a:noAutofit/>
          </a:bodyPr>
          <a:lstStyle/>
          <a:p>
            <a:pPr lvl="0" rtl="0">
              <a:spcBef>
                <a:spcPts val="0"/>
              </a:spcBef>
              <a:buNone/>
            </a:pPr>
            <a:r>
              <a:rPr lang="de"/>
              <a:t>2: Back to basic: What you can do</a:t>
            </a:r>
          </a:p>
        </p:txBody>
      </p:sp>
      <p:sp>
        <p:nvSpPr>
          <p:cNvPr id="104" name="Shape 104"/>
          <p:cNvSpPr txBox="1">
            <a:spLocks noGrp="1"/>
          </p:cNvSpPr>
          <p:nvPr>
            <p:ph type="body" idx="1"/>
          </p:nvPr>
        </p:nvSpPr>
        <p:spPr>
          <a:xfrm>
            <a:off x="311700" y="1026925"/>
            <a:ext cx="8520600" cy="3248400"/>
          </a:xfrm>
          <a:prstGeom prst="rect">
            <a:avLst/>
          </a:prstGeom>
          <a:solidFill>
            <a:srgbClr val="C9DAF8"/>
          </a:solidFill>
        </p:spPr>
        <p:txBody>
          <a:bodyPr lIns="91425" tIns="91425" rIns="91425" bIns="91425" anchor="t" anchorCtr="0">
            <a:noAutofit/>
          </a:bodyPr>
          <a:lstStyle/>
          <a:p>
            <a:pPr marL="0" lvl="0" indent="-69850" algn="ctr" rtl="0">
              <a:spcBef>
                <a:spcPts val="0"/>
              </a:spcBef>
              <a:spcAft>
                <a:spcPts val="0"/>
              </a:spcAft>
              <a:buClr>
                <a:schemeClr val="dk1"/>
              </a:buClr>
              <a:buSzPct val="36666"/>
              <a:buFont typeface="Arial"/>
              <a:buNone/>
            </a:pPr>
            <a:r>
              <a:rPr lang="de" sz="3000"/>
              <a:t>Interpret the Agile Manifesto for YOURSELF!</a:t>
            </a:r>
          </a:p>
          <a:p>
            <a:pPr marL="0" lvl="0" indent="-69850" algn="ctr" rtl="0">
              <a:spcBef>
                <a:spcPts val="0"/>
              </a:spcBef>
              <a:spcAft>
                <a:spcPts val="0"/>
              </a:spcAft>
              <a:buClr>
                <a:schemeClr val="dk1"/>
              </a:buClr>
              <a:buSzPct val="40740"/>
              <a:buFont typeface="Arial"/>
              <a:buNone/>
            </a:pPr>
            <a:r>
              <a:rPr lang="de" sz="2700"/>
              <a:t>Define YOUR rules based on the Agile Manifesto.</a:t>
            </a:r>
          </a:p>
          <a:p>
            <a:pPr marL="0" lvl="0" indent="-69850" algn="ctr" rtl="0">
              <a:spcBef>
                <a:spcPts val="0"/>
              </a:spcBef>
              <a:spcAft>
                <a:spcPts val="0"/>
              </a:spcAft>
              <a:buClr>
                <a:schemeClr val="dk1"/>
              </a:buClr>
              <a:buSzPct val="73333"/>
              <a:buFont typeface="Arial"/>
              <a:buNone/>
            </a:pPr>
            <a:r>
              <a:rPr lang="de" sz="1500"/>
              <a:t>(can also be scrum, xp, bdd, …)</a:t>
            </a:r>
          </a:p>
          <a:p>
            <a:pPr marL="0" lvl="0" indent="-69850" algn="ctr" rtl="0">
              <a:spcBef>
                <a:spcPts val="0"/>
              </a:spcBef>
              <a:spcAft>
                <a:spcPts val="0"/>
              </a:spcAft>
              <a:buClr>
                <a:schemeClr val="dk1"/>
              </a:buClr>
              <a:buSzPct val="44000"/>
              <a:buFont typeface="Arial"/>
              <a:buNone/>
            </a:pPr>
            <a:r>
              <a:rPr lang="de" sz="2500"/>
              <a:t>Take YOUR rules very seriously.</a:t>
            </a:r>
          </a:p>
          <a:p>
            <a:pPr marL="0" lvl="0" indent="-69850" algn="ctr" rtl="0">
              <a:spcBef>
                <a:spcPts val="0"/>
              </a:spcBef>
              <a:spcAft>
                <a:spcPts val="0"/>
              </a:spcAft>
              <a:buClr>
                <a:schemeClr val="dk1"/>
              </a:buClr>
              <a:buSzPct val="47826"/>
              <a:buFont typeface="Arial"/>
              <a:buNone/>
            </a:pPr>
            <a:r>
              <a:rPr lang="de" sz="2300"/>
              <a:t>Change YOUR rules if they don´t fit.</a:t>
            </a:r>
          </a:p>
          <a:p>
            <a:pPr lvl="0" algn="ctr" rtl="0">
              <a:spcBef>
                <a:spcPts val="0"/>
              </a:spcBef>
              <a:spcAft>
                <a:spcPts val="0"/>
              </a:spcAft>
              <a:buClr>
                <a:schemeClr val="dk1"/>
              </a:buClr>
              <a:buSzPct val="52380"/>
              <a:buFont typeface="Arial"/>
              <a:buNone/>
            </a:pPr>
            <a:r>
              <a:rPr lang="de" sz="2100"/>
              <a:t>Take YOUR rules very seriously.</a:t>
            </a:r>
          </a:p>
          <a:p>
            <a:pPr lvl="0" algn="ctr" rtl="0">
              <a:spcBef>
                <a:spcPts val="0"/>
              </a:spcBef>
              <a:spcAft>
                <a:spcPts val="0"/>
              </a:spcAft>
              <a:buClr>
                <a:schemeClr val="dk1"/>
              </a:buClr>
              <a:buSzPct val="57894"/>
              <a:buFont typeface="Arial"/>
              <a:buNone/>
            </a:pPr>
            <a:r>
              <a:rPr lang="de" sz="1900"/>
              <a:t>Change YOUR rules if they don´t fit.</a:t>
            </a:r>
          </a:p>
          <a:p>
            <a:pPr lvl="0" algn="ctr" rtl="0">
              <a:spcBef>
                <a:spcPts val="0"/>
              </a:spcBef>
              <a:spcAft>
                <a:spcPts val="0"/>
              </a:spcAft>
              <a:buClr>
                <a:schemeClr val="dk1"/>
              </a:buClr>
              <a:buSzPct val="64705"/>
              <a:buFont typeface="Arial"/>
              <a:buNone/>
            </a:pPr>
            <a:r>
              <a:rPr lang="de" sz="1700"/>
              <a:t>Take YOUR rules very seriously.</a:t>
            </a:r>
          </a:p>
        </p:txBody>
      </p:sp>
      <p:pic>
        <p:nvPicPr>
          <p:cNvPr id="105" name="Shape 105"/>
          <p:cNvPicPr preferRelativeResize="0"/>
          <p:nvPr/>
        </p:nvPicPr>
        <p:blipFill>
          <a:blip r:embed="rId3">
            <a:alphaModFix/>
          </a:blip>
          <a:stretch>
            <a:fillRect/>
          </a:stretch>
        </p:blipFill>
        <p:spPr>
          <a:xfrm>
            <a:off x="3735125" y="4293675"/>
            <a:ext cx="1673775" cy="788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de"/>
              <a:t>Agile? When now..?</a:t>
            </a:r>
          </a:p>
        </p:txBody>
      </p:sp>
      <p:pic>
        <p:nvPicPr>
          <p:cNvPr id="111" name="Shape 111" descr="agile3.png"/>
          <p:cNvPicPr preferRelativeResize="0"/>
          <p:nvPr/>
        </p:nvPicPr>
        <p:blipFill>
          <a:blip r:embed="rId3">
            <a:alphaModFix/>
          </a:blip>
          <a:stretch>
            <a:fillRect/>
          </a:stretch>
        </p:blipFill>
        <p:spPr>
          <a:xfrm>
            <a:off x="2130800" y="1972225"/>
            <a:ext cx="4882400" cy="2871925"/>
          </a:xfrm>
          <a:prstGeom prst="rect">
            <a:avLst/>
          </a:prstGeom>
          <a:noFill/>
          <a:ln>
            <a:noFill/>
          </a:ln>
        </p:spPr>
      </p:pic>
      <p:sp>
        <p:nvSpPr>
          <p:cNvPr id="112" name="Shape 112"/>
          <p:cNvSpPr txBox="1">
            <a:spLocks noGrp="1"/>
          </p:cNvSpPr>
          <p:nvPr>
            <p:ph type="body" idx="1"/>
          </p:nvPr>
        </p:nvSpPr>
        <p:spPr>
          <a:xfrm>
            <a:off x="311700" y="1163625"/>
            <a:ext cx="8520600" cy="662700"/>
          </a:xfrm>
          <a:prstGeom prst="rect">
            <a:avLst/>
          </a:prstGeom>
          <a:solidFill>
            <a:srgbClr val="C9DAF8"/>
          </a:solidFill>
        </p:spPr>
        <p:txBody>
          <a:bodyPr lIns="91425" tIns="91425" rIns="91425" bIns="91425" anchor="t" anchorCtr="0">
            <a:noAutofit/>
          </a:bodyPr>
          <a:lstStyle/>
          <a:p>
            <a:pPr lvl="0" rtl="0">
              <a:spcBef>
                <a:spcPts val="0"/>
              </a:spcBef>
              <a:buClr>
                <a:schemeClr val="dk1"/>
              </a:buClr>
              <a:buSzPct val="39285"/>
              <a:buFont typeface="Arial"/>
              <a:buNone/>
            </a:pPr>
            <a:r>
              <a:rPr lang="de" sz="2800" b="1"/>
              <a:t>1: When complexity prevails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10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de"/>
              <a:t>Agile? When now..?</a:t>
            </a:r>
          </a:p>
        </p:txBody>
      </p:sp>
      <p:pic>
        <p:nvPicPr>
          <p:cNvPr id="118" name="Shape 118" descr="ge-staceymatrix.png"/>
          <p:cNvPicPr preferRelativeResize="0"/>
          <p:nvPr/>
        </p:nvPicPr>
        <p:blipFill>
          <a:blip r:embed="rId3">
            <a:alphaModFix/>
          </a:blip>
          <a:stretch>
            <a:fillRect/>
          </a:stretch>
        </p:blipFill>
        <p:spPr>
          <a:xfrm>
            <a:off x="540674" y="1872525"/>
            <a:ext cx="3440875" cy="3098750"/>
          </a:xfrm>
          <a:prstGeom prst="rect">
            <a:avLst/>
          </a:prstGeom>
          <a:noFill/>
          <a:ln>
            <a:noFill/>
          </a:ln>
        </p:spPr>
      </p:pic>
      <p:pic>
        <p:nvPicPr>
          <p:cNvPr id="119" name="Shape 119" descr="ge-staceymatrix02.png"/>
          <p:cNvPicPr preferRelativeResize="0"/>
          <p:nvPr/>
        </p:nvPicPr>
        <p:blipFill>
          <a:blip r:embed="rId4">
            <a:alphaModFix/>
          </a:blip>
          <a:stretch>
            <a:fillRect/>
          </a:stretch>
        </p:blipFill>
        <p:spPr>
          <a:xfrm>
            <a:off x="4846250" y="1825470"/>
            <a:ext cx="3440874" cy="3192866"/>
          </a:xfrm>
          <a:prstGeom prst="rect">
            <a:avLst/>
          </a:prstGeom>
          <a:noFill/>
          <a:ln>
            <a:noFill/>
          </a:ln>
        </p:spPr>
      </p:pic>
      <p:sp>
        <p:nvSpPr>
          <p:cNvPr id="120" name="Shape 120"/>
          <p:cNvSpPr txBox="1">
            <a:spLocks noGrp="1"/>
          </p:cNvSpPr>
          <p:nvPr>
            <p:ph type="body" idx="1"/>
          </p:nvPr>
        </p:nvSpPr>
        <p:spPr>
          <a:xfrm>
            <a:off x="311700" y="1163625"/>
            <a:ext cx="8520600" cy="662700"/>
          </a:xfrm>
          <a:prstGeom prst="rect">
            <a:avLst/>
          </a:prstGeom>
          <a:solidFill>
            <a:srgbClr val="C9DAF8"/>
          </a:solidFill>
        </p:spPr>
        <p:txBody>
          <a:bodyPr lIns="91425" tIns="91425" rIns="91425" bIns="91425" anchor="t" anchorCtr="0">
            <a:noAutofit/>
          </a:bodyPr>
          <a:lstStyle/>
          <a:p>
            <a:pPr lvl="0" rtl="0">
              <a:spcBef>
                <a:spcPts val="0"/>
              </a:spcBef>
              <a:buClr>
                <a:schemeClr val="dk1"/>
              </a:buClr>
              <a:buSzPct val="39285"/>
              <a:buFont typeface="Arial"/>
              <a:buNone/>
            </a:pPr>
            <a:r>
              <a:rPr lang="de" sz="2800" b="1"/>
              <a:t>1: When complexity prevails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fade">
                                      <p:cBhvr>
                                        <p:cTn id="12"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1241</Words>
  <Application>Microsoft Macintosh PowerPoint</Application>
  <PresentationFormat>Bildschirmpräsentation (16:9)</PresentationFormat>
  <Paragraphs>127</Paragraphs>
  <Slides>20</Slides>
  <Notes>20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20</vt:i4>
      </vt:variant>
    </vt:vector>
  </HeadingPairs>
  <TitlesOfParts>
    <vt:vector size="23" baseType="lpstr">
      <vt:lpstr>Arial</vt:lpstr>
      <vt:lpstr>Calibri</vt:lpstr>
      <vt:lpstr>simple-light-2</vt:lpstr>
      <vt:lpstr>F*** Agile</vt:lpstr>
      <vt:lpstr>Attila János</vt:lpstr>
      <vt:lpstr>1: Starting point</vt:lpstr>
      <vt:lpstr>2: Back to basic</vt:lpstr>
      <vt:lpstr>2: Back to basic: Agile Manifesto</vt:lpstr>
      <vt:lpstr>2: Back to basic: Agile Manifesto</vt:lpstr>
      <vt:lpstr>2: Back to basic: What you can do</vt:lpstr>
      <vt:lpstr>Agile? When now..?</vt:lpstr>
      <vt:lpstr>Agile? When now..?</vt:lpstr>
      <vt:lpstr>Agile? When now...?</vt:lpstr>
      <vt:lpstr>Complexity and that's it?</vt:lpstr>
      <vt:lpstr>Software development is different, but..</vt:lpstr>
      <vt:lpstr>“Agile does not work with us…”</vt:lpstr>
      <vt:lpstr>Conclusion ... for me personally</vt:lpstr>
      <vt:lpstr>Conclusion… for our daily business</vt:lpstr>
      <vt:lpstr>Conclusion… for our daily business</vt:lpstr>
      <vt:lpstr>Conclusion… for our daily business </vt:lpstr>
      <vt:lpstr>Conclusion… for our daily business </vt:lpstr>
      <vt:lpstr>At the end..everything is work in progress.</vt:lpstr>
      <vt:lpstr>Thank you for your time and attention!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 Agile</dc:title>
  <cp:lastModifiedBy>Sup Seven</cp:lastModifiedBy>
  <cp:revision>1</cp:revision>
  <dcterms:modified xsi:type="dcterms:W3CDTF">2017-02-26T20:25:47Z</dcterms:modified>
</cp:coreProperties>
</file>