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5" r:id="rId1"/>
  </p:sldMasterIdLst>
  <p:notesMasterIdLst>
    <p:notesMasterId r:id="rId19"/>
  </p:notesMasterIdLst>
  <p:sldIdLst>
    <p:sldId id="256" r:id="rId2"/>
    <p:sldId id="257" r:id="rId3"/>
    <p:sldId id="269" r:id="rId4"/>
    <p:sldId id="258" r:id="rId5"/>
    <p:sldId id="259" r:id="rId6"/>
    <p:sldId id="261" r:id="rId7"/>
    <p:sldId id="260" r:id="rId8"/>
    <p:sldId id="264" r:id="rId9"/>
    <p:sldId id="262" r:id="rId10"/>
    <p:sldId id="265" r:id="rId11"/>
    <p:sldId id="266" r:id="rId12"/>
    <p:sldId id="263" r:id="rId13"/>
    <p:sldId id="268" r:id="rId14"/>
    <p:sldId id="270" r:id="rId15"/>
    <p:sldId id="272"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9"/>
    <p:restoredTop sz="94551"/>
  </p:normalViewPr>
  <p:slideViewPr>
    <p:cSldViewPr snapToGrid="0" snapToObjects="1">
      <p:cViewPr varScale="1">
        <p:scale>
          <a:sx n="101" d="100"/>
          <a:sy n="101" d="100"/>
        </p:scale>
        <p:origin x="56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56C0B-B993-6E4E-AC49-A202F3102FBC}" type="datetimeFigureOut">
              <a:rPr lang="en-US" smtClean="0"/>
              <a:t>10/18/16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EC7C5-F177-A84C-ACD3-699A653C37D8}" type="slidenum">
              <a:rPr lang="en-US" smtClean="0"/>
              <a:t>‹#›</a:t>
            </a:fld>
            <a:endParaRPr lang="en-US"/>
          </a:p>
        </p:txBody>
      </p:sp>
    </p:spTree>
    <p:extLst>
      <p:ext uri="{BB962C8B-B14F-4D97-AF65-F5344CB8AC3E}">
        <p14:creationId xmlns:p14="http://schemas.microsoft.com/office/powerpoint/2010/main" val="557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EC7C5-F177-A84C-ACD3-699A653C37D8}" type="slidenum">
              <a:rPr lang="en-US" smtClean="0"/>
              <a:t>1</a:t>
            </a:fld>
            <a:endParaRPr lang="en-US"/>
          </a:p>
        </p:txBody>
      </p:sp>
    </p:spTree>
    <p:extLst>
      <p:ext uri="{BB962C8B-B14F-4D97-AF65-F5344CB8AC3E}">
        <p14:creationId xmlns:p14="http://schemas.microsoft.com/office/powerpoint/2010/main" val="49969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2</a:t>
            </a:fld>
            <a:endParaRPr lang="en-US"/>
          </a:p>
        </p:txBody>
      </p:sp>
    </p:spTree>
    <p:extLst>
      <p:ext uri="{BB962C8B-B14F-4D97-AF65-F5344CB8AC3E}">
        <p14:creationId xmlns:p14="http://schemas.microsoft.com/office/powerpoint/2010/main" val="1418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3</a:t>
            </a:fld>
            <a:endParaRPr lang="en-US"/>
          </a:p>
        </p:txBody>
      </p:sp>
    </p:spTree>
    <p:extLst>
      <p:ext uri="{BB962C8B-B14F-4D97-AF65-F5344CB8AC3E}">
        <p14:creationId xmlns:p14="http://schemas.microsoft.com/office/powerpoint/2010/main" val="195427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0EC7C5-F177-A84C-ACD3-699A653C37D8}" type="slidenum">
              <a:rPr lang="en-US" smtClean="0"/>
              <a:t>7</a:t>
            </a:fld>
            <a:endParaRPr lang="en-US"/>
          </a:p>
        </p:txBody>
      </p:sp>
    </p:spTree>
    <p:extLst>
      <p:ext uri="{BB962C8B-B14F-4D97-AF65-F5344CB8AC3E}">
        <p14:creationId xmlns:p14="http://schemas.microsoft.com/office/powerpoint/2010/main" val="1274823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0EC7C5-F177-A84C-ACD3-699A653C37D8}" type="slidenum">
              <a:rPr lang="en-US" smtClean="0"/>
              <a:t>8</a:t>
            </a:fld>
            <a:endParaRPr lang="en-US"/>
          </a:p>
        </p:txBody>
      </p:sp>
    </p:spTree>
    <p:extLst>
      <p:ext uri="{BB962C8B-B14F-4D97-AF65-F5344CB8AC3E}">
        <p14:creationId xmlns:p14="http://schemas.microsoft.com/office/powerpoint/2010/main" val="118982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3EEA690-3470-CC4A-8017-E3C86A728328}" type="datetime1">
              <a:rPr lang="en-US" smtClean="0"/>
              <a:t>10/18/16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785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68CDB-32E0-F949-A309-9A49DDF1A667}"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61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AAD52B-7D3A-204C-B140-F5CC5502643C}"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4562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AE0659-E039-9E46-9C9E-778C3672DB37}"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713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FB5B-20E9-F340-ABA9-83FC4EF3C7F2}"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5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35891-512A-5D44-9017-A5D9C5974B43}" type="datetime1">
              <a:rPr lang="en-US" smtClean="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71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392A408-6861-0C4E-B03E-5918451630B6}" type="datetime1">
              <a:rPr lang="en-US" smtClean="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0197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D7A339-1813-144E-9ADE-A66EB23968D5}"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04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94067E-F6C3-4747-A4A3-E466AB30E211}"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5421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E190F2-738F-8541-829F-903020CC48F4}"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071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4AEC1C-E830-3D41-9DF7-A01E717CD754}" type="datetime1">
              <a:rPr lang="en-US" smtClean="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31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1E1927-EF1F-4343-92A3-E57B3298BE68}"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5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1E23A3-370A-0641-8EBC-D6D1F10FF6A0}" type="datetime1">
              <a:rPr lang="en-US" smtClean="0"/>
              <a:t>10/18/16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017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9F214A-7A02-974B-9999-42B9D1776903}" type="datetime1">
              <a:rPr lang="en-US" smtClean="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24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B3E74-E624-EF41-B654-6D450101C2E8}" type="datetime1">
              <a:rPr lang="en-US" smtClean="0"/>
              <a:t>10/18/16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88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9221EB-0BED-5045-B243-DAF07798174B}"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87125-1327-B948-8C66-F6A95EE42DD1}" type="datetime1">
              <a:rPr lang="en-US" smtClean="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284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9301393-DDBF-2E4B-B933-9721FC801E3E}" type="datetime1">
              <a:rPr lang="en-US" smtClean="0"/>
              <a:t>10/18/16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834245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egacy_system" TargetMode="External"/><Relationship Id="rId4" Type="http://schemas.openxmlformats.org/officeDocument/2006/relationships/hyperlink" Target="https://en.wikipedia.org/wiki/Input/output" TargetMode="External"/><Relationship Id="rId5" Type="http://schemas.openxmlformats.org/officeDocument/2006/relationships/hyperlink" Target="http://semver.org/" TargetMode="External"/><Relationship Id="rId1" Type="http://schemas.openxmlformats.org/officeDocument/2006/relationships/slideLayout" Target="../slideLayouts/slideLayout2.xml"/><Relationship Id="rId2" Type="http://schemas.openxmlformats.org/officeDocument/2006/relationships/hyperlink" Target="https://en.wikipedia.org/wiki/Interoperabil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bastian-bergmann.de/archives/881-Testing-Your-Privat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ovanovic.aleksandar.83@gmail.com" TargetMode="External"/><Relationship Id="rId4" Type="http://schemas.openxmlformats.org/officeDocument/2006/relationships/hyperlink" Target="https://github.com/ajant"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Object_(computer_science)" TargetMode="External"/><Relationship Id="rId4" Type="http://schemas.openxmlformats.org/officeDocument/2006/relationships/hyperlink" Target="https://en.wikipedia.org/wiki/Method_(computer_programming)" TargetMode="External"/><Relationship Id="rId1" Type="http://schemas.openxmlformats.org/officeDocument/2006/relationships/slideLayout" Target="../slideLayouts/slideLayout2.xml"/><Relationship Id="rId2" Type="http://schemas.openxmlformats.org/officeDocument/2006/relationships/hyperlink" Target="https://en.wikipedia.org/wiki/Programming_langu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When it’s time to </a:t>
            </a:r>
            <a:r>
              <a:rPr lang="en-US" dirty="0" smtClean="0"/>
              <a:t/>
            </a:r>
            <a:br>
              <a:rPr lang="en-US" dirty="0" smtClean="0"/>
            </a:br>
            <a:r>
              <a:rPr lang="en-US" dirty="0" smtClean="0"/>
              <a:t>reflect </a:t>
            </a:r>
            <a:r>
              <a:rPr lang="en-US" dirty="0"/>
              <a:t>on your code</a:t>
            </a:r>
            <a:br>
              <a:rPr lang="en-US" dirty="0"/>
            </a:br>
            <a:endParaRPr lang="en-US" dirty="0"/>
          </a:p>
        </p:txBody>
      </p:sp>
      <p:sp>
        <p:nvSpPr>
          <p:cNvPr id="3" name="Subtitle 2"/>
          <p:cNvSpPr>
            <a:spLocks noGrp="1"/>
          </p:cNvSpPr>
          <p:nvPr>
            <p:ph type="subTitle" idx="1"/>
          </p:nvPr>
        </p:nvSpPr>
        <p:spPr/>
        <p:txBody>
          <a:bodyPr/>
          <a:lstStyle/>
          <a:p>
            <a:r>
              <a:rPr lang="en-US" dirty="0"/>
              <a:t>I can see your privates</a:t>
            </a:r>
            <a:endParaRPr lang="en-US" dirty="0" smtClean="0"/>
          </a:p>
        </p:txBody>
      </p:sp>
    </p:spTree>
    <p:extLst>
      <p:ext uri="{BB962C8B-B14F-4D97-AF65-F5344CB8AC3E}">
        <p14:creationId xmlns:p14="http://schemas.microsoft.com/office/powerpoint/2010/main" val="654748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not to use reflection to access the privates</a:t>
            </a:r>
            <a:endParaRPr lang="en-US" dirty="0"/>
          </a:p>
        </p:txBody>
      </p:sp>
      <p:sp>
        <p:nvSpPr>
          <p:cNvPr id="3" name="Content Placeholder 2"/>
          <p:cNvSpPr>
            <a:spLocks noGrp="1"/>
          </p:cNvSpPr>
          <p:nvPr>
            <p:ph idx="1"/>
          </p:nvPr>
        </p:nvSpPr>
        <p:spPr/>
        <p:txBody>
          <a:bodyPr/>
          <a:lstStyle/>
          <a:p>
            <a:r>
              <a:rPr lang="en-US" dirty="0" smtClean="0"/>
              <a:t>Never 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a:t>
            </a:r>
            <a:r>
              <a:rPr lang="en-US" dirty="0"/>
              <a:t> </a:t>
            </a:r>
            <a:r>
              <a:rPr lang="en-US" dirty="0" smtClean="0"/>
              <a:t>ever in any code that, at any point, needs to end up in production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649164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use reflection</a:t>
            </a:r>
            <a:r>
              <a:rPr lang="en-US" dirty="0"/>
              <a:t> to access the privates</a:t>
            </a:r>
          </a:p>
        </p:txBody>
      </p:sp>
      <p:sp>
        <p:nvSpPr>
          <p:cNvPr id="3" name="Content Placeholder 2"/>
          <p:cNvSpPr>
            <a:spLocks noGrp="1"/>
          </p:cNvSpPr>
          <p:nvPr>
            <p:ph idx="1"/>
          </p:nvPr>
        </p:nvSpPr>
        <p:spPr/>
        <p:txBody>
          <a:bodyPr>
            <a:normAutofit fontScale="92500" lnSpcReduction="10000"/>
          </a:bodyPr>
          <a:lstStyle/>
          <a:p>
            <a:r>
              <a:rPr lang="en-US" b="1" dirty="0" smtClean="0"/>
              <a:t>Class’ public API</a:t>
            </a:r>
          </a:p>
          <a:p>
            <a:r>
              <a:rPr lang="en-US" b="1" dirty="0" smtClean="0"/>
              <a:t>Backward </a:t>
            </a:r>
            <a:r>
              <a:rPr lang="en-US" b="1" dirty="0"/>
              <a:t>compatibility</a:t>
            </a:r>
            <a:r>
              <a:rPr lang="en-US" dirty="0"/>
              <a:t> is a property of a system, product, or technology that allows for </a:t>
            </a:r>
            <a:r>
              <a:rPr lang="en-US" dirty="0">
                <a:hlinkClick r:id="rId2" tooltip="Interoperability"/>
              </a:rPr>
              <a:t>interoperability</a:t>
            </a:r>
            <a:r>
              <a:rPr lang="en-US" dirty="0"/>
              <a:t> with an older </a:t>
            </a:r>
            <a:r>
              <a:rPr lang="en-US" dirty="0">
                <a:hlinkClick r:id="rId3" tooltip="Legacy system"/>
              </a:rPr>
              <a:t>legacy system</a:t>
            </a:r>
            <a:r>
              <a:rPr lang="en-US" dirty="0"/>
              <a:t>, or with </a:t>
            </a:r>
            <a:r>
              <a:rPr lang="en-US" dirty="0">
                <a:hlinkClick r:id="rId4" tooltip="Input/output"/>
              </a:rPr>
              <a:t>input</a:t>
            </a:r>
            <a:r>
              <a:rPr lang="en-US" dirty="0"/>
              <a:t> designed for such a </a:t>
            </a:r>
            <a:r>
              <a:rPr lang="en-US" dirty="0" smtClean="0"/>
              <a:t>system</a:t>
            </a:r>
          </a:p>
          <a:p>
            <a:r>
              <a:rPr lang="en-US" b="1" dirty="0" smtClean="0"/>
              <a:t>Semantic Versioning - </a:t>
            </a:r>
            <a:r>
              <a:rPr lang="en-US" dirty="0" smtClean="0"/>
              <a:t>Simple </a:t>
            </a:r>
            <a:r>
              <a:rPr lang="en-US" dirty="0"/>
              <a:t>set of rules and requirements that dictate how version numbers are assigned and </a:t>
            </a:r>
            <a:r>
              <a:rPr lang="en-US" dirty="0" smtClean="0"/>
              <a:t>incremented (</a:t>
            </a:r>
            <a:r>
              <a:rPr lang="en-US" dirty="0">
                <a:hlinkClick r:id="rId5"/>
              </a:rPr>
              <a:t>http://semver.org/</a:t>
            </a:r>
            <a:r>
              <a:rPr lang="en-US" dirty="0" smtClean="0"/>
              <a:t>)</a:t>
            </a:r>
          </a:p>
          <a:p>
            <a:r>
              <a:rPr lang="en-US" dirty="0"/>
              <a:t>Given a version number MAJOR.MINOR.PATCH, increment the:</a:t>
            </a:r>
          </a:p>
          <a:p>
            <a:pPr marL="514350" indent="-514350">
              <a:buFont typeface="+mj-lt"/>
              <a:buAutoNum type="arabicPeriod"/>
            </a:pPr>
            <a:r>
              <a:rPr lang="en-US" dirty="0"/>
              <a:t>MAJOR version when you make incompatible API changes,</a:t>
            </a:r>
          </a:p>
          <a:p>
            <a:pPr marL="514350" indent="-514350">
              <a:buFont typeface="+mj-lt"/>
              <a:buAutoNum type="arabicPeriod"/>
            </a:pPr>
            <a:r>
              <a:rPr lang="en-US" dirty="0"/>
              <a:t>MINOR version when you add functionality in a backwards-compatible manner, and</a:t>
            </a:r>
          </a:p>
          <a:p>
            <a:pPr marL="514350" indent="-514350">
              <a:buFont typeface="+mj-lt"/>
              <a:buAutoNum type="arabicPeriod"/>
            </a:pPr>
            <a:r>
              <a:rPr lang="en-US" dirty="0"/>
              <a:t>PATCH version when you make backwards-compatible bug fixes.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06316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uses reflection in this way</a:t>
            </a:r>
            <a:endParaRPr lang="en-US" dirty="0"/>
          </a:p>
        </p:txBody>
      </p:sp>
      <p:sp>
        <p:nvSpPr>
          <p:cNvPr id="3" name="Content Placeholder 2"/>
          <p:cNvSpPr>
            <a:spLocks noGrp="1"/>
          </p:cNvSpPr>
          <p:nvPr>
            <p:ph idx="1"/>
          </p:nvPr>
        </p:nvSpPr>
        <p:spPr/>
        <p:txBody>
          <a:bodyPr/>
          <a:lstStyle/>
          <a:p>
            <a:r>
              <a:rPr lang="en-US" dirty="0" err="1" smtClean="0"/>
              <a:t>Symfony</a:t>
            </a:r>
            <a:endParaRPr lang="en-US" dirty="0" smtClean="0"/>
          </a:p>
          <a:p>
            <a:r>
              <a:rPr lang="en-US" dirty="0" smtClean="0"/>
              <a:t>Doctrine</a:t>
            </a:r>
          </a:p>
          <a:p>
            <a:r>
              <a:rPr lang="en-US" dirty="0" smtClean="0"/>
              <a:t>Guzzle</a:t>
            </a:r>
          </a:p>
          <a:p>
            <a:r>
              <a:rPr lang="en-US" dirty="0" smtClean="0"/>
              <a:t>Monolog</a:t>
            </a:r>
          </a:p>
          <a:p>
            <a:r>
              <a:rPr lang="is-I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403169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reflection</a:t>
            </a:r>
            <a:r>
              <a:rPr lang="en-US" dirty="0"/>
              <a:t> to access the privates</a:t>
            </a:r>
          </a:p>
        </p:txBody>
      </p:sp>
      <p:sp>
        <p:nvSpPr>
          <p:cNvPr id="3" name="Content Placeholder 2"/>
          <p:cNvSpPr>
            <a:spLocks noGrp="1"/>
          </p:cNvSpPr>
          <p:nvPr>
            <p:ph idx="1"/>
          </p:nvPr>
        </p:nvSpPr>
        <p:spPr/>
        <p:txBody>
          <a:bodyPr/>
          <a:lstStyle/>
          <a:p>
            <a:r>
              <a:rPr lang="en-US" dirty="0" smtClean="0"/>
              <a:t>What never should go to the production? Tests.</a:t>
            </a:r>
          </a:p>
          <a:p>
            <a:r>
              <a:rPr lang="en-US" dirty="0" smtClean="0"/>
              <a:t>One of the most important principles, in my opinion, is KISS (keep it simple stupid), for tests as well as for any other code</a:t>
            </a:r>
          </a:p>
          <a:p>
            <a:r>
              <a:rPr lang="en-US" dirty="0" smtClean="0"/>
              <a:t>Even if you use TDD</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720694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 The controversy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 </a:t>
            </a:r>
            <a:r>
              <a:rPr lang="en-US" dirty="0"/>
              <a:t>agree with Dave Thomas and Andy Hunt, who write in their book "Pragmatic Unit Testing":</a:t>
            </a:r>
          </a:p>
          <a:p>
            <a:pPr marL="0" indent="0">
              <a:buNone/>
            </a:pPr>
            <a:r>
              <a:rPr lang="en-US" dirty="0"/>
              <a:t>"</a:t>
            </a:r>
            <a:r>
              <a:rPr lang="en-US" i="1" dirty="0"/>
              <a:t>In general, you don't want to break any encapsulation for the sake of testing (or as Mom used to say, "don't expose your privates!"). Most of the time, you should be able to test a class by exercising its public methods. If there is significant functionality that is hidden behind private or protected access, that might be a warning sign that there's another class in there struggling to get out.</a:t>
            </a:r>
            <a:r>
              <a:rPr lang="en-US" dirty="0"/>
              <a:t>" </a:t>
            </a:r>
            <a:endParaRPr lang="en-US" dirty="0" smtClean="0"/>
          </a:p>
          <a:p>
            <a:pPr marL="0" indent="0">
              <a:buNone/>
            </a:pPr>
            <a:r>
              <a:rPr lang="en-US" dirty="0" smtClean="0"/>
              <a:t>So</a:t>
            </a:r>
            <a:r>
              <a:rPr lang="en-US" dirty="0"/>
              <a:t>: Just because the testing of protected and private attributes and methods is possible does not mean that this is a "good thing</a:t>
            </a:r>
            <a:r>
              <a:rPr lang="en-US" dirty="0" smtClean="0"/>
              <a:t>".</a:t>
            </a:r>
          </a:p>
          <a:p>
            <a:pPr marL="0" indent="0">
              <a:buNone/>
            </a:pPr>
            <a:r>
              <a:rPr lang="en-US" dirty="0"/>
              <a:t>	</a:t>
            </a:r>
            <a:r>
              <a:rPr lang="en-US" dirty="0" smtClean="0"/>
              <a:t>						Sebastian Bergmann</a:t>
            </a:r>
          </a:p>
          <a:p>
            <a:pPr marL="0" indent="0">
              <a:buNone/>
            </a:pPr>
            <a:r>
              <a:rPr lang="en-US" dirty="0" smtClean="0">
                <a:hlinkClick r:id="rId2"/>
              </a:rPr>
              <a:t>https</a:t>
            </a:r>
            <a:r>
              <a:rPr lang="en-US" dirty="0">
                <a:hlinkClick r:id="rId2"/>
              </a:rPr>
              <a:t>://sebastian-bergmann.de/archives/881-Testing-Your-Privates.html</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02068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Single responsibility principle + KISS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2211886"/>
            <a:ext cx="8896350" cy="3810000"/>
          </a:xfrm>
        </p:spPr>
      </p:pic>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936127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you can use reflection for</a:t>
            </a:r>
            <a:endParaRPr lang="en-US" dirty="0"/>
          </a:p>
        </p:txBody>
      </p:sp>
      <p:sp>
        <p:nvSpPr>
          <p:cNvPr id="3" name="Content Placeholder 2"/>
          <p:cNvSpPr>
            <a:spLocks noGrp="1"/>
          </p:cNvSpPr>
          <p:nvPr>
            <p:ph idx="1"/>
          </p:nvPr>
        </p:nvSpPr>
        <p:spPr/>
        <p:txBody>
          <a:bodyPr/>
          <a:lstStyle/>
          <a:p>
            <a:r>
              <a:rPr lang="en-US" dirty="0" smtClean="0"/>
              <a:t>Reflection is used heavily by frameworks &amp; libraries(</a:t>
            </a:r>
            <a:r>
              <a:rPr lang="en-US" dirty="0" err="1" smtClean="0"/>
              <a:t>Symfony</a:t>
            </a:r>
            <a:r>
              <a:rPr lang="en-US" dirty="0" smtClean="0"/>
              <a:t>, or Doctrine for instance) to access annotations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84974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75635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1120000" y="1841123"/>
            <a:ext cx="10233800" cy="4351338"/>
          </a:xfrm>
        </p:spPr>
        <p:txBody>
          <a:bodyPr>
            <a:normAutofit/>
          </a:bodyPr>
          <a:lstStyle/>
          <a:p>
            <a:r>
              <a:rPr lang="en-US" dirty="0" smtClean="0"/>
              <a:t>Aleksandar Jovanovic</a:t>
            </a:r>
          </a:p>
          <a:p>
            <a:pPr lvl="0"/>
            <a:r>
              <a:rPr lang="en-US" dirty="0" smtClean="0">
                <a:hlinkClick r:id="rId3"/>
              </a:rPr>
              <a:t>Jovanovic.aleksandar.83@gmail.com</a:t>
            </a:r>
            <a:endParaRPr lang="en-US" dirty="0" smtClean="0"/>
          </a:p>
          <a:p>
            <a:r>
              <a:rPr lang="en-US" dirty="0" smtClean="0"/>
              <a:t>Professional software developer since 2011</a:t>
            </a:r>
          </a:p>
          <a:p>
            <a:r>
              <a:rPr lang="en-US" dirty="0" smtClean="0"/>
              <a:t>Played around with programming for a bit longer</a:t>
            </a:r>
          </a:p>
          <a:p>
            <a:r>
              <a:rPr lang="en-US" dirty="0">
                <a:hlinkClick r:id="rId4"/>
              </a:rPr>
              <a:t>https://</a:t>
            </a:r>
            <a:r>
              <a:rPr lang="en-US" dirty="0" smtClean="0">
                <a:hlinkClick r:id="rId4"/>
              </a:rPr>
              <a:t>github.com/ajant</a:t>
            </a:r>
            <a:endParaRPr lang="en-US" dirty="0" smtClean="0"/>
          </a:p>
          <a:p>
            <a:r>
              <a:rPr lang="en-US" dirty="0" smtClean="0"/>
              <a:t>I’ve worked in Java &amp; Python</a:t>
            </a:r>
          </a:p>
          <a:p>
            <a:r>
              <a:rPr lang="en-US" dirty="0" smtClean="0"/>
              <a:t>My weapon of choice is PHP (especially PHP 7 and extra especially upcoming PHP 7.1)</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66160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talk</a:t>
            </a:r>
            <a:endParaRPr lang="en-US" dirty="0"/>
          </a:p>
        </p:txBody>
      </p:sp>
      <p:sp>
        <p:nvSpPr>
          <p:cNvPr id="3" name="Content Placeholder 2"/>
          <p:cNvSpPr>
            <a:spLocks noGrp="1"/>
          </p:cNvSpPr>
          <p:nvPr>
            <p:ph idx="1"/>
          </p:nvPr>
        </p:nvSpPr>
        <p:spPr/>
        <p:txBody>
          <a:bodyPr/>
          <a:lstStyle/>
          <a:p>
            <a:r>
              <a:rPr lang="en-US" smtClean="0"/>
              <a:t>Introduce </a:t>
            </a:r>
            <a:r>
              <a:rPr lang="en-US" dirty="0" smtClean="0"/>
              <a:t>you to a powerful tool</a:t>
            </a:r>
          </a:p>
          <a:p>
            <a:r>
              <a:rPr lang="en-US" dirty="0" smtClean="0"/>
              <a:t>Convince you not to abuse that tool</a:t>
            </a:r>
          </a:p>
          <a:p>
            <a:r>
              <a:rPr lang="en-US" dirty="0" smtClean="0"/>
              <a:t>Show you how to safely use 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10711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principles of OOP</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Encapsulation </a:t>
            </a:r>
          </a:p>
          <a:p>
            <a:pPr marL="514350" indent="-514350">
              <a:buFont typeface="+mj-lt"/>
              <a:buAutoNum type="arabicPeriod"/>
            </a:pPr>
            <a:r>
              <a:rPr lang="en-US" dirty="0" smtClean="0"/>
              <a:t>Inheritance</a:t>
            </a:r>
          </a:p>
          <a:p>
            <a:pPr marL="514350" indent="-514350">
              <a:buFont typeface="+mj-lt"/>
              <a:buAutoNum type="arabicPeriod"/>
            </a:pPr>
            <a:r>
              <a:rPr lang="en-US" dirty="0" smtClean="0"/>
              <a:t>Polymorphism</a:t>
            </a:r>
          </a:p>
          <a:p>
            <a:pPr marL="514350" indent="-514350">
              <a:buFont typeface="+mj-lt"/>
              <a:buAutoNum type="arabicPeriod"/>
            </a:pPr>
            <a:r>
              <a:rPr lang="en-US" dirty="0" smtClean="0"/>
              <a:t>(Abstraction)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74087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In </a:t>
            </a:r>
            <a:r>
              <a:rPr lang="en-US" dirty="0">
                <a:hlinkClick r:id="rId2" tooltip="Programming languages"/>
              </a:rPr>
              <a:t>programming languages</a:t>
            </a:r>
            <a:r>
              <a:rPr lang="en-US" dirty="0"/>
              <a:t>, </a:t>
            </a:r>
            <a:r>
              <a:rPr lang="en-US" b="1" dirty="0"/>
              <a:t>encapsulation</a:t>
            </a:r>
            <a:r>
              <a:rPr lang="en-US" dirty="0"/>
              <a:t> is used to refer to one of two related but distinct notions, and sometimes to the </a:t>
            </a:r>
            <a:r>
              <a:rPr lang="en-US" dirty="0" smtClean="0"/>
              <a:t>combination </a:t>
            </a:r>
            <a:r>
              <a:rPr lang="en-US" dirty="0"/>
              <a:t>thereof:</a:t>
            </a:r>
          </a:p>
          <a:p>
            <a:r>
              <a:rPr lang="en-US" dirty="0"/>
              <a:t>A language mechanism for restricting direct access to some of the </a:t>
            </a:r>
            <a:r>
              <a:rPr lang="en-US" dirty="0">
                <a:hlinkClick r:id="rId3" tooltip="Object (computer science)"/>
              </a:rPr>
              <a:t>object</a:t>
            </a:r>
            <a:r>
              <a:rPr lang="en-US" dirty="0"/>
              <a:t>'s components</a:t>
            </a:r>
            <a:r>
              <a:rPr lang="en-US" dirty="0" smtClean="0"/>
              <a:t>.</a:t>
            </a:r>
            <a:endParaRPr lang="en-US" dirty="0"/>
          </a:p>
          <a:p>
            <a:r>
              <a:rPr lang="en-US" dirty="0"/>
              <a:t>A language construct that facilitates the bundling of data with the </a:t>
            </a:r>
            <a:r>
              <a:rPr lang="en-US" dirty="0">
                <a:hlinkClick r:id="rId4" tooltip="Method (computer programming)"/>
              </a:rPr>
              <a:t>methods</a:t>
            </a:r>
            <a:r>
              <a:rPr lang="en-US" dirty="0"/>
              <a:t> (or other functions) operating on that data.</a:t>
            </a:r>
          </a:p>
          <a:p>
            <a:pPr marL="0" indent="0">
              <a:buNone/>
            </a:pPr>
            <a:endParaRPr lang="en-US" dirty="0" smtClean="0"/>
          </a:p>
          <a:p>
            <a:pPr marL="0" indent="0">
              <a:buNone/>
            </a:pPr>
            <a:r>
              <a:rPr lang="en-US" dirty="0" smtClean="0"/>
              <a:t>In PHP, it’s achieved </a:t>
            </a:r>
            <a:r>
              <a:rPr lang="en-US" dirty="0"/>
              <a:t>using access modifiers (private, protected, public</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197527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a:t>modifiers</a:t>
            </a:r>
          </a:p>
        </p:txBody>
      </p:sp>
      <p:sp>
        <p:nvSpPr>
          <p:cNvPr id="3" name="Content Placeholder 2"/>
          <p:cNvSpPr>
            <a:spLocks noGrp="1"/>
          </p:cNvSpPr>
          <p:nvPr>
            <p:ph idx="1"/>
          </p:nvPr>
        </p:nvSpPr>
        <p:spPr/>
        <p:txBody>
          <a:bodyPr/>
          <a:lstStyle/>
          <a:p>
            <a:r>
              <a:rPr lang="en-US" i="1" dirty="0"/>
              <a:t>public</a:t>
            </a:r>
            <a:r>
              <a:rPr lang="en-US" dirty="0"/>
              <a:t> – class or its members defined with this access modifier will be publicly accessible from anywhere, even from outside the scope of the </a:t>
            </a:r>
            <a:r>
              <a:rPr lang="en-US" dirty="0" smtClean="0"/>
              <a:t>class</a:t>
            </a:r>
          </a:p>
          <a:p>
            <a:r>
              <a:rPr lang="en-US" i="1" dirty="0"/>
              <a:t>private</a:t>
            </a:r>
            <a:r>
              <a:rPr lang="en-US" dirty="0"/>
              <a:t> – class members with this keyword will be accessed within the class </a:t>
            </a:r>
            <a:r>
              <a:rPr lang="en-US" dirty="0" smtClean="0"/>
              <a:t>itself</a:t>
            </a:r>
          </a:p>
          <a:p>
            <a:r>
              <a:rPr lang="en-US" i="1" dirty="0"/>
              <a:t>protected</a:t>
            </a:r>
            <a:r>
              <a:rPr lang="en-US" dirty="0"/>
              <a:t> – same as private, except by allowing sub classes to access protected super class members</a:t>
            </a:r>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513512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0525"/>
            <a:ext cx="10515600" cy="1325563"/>
          </a:xfrm>
        </p:spPr>
        <p:txBody>
          <a:bodyPr>
            <a:normAutofit fontScale="90000"/>
          </a:bodyPr>
          <a:lstStyle/>
          <a:p>
            <a:r>
              <a:rPr lang="en-US" dirty="0" smtClean="0"/>
              <a:t>Restricting access </a:t>
            </a:r>
            <a:r>
              <a:rPr lang="en-US" dirty="0"/>
              <a:t>to </a:t>
            </a:r>
            <a:r>
              <a:rPr lang="en-US" dirty="0" smtClean="0"/>
              <a:t>object's </a:t>
            </a:r>
            <a:r>
              <a:rPr lang="en-US" dirty="0"/>
              <a:t>components</a:t>
            </a:r>
          </a:p>
        </p:txBody>
      </p:sp>
      <p:sp>
        <p:nvSpPr>
          <p:cNvPr id="3" name="Content Placeholder 2"/>
          <p:cNvSpPr>
            <a:spLocks noGrp="1"/>
          </p:cNvSpPr>
          <p:nvPr>
            <p:ph idx="1"/>
          </p:nvPr>
        </p:nvSpPr>
        <p:spPr/>
        <p:txBody>
          <a:bodyPr/>
          <a:lstStyle/>
          <a:p>
            <a:r>
              <a:rPr lang="en-US" dirty="0" smtClean="0"/>
              <a:t>Protects data integrity, especially in loosely typed languages, like PHP</a:t>
            </a:r>
          </a:p>
          <a:p>
            <a:r>
              <a:rPr lang="en-US" dirty="0" smtClean="0"/>
              <a:t>Allows local “helper” methods to be used, for better code organization, without having to make those helpers available to everybody</a:t>
            </a:r>
          </a:p>
          <a:p>
            <a:r>
              <a:rPr lang="en-US" dirty="0" smtClean="0"/>
              <a:t>Can’t implement Value objects design pattern without </a:t>
            </a:r>
            <a:r>
              <a:rPr lang="en-US" dirty="0"/>
              <a:t>encapsulation (https://</a:t>
            </a:r>
            <a:r>
              <a:rPr lang="en-US" dirty="0" err="1" smtClean="0"/>
              <a:t>en.wikipedia.org</a:t>
            </a:r>
            <a:r>
              <a:rPr lang="en-US" dirty="0" smtClean="0"/>
              <a:t>/wiki/</a:t>
            </a:r>
            <a:r>
              <a:rPr lang="en-US" dirty="0" err="1" smtClean="0"/>
              <a:t>Value_object</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82386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Access privates scenario 1 - Win a bet</a:t>
            </a:r>
            <a:endParaRPr lang="en-US" dirty="0"/>
          </a:p>
        </p:txBody>
      </p:sp>
      <p:sp>
        <p:nvSpPr>
          <p:cNvPr id="3" name="Content Placeholder 2"/>
          <p:cNvSpPr>
            <a:spLocks noGrp="1"/>
          </p:cNvSpPr>
          <p:nvPr>
            <p:ph idx="1"/>
          </p:nvPr>
        </p:nvSpPr>
        <p:spPr/>
        <p:txBody>
          <a:bodyPr/>
          <a:lstStyle/>
          <a:p>
            <a:r>
              <a:rPr lang="en-US" dirty="0" smtClean="0"/>
              <a:t>Normally you can access private/protected class members </a:t>
            </a:r>
            <a:r>
              <a:rPr lang="en-US" dirty="0"/>
              <a:t>only </a:t>
            </a:r>
            <a:r>
              <a:rPr lang="en-US" dirty="0" smtClean="0"/>
              <a:t>in the context of the class in which they are defined, by using reference to the instance of the class ($this)</a:t>
            </a:r>
          </a:p>
          <a:p>
            <a:r>
              <a:rPr lang="en-US" dirty="0" smtClean="0"/>
              <a:t>Bet your colleague that you can actually call a private/protected class member on a variable of the class, from the outside, rather then on reference to itself ($this)</a:t>
            </a:r>
          </a:p>
          <a:p>
            <a:r>
              <a:rPr lang="en-US" dirty="0" smtClean="0"/>
              <a:t>So you can do: $a-&gt;</a:t>
            </a:r>
            <a:r>
              <a:rPr lang="en-US" dirty="0" err="1" smtClean="0"/>
              <a:t>doSOmethingPrivate</a:t>
            </a:r>
            <a:r>
              <a:rPr lang="en-US" dirty="0" smtClean="0"/>
              <a:t>()</a:t>
            </a:r>
          </a:p>
          <a:p>
            <a:r>
              <a:rPr lang="en-US" dirty="0"/>
              <a:t>R</a:t>
            </a:r>
            <a:r>
              <a:rPr lang="en-US" dirty="0" smtClean="0"/>
              <a:t>ather then: $this-&gt;</a:t>
            </a:r>
            <a:r>
              <a:rPr lang="en-US" dirty="0" err="1"/>
              <a:t>doSOmethingPrivate</a:t>
            </a:r>
            <a:r>
              <a:rPr lang="en-US" dirty="0"/>
              <a:t>()</a:t>
            </a:r>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882425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privates scenario </a:t>
            </a:r>
            <a:r>
              <a:rPr lang="en-US" dirty="0" smtClean="0"/>
              <a:t>2 - Reflection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$demonstration = </a:t>
            </a:r>
            <a:r>
              <a:rPr lang="en-US" b="1" dirty="0"/>
              <a:t>new </a:t>
            </a:r>
            <a:r>
              <a:rPr lang="en-US" dirty="0"/>
              <a:t>Demonstration();</a:t>
            </a:r>
            <a:br>
              <a:rPr lang="en-US" dirty="0"/>
            </a:br>
            <a:r>
              <a:rPr lang="en-US" dirty="0"/>
              <a:t>$reflection = </a:t>
            </a:r>
            <a:r>
              <a:rPr lang="en-US" b="1" dirty="0"/>
              <a:t>new </a:t>
            </a:r>
            <a:r>
              <a:rPr lang="en-US" dirty="0" err="1"/>
              <a:t>ReflectionClass</a:t>
            </a:r>
            <a:r>
              <a:rPr lang="en-US" dirty="0"/>
              <a:t>($demonstration);</a:t>
            </a:r>
            <a:br>
              <a:rPr lang="en-US" dirty="0"/>
            </a:br>
            <a:r>
              <a:rPr lang="en-US" dirty="0"/>
              <a:t/>
            </a:r>
            <a:br>
              <a:rPr lang="en-US" dirty="0"/>
            </a:br>
            <a:r>
              <a:rPr lang="en-US" dirty="0"/>
              <a:t>$</a:t>
            </a:r>
            <a:r>
              <a:rPr lang="en-US" dirty="0" err="1"/>
              <a:t>reflectionProperty</a:t>
            </a:r>
            <a:r>
              <a:rPr lang="en-US" dirty="0"/>
              <a:t> = $reflection-&gt;</a:t>
            </a:r>
            <a:r>
              <a:rPr lang="en-US" dirty="0" err="1"/>
              <a:t>getProperty</a:t>
            </a:r>
            <a:r>
              <a:rPr lang="en-US" dirty="0"/>
              <a:t>('</a:t>
            </a:r>
            <a:r>
              <a:rPr lang="en-US" dirty="0" err="1"/>
              <a:t>privateProperty</a:t>
            </a:r>
            <a:r>
              <a:rPr lang="en-US" dirty="0"/>
              <a:t>');</a:t>
            </a:r>
            <a:br>
              <a:rPr lang="en-US" dirty="0"/>
            </a:br>
            <a:r>
              <a:rPr lang="en-US" dirty="0"/>
              <a:t>$</a:t>
            </a:r>
            <a:r>
              <a:rPr lang="en-US" dirty="0" err="1"/>
              <a:t>reflectionProperty</a:t>
            </a:r>
            <a:r>
              <a:rPr lang="en-US" dirty="0"/>
              <a:t>-&gt;</a:t>
            </a:r>
            <a:r>
              <a:rPr lang="en-US" dirty="0" err="1"/>
              <a:t>setAccessible</a:t>
            </a:r>
            <a:r>
              <a:rPr lang="en-US" dirty="0"/>
              <a:t>(</a:t>
            </a:r>
            <a:r>
              <a:rPr lang="en-US" b="1" dirty="0"/>
              <a:t>true</a:t>
            </a:r>
            <a:r>
              <a:rPr lang="en-US" dirty="0"/>
              <a:t>);</a:t>
            </a:r>
            <a:br>
              <a:rPr lang="en-US" dirty="0"/>
            </a:br>
            <a:r>
              <a:rPr lang="en-US" dirty="0"/>
              <a:t/>
            </a:r>
            <a:br>
              <a:rPr lang="en-US" dirty="0"/>
            </a:br>
            <a:r>
              <a:rPr lang="en-US" dirty="0" smtClean="0"/>
              <a:t>$</a:t>
            </a:r>
            <a:r>
              <a:rPr lang="en-US" dirty="0" err="1"/>
              <a:t>reflectionProperty</a:t>
            </a:r>
            <a:r>
              <a:rPr lang="en-US" dirty="0"/>
              <a:t>-&gt;</a:t>
            </a:r>
            <a:r>
              <a:rPr lang="en-US" dirty="0" err="1"/>
              <a:t>getValue</a:t>
            </a:r>
            <a:r>
              <a:rPr lang="en-US" dirty="0"/>
              <a:t>($demonstration</a:t>
            </a:r>
            <a:r>
              <a:rPr lang="en-US" dirty="0" smtClean="0"/>
              <a:t>); </a:t>
            </a:r>
            <a:r>
              <a:rPr lang="en-US" dirty="0"/>
              <a:t/>
            </a:r>
            <a:br>
              <a:rPr lang="en-US" dirty="0"/>
            </a:br>
            <a:r>
              <a:rPr lang="en-US" dirty="0"/>
              <a:t/>
            </a:r>
            <a:br>
              <a:rPr lang="en-US" dirty="0"/>
            </a:br>
            <a:r>
              <a:rPr lang="en-US" dirty="0"/>
              <a:t>$</a:t>
            </a:r>
            <a:r>
              <a:rPr lang="en-US" dirty="0" err="1"/>
              <a:t>reflectionMethod</a:t>
            </a:r>
            <a:r>
              <a:rPr lang="en-US" dirty="0"/>
              <a:t> = $reflection-&gt;</a:t>
            </a:r>
            <a:r>
              <a:rPr lang="en-US" dirty="0" err="1"/>
              <a:t>getMethod</a:t>
            </a:r>
            <a:r>
              <a:rPr lang="en-US" dirty="0"/>
              <a:t>('</a:t>
            </a:r>
            <a:r>
              <a:rPr lang="en-US" dirty="0" err="1"/>
              <a:t>protectedMethod</a:t>
            </a:r>
            <a:r>
              <a:rPr lang="en-US" dirty="0"/>
              <a:t>');</a:t>
            </a:r>
            <a:br>
              <a:rPr lang="en-US" dirty="0"/>
            </a:br>
            <a:r>
              <a:rPr lang="en-US" dirty="0"/>
              <a:t>$</a:t>
            </a:r>
            <a:r>
              <a:rPr lang="en-US" dirty="0" err="1"/>
              <a:t>reflectionMethod</a:t>
            </a:r>
            <a:r>
              <a:rPr lang="en-US" dirty="0"/>
              <a:t>-&gt;</a:t>
            </a:r>
            <a:r>
              <a:rPr lang="en-US" dirty="0" err="1"/>
              <a:t>setAccessible</a:t>
            </a:r>
            <a:r>
              <a:rPr lang="en-US" dirty="0"/>
              <a:t>(</a:t>
            </a:r>
            <a:r>
              <a:rPr lang="en-US" b="1" dirty="0"/>
              <a:t>true</a:t>
            </a:r>
            <a:r>
              <a:rPr lang="en-US" dirty="0"/>
              <a:t>);</a:t>
            </a:r>
            <a:br>
              <a:rPr lang="en-US" dirty="0"/>
            </a:br>
            <a:r>
              <a:rPr lang="en-US" dirty="0"/>
              <a:t/>
            </a:r>
            <a:br>
              <a:rPr lang="en-US" dirty="0"/>
            </a:br>
            <a:r>
              <a:rPr lang="en-US" dirty="0" smtClean="0"/>
              <a:t>$</a:t>
            </a:r>
            <a:r>
              <a:rPr lang="en-US" dirty="0" err="1"/>
              <a:t>reflectionMethod</a:t>
            </a:r>
            <a:r>
              <a:rPr lang="en-US" dirty="0"/>
              <a:t>-&gt;invoke($demonstration</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777633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6748</TotalTime>
  <Words>878</Words>
  <Application>Microsoft Macintosh PowerPoint</Application>
  <PresentationFormat>Widescreen</PresentationFormat>
  <Paragraphs>92</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Corbel</vt:lpstr>
      <vt:lpstr>Arial</vt:lpstr>
      <vt:lpstr>Depth</vt:lpstr>
      <vt:lpstr>When it’s time to  reflect on your code </vt:lpstr>
      <vt:lpstr>About me</vt:lpstr>
      <vt:lpstr>Goals of the talk</vt:lpstr>
      <vt:lpstr>Main principles of OOP</vt:lpstr>
      <vt:lpstr>Encapsulation</vt:lpstr>
      <vt:lpstr>Access modifiers</vt:lpstr>
      <vt:lpstr>Restricting access to object's components</vt:lpstr>
      <vt:lpstr>Access privates scenario 1 - Win a bet</vt:lpstr>
      <vt:lpstr>Access privates scenario 2 - Reflection</vt:lpstr>
      <vt:lpstr>When not to use reflection to access the privates</vt:lpstr>
      <vt:lpstr>Why not use reflection to access the privates</vt:lpstr>
      <vt:lpstr>Who uses reflection in this way</vt:lpstr>
      <vt:lpstr>When to use reflection to access the privates</vt:lpstr>
      <vt:lpstr>Reflection – The controversy</vt:lpstr>
      <vt:lpstr>Single responsibility principle + KISS</vt:lpstr>
      <vt:lpstr>What else you can use reflection for</vt:lpstr>
      <vt:lpstr>Thank you</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can see your privates</dc:title>
  <dc:creator>Aleksandar Jovanovic</dc:creator>
  <cp:lastModifiedBy>Aleksandar Jovanovic</cp:lastModifiedBy>
  <cp:revision>22</cp:revision>
  <dcterms:created xsi:type="dcterms:W3CDTF">2016-09-27T10:03:09Z</dcterms:created>
  <dcterms:modified xsi:type="dcterms:W3CDTF">2016-10-18T14:13:24Z</dcterms:modified>
</cp:coreProperties>
</file>