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9D382C-A28F-49FC-8D44-DBE42B735184}" v="596" dt="2023-10-31T05:24:12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6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wearing glasses and a grey cardigan&#10;&#10;Description automatically generated">
            <a:extLst>
              <a:ext uri="{FF2B5EF4-FFF2-40B4-BE49-F238E27FC236}">
                <a16:creationId xmlns:a16="http://schemas.microsoft.com/office/drawing/2014/main" id="{D834B430-032E-C55C-0B51-4DBDD1150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20" b="-2"/>
          <a:stretch/>
        </p:blipFill>
        <p:spPr>
          <a:xfrm rot="5400000">
            <a:off x="54138" y="1749933"/>
            <a:ext cx="4349801" cy="44580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Curriculum Vitae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/>
          </a:bodyPr>
          <a:lstStyle/>
          <a:p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989BB-BEAB-223F-97B2-2051F0DBD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18" y="1952825"/>
            <a:ext cx="3411973" cy="363569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>
                <a:solidFill>
                  <a:schemeClr val="bg1"/>
                </a:solidFill>
              </a:rPr>
              <a:t>Personal information 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017F5-42EC-BAEB-6742-BE5F913C3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7909" y="1952825"/>
            <a:ext cx="6431173" cy="363569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Name: Ajanta Mostaq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Address: House Flat C/5, 21 Gaus Nagar, New Eskaton, Dhaka 1000 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Phone: 01406121312  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Email: mostaq.ajantaa@gmail.com 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26259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1BCBF-DFD4-FCB0-1922-C81E7E5A7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>
                <a:solidFill>
                  <a:schemeClr val="bg1"/>
                </a:solidFill>
              </a:rPr>
              <a:t>Education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974AA-12BD-6B43-2F3D-523C0A6D2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1" y="2702257"/>
            <a:ext cx="9935571" cy="3426158"/>
          </a:xfrm>
        </p:spPr>
        <p:txBody>
          <a:bodyPr vert="horz" lIns="109728" tIns="109728" rIns="109728" bIns="91440" rtlCol="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 :</a:t>
            </a:r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Qualification: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Diplôme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National du Brevet (Brevet) </a:t>
            </a:r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Institution: Montpellier Academy (CNED), France </a:t>
            </a:r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: </a:t>
            </a:r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Qualification: General Baccalaureate in Economic and Social </a:t>
            </a:r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Institution: Montpellier Academy (CNED), France </a:t>
            </a:r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2016-2022 </a:t>
            </a:r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Qualification: Bachelor in Political Science </a:t>
            </a:r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Institution: Liege University, Belgium </a:t>
            </a:r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2022-current </a:t>
            </a:r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Qualification: Bachelor in Global Studies and Governance </a:t>
            </a:r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Institution: Independent University of Bangladesh, Dhaka, Bangladesh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>
              <a:lnSpc>
                <a:spcPct val="130000"/>
              </a:lnSpc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9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1767385"/>
            <a:ext cx="12188950" cy="43672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1B334-B252-76CE-AF54-78131A6A9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18" y="2138901"/>
            <a:ext cx="3411973" cy="363569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300" b="1"/>
              <a:t>Work experience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F6F69-2A01-A234-A49A-1D97C722E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637" y="2138901"/>
            <a:ext cx="6754446" cy="363569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Internship - Alliance Française de Dhaka, Dhaka, Bangladesh (2014)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Attended French classes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newspapers and checked off columns about Alliance Française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Learned how to do a press release and a post-press release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Completed a press release and a post-press release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Participated in exhibition preparation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Attended different exhibitions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Translated conference speaker's speeches from English to French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>
              <a:lnSpc>
                <a:spcPct val="130000"/>
              </a:lnSpc>
            </a:pPr>
            <a:endParaRPr 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</a:pPr>
            <a:br>
              <a:rPr lang="en-US" sz="1100" dirty="0"/>
            </a:br>
            <a:endParaRPr 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5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1767385"/>
            <a:ext cx="12188950" cy="43672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C3E3D-D064-6676-768A-DB005ECA4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18" y="2138901"/>
            <a:ext cx="3411973" cy="363569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3100" b="1"/>
              <a:t>Skills and Languages</a:t>
            </a:r>
            <a:br>
              <a:rPr lang="en-US" sz="3100" b="1"/>
            </a:br>
            <a:br>
              <a:rPr lang="en-US" sz="3100" b="1"/>
            </a:br>
            <a:br>
              <a:rPr lang="en-US" sz="3100" b="1"/>
            </a:br>
            <a:endParaRPr lang="en-US" sz="3100" b="1"/>
          </a:p>
          <a:p>
            <a:pPr marL="342900" indent="-342900">
              <a:lnSpc>
                <a:spcPct val="140000"/>
              </a:lnSpc>
            </a:pPr>
            <a:endParaRPr lang="en-US" sz="3100" b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3743A-EE7A-1C23-F2A3-9BFD57B03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sz="1500" cap="all" dirty="0">
              <a:latin typeface="Segoe UI"/>
              <a:ea typeface="Meiryo"/>
              <a:cs typeface="Segoe UI"/>
            </a:endParaRPr>
          </a:p>
          <a:p>
            <a:endParaRPr lang="en-GB" sz="1500" cap="all" dirty="0">
              <a:latin typeface="Segoe UI"/>
              <a:ea typeface="Meiryo"/>
              <a:cs typeface="Segoe UI"/>
            </a:endParaRPr>
          </a:p>
          <a:p>
            <a:endParaRPr lang="en-GB" sz="1500" cap="all" dirty="0">
              <a:latin typeface="Segoe UI"/>
              <a:ea typeface="Meiryo"/>
              <a:cs typeface="Segoe UI"/>
            </a:endParaRPr>
          </a:p>
          <a:p>
            <a:endParaRPr lang="en-GB" sz="1500" cap="all" dirty="0">
              <a:latin typeface="Segoe UI"/>
              <a:ea typeface="Meiryo"/>
              <a:cs typeface="Segoe UI"/>
            </a:endParaRPr>
          </a:p>
          <a:p>
            <a:pPr marL="342900" indent="-342900">
              <a:buFont typeface="Calibri,Sans-Serif"/>
              <a:buChar char="-"/>
            </a:pPr>
            <a:endParaRPr lang="en-GB" sz="1500" cap="all" dirty="0">
              <a:latin typeface="Arial"/>
              <a:ea typeface="Meiryo"/>
              <a:cs typeface="Arial"/>
            </a:endParaRPr>
          </a:p>
          <a:p>
            <a:endParaRPr lang="en-GB" dirty="0">
              <a:ea typeface="Meiry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BA688E-0252-017C-D99C-D77A594EE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802971"/>
              </p:ext>
            </p:extLst>
          </p:nvPr>
        </p:nvGraphicFramePr>
        <p:xfrm>
          <a:off x="5069265" y="2415869"/>
          <a:ext cx="6479543" cy="311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9202">
                  <a:extLst>
                    <a:ext uri="{9D8B030D-6E8A-4147-A177-3AD203B41FA5}">
                      <a16:colId xmlns:a16="http://schemas.microsoft.com/office/drawing/2014/main" val="896803708"/>
                    </a:ext>
                  </a:extLst>
                </a:gridCol>
                <a:gridCol w="2840341">
                  <a:extLst>
                    <a:ext uri="{9D8B030D-6E8A-4147-A177-3AD203B41FA5}">
                      <a16:colId xmlns:a16="http://schemas.microsoft.com/office/drawing/2014/main" val="2719783531"/>
                    </a:ext>
                  </a:extLst>
                </a:gridCol>
              </a:tblGrid>
              <a:tr h="4250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cap="all" noProof="0" dirty="0">
                          <a:solidFill>
                            <a:srgbClr val="262626"/>
                          </a:solidFill>
                          <a:latin typeface="Segoe UI"/>
                        </a:rPr>
                        <a:t>Computer skills</a:t>
                      </a:r>
                      <a:endParaRPr lang="en-US" sz="2100" dirty="0"/>
                    </a:p>
                  </a:txBody>
                  <a:tcPr marL="108979" marR="108979" marT="54489" marB="5448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cap="all" noProof="0" dirty="0">
                          <a:solidFill>
                            <a:srgbClr val="262626"/>
                          </a:solidFill>
                          <a:latin typeface="Segoe UI"/>
                        </a:rPr>
                        <a:t>LANGUAGES</a:t>
                      </a:r>
                      <a:endParaRPr lang="en-US" sz="2100" dirty="0"/>
                    </a:p>
                  </a:txBody>
                  <a:tcPr marL="108979" marR="108979" marT="54489" marB="54489"/>
                </a:tc>
                <a:extLst>
                  <a:ext uri="{0D108BD9-81ED-4DB2-BD59-A6C34878D82A}">
                    <a16:rowId xmlns:a16="http://schemas.microsoft.com/office/drawing/2014/main" val="1882455385"/>
                  </a:ext>
                </a:extLst>
              </a:tr>
              <a:tr h="269033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93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800" b="0" i="0" u="none" strike="noStrike" cap="all" noProof="0" dirty="0">
                          <a:solidFill>
                            <a:srgbClr val="262626"/>
                          </a:solidFill>
                          <a:latin typeface="Arial"/>
                        </a:rPr>
                        <a:t>Word</a:t>
                      </a:r>
                      <a:endParaRPr lang="en-US" sz="1800" b="0" i="0" u="none" strike="noStrike" noProof="0" dirty="0">
                        <a:solidFill>
                          <a:srgbClr val="262626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93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800" b="0" i="0" u="none" strike="noStrike" cap="all" noProof="0" dirty="0">
                          <a:solidFill>
                            <a:srgbClr val="262626"/>
                          </a:solidFill>
                          <a:latin typeface="Arial"/>
                        </a:rPr>
                        <a:t>ZOTERO</a:t>
                      </a:r>
                      <a:endParaRPr lang="en-US" sz="1800" b="0" i="0" u="none" strike="noStrike" noProof="0" dirty="0">
                        <a:solidFill>
                          <a:srgbClr val="262626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93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800" b="0" i="0" u="none" strike="noStrike" cap="all" noProof="0" dirty="0">
                          <a:solidFill>
                            <a:srgbClr val="262626"/>
                          </a:solidFill>
                          <a:latin typeface="Arial"/>
                        </a:rPr>
                        <a:t>EXCEL</a:t>
                      </a:r>
                      <a:endParaRPr lang="en-US" sz="1800" b="0" i="0" u="none" strike="noStrike" noProof="0" dirty="0">
                        <a:solidFill>
                          <a:srgbClr val="262626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93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800" b="0" i="0" u="none" strike="noStrike" cap="all" noProof="0" dirty="0">
                          <a:solidFill>
                            <a:srgbClr val="262626"/>
                          </a:solidFill>
                          <a:latin typeface="Arial"/>
                        </a:rPr>
                        <a:t>GITHUB</a:t>
                      </a:r>
                      <a:endParaRPr lang="en-US" sz="1800" b="0" i="0" u="none" strike="noStrike" noProof="0" dirty="0">
                        <a:solidFill>
                          <a:srgbClr val="262626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93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800" b="0" i="0" u="none" strike="noStrike" cap="all" noProof="0" dirty="0">
                          <a:solidFill>
                            <a:srgbClr val="262626"/>
                          </a:solidFill>
                          <a:latin typeface="Arial"/>
                        </a:rPr>
                        <a:t>CANVAs</a:t>
                      </a:r>
                      <a:endParaRPr lang="en-GB" sz="2100" dirty="0"/>
                    </a:p>
                  </a:txBody>
                  <a:tcPr marL="108979" marR="108979" marT="54489" marB="54489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93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GB" sz="1800" b="0" i="0" u="none" strike="noStrike" cap="all" noProof="0" dirty="0">
                          <a:solidFill>
                            <a:srgbClr val="262626"/>
                          </a:solidFill>
                          <a:latin typeface="Arial"/>
                        </a:rPr>
                        <a:t>BENGALI</a:t>
                      </a:r>
                      <a:endParaRPr lang="en-US" sz="1800" b="0" i="0" u="none" strike="noStrike" noProof="0" dirty="0">
                        <a:solidFill>
                          <a:srgbClr val="262626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93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GB" sz="1800" b="0" i="0" u="none" strike="noStrike" cap="all" noProof="0" dirty="0">
                          <a:solidFill>
                            <a:srgbClr val="262626"/>
                          </a:solidFill>
                          <a:latin typeface="Arial"/>
                        </a:rPr>
                        <a:t>FRENCH</a:t>
                      </a:r>
                      <a:endParaRPr lang="en-US" sz="1800" b="0" i="0" u="none" strike="noStrike" noProof="0" dirty="0">
                        <a:solidFill>
                          <a:srgbClr val="262626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93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GB" sz="1800" b="0" i="0" u="none" strike="noStrike" cap="all" noProof="0" dirty="0">
                          <a:solidFill>
                            <a:srgbClr val="262626"/>
                          </a:solidFill>
                          <a:latin typeface="Arial"/>
                        </a:rPr>
                        <a:t>ENGLISH</a:t>
                      </a:r>
                      <a:endParaRPr lang="en-US" sz="1800" b="0" i="0" u="none" strike="noStrike" noProof="0" dirty="0">
                        <a:solidFill>
                          <a:srgbClr val="262626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93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GB" sz="1800" b="0" i="0" u="none" strike="noStrike" cap="all" noProof="0" dirty="0">
                          <a:solidFill>
                            <a:srgbClr val="262626"/>
                          </a:solidFill>
                          <a:latin typeface="Arial"/>
                        </a:rPr>
                        <a:t>SPANISH </a:t>
                      </a:r>
                      <a:endParaRPr lang="en-US" sz="1800" b="0" i="0" u="none" strike="noStrike" noProof="0" dirty="0">
                        <a:solidFill>
                          <a:srgbClr val="262626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93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GB" sz="1800" b="0" i="0" u="none" strike="noStrike" cap="all" noProof="0" dirty="0">
                          <a:solidFill>
                            <a:srgbClr val="262626"/>
                          </a:solidFill>
                          <a:latin typeface="Arial"/>
                        </a:rPr>
                        <a:t>THAI</a:t>
                      </a:r>
                      <a:endParaRPr lang="en-GB" sz="2100" dirty="0"/>
                    </a:p>
                  </a:txBody>
                  <a:tcPr marL="108979" marR="108979" marT="54489" marB="54489"/>
                </a:tc>
                <a:extLst>
                  <a:ext uri="{0D108BD9-81ED-4DB2-BD59-A6C34878D82A}">
                    <a16:rowId xmlns:a16="http://schemas.microsoft.com/office/drawing/2014/main" val="269380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45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22102-4470-240A-3F34-59D229950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bg1"/>
                </a:solidFill>
                <a:ea typeface="Meiryo"/>
              </a:rPr>
              <a:t>Certificate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E2EEF-AB22-F371-01C7-B62DF489B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2013: Cambridge ESOL Entry Level Certificate in ESOL International (Entry 3), British Council, Bangladesh 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2022: Interuniversity Test of Academic English (ITACE), </a:t>
            </a:r>
            <a:r>
              <a:rPr lang="en-GB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Linguapolis</a:t>
            </a: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, University of Antwerp, Belgium </a:t>
            </a:r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High angle view of a rolled paper, brown notebook, and black notepad on a wooden table">
            <a:extLst>
              <a:ext uri="{FF2B5EF4-FFF2-40B4-BE49-F238E27FC236}">
                <a16:creationId xmlns:a16="http://schemas.microsoft.com/office/drawing/2014/main" id="{21A170AF-ECF2-932C-9858-AD4BC5750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101" b="-2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7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ShojiVTI</vt:lpstr>
      <vt:lpstr>Curriculum Vitae</vt:lpstr>
      <vt:lpstr>Personal information </vt:lpstr>
      <vt:lpstr>Education</vt:lpstr>
      <vt:lpstr>Work experience</vt:lpstr>
      <vt:lpstr>Skills and Languages    </vt:lpstr>
      <vt:lpstr>Certificate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184</cp:revision>
  <dcterms:created xsi:type="dcterms:W3CDTF">2023-10-31T04:29:35Z</dcterms:created>
  <dcterms:modified xsi:type="dcterms:W3CDTF">2023-10-31T05:24:57Z</dcterms:modified>
</cp:coreProperties>
</file>