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14" r:id="rId2"/>
    <p:sldId id="911" r:id="rId3"/>
    <p:sldId id="912" r:id="rId4"/>
    <p:sldId id="913" r:id="rId5"/>
    <p:sldId id="914" r:id="rId6"/>
    <p:sldId id="915" r:id="rId7"/>
    <p:sldId id="916" r:id="rId8"/>
    <p:sldId id="917" r:id="rId9"/>
    <p:sldId id="918" r:id="rId10"/>
    <p:sldId id="91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945200"/>
    <a:srgbClr val="0096FF"/>
    <a:srgbClr val="FF40FF"/>
    <a:srgbClr val="011893"/>
    <a:srgbClr val="005493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88968"/>
  </p:normalViewPr>
  <p:slideViewPr>
    <p:cSldViewPr snapToGrid="0" snapToObjects="1">
      <p:cViewPr varScale="1">
        <p:scale>
          <a:sx n="107" d="100"/>
          <a:sy n="107" d="100"/>
        </p:scale>
        <p:origin x="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2/10/22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2/10/22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etterprogramming.pub/a-deep-dive-into-the-java-volatile-keyword-7e1b9f9df604" TargetMode="External"/><Relationship Id="rId2" Type="http://schemas.openxmlformats.org/officeDocument/2006/relationships/hyperlink" Target="http://tutorials.jenkov.com/java-concurrency/volatil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/>
          <p:nvPr/>
        </p:nvSpPr>
        <p:spPr>
          <a:xfrm>
            <a:off x="4343116" y="3586214"/>
            <a:ext cx="3505768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1800"/>
            </a:pPr>
            <a:r>
              <a:rPr sz="2531" b="1" dirty="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rPr>
              <a:t>URL: </a:t>
            </a:r>
            <a:r>
              <a:rPr lang="en-US" sz="2800" dirty="0" err="1"/>
              <a:t>bit.ly</a:t>
            </a:r>
            <a:r>
              <a:rPr lang="en-US" sz="2800" dirty="0"/>
              <a:t>/cs6110s22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1"/>
            <a:ext cx="10515600" cy="1106961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dirty="0"/>
              <a:t>CS 6110 Software Correctness, Spring 2022</a:t>
            </a:r>
            <a:br>
              <a:rPr lang="en-US" sz="3600" dirty="0"/>
            </a:br>
            <a:r>
              <a:rPr lang="en-US" sz="3600" dirty="0"/>
              <a:t>Lec10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79E3B-FFEC-4C48-9BCD-3D7CE5570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Last work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F632C-9AF1-3F48-9914-ECC543391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Roger Costello’s slides on Alloy (begin)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83ED-18BF-F744-962F-BD343F05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5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Slides for Lec10 :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Worksheet on </a:t>
            </a:r>
            <a:r>
              <a:rPr lang="en-US" dirty="0" err="1"/>
              <a:t>Murphi</a:t>
            </a:r>
            <a:r>
              <a:rPr lang="en-US" dirty="0"/>
              <a:t> modeling (1)</a:t>
            </a:r>
          </a:p>
          <a:p>
            <a:pPr lvl="1"/>
            <a:r>
              <a:rPr lang="en-US" dirty="0"/>
              <a:t>Make you derive the model of a simple game in </a:t>
            </a:r>
            <a:r>
              <a:rPr lang="en-US" dirty="0" err="1"/>
              <a:t>Murphi</a:t>
            </a:r>
            <a:endParaRPr lang="en-US" dirty="0"/>
          </a:p>
          <a:p>
            <a:pPr lvl="1"/>
            <a:r>
              <a:rPr lang="en-US" dirty="0"/>
              <a:t>Ask you to encode that game in Alloy in a similar fashion (Asg4)</a:t>
            </a:r>
          </a:p>
          <a:p>
            <a:pPr lvl="2"/>
            <a:r>
              <a:rPr lang="en-US" dirty="0"/>
              <a:t>You’ll be shown a different way to solve this in Costello’s tutorials (more verbose)</a:t>
            </a:r>
          </a:p>
          <a:p>
            <a:r>
              <a:rPr lang="en-US" dirty="0"/>
              <a:t>Worksheet on our first experience with weak consistency</a:t>
            </a:r>
          </a:p>
          <a:p>
            <a:pPr lvl="1"/>
            <a:r>
              <a:rPr lang="en-US" dirty="0"/>
              <a:t>Make you experiment with a simple Java program to tell you about weak consistency</a:t>
            </a:r>
          </a:p>
          <a:p>
            <a:r>
              <a:rPr lang="en-US" dirty="0"/>
              <a:t>Modeling weak consistency in </a:t>
            </a:r>
            <a:r>
              <a:rPr lang="en-US" dirty="0" err="1"/>
              <a:t>Promela</a:t>
            </a:r>
            <a:endParaRPr lang="en-US" dirty="0"/>
          </a:p>
          <a:p>
            <a:pPr lvl="1"/>
            <a:r>
              <a:rPr lang="en-US" dirty="0"/>
              <a:t>Tell you how to check Peterson under TSO failing</a:t>
            </a:r>
          </a:p>
          <a:p>
            <a:r>
              <a:rPr lang="en-US" dirty="0"/>
              <a:t>Asking you to check for weak consistency in </a:t>
            </a:r>
            <a:r>
              <a:rPr lang="en-US" dirty="0" err="1"/>
              <a:t>Murphi</a:t>
            </a:r>
            <a:endParaRPr lang="en-US" dirty="0"/>
          </a:p>
          <a:p>
            <a:pPr lvl="1"/>
            <a:r>
              <a:rPr lang="en-US" dirty="0"/>
              <a:t>Part of Asg4</a:t>
            </a:r>
          </a:p>
          <a:p>
            <a:r>
              <a:rPr lang="en-US" dirty="0"/>
              <a:t>So, Asg4 consists of</a:t>
            </a:r>
          </a:p>
          <a:p>
            <a:pPr lvl="1"/>
            <a:r>
              <a:rPr lang="en-US" dirty="0"/>
              <a:t>A model in Alloy similar to the </a:t>
            </a:r>
            <a:r>
              <a:rPr lang="en-US" dirty="0" err="1"/>
              <a:t>Murphi</a:t>
            </a:r>
            <a:r>
              <a:rPr lang="en-US" dirty="0"/>
              <a:t> model (succinct)</a:t>
            </a:r>
          </a:p>
          <a:p>
            <a:pPr lvl="1"/>
            <a:r>
              <a:rPr lang="en-US" dirty="0"/>
              <a:t>A model of TSO failing in </a:t>
            </a:r>
            <a:r>
              <a:rPr lang="en-US" dirty="0" err="1"/>
              <a:t>Murphi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CE84C-DF3B-E64B-A9AD-83465141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2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Murphi</a:t>
            </a:r>
            <a:r>
              <a:rPr lang="en-US" dirty="0"/>
              <a:t> : the game of </a:t>
            </a:r>
            <a:r>
              <a:rPr lang="en-US" dirty="0" err="1"/>
              <a:t>mwgc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Worksheet on </a:t>
            </a:r>
            <a:r>
              <a:rPr lang="en-US" dirty="0" err="1"/>
              <a:t>Murphi</a:t>
            </a:r>
            <a:r>
              <a:rPr lang="en-US" dirty="0"/>
              <a:t> modeling (1)</a:t>
            </a:r>
          </a:p>
          <a:p>
            <a:pPr lvl="1"/>
            <a:r>
              <a:rPr lang="en-US" dirty="0"/>
              <a:t>Make you derive the model of a simple game in </a:t>
            </a:r>
            <a:r>
              <a:rPr lang="en-US" dirty="0" err="1"/>
              <a:t>Murphi</a:t>
            </a:r>
            <a:endParaRPr lang="en-US" dirty="0"/>
          </a:p>
          <a:p>
            <a:r>
              <a:rPr lang="en-US" dirty="0"/>
              <a:t>The game is that of the man, wolf, goat, and cabbage</a:t>
            </a:r>
          </a:p>
          <a:p>
            <a:pPr lvl="1"/>
            <a:r>
              <a:rPr lang="en-US" dirty="0"/>
              <a:t>They have to cross a river “safely”</a:t>
            </a:r>
          </a:p>
          <a:p>
            <a:pPr lvl="1"/>
            <a:r>
              <a:rPr lang="en-US" dirty="0"/>
              <a:t>Make a model-checker compute the moves</a:t>
            </a:r>
          </a:p>
          <a:p>
            <a:pPr lvl="1"/>
            <a:r>
              <a:rPr lang="en-US" dirty="0"/>
              <a:t>I’ll give you hints, you type and finish the model</a:t>
            </a:r>
          </a:p>
          <a:p>
            <a:r>
              <a:rPr lang="en-US" dirty="0"/>
              <a:t>We will state the least amount of info and let state-space traversal do the solving for us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CE84C-DF3B-E64B-A9AD-83465141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Murphi</a:t>
            </a:r>
            <a:r>
              <a:rPr lang="en-US" dirty="0"/>
              <a:t> : the game of </a:t>
            </a:r>
            <a:r>
              <a:rPr lang="en-US" dirty="0" err="1"/>
              <a:t>mwgc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Worksheet on </a:t>
            </a:r>
            <a:r>
              <a:rPr lang="en-US" dirty="0" err="1"/>
              <a:t>Murphi</a:t>
            </a:r>
            <a:r>
              <a:rPr lang="en-US" dirty="0"/>
              <a:t> modeling (1)</a:t>
            </a:r>
          </a:p>
          <a:p>
            <a:pPr lvl="1"/>
            <a:r>
              <a:rPr lang="en-US" dirty="0"/>
              <a:t>Make you derive the model of a simple game in </a:t>
            </a:r>
            <a:r>
              <a:rPr lang="en-US" dirty="0" err="1"/>
              <a:t>Murphi</a:t>
            </a:r>
            <a:endParaRPr lang="en-US" dirty="0"/>
          </a:p>
          <a:p>
            <a:r>
              <a:rPr lang="en-US" dirty="0"/>
              <a:t>The game is that of the man, wolf, goat, and cabbage</a:t>
            </a:r>
          </a:p>
          <a:p>
            <a:pPr lvl="1"/>
            <a:r>
              <a:rPr lang="en-US" dirty="0"/>
              <a:t>They have to cross a river “safely”</a:t>
            </a:r>
          </a:p>
          <a:p>
            <a:pPr lvl="1"/>
            <a:r>
              <a:rPr lang="en-US" dirty="0"/>
              <a:t>Make a model-checker compute the moves</a:t>
            </a:r>
          </a:p>
          <a:p>
            <a:pPr lvl="1"/>
            <a:r>
              <a:rPr lang="en-US" dirty="0"/>
              <a:t>I’ll give you hints, you type and finish the model</a:t>
            </a:r>
          </a:p>
          <a:p>
            <a:r>
              <a:rPr lang="en-US" dirty="0"/>
              <a:t>We will state the least amount of info and let state-space traversal do the solving for us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CE84C-DF3B-E64B-A9AD-83465141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9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162E3-1F39-524A-9698-2BB906D1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 of solution … you </a:t>
            </a:r>
            <a:r>
              <a:rPr lang="en-US" dirty="0" err="1"/>
              <a:t>plz</a:t>
            </a:r>
            <a:r>
              <a:rPr lang="en-US" dirty="0"/>
              <a:t> flesh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F1D06-8EF8-E648-A43D-E2F3FA61B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Declare four variables </a:t>
            </a:r>
            <a:r>
              <a:rPr lang="en-US" dirty="0" err="1"/>
              <a:t>m,w,g,c</a:t>
            </a:r>
            <a:r>
              <a:rPr lang="en-US" dirty="0"/>
              <a:t> as bools</a:t>
            </a:r>
          </a:p>
          <a:p>
            <a:r>
              <a:rPr lang="en-US" dirty="0"/>
              <a:t>Rules: m goes with one other item</a:t>
            </a:r>
          </a:p>
          <a:p>
            <a:pPr lvl="1"/>
            <a:r>
              <a:rPr lang="en-US" dirty="0"/>
              <a:t>Items can’t go with m alone</a:t>
            </a:r>
          </a:p>
          <a:p>
            <a:pPr lvl="1"/>
            <a:r>
              <a:rPr lang="en-US" dirty="0"/>
              <a:t>Goal : all </a:t>
            </a:r>
            <a:r>
              <a:rPr lang="en-US" dirty="0" err="1"/>
              <a:t>mwgc</a:t>
            </a:r>
            <a:r>
              <a:rPr lang="en-US" dirty="0"/>
              <a:t> = true (on the right bank)</a:t>
            </a:r>
          </a:p>
          <a:p>
            <a:r>
              <a:rPr lang="en-US" dirty="0"/>
              <a:t>Define a function safe(</a:t>
            </a:r>
            <a:r>
              <a:rPr lang="en-US" dirty="0" err="1"/>
              <a:t>m,w,g,c</a:t>
            </a:r>
            <a:r>
              <a:rPr lang="en-US" dirty="0"/>
              <a:t> : </a:t>
            </a:r>
            <a:r>
              <a:rPr lang="en-US" dirty="0" err="1"/>
              <a:t>boolean</a:t>
            </a:r>
            <a:r>
              <a:rPr lang="en-US" dirty="0"/>
              <a:t>): Boolean;</a:t>
            </a:r>
          </a:p>
          <a:p>
            <a:r>
              <a:rPr lang="en-US" dirty="0"/>
              <a:t>Initialize </a:t>
            </a:r>
            <a:r>
              <a:rPr lang="en-US" dirty="0" err="1"/>
              <a:t>mwgc</a:t>
            </a:r>
            <a:r>
              <a:rPr lang="en-US" dirty="0"/>
              <a:t> to false</a:t>
            </a:r>
          </a:p>
          <a:p>
            <a:r>
              <a:rPr lang="en-US" dirty="0"/>
              <a:t>Now the trick + questions</a:t>
            </a:r>
          </a:p>
          <a:p>
            <a:pPr lvl="1"/>
            <a:r>
              <a:rPr lang="en-US" dirty="0"/>
              <a:t>Are we safe at the beginning?</a:t>
            </a:r>
          </a:p>
          <a:p>
            <a:pPr lvl="1"/>
            <a:r>
              <a:rPr lang="en-US" dirty="0"/>
              <a:t>How do we specify all individual transitions </a:t>
            </a:r>
            <a:r>
              <a:rPr lang="en-US" dirty="0" err="1"/>
              <a:t>s.t.</a:t>
            </a:r>
            <a:r>
              <a:rPr lang="en-US" dirty="0"/>
              <a:t> they preserve safety?</a:t>
            </a:r>
          </a:p>
          <a:p>
            <a:r>
              <a:rPr lang="en-US" dirty="0"/>
              <a:t>How do we trick a model-checker to print out the solution as an error trace?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5FE2D-6CBE-3142-AF85-6C1B3508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2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Slides for Lec10 :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Worksheet on </a:t>
            </a:r>
            <a:r>
              <a:rPr lang="en-US" dirty="0" err="1"/>
              <a:t>Murphi</a:t>
            </a:r>
            <a:r>
              <a:rPr lang="en-US" dirty="0"/>
              <a:t> modeling (1)</a:t>
            </a:r>
          </a:p>
          <a:p>
            <a:pPr lvl="1"/>
            <a:r>
              <a:rPr lang="en-US" dirty="0"/>
              <a:t>Make you derive the model of a simple game in </a:t>
            </a:r>
            <a:r>
              <a:rPr lang="en-US" dirty="0" err="1"/>
              <a:t>Murphi</a:t>
            </a:r>
            <a:endParaRPr lang="en-US" dirty="0"/>
          </a:p>
          <a:p>
            <a:pPr lvl="1"/>
            <a:r>
              <a:rPr lang="en-US" dirty="0"/>
              <a:t>Ask you to encode that game in Alloy in a similar fashion (Asg4)</a:t>
            </a:r>
          </a:p>
          <a:p>
            <a:pPr lvl="2"/>
            <a:r>
              <a:rPr lang="en-US" dirty="0"/>
              <a:t>You’ll be shown a different way to solve this in Costello’s tutorials (more verbose)</a:t>
            </a:r>
          </a:p>
          <a:p>
            <a:r>
              <a:rPr lang="en-US" dirty="0"/>
              <a:t>Worksheet on our first experience with weak consistency</a:t>
            </a:r>
          </a:p>
          <a:p>
            <a:pPr lvl="1"/>
            <a:r>
              <a:rPr lang="en-US" dirty="0"/>
              <a:t>Make you experiment with a simple Java program to tell you about weak consistency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CE84C-DF3B-E64B-A9AD-83465141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0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DCA8-F0E3-3344-A129-C3B95253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Weak consistency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9F62E-589C-C446-BCEC-5E3E598AB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and run </a:t>
            </a:r>
            <a:r>
              <a:rPr lang="en-US" dirty="0" err="1"/>
              <a:t>VGood.java</a:t>
            </a:r>
            <a:r>
              <a:rPr lang="en-US" dirty="0"/>
              <a:t> and </a:t>
            </a:r>
            <a:r>
              <a:rPr lang="en-US" dirty="0" err="1"/>
              <a:t>VGad.java</a:t>
            </a:r>
            <a:r>
              <a:rPr lang="en-US" dirty="0"/>
              <a:t> as indicated on the class website (also in the class Git under Lec10)</a:t>
            </a:r>
          </a:p>
          <a:p>
            <a:r>
              <a:rPr lang="en-US" dirty="0"/>
              <a:t>Read about Java volatiles here</a:t>
            </a:r>
          </a:p>
          <a:p>
            <a:pPr lvl="1"/>
            <a:r>
              <a:rPr lang="en-US" dirty="0">
                <a:hlinkClick r:id="rId2"/>
              </a:rPr>
              <a:t>http://tutorials.jenkov.com/java-concurrency/volatile.html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https://betterprogramming.pub/a-deep-dive-into-the-java-volatile-keyword-7e1b9f9df604</a:t>
            </a:r>
            <a:endParaRPr lang="en-US" dirty="0"/>
          </a:p>
          <a:p>
            <a:pPr lvl="1"/>
            <a:r>
              <a:rPr lang="en-US" dirty="0"/>
              <a:t>(Other docs are there too)</a:t>
            </a:r>
          </a:p>
          <a:p>
            <a:r>
              <a:rPr lang="en-US" dirty="0"/>
              <a:t>Look at </a:t>
            </a:r>
            <a:r>
              <a:rPr lang="en-US" dirty="0" err="1"/>
              <a:t>dekker_memory_model</a:t>
            </a:r>
            <a:r>
              <a:rPr lang="en-US" dirty="0"/>
              <a:t>/ and the C++ examples there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41DA9-A3E5-B44A-8A77-72D40EA26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69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DCA8-F0E3-3344-A129-C3B95253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Weak consistency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9F62E-589C-C446-BCEC-5E3E598AB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Peterson simulation in </a:t>
            </a:r>
            <a:r>
              <a:rPr lang="en-US" dirty="0" err="1"/>
              <a:t>Promela</a:t>
            </a:r>
            <a:endParaRPr lang="en-US" dirty="0"/>
          </a:p>
          <a:p>
            <a:pPr lvl="1"/>
            <a:r>
              <a:rPr lang="en-US" dirty="0"/>
              <a:t>Study how Peterson’s protocol for two processes can be</a:t>
            </a:r>
          </a:p>
          <a:p>
            <a:pPr lvl="2"/>
            <a:r>
              <a:rPr lang="en-US" dirty="0"/>
              <a:t>Run under </a:t>
            </a:r>
            <a:r>
              <a:rPr lang="en-US" dirty="0" err="1"/>
              <a:t>Promela</a:t>
            </a:r>
            <a:r>
              <a:rPr lang="en-US" dirty="0"/>
              <a:t> under “normal memory access”</a:t>
            </a:r>
          </a:p>
          <a:p>
            <a:pPr lvl="2"/>
            <a:r>
              <a:rPr lang="en-US" dirty="0"/>
              <a:t>Under TSO buffering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41DA9-A3E5-B44A-8A77-72D40EA26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0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DCA8-F0E3-3344-A129-C3B95253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Asg4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9F62E-589C-C446-BCEC-5E3E598AB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2_Peterson.m to achieve weak consistency simulation in </a:t>
            </a:r>
            <a:r>
              <a:rPr lang="en-US" dirty="0" err="1"/>
              <a:t>Murphi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41DA9-A3E5-B44A-8A77-72D40EA26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634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17737</TotalTime>
  <Words>641</Words>
  <Application>Microsoft Macintosh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Helvetica</vt:lpstr>
      <vt:lpstr>Trebuchet MS</vt:lpstr>
      <vt:lpstr>Office Theme</vt:lpstr>
      <vt:lpstr>CS 6110 Software Correctness, Spring 2022 Lec10</vt:lpstr>
      <vt:lpstr>Slides for Lec10 : Agenda</vt:lpstr>
      <vt:lpstr>Murphi : the game of mwgc</vt:lpstr>
      <vt:lpstr>Murphi : the game of mwgc</vt:lpstr>
      <vt:lpstr>Outline of solution … you plz flesh out</vt:lpstr>
      <vt:lpstr>Slides for Lec10 : Agenda</vt:lpstr>
      <vt:lpstr>Weak consistency experience</vt:lpstr>
      <vt:lpstr>Weak consistency simulation</vt:lpstr>
      <vt:lpstr>Asg4 work</vt:lpstr>
      <vt:lpstr>Last work item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526</cp:revision>
  <cp:lastPrinted>2019-01-14T14:01:29Z</cp:lastPrinted>
  <dcterms:created xsi:type="dcterms:W3CDTF">2017-08-23T19:27:01Z</dcterms:created>
  <dcterms:modified xsi:type="dcterms:W3CDTF">2022-02-10T07:34:19Z</dcterms:modified>
</cp:coreProperties>
</file>