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14" r:id="rId2"/>
    <p:sldId id="911" r:id="rId3"/>
    <p:sldId id="91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0432FF"/>
    <a:srgbClr val="0096FF"/>
    <a:srgbClr val="FF40FF"/>
    <a:srgbClr val="011893"/>
    <a:srgbClr val="005493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8"/>
    <p:restoredTop sz="89014"/>
  </p:normalViewPr>
  <p:slideViewPr>
    <p:cSldViewPr snapToGrid="0" snapToObjects="1">
      <p:cViewPr varScale="1">
        <p:scale>
          <a:sx n="109" d="100"/>
          <a:sy n="109" d="100"/>
        </p:scale>
        <p:origin x="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4343116" y="3586214"/>
            <a:ext cx="3505768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800"/>
            </a:pPr>
            <a:r>
              <a:rPr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URL: </a:t>
            </a:r>
            <a:r>
              <a:rPr lang="en-US" sz="2800" dirty="0" err="1"/>
              <a:t>bit.ly</a:t>
            </a:r>
            <a:r>
              <a:rPr lang="en-US" sz="2800" dirty="0"/>
              <a:t>/cs6110s22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1"/>
            <a:ext cx="10515600" cy="1106961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/>
              <a:t>CS 6110 Software Correctness, Spring 2022</a:t>
            </a:r>
            <a:br>
              <a:rPr lang="en-US" sz="3600" dirty="0"/>
            </a:br>
            <a:r>
              <a:rPr lang="en-US" sz="3600" dirty="0"/>
              <a:t>Lec9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Slides for Lec9 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Model-Checking Overview</a:t>
            </a:r>
          </a:p>
          <a:p>
            <a:r>
              <a:rPr lang="en-US" dirty="0"/>
              <a:t>Model-Checking in </a:t>
            </a:r>
            <a:r>
              <a:rPr lang="en-US" dirty="0" err="1"/>
              <a:t>Murphi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CE84C-DF3B-E64B-A9AD-83465141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2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531055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Review of Logic</a:t>
            </a:r>
          </a:p>
          <a:p>
            <a:pPr lvl="1"/>
            <a:r>
              <a:rPr lang="en-US" dirty="0"/>
              <a:t>Why review logic?</a:t>
            </a:r>
          </a:p>
          <a:p>
            <a:pPr lvl="2"/>
            <a:r>
              <a:rPr lang="en-US" dirty="0"/>
              <a:t>Logic is the “calculus of computer science”</a:t>
            </a:r>
          </a:p>
          <a:p>
            <a:pPr lvl="1"/>
            <a:r>
              <a:rPr lang="en-US" dirty="0"/>
              <a:t>Why focus on propositional logic (Boolean Logic)?</a:t>
            </a:r>
          </a:p>
          <a:p>
            <a:pPr lvl="2"/>
            <a:r>
              <a:rPr lang="en-US" dirty="0"/>
              <a:t>That is how most problems are modeled</a:t>
            </a:r>
          </a:p>
          <a:p>
            <a:pPr lvl="1"/>
            <a:r>
              <a:rPr lang="en-US" dirty="0"/>
              <a:t>Why SAT?</a:t>
            </a:r>
          </a:p>
          <a:p>
            <a:pPr lvl="2"/>
            <a:r>
              <a:rPr lang="en-US" dirty="0"/>
              <a:t>This is one of the central problems in CS</a:t>
            </a:r>
          </a:p>
          <a:p>
            <a:pPr lvl="2"/>
            <a:r>
              <a:rPr lang="en-US" dirty="0"/>
              <a:t>This is also one of the central success stories in verification</a:t>
            </a:r>
          </a:p>
          <a:p>
            <a:r>
              <a:rPr lang="en-US" dirty="0" err="1"/>
              <a:t>Tseitin</a:t>
            </a:r>
            <a:r>
              <a:rPr lang="en-US" dirty="0"/>
              <a:t> transformation, </a:t>
            </a:r>
            <a:r>
              <a:rPr lang="en-US" dirty="0" err="1"/>
              <a:t>equisat</a:t>
            </a:r>
            <a:r>
              <a:rPr lang="en-US" dirty="0"/>
              <a:t>, equivalence</a:t>
            </a:r>
          </a:p>
          <a:p>
            <a:pPr lvl="1"/>
            <a:r>
              <a:rPr lang="en-US" dirty="0"/>
              <a:t>Help review notions coming in later chapters</a:t>
            </a:r>
          </a:p>
          <a:p>
            <a:pPr lvl="1"/>
            <a:r>
              <a:rPr lang="en-US" dirty="0"/>
              <a:t>Helped us reinforce our readings of Bradley/Manna</a:t>
            </a:r>
          </a:p>
          <a:p>
            <a:pPr lvl="1"/>
            <a:r>
              <a:rPr lang="en-US" dirty="0" err="1"/>
              <a:t>Tseitin</a:t>
            </a:r>
            <a:r>
              <a:rPr lang="en-US" dirty="0"/>
              <a:t> transformation is central to SMT – a core verification success story</a:t>
            </a:r>
          </a:p>
          <a:p>
            <a:r>
              <a:rPr lang="en-US" dirty="0"/>
              <a:t>CNF, DNF</a:t>
            </a:r>
          </a:p>
          <a:p>
            <a:pPr lvl="2"/>
            <a:r>
              <a:rPr lang="en-US" dirty="0"/>
              <a:t>CNF preferred over DNF because of</a:t>
            </a:r>
          </a:p>
          <a:p>
            <a:pPr lvl="3"/>
            <a:r>
              <a:rPr lang="en-US" dirty="0"/>
              <a:t>Size-explosion possible if constraints arising in modeling problems turned into DNF</a:t>
            </a:r>
          </a:p>
          <a:p>
            <a:pPr lvl="3"/>
            <a:r>
              <a:rPr lang="en-US" dirty="0"/>
              <a:t>Naturalness of constraints modeled (thus, a majority of SAT-solvers are CNF-solvers)</a:t>
            </a:r>
          </a:p>
          <a:p>
            <a:r>
              <a:rPr lang="en-US" dirty="0"/>
              <a:t>BDDs and minimal DFA</a:t>
            </a:r>
          </a:p>
          <a:p>
            <a:pPr lvl="1"/>
            <a:r>
              <a:rPr lang="en-US" dirty="0"/>
              <a:t>BDDs are canonical representations of Boolean functions</a:t>
            </a:r>
          </a:p>
          <a:p>
            <a:pPr lvl="1"/>
            <a:r>
              <a:rPr lang="en-US" dirty="0"/>
              <a:t>We could visualize whether a formula is valid or satisfiable</a:t>
            </a:r>
          </a:p>
          <a:p>
            <a:r>
              <a:rPr lang="en-US" dirty="0"/>
              <a:t>Conversion of DNF to CNF via BDDs</a:t>
            </a:r>
          </a:p>
          <a:p>
            <a:pPr lvl="1"/>
            <a:r>
              <a:rPr lang="en-US" dirty="0"/>
              <a:t>This was not </a:t>
            </a:r>
            <a:r>
              <a:rPr lang="en-US" dirty="0" err="1"/>
              <a:t>Tseitin</a:t>
            </a:r>
            <a:r>
              <a:rPr lang="en-US" dirty="0"/>
              <a:t> transformation … but involved tracing paths to the “0” node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B2C79-E508-2144-A2C1-CEDB08EF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5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17642</TotalTime>
  <Words>210</Words>
  <Application>Microsoft Macintosh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Helvetica</vt:lpstr>
      <vt:lpstr>Trebuchet MS</vt:lpstr>
      <vt:lpstr>Office Theme</vt:lpstr>
      <vt:lpstr>CS 6110 Software Correctness, Spring 2022 Lec9</vt:lpstr>
      <vt:lpstr>Slides for Lec9 : Agenda</vt:lpstr>
      <vt:lpstr>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516</cp:revision>
  <cp:lastPrinted>2019-01-14T14:01:29Z</cp:lastPrinted>
  <dcterms:created xsi:type="dcterms:W3CDTF">2017-08-23T19:27:01Z</dcterms:created>
  <dcterms:modified xsi:type="dcterms:W3CDTF">2022-02-08T19:06:36Z</dcterms:modified>
</cp:coreProperties>
</file>