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414" r:id="rId2"/>
    <p:sldId id="982" r:id="rId3"/>
    <p:sldId id="975" r:id="rId4"/>
    <p:sldId id="1022" r:id="rId5"/>
    <p:sldId id="1053" r:id="rId6"/>
    <p:sldId id="1054" r:id="rId7"/>
    <p:sldId id="1069" r:id="rId8"/>
    <p:sldId id="1023" r:id="rId9"/>
    <p:sldId id="1048" r:id="rId10"/>
    <p:sldId id="1049" r:id="rId11"/>
    <p:sldId id="1071" r:id="rId12"/>
    <p:sldId id="1072" r:id="rId13"/>
    <p:sldId id="1070" r:id="rId14"/>
    <p:sldId id="1050" r:id="rId15"/>
    <p:sldId id="1051" r:id="rId16"/>
    <p:sldId id="1073" r:id="rId17"/>
    <p:sldId id="1074" r:id="rId18"/>
    <p:sldId id="1075" r:id="rId19"/>
    <p:sldId id="10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945200"/>
    <a:srgbClr val="011893"/>
    <a:srgbClr val="FF703B"/>
    <a:srgbClr val="0096FF"/>
    <a:srgbClr val="FF40FF"/>
    <a:srgbClr val="005493"/>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42"/>
    <p:restoredTop sz="93417"/>
  </p:normalViewPr>
  <p:slideViewPr>
    <p:cSldViewPr snapToGrid="0" snapToObjects="1">
      <p:cViewPr varScale="1">
        <p:scale>
          <a:sx n="99" d="100"/>
          <a:sy n="99" d="100"/>
        </p:scale>
        <p:origin x="200" y="2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2/15/22</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vents.rice.edu/#!view/event/event_id/15530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164123"/>
            <a:ext cx="10515600" cy="991577"/>
          </a:xfrm>
          <a:solidFill>
            <a:schemeClr val="accent2">
              <a:lumMod val="40000"/>
              <a:lumOff val="60000"/>
              <a:alpha val="98824"/>
            </a:schemeClr>
          </a:solidFill>
        </p:spPr>
        <p:txBody>
          <a:bodyPr>
            <a:normAutofit fontScale="90000"/>
          </a:bodyPr>
          <a:lstStyle/>
          <a:p>
            <a:pPr algn="ctr"/>
            <a:r>
              <a:rPr lang="en-US" sz="3600" dirty="0"/>
              <a:t>CS 5/6110, Software Correctness Analysis, Spring 2022</a:t>
            </a:r>
            <a:br>
              <a:rPr lang="en-US" sz="3600" dirty="0"/>
            </a:br>
            <a:r>
              <a:rPr lang="en-US" sz="3600" dirty="0"/>
              <a:t>Lecture 11</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This is a reflexive and transitive relation</a:t>
            </a:r>
          </a:p>
        </p:txBody>
      </p:sp>
      <p:pic>
        <p:nvPicPr>
          <p:cNvPr id="7" name="Picture 6" descr="A picture containing diagram&#10;&#10;Description automatically generated">
            <a:extLst>
              <a:ext uri="{FF2B5EF4-FFF2-40B4-BE49-F238E27FC236}">
                <a16:creationId xmlns:a16="http://schemas.microsoft.com/office/drawing/2014/main" id="{ED86B493-752D-CA4D-B7E1-AAABE6808DB2}"/>
              </a:ext>
            </a:extLst>
          </p:cNvPr>
          <p:cNvPicPr>
            <a:picLocks noChangeAspect="1"/>
          </p:cNvPicPr>
          <p:nvPr/>
        </p:nvPicPr>
        <p:blipFill>
          <a:blip r:embed="rId2"/>
          <a:stretch>
            <a:fillRect/>
          </a:stretch>
        </p:blipFill>
        <p:spPr>
          <a:xfrm>
            <a:off x="1883063" y="1785504"/>
            <a:ext cx="7062817" cy="3286991"/>
          </a:xfrm>
          <a:prstGeom prst="rect">
            <a:avLst/>
          </a:prstGeom>
        </p:spPr>
      </p:pic>
      <p:sp>
        <p:nvSpPr>
          <p:cNvPr id="8" name="TextBox 7">
            <a:extLst>
              <a:ext uri="{FF2B5EF4-FFF2-40B4-BE49-F238E27FC236}">
                <a16:creationId xmlns:a16="http://schemas.microsoft.com/office/drawing/2014/main" id="{5BCA2B92-6D15-3641-A89F-0AF726CC4A41}"/>
              </a:ext>
            </a:extLst>
          </p:cNvPr>
          <p:cNvSpPr txBox="1"/>
          <p:nvPr/>
        </p:nvSpPr>
        <p:spPr>
          <a:xfrm>
            <a:off x="1077686" y="1153625"/>
            <a:ext cx="9437776" cy="461665"/>
          </a:xfrm>
          <a:prstGeom prst="rect">
            <a:avLst/>
          </a:prstGeom>
          <a:noFill/>
        </p:spPr>
        <p:txBody>
          <a:bodyPr wrap="none" rtlCol="0">
            <a:spAutoFit/>
          </a:bodyPr>
          <a:lstStyle/>
          <a:p>
            <a:r>
              <a:rPr lang="en-US" sz="2400" dirty="0">
                <a:solidFill>
                  <a:srgbClr val="FF0000"/>
                </a:solidFill>
              </a:rPr>
              <a:t>NOTE : INSERT SELF-EDGES AT EACH NODE TO MAKE IT REFLEXIVE !!</a:t>
            </a:r>
          </a:p>
        </p:txBody>
      </p:sp>
    </p:spTree>
    <p:extLst>
      <p:ext uri="{BB962C8B-B14F-4D97-AF65-F5344CB8AC3E}">
        <p14:creationId xmlns:p14="http://schemas.microsoft.com/office/powerpoint/2010/main" val="150271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3194504"/>
          </a:xfrm>
        </p:spPr>
        <p:txBody>
          <a:bodyPr>
            <a:normAutofit fontScale="90000"/>
          </a:bodyPr>
          <a:lstStyle/>
          <a:p>
            <a:r>
              <a:rPr lang="en-US" sz="2400" dirty="0"/>
              <a:t>Models the “pecking order” of power between machines</a:t>
            </a:r>
            <a:br>
              <a:rPr lang="en-US" sz="2400" dirty="0"/>
            </a:br>
            <a:br>
              <a:rPr lang="en-US" sz="2400" dirty="0"/>
            </a:br>
            <a:r>
              <a:rPr lang="en-US" sz="2400" dirty="0"/>
              <a:t>DFA more powerful (or same power) as NFA, i.e. there is a D-&gt;N and N-&gt;D. </a:t>
            </a:r>
            <a:br>
              <a:rPr lang="en-US" sz="2400" dirty="0"/>
            </a:br>
            <a:br>
              <a:rPr lang="en-US" sz="2400" dirty="0"/>
            </a:br>
            <a:r>
              <a:rPr lang="en-US" sz="2400" dirty="0"/>
              <a:t>Likewise, D-&gt;P and N-&gt;P for P being a PDA. </a:t>
            </a:r>
            <a:br>
              <a:rPr lang="en-US" sz="2400" dirty="0"/>
            </a:br>
            <a:br>
              <a:rPr lang="en-US" sz="2400" dirty="0"/>
            </a:br>
            <a:r>
              <a:rPr lang="en-US" sz="2400" dirty="0"/>
              <a:t>Td and Tn are DTM and NDTM.</a:t>
            </a:r>
            <a:br>
              <a:rPr lang="en-US" sz="2400" dirty="0"/>
            </a:br>
            <a:br>
              <a:rPr lang="en-US" sz="2400" dirty="0"/>
            </a:br>
            <a:r>
              <a:rPr lang="en-US" sz="2400" dirty="0"/>
              <a:t>What does Td-&gt;Tn and Tn-&gt;Td say?</a:t>
            </a:r>
            <a:br>
              <a:rPr lang="en-US" sz="2400" dirty="0"/>
            </a:br>
            <a:r>
              <a:rPr lang="en-US" sz="2400" dirty="0"/>
              <a:t>.</a:t>
            </a:r>
          </a:p>
        </p:txBody>
      </p:sp>
      <p:pic>
        <p:nvPicPr>
          <p:cNvPr id="7" name="Picture 6" descr="A picture containing diagram&#10;&#10;Description automatically generated">
            <a:extLst>
              <a:ext uri="{FF2B5EF4-FFF2-40B4-BE49-F238E27FC236}">
                <a16:creationId xmlns:a16="http://schemas.microsoft.com/office/drawing/2014/main" id="{ED86B493-752D-CA4D-B7E1-AAABE6808DB2}"/>
              </a:ext>
            </a:extLst>
          </p:cNvPr>
          <p:cNvPicPr>
            <a:picLocks noChangeAspect="1"/>
          </p:cNvPicPr>
          <p:nvPr/>
        </p:nvPicPr>
        <p:blipFill>
          <a:blip r:embed="rId2"/>
          <a:stretch>
            <a:fillRect/>
          </a:stretch>
        </p:blipFill>
        <p:spPr>
          <a:xfrm>
            <a:off x="4620986" y="3699179"/>
            <a:ext cx="4674339" cy="2175408"/>
          </a:xfrm>
          <a:prstGeom prst="rect">
            <a:avLst/>
          </a:prstGeom>
        </p:spPr>
      </p:pic>
      <p:sp>
        <p:nvSpPr>
          <p:cNvPr id="8" name="TextBox 7">
            <a:extLst>
              <a:ext uri="{FF2B5EF4-FFF2-40B4-BE49-F238E27FC236}">
                <a16:creationId xmlns:a16="http://schemas.microsoft.com/office/drawing/2014/main" id="{5BCA2B92-6D15-3641-A89F-0AF726CC4A41}"/>
              </a:ext>
            </a:extLst>
          </p:cNvPr>
          <p:cNvSpPr txBox="1"/>
          <p:nvPr/>
        </p:nvSpPr>
        <p:spPr>
          <a:xfrm>
            <a:off x="1045029" y="5874587"/>
            <a:ext cx="9437776" cy="461665"/>
          </a:xfrm>
          <a:prstGeom prst="rect">
            <a:avLst/>
          </a:prstGeom>
          <a:noFill/>
        </p:spPr>
        <p:txBody>
          <a:bodyPr wrap="none" rtlCol="0">
            <a:spAutoFit/>
          </a:bodyPr>
          <a:lstStyle/>
          <a:p>
            <a:r>
              <a:rPr lang="en-US" sz="2400" dirty="0">
                <a:solidFill>
                  <a:srgbClr val="FF0000"/>
                </a:solidFill>
              </a:rPr>
              <a:t>NOTE : INSERT SELF-EDGES AT EACH NODE TO MAKE IT REFLEXIVE !!</a:t>
            </a:r>
          </a:p>
        </p:txBody>
      </p:sp>
    </p:spTree>
    <p:extLst>
      <p:ext uri="{BB962C8B-B14F-4D97-AF65-F5344CB8AC3E}">
        <p14:creationId xmlns:p14="http://schemas.microsoft.com/office/powerpoint/2010/main" val="271397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3194504"/>
          </a:xfrm>
        </p:spPr>
        <p:txBody>
          <a:bodyPr>
            <a:normAutofit/>
          </a:bodyPr>
          <a:lstStyle/>
          <a:p>
            <a:r>
              <a:rPr lang="en-US" sz="2400" dirty="0"/>
              <a:t>Preorders allow two things to stand in ”&lt;=“ without being the same</a:t>
            </a:r>
            <a:br>
              <a:rPr lang="en-US" sz="2400" dirty="0"/>
            </a:br>
            <a:br>
              <a:rPr lang="en-US" sz="2400" dirty="0"/>
            </a:br>
            <a:r>
              <a:rPr lang="en-US" sz="2400" dirty="0"/>
              <a:t>E.g. “</a:t>
            </a:r>
            <a:r>
              <a:rPr lang="en-US" sz="2400" dirty="0" err="1"/>
              <a:t>steph</a:t>
            </a:r>
            <a:r>
              <a:rPr lang="en-US" sz="2400" dirty="0"/>
              <a:t>-curry” &lt;= “</a:t>
            </a:r>
            <a:r>
              <a:rPr lang="en-US" sz="2400" dirty="0" err="1"/>
              <a:t>lebron-james</a:t>
            </a:r>
            <a:r>
              <a:rPr lang="en-US" sz="2400" dirty="0"/>
              <a:t>” and </a:t>
            </a:r>
            <a:br>
              <a:rPr lang="en-US" sz="2400" dirty="0"/>
            </a:br>
            <a:r>
              <a:rPr lang="en-US" sz="2400" dirty="0"/>
              <a:t>       “</a:t>
            </a:r>
            <a:r>
              <a:rPr lang="en-US" sz="2400" dirty="0" err="1"/>
              <a:t>lebron-james</a:t>
            </a:r>
            <a:r>
              <a:rPr lang="en-US" sz="2400" dirty="0"/>
              <a:t>” &lt;= “</a:t>
            </a:r>
            <a:r>
              <a:rPr lang="en-US" sz="2400" dirty="0" err="1"/>
              <a:t>steph</a:t>
            </a:r>
            <a:r>
              <a:rPr lang="en-US" sz="2400" dirty="0"/>
              <a:t>-curry”</a:t>
            </a:r>
            <a:br>
              <a:rPr lang="en-US" sz="2400" dirty="0"/>
            </a:br>
            <a:br>
              <a:rPr lang="en-US" sz="2400" dirty="0"/>
            </a:br>
            <a:r>
              <a:rPr lang="en-US" sz="2400" dirty="0"/>
              <a:t>  but “</a:t>
            </a:r>
            <a:r>
              <a:rPr lang="en-US" sz="2400" dirty="0" err="1"/>
              <a:t>steph</a:t>
            </a:r>
            <a:r>
              <a:rPr lang="en-US" sz="2400" dirty="0"/>
              <a:t>-curry” not the SAME as “</a:t>
            </a:r>
            <a:r>
              <a:rPr lang="en-US" sz="2400" dirty="0" err="1"/>
              <a:t>lebron-james</a:t>
            </a:r>
            <a:r>
              <a:rPr lang="en-US" sz="2400" dirty="0"/>
              <a:t>”</a:t>
            </a:r>
            <a:br>
              <a:rPr lang="en-US" sz="2400" dirty="0"/>
            </a:br>
            <a:endParaRPr lang="en-US" sz="2400" dirty="0"/>
          </a:p>
        </p:txBody>
      </p:sp>
      <p:pic>
        <p:nvPicPr>
          <p:cNvPr id="7" name="Picture 6" descr="A picture containing diagram&#10;&#10;Description automatically generated">
            <a:extLst>
              <a:ext uri="{FF2B5EF4-FFF2-40B4-BE49-F238E27FC236}">
                <a16:creationId xmlns:a16="http://schemas.microsoft.com/office/drawing/2014/main" id="{ED86B493-752D-CA4D-B7E1-AAABE6808DB2}"/>
              </a:ext>
            </a:extLst>
          </p:cNvPr>
          <p:cNvPicPr>
            <a:picLocks noChangeAspect="1"/>
          </p:cNvPicPr>
          <p:nvPr/>
        </p:nvPicPr>
        <p:blipFill>
          <a:blip r:embed="rId2"/>
          <a:stretch>
            <a:fillRect/>
          </a:stretch>
        </p:blipFill>
        <p:spPr>
          <a:xfrm>
            <a:off x="4620986" y="3699179"/>
            <a:ext cx="4674339" cy="2175408"/>
          </a:xfrm>
          <a:prstGeom prst="rect">
            <a:avLst/>
          </a:prstGeom>
        </p:spPr>
      </p:pic>
      <p:sp>
        <p:nvSpPr>
          <p:cNvPr id="8" name="TextBox 7">
            <a:extLst>
              <a:ext uri="{FF2B5EF4-FFF2-40B4-BE49-F238E27FC236}">
                <a16:creationId xmlns:a16="http://schemas.microsoft.com/office/drawing/2014/main" id="{5BCA2B92-6D15-3641-A89F-0AF726CC4A41}"/>
              </a:ext>
            </a:extLst>
          </p:cNvPr>
          <p:cNvSpPr txBox="1"/>
          <p:nvPr/>
        </p:nvSpPr>
        <p:spPr>
          <a:xfrm>
            <a:off x="1045029" y="5874587"/>
            <a:ext cx="9437776" cy="461665"/>
          </a:xfrm>
          <a:prstGeom prst="rect">
            <a:avLst/>
          </a:prstGeom>
          <a:noFill/>
        </p:spPr>
        <p:txBody>
          <a:bodyPr wrap="none" rtlCol="0">
            <a:spAutoFit/>
          </a:bodyPr>
          <a:lstStyle/>
          <a:p>
            <a:r>
              <a:rPr lang="en-US" sz="2400" dirty="0">
                <a:solidFill>
                  <a:srgbClr val="FF0000"/>
                </a:solidFill>
              </a:rPr>
              <a:t>NOTE : INSERT SELF-EDGES AT EACH NODE TO MAKE IT REFLEXIVE !!</a:t>
            </a:r>
          </a:p>
        </p:txBody>
      </p:sp>
    </p:spTree>
    <p:extLst>
      <p:ext uri="{BB962C8B-B14F-4D97-AF65-F5344CB8AC3E}">
        <p14:creationId xmlns:p14="http://schemas.microsoft.com/office/powerpoint/2010/main" val="311992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RELATIONS – a recap</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 A good way to develop intuitions is to depict the “power relation” among formal machines in Computability Theory</a:t>
            </a:r>
          </a:p>
          <a:p>
            <a:pPr lvl="1"/>
            <a:r>
              <a:rPr lang="en-US" dirty="0"/>
              <a:t>Example: D = DFA, N = NFA, P = PDA, T_D = DTM, and T_N = NDTM</a:t>
            </a:r>
          </a:p>
          <a:p>
            <a:pPr lvl="1"/>
            <a:r>
              <a:rPr lang="en-US" dirty="0"/>
              <a:t>Our universe = U = { D, N, P, T_D, T_N }</a:t>
            </a:r>
          </a:p>
          <a:p>
            <a:pPr lvl="1"/>
            <a:r>
              <a:rPr lang="en-US" dirty="0"/>
              <a:t>Universal relation = { &lt;</a:t>
            </a:r>
            <a:r>
              <a:rPr lang="en-US" dirty="0" err="1"/>
              <a:t>a,b</a:t>
            </a:r>
            <a:r>
              <a:rPr lang="en-US" dirty="0"/>
              <a:t>&gt; : </a:t>
            </a:r>
            <a:r>
              <a:rPr lang="en-US" dirty="0" err="1"/>
              <a:t>a,b</a:t>
            </a:r>
            <a:r>
              <a:rPr lang="en-US" dirty="0"/>
              <a:t> in U }</a:t>
            </a:r>
          </a:p>
          <a:p>
            <a:pPr lvl="1"/>
            <a:r>
              <a:rPr lang="en-US" dirty="0" err="1"/>
              <a:t>Iden</a:t>
            </a:r>
            <a:r>
              <a:rPr lang="en-US" dirty="0"/>
              <a:t> or Identity Relation = { &lt;D,D&gt;, &lt;N,N&gt;, … }</a:t>
            </a:r>
          </a:p>
          <a:p>
            <a:pPr lvl="1"/>
            <a:r>
              <a:rPr lang="en-US" dirty="0"/>
              <a:t>Let &lt;= means “less powerful or has the same power”</a:t>
            </a:r>
          </a:p>
          <a:p>
            <a:pPr lvl="1"/>
            <a:endParaRPr lang="en-US" dirty="0"/>
          </a:p>
          <a:p>
            <a:r>
              <a:rPr lang="en-US" dirty="0"/>
              <a:t>Then we have </a:t>
            </a:r>
          </a:p>
          <a:p>
            <a:pPr marL="0" indent="0">
              <a:buNone/>
            </a:pPr>
            <a:r>
              <a:rPr lang="en-US" dirty="0"/>
              <a:t>&lt;=   equaling { &lt;D,D&gt;, &lt;D,N&gt;, &lt;N,D&gt;, &lt;D,P&gt;, &lt;P, T_D&gt;, </a:t>
            </a:r>
          </a:p>
          <a:p>
            <a:pPr marL="0" indent="0">
              <a:buNone/>
            </a:pPr>
            <a:r>
              <a:rPr lang="en-US" dirty="0"/>
              <a:t>                       &lt;P, T_N&gt;,  &lt;T_D, T_N&gt;,  &lt;T_N, T_D&gt; }    </a:t>
            </a:r>
          </a:p>
        </p:txBody>
      </p:sp>
    </p:spTree>
    <p:extLst>
      <p:ext uri="{BB962C8B-B14F-4D97-AF65-F5344CB8AC3E}">
        <p14:creationId xmlns:p14="http://schemas.microsoft.com/office/powerpoint/2010/main" val="286390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COMPUTE &lt;=   &amp;   ~&lt;=    </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600700"/>
          </a:xfrm>
        </p:spPr>
        <p:txBody>
          <a:bodyPr>
            <a:normAutofit fontScale="92500" lnSpcReduction="10000"/>
          </a:bodyPr>
          <a:lstStyle/>
          <a:p>
            <a:r>
              <a:rPr lang="en-US" dirty="0"/>
              <a:t> i.e. take the power relation and intersect it with its inverse</a:t>
            </a:r>
          </a:p>
          <a:p>
            <a:r>
              <a:rPr lang="en-US" dirty="0"/>
              <a:t>What is the type of relation you then get?</a:t>
            </a:r>
          </a:p>
          <a:p>
            <a:pPr lvl="1"/>
            <a:r>
              <a:rPr lang="en-US" dirty="0"/>
              <a:t>Preorder?</a:t>
            </a:r>
          </a:p>
          <a:p>
            <a:pPr lvl="1"/>
            <a:r>
              <a:rPr lang="en-US" dirty="0"/>
              <a:t>Partial order?</a:t>
            </a:r>
          </a:p>
          <a:p>
            <a:pPr lvl="1"/>
            <a:r>
              <a:rPr lang="en-US" dirty="0"/>
              <a:t>Equivalence relation?</a:t>
            </a:r>
          </a:p>
          <a:p>
            <a:pPr lvl="1"/>
            <a:r>
              <a:rPr lang="en-US" dirty="0"/>
              <a:t>Identity equivalence relation?</a:t>
            </a:r>
          </a:p>
          <a:p>
            <a:pPr lvl="1"/>
            <a:r>
              <a:rPr lang="en-US" dirty="0"/>
              <a:t>Universal equivalence relation?</a:t>
            </a:r>
          </a:p>
          <a:p>
            <a:pPr lvl="1"/>
            <a:endParaRPr lang="en-US" dirty="0"/>
          </a:p>
          <a:p>
            <a:r>
              <a:rPr lang="en-US" dirty="0"/>
              <a:t>What are the above anyhow (you need to know)</a:t>
            </a:r>
          </a:p>
          <a:p>
            <a:endParaRPr lang="en-US" dirty="0"/>
          </a:p>
          <a:p>
            <a:r>
              <a:rPr lang="en-US" dirty="0"/>
              <a:t>The family of all relations you can construct over any set forms a lattice, with the “top” being the universal equivalence relation (everything is paired up with everything else) and the identity equivalence relation (things paired up only with themselves are at the bottom) and the lattice ordering is set inclusion</a:t>
            </a:r>
          </a:p>
        </p:txBody>
      </p:sp>
    </p:spTree>
    <p:extLst>
      <p:ext uri="{BB962C8B-B14F-4D97-AF65-F5344CB8AC3E}">
        <p14:creationId xmlns:p14="http://schemas.microsoft.com/office/powerpoint/2010/main" val="139392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Partial Orders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 Are Preorders + Anti-Symmetry</a:t>
            </a:r>
          </a:p>
          <a:p>
            <a:endParaRPr lang="en-US" dirty="0"/>
          </a:p>
          <a:p>
            <a:r>
              <a:rPr lang="en-US" dirty="0"/>
              <a:t>What does Anti-Symmetry do?</a:t>
            </a:r>
          </a:p>
        </p:txBody>
      </p:sp>
    </p:spTree>
    <p:extLst>
      <p:ext uri="{BB962C8B-B14F-4D97-AF65-F5344CB8AC3E}">
        <p14:creationId xmlns:p14="http://schemas.microsoft.com/office/powerpoint/2010/main" val="140160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Partial Orders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lnSpcReduction="10000"/>
          </a:bodyPr>
          <a:lstStyle/>
          <a:p>
            <a:r>
              <a:rPr lang="en-US" dirty="0"/>
              <a:t> Are Preorders + Anti-Symmetry</a:t>
            </a:r>
          </a:p>
          <a:p>
            <a:endParaRPr lang="en-US" dirty="0"/>
          </a:p>
          <a:p>
            <a:r>
              <a:rPr lang="en-US" dirty="0"/>
              <a:t>What does Anti-Symmetry do?</a:t>
            </a:r>
          </a:p>
          <a:p>
            <a:endParaRPr lang="en-US" dirty="0"/>
          </a:p>
          <a:p>
            <a:pPr lvl="1"/>
            <a:r>
              <a:rPr lang="en-US" dirty="0"/>
              <a:t>Anti-symmetry says  if a R b  and b R a   then   a=b  (in the underlying universe)</a:t>
            </a:r>
          </a:p>
          <a:p>
            <a:pPr lvl="1"/>
            <a:endParaRPr lang="en-US" dirty="0"/>
          </a:p>
          <a:p>
            <a:r>
              <a:rPr lang="en-US" dirty="0" err="1"/>
              <a:t>Antisymmetry</a:t>
            </a:r>
            <a:r>
              <a:rPr lang="en-US" dirty="0"/>
              <a:t> makes things the same!</a:t>
            </a:r>
          </a:p>
          <a:p>
            <a:endParaRPr lang="en-US" dirty="0"/>
          </a:p>
          <a:p>
            <a:r>
              <a:rPr lang="en-US" dirty="0"/>
              <a:t>E.g. for sets A and B,  if A [= B  (contained in B) and B [= A</a:t>
            </a:r>
          </a:p>
          <a:p>
            <a:pPr lvl="1"/>
            <a:r>
              <a:rPr lang="en-US" dirty="0"/>
              <a:t>Then A =  B</a:t>
            </a:r>
          </a:p>
          <a:p>
            <a:pPr lvl="1"/>
            <a:r>
              <a:rPr lang="en-US" dirty="0"/>
              <a:t>They are the same set</a:t>
            </a:r>
          </a:p>
          <a:p>
            <a:pPr lvl="1"/>
            <a:r>
              <a:rPr lang="en-US" dirty="0"/>
              <a:t>Question : What is the universe over which [= is defined ?</a:t>
            </a:r>
          </a:p>
        </p:txBody>
      </p:sp>
    </p:spTree>
    <p:extLst>
      <p:ext uri="{BB962C8B-B14F-4D97-AF65-F5344CB8AC3E}">
        <p14:creationId xmlns:p14="http://schemas.microsoft.com/office/powerpoint/2010/main" val="365605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Partial Orders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lnSpcReduction="10000"/>
          </a:bodyPr>
          <a:lstStyle/>
          <a:p>
            <a:r>
              <a:rPr lang="en-US" dirty="0"/>
              <a:t> Are Preorders + Anti-Symmetry</a:t>
            </a:r>
          </a:p>
          <a:p>
            <a:endParaRPr lang="en-US" dirty="0"/>
          </a:p>
          <a:p>
            <a:r>
              <a:rPr lang="en-US" dirty="0"/>
              <a:t>What does Anti-Symmetry do?</a:t>
            </a:r>
          </a:p>
          <a:p>
            <a:endParaRPr lang="en-US" dirty="0"/>
          </a:p>
          <a:p>
            <a:r>
              <a:rPr lang="en-US" dirty="0"/>
              <a:t>Do you consider 10 ohms  =   two 20 ohms in parallel ?</a:t>
            </a:r>
          </a:p>
          <a:p>
            <a:pPr lvl="1"/>
            <a:r>
              <a:rPr lang="en-US" dirty="0"/>
              <a:t>Will you use a preorder or a partial order ?</a:t>
            </a:r>
          </a:p>
          <a:p>
            <a:pPr lvl="1"/>
            <a:r>
              <a:rPr lang="en-US" dirty="0"/>
              <a:t>How do resistors in parallel work?</a:t>
            </a:r>
          </a:p>
          <a:p>
            <a:pPr lvl="1"/>
            <a:endParaRPr lang="en-US" dirty="0"/>
          </a:p>
          <a:p>
            <a:r>
              <a:rPr lang="en-US" dirty="0"/>
              <a:t>R1 and R2 in parallel give you a resistance of R1R2 / (R1+R2)</a:t>
            </a:r>
          </a:p>
          <a:p>
            <a:pPr lvl="1"/>
            <a:r>
              <a:rPr lang="en-US" dirty="0"/>
              <a:t>Answer if you care only about the resistive value</a:t>
            </a:r>
          </a:p>
          <a:p>
            <a:pPr lvl="1"/>
            <a:r>
              <a:rPr lang="en-US" dirty="0"/>
              <a:t>Answer if you care about other attributes also</a:t>
            </a:r>
          </a:p>
          <a:p>
            <a:pPr lvl="2"/>
            <a:r>
              <a:rPr lang="en-US" dirty="0"/>
              <a:t>Size, looks, topology of the circuit (may matter for a printed </a:t>
            </a:r>
            <a:r>
              <a:rPr lang="en-US" dirty="0" err="1"/>
              <a:t>circuitboard</a:t>
            </a:r>
            <a:r>
              <a:rPr lang="en-US" dirty="0"/>
              <a:t>)</a:t>
            </a:r>
          </a:p>
        </p:txBody>
      </p:sp>
    </p:spTree>
    <p:extLst>
      <p:ext uri="{BB962C8B-B14F-4D97-AF65-F5344CB8AC3E}">
        <p14:creationId xmlns:p14="http://schemas.microsoft.com/office/powerpoint/2010/main" val="45809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One more exercise</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 Define intervals over real numbers as pairs (</a:t>
            </a:r>
            <a:r>
              <a:rPr lang="en-US" dirty="0" err="1"/>
              <a:t>a,b</a:t>
            </a:r>
            <a:r>
              <a:rPr lang="en-US" dirty="0"/>
              <a:t>) such that a &lt;= b</a:t>
            </a:r>
          </a:p>
          <a:p>
            <a:pPr lvl="1"/>
            <a:r>
              <a:rPr lang="en-US" dirty="0"/>
              <a:t>a and b come from Reals  or R</a:t>
            </a:r>
          </a:p>
          <a:p>
            <a:pPr lvl="1"/>
            <a:endParaRPr lang="en-US" dirty="0"/>
          </a:p>
          <a:p>
            <a:r>
              <a:rPr lang="en-US" dirty="0"/>
              <a:t>Define a new relation &lt;I=  such that</a:t>
            </a:r>
          </a:p>
          <a:p>
            <a:pPr lvl="1"/>
            <a:r>
              <a:rPr lang="en-US" dirty="0"/>
              <a:t>(a1,b1) &lt;=  (a2,b2) IFF  a2 &lt;= a1  and b1 &lt;= b2</a:t>
            </a:r>
          </a:p>
          <a:p>
            <a:pPr lvl="1"/>
            <a:endParaRPr lang="en-US" dirty="0"/>
          </a:p>
          <a:p>
            <a:r>
              <a:rPr lang="en-US" dirty="0"/>
              <a:t>&lt;I= is read “interval-less-than”</a:t>
            </a:r>
          </a:p>
          <a:p>
            <a:endParaRPr lang="en-US" dirty="0"/>
          </a:p>
          <a:p>
            <a:r>
              <a:rPr lang="en-US" dirty="0"/>
              <a:t>Is &lt;|= a preorder or a partial order? Prove!</a:t>
            </a:r>
          </a:p>
        </p:txBody>
      </p:sp>
    </p:spTree>
    <p:extLst>
      <p:ext uri="{BB962C8B-B14F-4D97-AF65-F5344CB8AC3E}">
        <p14:creationId xmlns:p14="http://schemas.microsoft.com/office/powerpoint/2010/main" val="392844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a:solidFill>
                  <a:srgbClr val="0432FF"/>
                </a:solidFill>
              </a:rPr>
              <a:t>Asg4 hints</a:t>
            </a:r>
            <a:endParaRPr lang="en-US" dirty="0">
              <a:solidFill>
                <a:srgbClr val="0432FF"/>
              </a:solidFill>
            </a:endParaRP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fontScale="47500" lnSpcReduction="20000"/>
          </a:bodyPr>
          <a:lstStyle/>
          <a:p>
            <a:r>
              <a:rPr lang="en-US" dirty="0"/>
              <a:t> Hints for Asg-4</a:t>
            </a:r>
          </a:p>
          <a:p>
            <a:r>
              <a:rPr lang="en-US" dirty="0"/>
              <a:t>sig S { …. }</a:t>
            </a:r>
          </a:p>
          <a:p>
            <a:r>
              <a:rPr lang="en-US" dirty="0"/>
              <a:t>Sig S { pre : …. }</a:t>
            </a:r>
          </a:p>
          <a:p>
            <a:r>
              <a:rPr lang="en-US" dirty="0"/>
              <a:t>Sig S { pre : …maps to  a subset of S }</a:t>
            </a:r>
          </a:p>
          <a:p>
            <a:endParaRPr lang="en-US" dirty="0"/>
          </a:p>
          <a:p>
            <a:r>
              <a:rPr lang="en-US" dirty="0"/>
              <a:t>fact { state that pre and par are not empty }</a:t>
            </a:r>
          </a:p>
          <a:p>
            <a:r>
              <a:rPr lang="en-US" dirty="0"/>
              <a:t>Some none lone </a:t>
            </a:r>
          </a:p>
          <a:p>
            <a:endParaRPr lang="en-US" dirty="0"/>
          </a:p>
          <a:p>
            <a:r>
              <a:rPr lang="en-US" dirty="0"/>
              <a:t>S &lt;: </a:t>
            </a:r>
            <a:r>
              <a:rPr lang="en-US" dirty="0" err="1"/>
              <a:t>iden</a:t>
            </a:r>
            <a:r>
              <a:rPr lang="en-US" dirty="0"/>
              <a:t>  is a constrained identity</a:t>
            </a:r>
          </a:p>
          <a:p>
            <a:r>
              <a:rPr lang="en-US" dirty="0"/>
              <a:t>You can say S &lt;: </a:t>
            </a:r>
            <a:r>
              <a:rPr lang="en-US" dirty="0" err="1"/>
              <a:t>iden</a:t>
            </a:r>
            <a:r>
              <a:rPr lang="en-US" dirty="0"/>
              <a:t> in pre as a fact</a:t>
            </a:r>
          </a:p>
          <a:p>
            <a:endParaRPr lang="en-US" dirty="0"/>
          </a:p>
          <a:p>
            <a:r>
              <a:rPr lang="en-US" dirty="0"/>
              <a:t>fact { all a, b, c: S </a:t>
            </a:r>
            <a:r>
              <a:rPr lang="en-US" dirty="0" err="1"/>
              <a:t>a,b</a:t>
            </a:r>
            <a:r>
              <a:rPr lang="en-US" dirty="0"/>
              <a:t> pair in pre and </a:t>
            </a:r>
            <a:r>
              <a:rPr lang="en-US" dirty="0" err="1"/>
              <a:t>b,c</a:t>
            </a:r>
            <a:r>
              <a:rPr lang="en-US" dirty="0"/>
              <a:t> pair in pre then … }</a:t>
            </a:r>
          </a:p>
          <a:p>
            <a:endParaRPr lang="en-US" dirty="0"/>
          </a:p>
          <a:p>
            <a:r>
              <a:rPr lang="en-US" dirty="0"/>
              <a:t>assert </a:t>
            </a:r>
            <a:r>
              <a:rPr lang="en-US" dirty="0" err="1"/>
              <a:t>preAndPreinvIden</a:t>
            </a:r>
            <a:r>
              <a:rPr lang="en-US" dirty="0"/>
              <a:t> { </a:t>
            </a:r>
          </a:p>
          <a:p>
            <a:r>
              <a:rPr lang="en-US" dirty="0"/>
              <a:t>    pre &amp; ~Pre …. } … inverse intersection   is in what ? </a:t>
            </a:r>
          </a:p>
          <a:p>
            <a:endParaRPr lang="en-US" dirty="0"/>
          </a:p>
          <a:p>
            <a:r>
              <a:rPr lang="en-US" dirty="0"/>
              <a:t>check </a:t>
            </a:r>
            <a:r>
              <a:rPr lang="en-US" dirty="0" err="1"/>
              <a:t>preAndPreinvIden</a:t>
            </a:r>
            <a:r>
              <a:rPr lang="en-US" dirty="0"/>
              <a:t> for exactly 3 S  -- false!</a:t>
            </a:r>
          </a:p>
          <a:p>
            <a:endParaRPr lang="en-US" dirty="0"/>
          </a:p>
          <a:p>
            <a:r>
              <a:rPr lang="en-US" dirty="0"/>
              <a:t>--run {} for exactly 4 S</a:t>
            </a:r>
          </a:p>
          <a:p>
            <a:endParaRPr lang="en-US" dirty="0"/>
          </a:p>
        </p:txBody>
      </p:sp>
    </p:spTree>
    <p:extLst>
      <p:ext uri="{BB962C8B-B14F-4D97-AF65-F5344CB8AC3E}">
        <p14:creationId xmlns:p14="http://schemas.microsoft.com/office/powerpoint/2010/main" val="266437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6CD4B8-662E-1049-A3C6-BF9F9804CD68}"/>
              </a:ext>
            </a:extLst>
          </p:cNvPr>
          <p:cNvSpPr>
            <a:spLocks noGrp="1"/>
          </p:cNvSpPr>
          <p:nvPr>
            <p:ph type="body" idx="1"/>
          </p:nvPr>
        </p:nvSpPr>
        <p:spPr/>
        <p:txBody>
          <a:bodyPr/>
          <a:lstStyle/>
          <a:p>
            <a:r>
              <a:rPr lang="en-US" dirty="0"/>
              <a:t>Review to put everyone nearly on the same plane</a:t>
            </a:r>
          </a:p>
          <a:p>
            <a:r>
              <a:rPr lang="en-US" dirty="0"/>
              <a:t>Discrete Math and Logic can be made to “stick” with real-world analogies!</a:t>
            </a:r>
          </a:p>
        </p:txBody>
      </p:sp>
    </p:spTree>
    <p:extLst>
      <p:ext uri="{BB962C8B-B14F-4D97-AF65-F5344CB8AC3E}">
        <p14:creationId xmlns:p14="http://schemas.microsoft.com/office/powerpoint/2010/main" val="20443449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Overview of Formal Verification of Software</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pPr marL="0" indent="0">
              <a:buNone/>
            </a:pPr>
            <a:endParaRPr lang="en-US" dirty="0"/>
          </a:p>
          <a:p>
            <a:pPr marL="0" indent="0">
              <a:buNone/>
            </a:pPr>
            <a:endParaRPr lang="en-US" dirty="0"/>
          </a:p>
          <a:p>
            <a:pPr marL="0" indent="0">
              <a:buNone/>
            </a:pPr>
            <a:r>
              <a:rPr lang="en-US" dirty="0"/>
              <a:t>Formal Methods achieve their goal as much by elevating one’s intellectual abilities as by creating tools that find bugs</a:t>
            </a:r>
          </a:p>
          <a:p>
            <a:pPr marL="0" indent="0">
              <a:buNone/>
            </a:pPr>
            <a:endParaRPr lang="en-US" dirty="0"/>
          </a:p>
          <a:p>
            <a:pPr marL="0" indent="0">
              <a:buNone/>
            </a:pPr>
            <a:r>
              <a:rPr lang="en-US" dirty="0"/>
              <a:t>		-- GG just made up the quote!</a:t>
            </a:r>
          </a:p>
          <a:p>
            <a:endParaRPr lang="en-US" dirty="0"/>
          </a:p>
        </p:txBody>
      </p:sp>
    </p:spTree>
    <p:extLst>
      <p:ext uri="{BB962C8B-B14F-4D97-AF65-F5344CB8AC3E}">
        <p14:creationId xmlns:p14="http://schemas.microsoft.com/office/powerpoint/2010/main" val="299336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Terminology Deluge, and where we need it</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fontScale="92500" lnSpcReduction="10000"/>
          </a:bodyPr>
          <a:lstStyle/>
          <a:p>
            <a:r>
              <a:rPr lang="en-US" dirty="0"/>
              <a:t> We heard of Boolean Logic and Boolean Algebra</a:t>
            </a:r>
          </a:p>
          <a:p>
            <a:pPr lvl="1"/>
            <a:r>
              <a:rPr lang="en-US" dirty="0"/>
              <a:t>Quite OK to equate it with Propositional Logic or Propositional </a:t>
            </a:r>
            <a:r>
              <a:rPr lang="en-US" dirty="0">
                <a:solidFill>
                  <a:srgbClr val="FF0000"/>
                </a:solidFill>
              </a:rPr>
              <a:t>Calculus </a:t>
            </a:r>
            <a:endParaRPr lang="en-US" dirty="0"/>
          </a:p>
          <a:p>
            <a:r>
              <a:rPr lang="en-US" dirty="0"/>
              <a:t>What are some other logics that exist? What must we know about?</a:t>
            </a:r>
          </a:p>
          <a:p>
            <a:pPr lvl="1"/>
            <a:r>
              <a:rPr lang="en-US" dirty="0"/>
              <a:t>First order logic – AKA predicate logic</a:t>
            </a:r>
          </a:p>
          <a:p>
            <a:pPr lvl="2"/>
            <a:r>
              <a:rPr lang="en-US" dirty="0"/>
              <a:t>The true “power” behind SMT solvers is to tame a subset of FOL using SAT inside!</a:t>
            </a:r>
          </a:p>
          <a:p>
            <a:pPr lvl="2"/>
            <a:r>
              <a:rPr lang="en-US" dirty="0"/>
              <a:t>Full first-order logic is undecidable</a:t>
            </a:r>
          </a:p>
          <a:p>
            <a:pPr lvl="1"/>
            <a:r>
              <a:rPr lang="en-US" dirty="0">
                <a:solidFill>
                  <a:srgbClr val="945200"/>
                </a:solidFill>
              </a:rPr>
              <a:t>Relational logic of Alloy</a:t>
            </a:r>
          </a:p>
          <a:p>
            <a:pPr lvl="2"/>
            <a:r>
              <a:rPr lang="en-US" dirty="0">
                <a:solidFill>
                  <a:srgbClr val="945200"/>
                </a:solidFill>
              </a:rPr>
              <a:t>Builds on FOL and emphasizes relations – </a:t>
            </a:r>
            <a:r>
              <a:rPr lang="en-US" dirty="0">
                <a:solidFill>
                  <a:srgbClr val="0432FF"/>
                </a:solidFill>
              </a:rPr>
              <a:t>but the power is in finite-domain analysis!!</a:t>
            </a:r>
          </a:p>
          <a:p>
            <a:pPr lvl="3"/>
            <a:r>
              <a:rPr lang="en-US" dirty="0">
                <a:solidFill>
                  <a:srgbClr val="0432FF"/>
                </a:solidFill>
              </a:rPr>
              <a:t>Fully side-steps the troubles of undecidability !!</a:t>
            </a:r>
          </a:p>
          <a:p>
            <a:r>
              <a:rPr lang="en-US" dirty="0">
                <a:solidFill>
                  <a:srgbClr val="0432FF"/>
                </a:solidFill>
              </a:rPr>
              <a:t>Then we need to reckon with </a:t>
            </a:r>
            <a:r>
              <a:rPr lang="en-US" dirty="0">
                <a:solidFill>
                  <a:srgbClr val="945200"/>
                </a:solidFill>
              </a:rPr>
              <a:t>higher order logics, modal logics, temporal logics, program logics (including Hoare logic and Separation Logic) – you must know what they mean (no details)</a:t>
            </a:r>
          </a:p>
          <a:p>
            <a:pPr lvl="1"/>
            <a:r>
              <a:rPr lang="en-US" dirty="0">
                <a:solidFill>
                  <a:schemeClr val="tx1"/>
                </a:solidFill>
              </a:rPr>
              <a:t>See Moshe </a:t>
            </a:r>
            <a:r>
              <a:rPr lang="en-US" dirty="0" err="1">
                <a:solidFill>
                  <a:schemeClr val="tx1"/>
                </a:solidFill>
              </a:rPr>
              <a:t>Vardi’s</a:t>
            </a:r>
            <a:r>
              <a:rPr lang="en-US" dirty="0">
                <a:solidFill>
                  <a:schemeClr val="tx1"/>
                </a:solidFill>
              </a:rPr>
              <a:t> lecture on Formal Methods on Canvas in slide form!</a:t>
            </a:r>
          </a:p>
          <a:p>
            <a:pPr lvl="1"/>
            <a:r>
              <a:rPr lang="en-US" dirty="0">
                <a:solidFill>
                  <a:schemeClr val="tx1"/>
                </a:solidFill>
              </a:rPr>
              <a:t>Moshe </a:t>
            </a:r>
            <a:r>
              <a:rPr lang="en-US" dirty="0" err="1">
                <a:solidFill>
                  <a:schemeClr val="tx1"/>
                </a:solidFill>
              </a:rPr>
              <a:t>Vardi</a:t>
            </a:r>
            <a:r>
              <a:rPr lang="en-US" dirty="0">
                <a:solidFill>
                  <a:schemeClr val="tx1"/>
                </a:solidFill>
              </a:rPr>
              <a:t> helped inaugurate the World Logic Day recently!</a:t>
            </a:r>
          </a:p>
          <a:p>
            <a:pPr lvl="2"/>
            <a:r>
              <a:rPr lang="en-US" dirty="0">
                <a:solidFill>
                  <a:schemeClr val="tx1"/>
                </a:solidFill>
                <a:hlinkClick r:id="rId2"/>
              </a:rPr>
              <a:t>https://events.rice.edu/#!view/event/event_id/155303</a:t>
            </a:r>
            <a:r>
              <a:rPr lang="en-US" dirty="0">
                <a:solidFill>
                  <a:schemeClr val="tx1"/>
                </a:solidFill>
              </a:rPr>
              <a:t> </a:t>
            </a:r>
          </a:p>
        </p:txBody>
      </p:sp>
    </p:spTree>
    <p:extLst>
      <p:ext uri="{BB962C8B-B14F-4D97-AF65-F5344CB8AC3E}">
        <p14:creationId xmlns:p14="http://schemas.microsoft.com/office/powerpoint/2010/main" val="59064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What is First Order and what are Higher Order?</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 First Order</a:t>
            </a:r>
          </a:p>
          <a:p>
            <a:pPr lvl="1"/>
            <a:r>
              <a:rPr lang="en-US" dirty="0">
                <a:solidFill>
                  <a:srgbClr val="0432FF"/>
                </a:solidFill>
              </a:rPr>
              <a:t>You don’t quantify over functions and predicates!</a:t>
            </a:r>
          </a:p>
          <a:p>
            <a:pPr lvl="1"/>
            <a:r>
              <a:rPr lang="en-US" dirty="0">
                <a:solidFill>
                  <a:srgbClr val="0432FF"/>
                </a:solidFill>
              </a:rPr>
              <a:t>Like in first-order programming where you don’t pass functions as arguments</a:t>
            </a:r>
          </a:p>
          <a:p>
            <a:r>
              <a:rPr lang="en-US" dirty="0"/>
              <a:t>Higher Order</a:t>
            </a:r>
          </a:p>
          <a:p>
            <a:pPr lvl="1"/>
            <a:r>
              <a:rPr lang="en-US" dirty="0"/>
              <a:t>You can quantify over functions and predicates</a:t>
            </a:r>
          </a:p>
          <a:p>
            <a:pPr lvl="1"/>
            <a:r>
              <a:rPr lang="en-US" dirty="0"/>
              <a:t>Like in higher-order programming where you can pass functions as arguments</a:t>
            </a:r>
          </a:p>
          <a:p>
            <a:pPr lvl="3"/>
            <a:r>
              <a:rPr lang="en-US" dirty="0"/>
              <a:t>Aside: good grounding in logic and functional programming is very handy</a:t>
            </a:r>
          </a:p>
          <a:p>
            <a:pPr lvl="3"/>
            <a:r>
              <a:rPr lang="en-US" dirty="0"/>
              <a:t>If you throw in probability, linear algebra and more math topics, you are super-human!</a:t>
            </a:r>
          </a:p>
          <a:p>
            <a:r>
              <a:rPr lang="en-US" dirty="0">
                <a:solidFill>
                  <a:srgbClr val="0432FF"/>
                </a:solidFill>
              </a:rPr>
              <a:t>What is one higher order logic thing you studied in discrete math?</a:t>
            </a:r>
            <a:endParaRPr lang="en-US" dirty="0"/>
          </a:p>
        </p:txBody>
      </p:sp>
    </p:spTree>
    <p:extLst>
      <p:ext uri="{BB962C8B-B14F-4D97-AF65-F5344CB8AC3E}">
        <p14:creationId xmlns:p14="http://schemas.microsoft.com/office/powerpoint/2010/main" val="267926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What a Familiar Higher Order Logic Assertion ?</a:t>
            </a:r>
          </a:p>
        </p:txBody>
      </p:sp>
    </p:spTree>
    <p:extLst>
      <p:ext uri="{BB962C8B-B14F-4D97-AF65-F5344CB8AC3E}">
        <p14:creationId xmlns:p14="http://schemas.microsoft.com/office/powerpoint/2010/main" val="339491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 Familiar Higher Order assertion</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fontScale="92500" lnSpcReduction="20000"/>
          </a:bodyPr>
          <a:lstStyle/>
          <a:p>
            <a:r>
              <a:rPr lang="en-US" dirty="0">
                <a:solidFill>
                  <a:srgbClr val="0432FF"/>
                </a:solidFill>
              </a:rPr>
              <a:t>What is one higher order logic thing you studied in discrete math?</a:t>
            </a:r>
          </a:p>
          <a:p>
            <a:pPr lvl="1"/>
            <a:r>
              <a:rPr lang="en-US" dirty="0">
                <a:solidFill>
                  <a:srgbClr val="0432FF"/>
                </a:solidFill>
              </a:rPr>
              <a:t>Answer: Induction!</a:t>
            </a:r>
          </a:p>
          <a:p>
            <a:pPr lvl="1"/>
            <a:endParaRPr lang="en-US" dirty="0">
              <a:solidFill>
                <a:srgbClr val="0432FF"/>
              </a:solidFill>
            </a:endParaRPr>
          </a:p>
          <a:p>
            <a:r>
              <a:rPr lang="en-US" dirty="0">
                <a:solidFill>
                  <a:srgbClr val="0432FF"/>
                </a:solidFill>
              </a:rPr>
              <a:t>Arithmetic induction</a:t>
            </a:r>
          </a:p>
          <a:p>
            <a:endParaRPr lang="en-US" dirty="0">
              <a:solidFill>
                <a:srgbClr val="0432FF"/>
              </a:solidFill>
            </a:endParaRPr>
          </a:p>
          <a:p>
            <a:endParaRPr lang="en-US" dirty="0">
              <a:solidFill>
                <a:srgbClr val="0432FF"/>
              </a:solidFill>
            </a:endParaRPr>
          </a:p>
          <a:p>
            <a:endParaRPr lang="en-US" dirty="0">
              <a:solidFill>
                <a:srgbClr val="0432FF"/>
              </a:solidFill>
            </a:endParaRPr>
          </a:p>
          <a:p>
            <a:r>
              <a:rPr lang="en-US" dirty="0">
                <a:solidFill>
                  <a:srgbClr val="0432FF"/>
                </a:solidFill>
              </a:rPr>
              <a:t>Look at “Book-1” to see a proof that Arithmetic Induction and Complete Induction are equivalent</a:t>
            </a:r>
          </a:p>
          <a:p>
            <a:endParaRPr lang="en-US" dirty="0">
              <a:solidFill>
                <a:srgbClr val="0432FF"/>
              </a:solidFill>
            </a:endParaRPr>
          </a:p>
          <a:p>
            <a:r>
              <a:rPr lang="en-US" dirty="0">
                <a:solidFill>
                  <a:srgbClr val="0432FF"/>
                </a:solidFill>
              </a:rPr>
              <a:t>Modern adaptation : K-induction – very handy!</a:t>
            </a:r>
          </a:p>
          <a:p>
            <a:pPr lvl="1"/>
            <a:r>
              <a:rPr lang="en-US" dirty="0">
                <a:solidFill>
                  <a:srgbClr val="945200"/>
                </a:solidFill>
              </a:rPr>
              <a:t>Almost like setting up K basis cases – and exploit that in the inductive step</a:t>
            </a:r>
          </a:p>
          <a:p>
            <a:pPr lvl="2"/>
            <a:r>
              <a:rPr lang="en-US" dirty="0">
                <a:solidFill>
                  <a:srgbClr val="0432FF"/>
                </a:solidFill>
              </a:rPr>
              <a:t>Very nifty and works great! Can prove many real software designs using K-induction!!</a:t>
            </a:r>
          </a:p>
          <a:p>
            <a:pPr lvl="1"/>
            <a:r>
              <a:rPr lang="en-US" dirty="0">
                <a:solidFill>
                  <a:srgbClr val="945200"/>
                </a:solidFill>
              </a:rPr>
              <a:t>Makes the task of finding the inductive assertion much easier</a:t>
            </a:r>
          </a:p>
          <a:p>
            <a:pPr lvl="2"/>
            <a:r>
              <a:rPr lang="en-US" dirty="0">
                <a:solidFill>
                  <a:srgbClr val="0432FF"/>
                </a:solidFill>
              </a:rPr>
              <a:t>As you can </a:t>
            </a:r>
            <a:r>
              <a:rPr lang="en-US" dirty="0" err="1">
                <a:solidFill>
                  <a:srgbClr val="0432FF"/>
                </a:solidFill>
              </a:rPr>
              <a:t>explot</a:t>
            </a:r>
            <a:r>
              <a:rPr lang="en-US" dirty="0">
                <a:solidFill>
                  <a:srgbClr val="0432FF"/>
                </a:solidFill>
              </a:rPr>
              <a:t> ”all those basis cases”</a:t>
            </a:r>
            <a:endParaRPr lang="en-US" dirty="0"/>
          </a:p>
        </p:txBody>
      </p:sp>
      <p:pic>
        <p:nvPicPr>
          <p:cNvPr id="4" name="Picture 3">
            <a:extLst>
              <a:ext uri="{FF2B5EF4-FFF2-40B4-BE49-F238E27FC236}">
                <a16:creationId xmlns:a16="http://schemas.microsoft.com/office/drawing/2014/main" id="{842D6157-9E15-8242-BD88-4F02DF8AE8CE}"/>
              </a:ext>
            </a:extLst>
          </p:cNvPr>
          <p:cNvPicPr>
            <a:picLocks noChangeAspect="1"/>
          </p:cNvPicPr>
          <p:nvPr/>
        </p:nvPicPr>
        <p:blipFill>
          <a:blip r:embed="rId2"/>
          <a:stretch>
            <a:fillRect/>
          </a:stretch>
        </p:blipFill>
        <p:spPr>
          <a:xfrm>
            <a:off x="946150" y="3187700"/>
            <a:ext cx="10299700" cy="482600"/>
          </a:xfrm>
          <a:prstGeom prst="rect">
            <a:avLst/>
          </a:prstGeom>
        </p:spPr>
      </p:pic>
    </p:spTree>
    <p:extLst>
      <p:ext uri="{BB962C8B-B14F-4D97-AF65-F5344CB8AC3E}">
        <p14:creationId xmlns:p14="http://schemas.microsoft.com/office/powerpoint/2010/main" val="370549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Aside</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 Even Alloy has a higher-order logic incarnate</a:t>
            </a:r>
          </a:p>
          <a:p>
            <a:pPr lvl="1"/>
            <a:r>
              <a:rPr lang="en-US" dirty="0"/>
              <a:t>Higher Order Logic </a:t>
            </a:r>
            <a:r>
              <a:rPr lang="en-US" dirty="0" err="1"/>
              <a:t>Analyzier</a:t>
            </a:r>
            <a:r>
              <a:rPr lang="en-US" dirty="0"/>
              <a:t> or HOLA</a:t>
            </a:r>
          </a:p>
          <a:p>
            <a:pPr lvl="2"/>
            <a:r>
              <a:rPr lang="en-US" dirty="0"/>
              <a:t>It helps state and check some graph theorems </a:t>
            </a:r>
            <a:r>
              <a:rPr lang="en-US" dirty="0">
                <a:sym typeface="Wingdings" pitchFamily="2" charset="2"/>
              </a:rPr>
              <a:t> </a:t>
            </a:r>
            <a:r>
              <a:rPr lang="en-US" dirty="0" err="1">
                <a:sym typeface="Wingdings" pitchFamily="2" charset="2"/>
              </a:rPr>
              <a:t>Turan’s</a:t>
            </a:r>
            <a:r>
              <a:rPr lang="en-US" dirty="0">
                <a:sym typeface="Wingdings" pitchFamily="2" charset="2"/>
              </a:rPr>
              <a:t> Theorem (look up)</a:t>
            </a:r>
          </a:p>
          <a:p>
            <a:pPr lvl="2"/>
            <a:r>
              <a:rPr lang="en-US" dirty="0">
                <a:sym typeface="Wingdings" pitchFamily="2" charset="2"/>
              </a:rPr>
              <a:t>It has been used for program synthesis in a limited way</a:t>
            </a:r>
          </a:p>
          <a:p>
            <a:pPr marL="914400" lvl="2" indent="0">
              <a:buNone/>
            </a:pPr>
            <a:endParaRPr lang="en-US" dirty="0"/>
          </a:p>
        </p:txBody>
      </p:sp>
    </p:spTree>
    <p:extLst>
      <p:ext uri="{BB962C8B-B14F-4D97-AF65-F5344CB8AC3E}">
        <p14:creationId xmlns:p14="http://schemas.microsoft.com/office/powerpoint/2010/main" val="162776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0996246" cy="2851603"/>
          </a:xfrm>
        </p:spPr>
        <p:txBody>
          <a:bodyPr>
            <a:normAutofit/>
          </a:bodyPr>
          <a:lstStyle/>
          <a:p>
            <a:r>
              <a:rPr lang="en-US" dirty="0">
                <a:solidFill>
                  <a:srgbClr val="0432FF"/>
                </a:solidFill>
              </a:rPr>
              <a:t>We must begin studying Alloy by reviewing Relations  </a:t>
            </a:r>
            <a:br>
              <a:rPr lang="en-US" dirty="0">
                <a:solidFill>
                  <a:srgbClr val="0432FF"/>
                </a:solidFill>
              </a:rPr>
            </a:br>
            <a:br>
              <a:rPr lang="en-US" dirty="0">
                <a:solidFill>
                  <a:srgbClr val="0432FF"/>
                </a:solidFill>
              </a:rPr>
            </a:br>
            <a:r>
              <a:rPr lang="en-US" dirty="0">
                <a:solidFill>
                  <a:srgbClr val="0432FF"/>
                </a:solidFill>
              </a:rPr>
              <a:t>Binary Relations of interest most often</a:t>
            </a:r>
          </a:p>
        </p:txBody>
      </p:sp>
    </p:spTree>
    <p:extLst>
      <p:ext uri="{BB962C8B-B14F-4D97-AF65-F5344CB8AC3E}">
        <p14:creationId xmlns:p14="http://schemas.microsoft.com/office/powerpoint/2010/main" val="315012143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14002</TotalTime>
  <Words>1366</Words>
  <Application>Microsoft Macintosh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Trebuchet MS</vt:lpstr>
      <vt:lpstr>Office Theme</vt:lpstr>
      <vt:lpstr>CS 5/6110, Software Correctness Analysis, Spring 2022 Lecture 11</vt:lpstr>
      <vt:lpstr>PowerPoint Presentation</vt:lpstr>
      <vt:lpstr>Overview of Formal Verification of Software</vt:lpstr>
      <vt:lpstr>Terminology Deluge, and where we need it</vt:lpstr>
      <vt:lpstr>What is First Order and what are Higher Order?</vt:lpstr>
      <vt:lpstr>What a Familiar Higher Order Logic Assertion ?</vt:lpstr>
      <vt:lpstr>A Familiar Higher Order assertion</vt:lpstr>
      <vt:lpstr>Aside</vt:lpstr>
      <vt:lpstr>We must begin studying Alloy by reviewing Relations    Binary Relations of interest most often</vt:lpstr>
      <vt:lpstr>This is a reflexive and transitive relation</vt:lpstr>
      <vt:lpstr>Models the “pecking order” of power between machines  DFA more powerful (or same power) as NFA, i.e. there is a D-&gt;N and N-&gt;D.   Likewise, D-&gt;P and N-&gt;P for P being a PDA.   Td and Tn are DTM and NDTM.  What does Td-&gt;Tn and Tn-&gt;Td say? .</vt:lpstr>
      <vt:lpstr>Preorders allow two things to stand in ”&lt;=“ without being the same  E.g. “steph-curry” &lt;= “lebron-james” and         “lebron-james” &lt;= “steph-curry”    but “steph-curry” not the SAME as “lebron-james” </vt:lpstr>
      <vt:lpstr>RELATIONS – a recap</vt:lpstr>
      <vt:lpstr>COMPUTE &lt;=   &amp;   ~&lt;=    </vt:lpstr>
      <vt:lpstr>Partial Orders</vt:lpstr>
      <vt:lpstr>Partial Orders</vt:lpstr>
      <vt:lpstr>Partial Orders</vt:lpstr>
      <vt:lpstr>One more exercise</vt:lpstr>
      <vt:lpstr>Asg4 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574</cp:revision>
  <cp:lastPrinted>2020-01-02T17:56:37Z</cp:lastPrinted>
  <dcterms:created xsi:type="dcterms:W3CDTF">2017-08-23T19:27:01Z</dcterms:created>
  <dcterms:modified xsi:type="dcterms:W3CDTF">2022-02-15T20:52:24Z</dcterms:modified>
</cp:coreProperties>
</file>