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14" r:id="rId2"/>
    <p:sldId id="1240" r:id="rId3"/>
    <p:sldId id="1286" r:id="rId4"/>
    <p:sldId id="1287" r:id="rId5"/>
    <p:sldId id="1288" r:id="rId6"/>
    <p:sldId id="1289" r:id="rId7"/>
    <p:sldId id="1290" r:id="rId8"/>
    <p:sldId id="1291" r:id="rId9"/>
    <p:sldId id="1292" r:id="rId10"/>
    <p:sldId id="1293" r:id="rId11"/>
    <p:sldId id="1294" r:id="rId12"/>
    <p:sldId id="1295" r:id="rId13"/>
    <p:sldId id="1296" r:id="rId14"/>
    <p:sldId id="1297" r:id="rId15"/>
    <p:sldId id="1298" r:id="rId16"/>
    <p:sldId id="1299" r:id="rId17"/>
    <p:sldId id="1300" r:id="rId18"/>
    <p:sldId id="1301" r:id="rId19"/>
    <p:sldId id="1303" r:id="rId20"/>
    <p:sldId id="1302" r:id="rId21"/>
    <p:sldId id="1305" r:id="rId22"/>
    <p:sldId id="1306" r:id="rId23"/>
    <p:sldId id="1307" r:id="rId24"/>
    <p:sldId id="1308" r:id="rId25"/>
    <p:sldId id="1309" r:id="rId26"/>
    <p:sldId id="1310" r:id="rId27"/>
    <p:sldId id="1311" r:id="rId28"/>
    <p:sldId id="1304" r:id="rId29"/>
    <p:sldId id="124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/>
    <p:restoredTop sz="93099"/>
  </p:normalViewPr>
  <p:slideViewPr>
    <p:cSldViewPr snapToGrid="0" snapToObjects="1">
      <p:cViewPr varScale="1">
        <p:scale>
          <a:sx n="115" d="100"/>
          <a:sy n="115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D6DB53-E4F5-6246-B7F3-374C47F2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111250"/>
            <a:ext cx="70993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100504A-B86F-2342-B875-AA20D8ED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85" y="0"/>
            <a:ext cx="8057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6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2BB5E85-5F9B-FF41-89BD-C7E28707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771"/>
            <a:ext cx="12192000" cy="52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3C8E99-C046-CE42-9E7A-BF2404CE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5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4402DC1-60DB-B441-ADB9-E3A3D7F0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01600"/>
            <a:ext cx="108077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388005-ECF3-8B4C-8A92-1B6F1CE6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0" y="0"/>
            <a:ext cx="11286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5AD817-8D17-C34D-BEBE-7979D4CF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"/>
            <a:ext cx="1013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E058D0E-AB8A-BD4F-BF9A-AE073197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" y="0"/>
            <a:ext cx="11396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8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28CAD340-981E-EE49-B74A-C2A02544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250950"/>
            <a:ext cx="8153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7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0C88-9A55-5D4F-AC0E-6E22F3E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finishes the proof of the XOR-swapper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E5A9-2BD2-C240-84F0-0BE499C3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return to the Gordon example g20</a:t>
            </a:r>
          </a:p>
          <a:p>
            <a:endParaRPr lang="en-US" dirty="0"/>
          </a:p>
          <a:p>
            <a:r>
              <a:rPr lang="en-US" dirty="0"/>
              <a:t>See my hand-derivation of the “LI march backwards!!”</a:t>
            </a:r>
          </a:p>
          <a:p>
            <a:endParaRPr lang="en-US" dirty="0"/>
          </a:p>
          <a:p>
            <a:pPr lvl="1"/>
            <a:r>
              <a:rPr lang="en-US" dirty="0"/>
              <a:t>This is how Floyd originated his ideas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Hoare adapted the ideas to the form of “program logic"</a:t>
            </a:r>
          </a:p>
        </p:txBody>
      </p:sp>
    </p:spTree>
    <p:extLst>
      <p:ext uri="{BB962C8B-B14F-4D97-AF65-F5344CB8AC3E}">
        <p14:creationId xmlns:p14="http://schemas.microsoft.com/office/powerpoint/2010/main" val="198587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go through all the details of a simple </a:t>
            </a:r>
            <a:r>
              <a:rPr lang="en-US" dirty="0" err="1"/>
              <a:t>pgm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fully analyze a program that multiplies two numbers through repeated addition</a:t>
            </a:r>
          </a:p>
          <a:p>
            <a:endParaRPr lang="en-US" dirty="0"/>
          </a:p>
          <a:p>
            <a:r>
              <a:rPr lang="en-US" dirty="0"/>
              <a:t>We will illustrate the ideas of </a:t>
            </a:r>
          </a:p>
          <a:p>
            <a:pPr lvl="1"/>
            <a:r>
              <a:rPr lang="en-US" dirty="0"/>
              <a:t>Weakest precondition of a command with respect to a postcondition</a:t>
            </a:r>
          </a:p>
          <a:p>
            <a:pPr lvl="1"/>
            <a:r>
              <a:rPr lang="en-US" dirty="0"/>
              <a:t>Loop invariant</a:t>
            </a:r>
          </a:p>
          <a:p>
            <a:pPr lvl="1"/>
            <a:r>
              <a:rPr lang="en-US" dirty="0"/>
              <a:t>Termination (“measure”) function</a:t>
            </a:r>
          </a:p>
          <a:p>
            <a:r>
              <a:rPr lang="en-US" dirty="0"/>
              <a:t>We will take examples from Gordon’s book and run it under </a:t>
            </a:r>
            <a:r>
              <a:rPr lang="en-US" dirty="0" err="1"/>
              <a:t>Dafny</a:t>
            </a:r>
            <a:r>
              <a:rPr lang="en-US" dirty="0"/>
              <a:t> – our first candidate is g20a.dfy and the ”real” code is “g20b.dfy” with all details. g20a.dfy will keep us busy!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250950"/>
            <a:ext cx="8153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21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0C88-9A55-5D4F-AC0E-6E22F3E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confine to sequential </a:t>
            </a:r>
            <a:r>
              <a:rPr lang="en-US" dirty="0" err="1"/>
              <a:t>verif</a:t>
            </a:r>
            <a:r>
              <a:rPr lang="en-US" dirty="0"/>
              <a:t>, we need “LI”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E5A9-2BD2-C240-84F0-0BE499C3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(users) have to come up with an assertion to place at the loop head, called Loop Invariant, or “LI”</a:t>
            </a:r>
          </a:p>
          <a:p>
            <a:pPr lvl="1"/>
            <a:r>
              <a:rPr lang="en-US" dirty="0"/>
              <a:t>( memory aid : those who said verification was easy said a LI  </a:t>
            </a:r>
            <a:r>
              <a:rPr lang="en-US" dirty="0">
                <a:sym typeface="Wingdings" pitchFamily="2" charset="2"/>
              </a:rPr>
              <a:t> 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This is such a general statement that must </a:t>
            </a:r>
          </a:p>
          <a:p>
            <a:pPr lvl="1"/>
            <a:r>
              <a:rPr lang="en-US" dirty="0">
                <a:sym typeface="Wingdings" pitchFamily="2" charset="2"/>
              </a:rPr>
              <a:t>Be true when you hit the loop head the first time</a:t>
            </a:r>
          </a:p>
          <a:p>
            <a:pPr lvl="1"/>
            <a:r>
              <a:rPr lang="en-US" dirty="0">
                <a:sym typeface="Wingdings" pitchFamily="2" charset="2"/>
              </a:rPr>
              <a:t>Must stay true every time you hit the loop head</a:t>
            </a:r>
          </a:p>
          <a:p>
            <a:pPr lvl="1"/>
            <a:r>
              <a:rPr lang="en-US" dirty="0">
                <a:sym typeface="Wingdings" pitchFamily="2" charset="2"/>
              </a:rPr>
              <a:t>Even the last time (when about to exit) the LI must be true!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Come up with such a  LI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2A7A0-5B2B-6644-80D6-363A0C19B786}"/>
              </a:ext>
            </a:extLst>
          </p:cNvPr>
          <p:cNvSpPr txBox="1"/>
          <p:nvPr/>
        </p:nvSpPr>
        <p:spPr>
          <a:xfrm flipH="1">
            <a:off x="220980" y="0"/>
            <a:ext cx="11330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good Loop Invariant to place immediately after “while” and</a:t>
            </a:r>
          </a:p>
          <a:p>
            <a:r>
              <a:rPr lang="en-US" sz="2400" dirty="0"/>
              <a:t>Before the “{ “ ?? THINK OF IT THIS WAY! IMAGINE YOU’VE BEEN RUNNING THE CODE FOR A WHILE … take a snapshot using your camera, and characterize the variable values that you see at that point into a mathematical relationship! </a:t>
            </a:r>
          </a:p>
          <a:p>
            <a:endParaRPr lang="en-US" sz="2400" dirty="0"/>
          </a:p>
          <a:p>
            <a:r>
              <a:rPr lang="en-US" sz="2400" dirty="0"/>
              <a:t>Hint! Look at the final answer you have to deliver … this LI when specialized to the exit condition must be close enough (or actually imply) the post-condition!</a:t>
            </a:r>
          </a:p>
          <a:p>
            <a:endParaRPr lang="en-US" sz="2400" dirty="0"/>
          </a:p>
          <a:p>
            <a:r>
              <a:rPr lang="en-US" sz="2400" dirty="0"/>
              <a:t>What is it for this program ??    Spend 5 mins!  Let the students independently type their LIs and discuss!</a:t>
            </a:r>
          </a:p>
        </p:txBody>
      </p:sp>
    </p:spTree>
    <p:extLst>
      <p:ext uri="{BB962C8B-B14F-4D97-AF65-F5344CB8AC3E}">
        <p14:creationId xmlns:p14="http://schemas.microsoft.com/office/powerpoint/2010/main" val="99501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2A7A0-5B2B-6644-80D6-363A0C19B786}"/>
              </a:ext>
            </a:extLst>
          </p:cNvPr>
          <p:cNvSpPr txBox="1"/>
          <p:nvPr/>
        </p:nvSpPr>
        <p:spPr>
          <a:xfrm flipH="1">
            <a:off x="220980" y="0"/>
            <a:ext cx="11330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good Loop Invariant to place immediately after “while” and</a:t>
            </a:r>
          </a:p>
          <a:p>
            <a:r>
              <a:rPr lang="en-US" sz="2400" dirty="0"/>
              <a:t>Before the “{ “ ?? THINK OF IT THIS WAY! IMAGINE YOU’VE BEEN RUNNING THE CODE FOR A WHILE … take a snapshot using your camera, and characterize the variable values that you see at that point into a mathematical relationship! </a:t>
            </a:r>
          </a:p>
          <a:p>
            <a:endParaRPr lang="en-US" sz="2400" dirty="0"/>
          </a:p>
          <a:p>
            <a:r>
              <a:rPr lang="en-US" sz="2400" dirty="0"/>
              <a:t>Hint! Look at the final answer you have to deliver … this LI when specialized to the exit condition must be close enough (or actually imply) the post-condition!</a:t>
            </a:r>
          </a:p>
          <a:p>
            <a:endParaRPr lang="en-US" sz="2400" dirty="0"/>
          </a:p>
          <a:p>
            <a:r>
              <a:rPr lang="en-US" sz="2400" dirty="0"/>
              <a:t>What is it for this program ??    Spend 5 mins!  Let the students independently type their LIs and discuss!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7231F-CDD2-CC40-A7C1-A1F6BC607714}"/>
              </a:ext>
            </a:extLst>
          </p:cNvPr>
          <p:cNvSpPr txBox="1"/>
          <p:nvPr/>
        </p:nvSpPr>
        <p:spPr>
          <a:xfrm>
            <a:off x="6495728" y="3587395"/>
            <a:ext cx="50561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yourselves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of the S has been computed?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remains to be computed?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the remaining work reflect in the </a:t>
            </a:r>
          </a:p>
          <a:p>
            <a:r>
              <a:rPr lang="en-US" dirty="0"/>
              <a:t>    residual value of X?</a:t>
            </a:r>
          </a:p>
          <a:p>
            <a:r>
              <a:rPr lang="en-US" dirty="0"/>
              <a:t>* How to now capture “S” as a function of </a:t>
            </a:r>
          </a:p>
          <a:p>
            <a:r>
              <a:rPr lang="en-US" dirty="0"/>
              <a:t>   X and the other variables ??</a:t>
            </a:r>
          </a:p>
          <a:p>
            <a:endParaRPr lang="en-US" dirty="0"/>
          </a:p>
          <a:p>
            <a:r>
              <a:rPr lang="en-US" dirty="0"/>
              <a:t>YOUR ANSWER NOW !!</a:t>
            </a:r>
          </a:p>
        </p:txBody>
      </p:sp>
    </p:spTree>
    <p:extLst>
      <p:ext uri="{BB962C8B-B14F-4D97-AF65-F5344CB8AC3E}">
        <p14:creationId xmlns:p14="http://schemas.microsoft.com/office/powerpoint/2010/main" val="412043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2A7A0-5B2B-6644-80D6-363A0C19B786}"/>
              </a:ext>
            </a:extLst>
          </p:cNvPr>
          <p:cNvSpPr txBox="1"/>
          <p:nvPr/>
        </p:nvSpPr>
        <p:spPr>
          <a:xfrm flipH="1">
            <a:off x="220980" y="0"/>
            <a:ext cx="11330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good Loop Invariant to place immediately after “while” and</a:t>
            </a:r>
          </a:p>
          <a:p>
            <a:r>
              <a:rPr lang="en-US" sz="2400" dirty="0"/>
              <a:t>Before the “{ “ ?? THINK OF IT THIS WAY! IMAGINE YOU’VE BEEN RUNNING THE CODE FOR A WHILE … take a snapshot using your camera, and characterize the variable values that you see at that point into a mathematical relationship! </a:t>
            </a:r>
          </a:p>
          <a:p>
            <a:endParaRPr lang="en-US" sz="2400" dirty="0"/>
          </a:p>
          <a:p>
            <a:r>
              <a:rPr lang="en-US" sz="2400" dirty="0"/>
              <a:t>Hint! Look at the final answer you have to deliver … this LI when specialized to the exit condition must be close enough (or actually imply) the post-condition!</a:t>
            </a:r>
          </a:p>
          <a:p>
            <a:endParaRPr lang="en-US" sz="2400" dirty="0"/>
          </a:p>
          <a:p>
            <a:r>
              <a:rPr lang="en-US" sz="2400" dirty="0"/>
              <a:t>What is it for this program ??    Spend 5 mins!  Let the students independently type their LIs and discuss!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7231F-CDD2-CC40-A7C1-A1F6BC607714}"/>
              </a:ext>
            </a:extLst>
          </p:cNvPr>
          <p:cNvSpPr txBox="1"/>
          <p:nvPr/>
        </p:nvSpPr>
        <p:spPr>
          <a:xfrm>
            <a:off x="6389048" y="3429000"/>
            <a:ext cx="50561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yourselves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of the S has been computed?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remains to be computed?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the remaining work reflect in the </a:t>
            </a:r>
          </a:p>
          <a:p>
            <a:r>
              <a:rPr lang="en-US" dirty="0"/>
              <a:t>    residual value of X?</a:t>
            </a:r>
          </a:p>
          <a:p>
            <a:r>
              <a:rPr lang="en-US" dirty="0"/>
              <a:t>* How to now capture “S” as a function of </a:t>
            </a:r>
          </a:p>
          <a:p>
            <a:r>
              <a:rPr lang="en-US" dirty="0"/>
              <a:t>   X and the other variables ??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>
                <a:solidFill>
                  <a:srgbClr val="FF0000"/>
                </a:solidFill>
              </a:rPr>
              <a:t>plausible</a:t>
            </a:r>
            <a:r>
              <a:rPr lang="en-US" dirty="0"/>
              <a:t> ANSWER NOW !! 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(x – X) * Y == S</a:t>
            </a:r>
          </a:p>
        </p:txBody>
      </p:sp>
    </p:spTree>
    <p:extLst>
      <p:ext uri="{BB962C8B-B14F-4D97-AF65-F5344CB8AC3E}">
        <p14:creationId xmlns:p14="http://schemas.microsoft.com/office/powerpoint/2010/main" val="1462843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7231F-CDD2-CC40-A7C1-A1F6BC607714}"/>
              </a:ext>
            </a:extLst>
          </p:cNvPr>
          <p:cNvSpPr txBox="1"/>
          <p:nvPr/>
        </p:nvSpPr>
        <p:spPr>
          <a:xfrm>
            <a:off x="5566088" y="198120"/>
            <a:ext cx="6051593" cy="667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</a:t>
            </a:r>
            <a:r>
              <a:rPr lang="en-US" sz="2800" dirty="0">
                <a:solidFill>
                  <a:srgbClr val="FF0000"/>
                </a:solidFill>
              </a:rPr>
              <a:t>plausible</a:t>
            </a:r>
            <a:r>
              <a:rPr lang="en-US" sz="2800" dirty="0"/>
              <a:t> ANSWER NOW !!  </a:t>
            </a: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(x – X) * Y == S</a:t>
            </a:r>
          </a:p>
          <a:p>
            <a:r>
              <a:rPr lang="en-US" sz="2800" b="1" dirty="0">
                <a:solidFill>
                  <a:srgbClr val="0432FF"/>
                </a:solidFill>
              </a:rPr>
              <a:t>Why only plausible?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432FF"/>
                </a:solidFill>
              </a:rPr>
              <a:t>Invariant discovery is the</a:t>
            </a:r>
          </a:p>
          <a:p>
            <a:r>
              <a:rPr lang="en-US" sz="2800" b="1" dirty="0">
                <a:solidFill>
                  <a:srgbClr val="0432FF"/>
                </a:solidFill>
              </a:rPr>
              <a:t>  hardest problem</a:t>
            </a:r>
          </a:p>
          <a:p>
            <a:r>
              <a:rPr lang="en-US" sz="2800" b="1" dirty="0">
                <a:solidFill>
                  <a:srgbClr val="0432FF"/>
                </a:solidFill>
              </a:rPr>
              <a:t> (the most creative aspect) of </a:t>
            </a:r>
          </a:p>
          <a:p>
            <a:r>
              <a:rPr lang="en-US" sz="2800" b="1" dirty="0">
                <a:solidFill>
                  <a:srgbClr val="0432FF"/>
                </a:solidFill>
              </a:rPr>
              <a:t>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Model-checkers find invariants </a:t>
            </a:r>
          </a:p>
          <a:p>
            <a:r>
              <a:rPr lang="en-US" sz="2800" b="1" dirty="0"/>
              <a:t> for you </a:t>
            </a:r>
          </a:p>
          <a:p>
            <a:r>
              <a:rPr lang="en-US" sz="2800" b="1" dirty="0"/>
              <a:t>  They find SIN s   … Strongest </a:t>
            </a:r>
          </a:p>
          <a:p>
            <a:r>
              <a:rPr lang="en-US" sz="2800" b="1" dirty="0"/>
              <a:t>  Invariants </a:t>
            </a:r>
            <a:r>
              <a:rPr lang="en-US" sz="2800" b="1" dirty="0">
                <a:sym typeface="Wingdings" pitchFamily="2" charset="2"/>
              </a:rPr>
              <a:t> </a:t>
            </a:r>
          </a:p>
          <a:p>
            <a:r>
              <a:rPr lang="en-US" sz="2800" b="1" dirty="0">
                <a:sym typeface="Wingdings" pitchFamily="2" charset="2"/>
              </a:rPr>
              <a:t> (but only for those finite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45200"/>
                </a:solidFill>
                <a:sym typeface="Wingdings" pitchFamily="2" charset="2"/>
              </a:rPr>
              <a:t>We need a closed-form invariant </a:t>
            </a:r>
          </a:p>
          <a:p>
            <a:r>
              <a:rPr lang="en-US" sz="2800" b="1" dirty="0">
                <a:solidFill>
                  <a:srgbClr val="945200"/>
                </a:solidFill>
                <a:sym typeface="Wingdings" pitchFamily="2" charset="2"/>
              </a:rPr>
              <a:t>  for the general case!</a:t>
            </a:r>
            <a:endParaRPr lang="en-US" sz="2800" b="1" dirty="0">
              <a:solidFill>
                <a:srgbClr val="9452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11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65A2-6A3C-3F45-96B1-57B96985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two methods to confirm an 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C695-EEAD-164B-B116-34618A81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Ask </a:t>
            </a:r>
            <a:r>
              <a:rPr lang="en-US" dirty="0" err="1"/>
              <a:t>Dafny</a:t>
            </a:r>
            <a:r>
              <a:rPr lang="en-US" dirty="0"/>
              <a:t> or similar tools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 remember, these tools are worse than your nagging boss !!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may be close enough but these tools bite you hard at &lt;you-know-where&gt;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Have a method to hand-check!!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what we will show you how!</a:t>
            </a:r>
          </a:p>
        </p:txBody>
      </p:sp>
    </p:spTree>
    <p:extLst>
      <p:ext uri="{BB962C8B-B14F-4D97-AF65-F5344CB8AC3E}">
        <p14:creationId xmlns:p14="http://schemas.microsoft.com/office/powerpoint/2010/main" val="2835930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you need to know how ”</a:t>
            </a:r>
            <a:r>
              <a:rPr lang="en-US" dirty="0" err="1"/>
              <a:t>dafny</a:t>
            </a:r>
            <a:r>
              <a:rPr lang="en-US" dirty="0"/>
              <a:t> thinks”!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56A73E-DC43-FA40-B1C8-C6673143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3412"/>
            <a:ext cx="5856623" cy="5874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6B7FD-1D1E-E745-B861-3CA2DA322682}"/>
              </a:ext>
            </a:extLst>
          </p:cNvPr>
          <p:cNvSpPr txBox="1"/>
          <p:nvPr/>
        </p:nvSpPr>
        <p:spPr>
          <a:xfrm>
            <a:off x="6808161" y="3920706"/>
            <a:ext cx="4859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I’ve not learned how to steer</a:t>
            </a:r>
          </a:p>
          <a:p>
            <a:r>
              <a:rPr lang="en-US" dirty="0" err="1"/>
              <a:t>Dafny</a:t>
            </a:r>
            <a:r>
              <a:rPr lang="en-US" dirty="0"/>
              <a:t> well-enough… but this took  </a:t>
            </a:r>
          </a:p>
          <a:p>
            <a:r>
              <a:rPr lang="en-US" dirty="0"/>
              <a:t>an extra late night hour before I could sleep!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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CA07-6E89-A944-BED1-D08064B9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58640" cy="31591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Gordon’s g20 example and its </a:t>
            </a:r>
            <a:r>
              <a:rPr lang="en-US" sz="1600" dirty="0">
                <a:solidFill>
                  <a:srgbClr val="FF0000"/>
                </a:solidFill>
              </a:rPr>
              <a:t>“LI walk-back”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DDEC560-3E5E-194A-B96D-FC256827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08" y="315910"/>
            <a:ext cx="7767465" cy="65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BE7-FAAC-5149-A56C-EAA81D36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all for the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3F9B-A00E-294D-BAD7-A121EF39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18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I’ve given Asg-5</a:t>
            </a:r>
          </a:p>
          <a:p>
            <a:r>
              <a:rPr lang="en-US" dirty="0"/>
              <a:t>PROMISE to grade Asg-1 thru 4 before Monday!</a:t>
            </a:r>
          </a:p>
          <a:p>
            <a:pPr lvl="1"/>
            <a:r>
              <a:rPr lang="en-US" dirty="0"/>
              <a:t>As we will stay with </a:t>
            </a:r>
            <a:r>
              <a:rPr lang="en-US" dirty="0" err="1"/>
              <a:t>Dafny</a:t>
            </a:r>
            <a:r>
              <a:rPr lang="en-US" dirty="0"/>
              <a:t> through thick and thin for a week or so</a:t>
            </a:r>
          </a:p>
          <a:p>
            <a:endParaRPr lang="en-US" dirty="0"/>
          </a:p>
          <a:p>
            <a:r>
              <a:rPr lang="en-US" dirty="0"/>
              <a:t>Historically the first verification approach considered</a:t>
            </a:r>
          </a:p>
          <a:p>
            <a:r>
              <a:rPr lang="en-US" dirty="0"/>
              <a:t>Recently </a:t>
            </a:r>
            <a:r>
              <a:rPr lang="en-US" dirty="0" err="1"/>
              <a:t>TimSort</a:t>
            </a:r>
            <a:r>
              <a:rPr lang="en-US" dirty="0"/>
              <a:t> was found to be buggy and upgraded</a:t>
            </a:r>
          </a:p>
          <a:p>
            <a:pPr lvl="1"/>
            <a:r>
              <a:rPr lang="en-US" dirty="0"/>
              <a:t>See Wikipedia article on the </a:t>
            </a:r>
            <a:r>
              <a:rPr lang="en-US" dirty="0" err="1"/>
              <a:t>TimSort</a:t>
            </a:r>
            <a:r>
              <a:rPr lang="en-US" dirty="0"/>
              <a:t> bug</a:t>
            </a:r>
          </a:p>
          <a:p>
            <a:pPr lvl="1"/>
            <a:r>
              <a:rPr lang="en-US" dirty="0"/>
              <a:t>Proved by people using the theorem prover called Key</a:t>
            </a:r>
          </a:p>
          <a:p>
            <a:r>
              <a:rPr lang="en-US" dirty="0"/>
              <a:t>A good intuition about how Hoare Logic verifiers work is important</a:t>
            </a:r>
          </a:p>
          <a:p>
            <a:r>
              <a:rPr lang="en-US" dirty="0"/>
              <a:t>Next lecture (2/24): I’ll try and demo </a:t>
            </a:r>
            <a:r>
              <a:rPr lang="en-US" dirty="0" err="1"/>
              <a:t>Dafny</a:t>
            </a:r>
            <a:endParaRPr lang="en-US" dirty="0"/>
          </a:p>
          <a:p>
            <a:pPr lvl="1"/>
            <a:r>
              <a:rPr lang="en-US" dirty="0"/>
              <a:t>Requires some “magic” on Macs to work (mine stopped working; will fix)</a:t>
            </a:r>
          </a:p>
          <a:p>
            <a:r>
              <a:rPr lang="en-US" dirty="0"/>
              <a:t>Will study a Lisp-based verifier in Gordon’s book meanwhile</a:t>
            </a:r>
          </a:p>
        </p:txBody>
      </p:sp>
    </p:spTree>
    <p:extLst>
      <p:ext uri="{BB962C8B-B14F-4D97-AF65-F5344CB8AC3E}">
        <p14:creationId xmlns:p14="http://schemas.microsoft.com/office/powerpoint/2010/main" val="86462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344-B3D4-CB49-B945-883ED6C6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g20a : Gordon’s example 20</a:t>
            </a:r>
          </a:p>
        </p:txBody>
      </p:sp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9F1D9A39-DF7D-DA47-82D6-6C1D618D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950"/>
            <a:ext cx="8153400" cy="435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A55D9-EFBE-2149-B2F6-33662FFC594C}"/>
              </a:ext>
            </a:extLst>
          </p:cNvPr>
          <p:cNvSpPr txBox="1"/>
          <p:nvPr/>
        </p:nvSpPr>
        <p:spPr>
          <a:xfrm flipH="1">
            <a:off x="8991600" y="172212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question is</a:t>
            </a:r>
          </a:p>
          <a:p>
            <a:endParaRPr lang="en-US" dirty="0"/>
          </a:p>
          <a:p>
            <a:r>
              <a:rPr lang="en-US" dirty="0"/>
              <a:t>Does the</a:t>
            </a:r>
          </a:p>
          <a:p>
            <a:r>
              <a:rPr lang="en-US" dirty="0"/>
              <a:t>“ensures”</a:t>
            </a:r>
          </a:p>
          <a:p>
            <a:r>
              <a:rPr lang="en-US" dirty="0"/>
              <a:t>Clause hold?</a:t>
            </a:r>
          </a:p>
        </p:txBody>
      </p:sp>
    </p:spTree>
    <p:extLst>
      <p:ext uri="{BB962C8B-B14F-4D97-AF65-F5344CB8AC3E}">
        <p14:creationId xmlns:p14="http://schemas.microsoft.com/office/powerpoint/2010/main" val="29891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AA39-5B81-D84A-B82D-F6B31521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F6C8-9F27-2243-A3FE-AF6A7BDD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 analyze only straight-line programs!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Conditional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endParaRPr lang="en-US" dirty="0"/>
          </a:p>
          <a:p>
            <a:r>
              <a:rPr lang="en-US" dirty="0"/>
              <a:t>For loops, try to find an argument to, in effect, analyze the loop body (which, assume for now, is a </a:t>
            </a:r>
            <a:r>
              <a:rPr lang="en-US" dirty="0" err="1"/>
              <a:t>straightline</a:t>
            </a:r>
            <a:r>
              <a:rPr lang="en-US" dirty="0"/>
              <a:t> program)</a:t>
            </a:r>
          </a:p>
          <a:p>
            <a:pPr lvl="1"/>
            <a:r>
              <a:rPr lang="en-US" dirty="0"/>
              <a:t>We will reveal this idea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5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BD5C-CAEF-B949-8486-360DA086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714"/>
          </a:xfrm>
        </p:spPr>
        <p:txBody>
          <a:bodyPr>
            <a:normAutofit fontScale="90000"/>
          </a:bodyPr>
          <a:lstStyle/>
          <a:p>
            <a:r>
              <a:rPr lang="en-US" dirty="0"/>
              <a:t>But wait, even this example is too complicated!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F8FA-6051-F142-8C1C-157A6A37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take a much simpler example….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….. Your friend XOR-swapper !!</a:t>
            </a:r>
          </a:p>
          <a:p>
            <a:endParaRPr lang="en-US" dirty="0"/>
          </a:p>
          <a:p>
            <a:r>
              <a:rPr lang="en-US" dirty="0"/>
              <a:t>Each following slide builds on the previous</a:t>
            </a:r>
          </a:p>
        </p:txBody>
      </p:sp>
    </p:spTree>
    <p:extLst>
      <p:ext uri="{BB962C8B-B14F-4D97-AF65-F5344CB8AC3E}">
        <p14:creationId xmlns:p14="http://schemas.microsoft.com/office/powerpoint/2010/main" val="94715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8BDCBC-063C-E94D-8D38-D1CA4522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34950"/>
            <a:ext cx="75946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7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6B54E0-2513-B94B-9B2D-395ED780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"/>
            <a:ext cx="10058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1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DD46900-384C-FD43-ADCD-F9B49F1E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698500"/>
            <a:ext cx="105791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5BD22A5-1262-D04E-9A1F-4EE24EF6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82" y="0"/>
            <a:ext cx="9086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15214</TotalTime>
  <Words>1091</Words>
  <Application>Microsoft Macintosh PowerPoint</Application>
  <PresentationFormat>Widescreen</PresentationFormat>
  <Paragraphs>135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Trebuchet MS</vt:lpstr>
      <vt:lpstr>Office Theme</vt:lpstr>
      <vt:lpstr>CS 5/6110, Software Correctness Analysis, Spring 2022</vt:lpstr>
      <vt:lpstr>Let’s go through all the details of a simple pgm</vt:lpstr>
      <vt:lpstr>g20a : Gordon’s example 20</vt:lpstr>
      <vt:lpstr>General approach</vt:lpstr>
      <vt:lpstr>But wait, even this example is too complicated!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finishes the proof of the XOR-swapper</vt:lpstr>
      <vt:lpstr>PowerPoint Presentation</vt:lpstr>
      <vt:lpstr>To confine to sequential verif, we need “LI”</vt:lpstr>
      <vt:lpstr>PowerPoint Presentation</vt:lpstr>
      <vt:lpstr>PowerPoint Presentation</vt:lpstr>
      <vt:lpstr>PowerPoint Presentation</vt:lpstr>
      <vt:lpstr>PowerPoint Presentation</vt:lpstr>
      <vt:lpstr>There are two methods to confirm an LI</vt:lpstr>
      <vt:lpstr>Why you need to know how ”dafny thinks”!</vt:lpstr>
      <vt:lpstr>Gordon’s g20 example and its “LI walk-back”</vt:lpstr>
      <vt:lpstr>This is all for the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646</cp:revision>
  <cp:lastPrinted>2020-01-02T17:56:37Z</cp:lastPrinted>
  <dcterms:created xsi:type="dcterms:W3CDTF">2017-08-23T19:27:01Z</dcterms:created>
  <dcterms:modified xsi:type="dcterms:W3CDTF">2022-03-01T20:47:30Z</dcterms:modified>
</cp:coreProperties>
</file>