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14" r:id="rId2"/>
    <p:sldId id="1267" r:id="rId3"/>
    <p:sldId id="1268" r:id="rId4"/>
    <p:sldId id="1269" r:id="rId5"/>
    <p:sldId id="1270" r:id="rId6"/>
    <p:sldId id="1240" r:id="rId7"/>
    <p:sldId id="1242" r:id="rId8"/>
    <p:sldId id="1243" r:id="rId9"/>
    <p:sldId id="1244" r:id="rId10"/>
    <p:sldId id="1257" r:id="rId11"/>
    <p:sldId id="1258" r:id="rId12"/>
    <p:sldId id="1259" r:id="rId13"/>
    <p:sldId id="1260" r:id="rId14"/>
    <p:sldId id="1261" r:id="rId15"/>
    <p:sldId id="1262" r:id="rId16"/>
    <p:sldId id="1263" r:id="rId17"/>
    <p:sldId id="1266" r:id="rId18"/>
    <p:sldId id="1245" r:id="rId19"/>
    <p:sldId id="12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432FF"/>
    <a:srgbClr val="005493"/>
    <a:srgbClr val="011893"/>
    <a:srgbClr val="FF703B"/>
    <a:srgbClr val="0096FF"/>
    <a:srgbClr val="FF40FF"/>
    <a:srgbClr val="4E8F00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3"/>
    <p:restoredTop sz="93099"/>
  </p:normalViewPr>
  <p:slideViewPr>
    <p:cSldViewPr snapToGrid="0" snapToObjects="1">
      <p:cViewPr varScale="1">
        <p:scale>
          <a:sx n="115" d="100"/>
          <a:sy n="115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17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0FBCC6-D590-4D49-ACC9-5AB1060A7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1C141-5C39-5244-A584-9F826A8698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64484-7F23-844A-BCEB-06DFAD827E32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592DF-6505-6E47-A45D-75CD470C9C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8F8A8-8ADC-864C-AD75-B02BE87D4E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6691C-0E68-9945-BD25-AC1A3EECA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76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E11B0-21E1-9842-BB37-72784894B0AB}" type="datetimeFigureOut">
              <a:rPr lang="en-US" smtClean="0"/>
              <a:t>3/3/22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9886-461D-DD47-9D0C-6C305824B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4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79886-461D-DD47-9D0C-6C305824B4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9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4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>
            <a:lvl1pPr>
              <a:defRPr sz="5625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5625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/>
            </a:pPr>
            <a:r>
              <a:rPr sz="2250"/>
              <a:t>Body Level One</a:t>
            </a:r>
          </a:p>
          <a:p>
            <a:pPr lvl="1">
              <a:defRPr sz="1800"/>
            </a:pPr>
            <a:r>
              <a:rPr sz="2250"/>
              <a:t>Body Level Two</a:t>
            </a:r>
          </a:p>
          <a:p>
            <a:pPr lvl="2">
              <a:defRPr sz="1800"/>
            </a:pPr>
            <a:r>
              <a:rPr sz="2250"/>
              <a:t>Body Level Three</a:t>
            </a:r>
          </a:p>
          <a:p>
            <a:pPr lvl="3">
              <a:defRPr sz="1800"/>
            </a:pPr>
            <a:r>
              <a:rPr sz="2250"/>
              <a:t>Body Level Four</a:t>
            </a:r>
          </a:p>
          <a:p>
            <a:pPr lvl="4">
              <a:defRPr sz="1800"/>
            </a:pPr>
            <a:r>
              <a:rPr sz="225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0044392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solidFill>
            <a:schemeClr val="accent2">
              <a:alpha val="51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aseline="0">
                <a:solidFill>
                  <a:schemeClr val="accent3">
                    <a:lumMod val="75000"/>
                  </a:schemeClr>
                </a:solidFill>
                <a:latin typeface="Calibri" charset="0"/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F5BD7-90BA-2146-8F71-A3FF087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E680-FEB8-CC41-AED8-5724E13B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60157C-06DC-C547-B30C-04C367763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6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3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3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25567-3CEF-414F-9B7D-82942F152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25567-3CEF-414F-9B7D-82942F152A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26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416969" y="1603193"/>
            <a:ext cx="7358063" cy="1419193"/>
          </a:xfrm>
          <a:prstGeom prst="rect">
            <a:avLst/>
          </a:prstGeom>
        </p:spPr>
        <p:txBody>
          <a:bodyPr/>
          <a:lstStyle/>
          <a:p>
            <a:pPr defTabSz="184837">
              <a:defRPr sz="1800"/>
            </a:pPr>
            <a:r>
              <a:rPr sz="2215" dirty="0"/>
              <a:t>Ganesh Gopalakrishnan</a:t>
            </a:r>
          </a:p>
          <a:p>
            <a:pPr defTabSz="184837">
              <a:defRPr sz="1800"/>
            </a:pPr>
            <a:r>
              <a:rPr sz="2215" dirty="0"/>
              <a:t>School of Computing</a:t>
            </a:r>
          </a:p>
          <a:p>
            <a:pPr defTabSz="184837">
              <a:defRPr sz="1800"/>
            </a:pPr>
            <a:r>
              <a:rPr sz="2215" dirty="0"/>
              <a:t>University of Utah</a:t>
            </a:r>
          </a:p>
          <a:p>
            <a:pPr defTabSz="184837">
              <a:defRPr sz="1800"/>
            </a:pPr>
            <a:r>
              <a:rPr sz="2215" b="1" dirty="0">
                <a:solidFill>
                  <a:srgbClr val="FF0000"/>
                </a:solidFill>
              </a:rPr>
              <a:t>Salt Lake City</a:t>
            </a:r>
            <a:r>
              <a:rPr sz="2215" dirty="0"/>
              <a:t>, UT 84112</a:t>
            </a:r>
          </a:p>
        </p:txBody>
      </p:sp>
      <p:pic>
        <p:nvPicPr>
          <p:cNvPr id="43" name="pasted-image.pdf"/>
          <p:cNvPicPr/>
          <p:nvPr/>
        </p:nvPicPr>
        <p:blipFill>
          <a:blip r:embed="rId2"/>
          <a:stretch>
            <a:fillRect/>
          </a:stretch>
        </p:blipFill>
        <p:spPr>
          <a:xfrm>
            <a:off x="5104805" y="4580930"/>
            <a:ext cx="1982391" cy="40183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10947D2-A3D0-5D4F-99D0-B7CD042A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32"/>
            <a:ext cx="10515600" cy="659468"/>
          </a:xfrm>
          <a:solidFill>
            <a:schemeClr val="accent2">
              <a:lumMod val="40000"/>
              <a:lumOff val="60000"/>
              <a:alpha val="98824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CS 5/6110, Software Correctness Analysis, Spring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Loop invariant?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85D9B5B-B371-8149-9443-9F24890B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009650"/>
            <a:ext cx="58928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Specification?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B71C0E2-2DB2-4E47-A2CF-E8DB1780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0" y="1223010"/>
            <a:ext cx="5956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96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Help prove termination!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6888051E-5B58-EE49-85A2-37F5108D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983412"/>
            <a:ext cx="7297332" cy="575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0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Finally!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BD3B888-FADB-564F-83F1-9DEA1410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66" y="926127"/>
            <a:ext cx="4206276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47559"/>
            <a:ext cx="3513909" cy="6388372"/>
          </a:xfrm>
        </p:spPr>
        <p:txBody>
          <a:bodyPr>
            <a:normAutofit/>
          </a:bodyPr>
          <a:lstStyle/>
          <a:p>
            <a:r>
              <a:rPr lang="en-US" sz="2800" dirty="0" err="1"/>
              <a:t>Dafny</a:t>
            </a:r>
            <a:r>
              <a:rPr lang="en-US" sz="2800" dirty="0"/>
              <a:t> Exercises: Optimized exp (unfinished..)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 err="1"/>
              <a:t>plz</a:t>
            </a:r>
            <a:r>
              <a:rPr lang="en-US" sz="2800" dirty="0"/>
              <a:t> try with me!</a:t>
            </a:r>
            <a:br>
              <a:rPr lang="en-US" sz="2800" dirty="0"/>
            </a:br>
            <a:r>
              <a:rPr lang="en-US" sz="2800" dirty="0"/>
              <a:t>Two approaches:</a:t>
            </a:r>
            <a:br>
              <a:rPr lang="en-US" sz="2800" dirty="0"/>
            </a:br>
            <a:r>
              <a:rPr lang="en-US" sz="2800" dirty="0"/>
              <a:t>1) more simple invariants</a:t>
            </a:r>
            <a:br>
              <a:rPr lang="en-US" sz="2800" dirty="0"/>
            </a:br>
            <a:r>
              <a:rPr lang="en-US" sz="2800" dirty="0"/>
              <a:t>2) lemma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B8437CF-CE7D-A242-B73C-690CCE78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29" y="0"/>
            <a:ext cx="4890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6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Lin search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82F3F-4F01-5543-8CFB-69AA5EA09ABD}"/>
              </a:ext>
            </a:extLst>
          </p:cNvPr>
          <p:cNvSpPr txBox="1"/>
          <p:nvPr/>
        </p:nvSpPr>
        <p:spPr>
          <a:xfrm>
            <a:off x="3553097" y="3174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C8ACFC4-696F-EA4F-8191-FEEDB6BC5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1238250"/>
            <a:ext cx="8483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7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2EED28-352E-9744-935E-ABE09685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333500"/>
            <a:ext cx="99187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60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94FEB-6CDD-7C41-BD09-7DD0EBE3E9FF}"/>
              </a:ext>
            </a:extLst>
          </p:cNvPr>
          <p:cNvSpPr txBox="1"/>
          <p:nvPr/>
        </p:nvSpPr>
        <p:spPr>
          <a:xfrm>
            <a:off x="1489166" y="2181497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other failures and successes – see files kept online</a:t>
            </a:r>
          </a:p>
        </p:txBody>
      </p:sp>
    </p:spTree>
    <p:extLst>
      <p:ext uri="{BB962C8B-B14F-4D97-AF65-F5344CB8AC3E}">
        <p14:creationId xmlns:p14="http://schemas.microsoft.com/office/powerpoint/2010/main" val="324163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An intro to Hoare Logic and its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02E97-726C-A84E-A0A5-FA7D7D5E5C2A}"/>
              </a:ext>
            </a:extLst>
          </p:cNvPr>
          <p:cNvSpPr txBox="1"/>
          <p:nvPr/>
        </p:nvSpPr>
        <p:spPr>
          <a:xfrm>
            <a:off x="3069771" y="2586446"/>
            <a:ext cx="437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Gordon’s prover code kept online</a:t>
            </a:r>
          </a:p>
        </p:txBody>
      </p:sp>
    </p:spTree>
    <p:extLst>
      <p:ext uri="{BB962C8B-B14F-4D97-AF65-F5344CB8AC3E}">
        <p14:creationId xmlns:p14="http://schemas.microsoft.com/office/powerpoint/2010/main" val="3815909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continue with more </a:t>
            </a:r>
            <a:r>
              <a:rPr lang="en-US" dirty="0" err="1"/>
              <a:t>Dafny</a:t>
            </a:r>
            <a:r>
              <a:rPr lang="en-US" dirty="0"/>
              <a:t> in </a:t>
            </a:r>
            <a:r>
              <a:rPr lang="en-US" dirty="0" err="1"/>
              <a:t>Asgs</a:t>
            </a:r>
            <a:endParaRPr lang="en-US" dirty="0"/>
          </a:p>
          <a:p>
            <a:r>
              <a:rPr lang="en-US" dirty="0"/>
              <a:t>Wed: Finish up Hoare Logic</a:t>
            </a:r>
          </a:p>
          <a:p>
            <a:r>
              <a:rPr lang="en-US" dirty="0"/>
              <a:t>Then Static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0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lectures before/after break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Today, 3/3</a:t>
            </a:r>
          </a:p>
          <a:p>
            <a:pPr lvl="1"/>
            <a:r>
              <a:rPr lang="en-US" dirty="0"/>
              <a:t>Show how FOL encodings can be made in Alloy</a:t>
            </a:r>
          </a:p>
          <a:p>
            <a:pPr lvl="1"/>
            <a:r>
              <a:rPr lang="en-US" dirty="0"/>
              <a:t>What tools exist and we can learn from</a:t>
            </a:r>
          </a:p>
          <a:p>
            <a:pPr lvl="2"/>
            <a:r>
              <a:rPr lang="en-US" dirty="0"/>
              <a:t>Gordon’s verifier</a:t>
            </a:r>
          </a:p>
          <a:p>
            <a:pPr lvl="2"/>
            <a:r>
              <a:rPr lang="en-US" dirty="0"/>
              <a:t>Hoare-verifier in Python + Z3</a:t>
            </a:r>
          </a:p>
          <a:p>
            <a:pPr lvl="2"/>
            <a:r>
              <a:rPr lang="en-US" dirty="0" err="1"/>
              <a:t>Dafny</a:t>
            </a:r>
            <a:endParaRPr lang="en-US" dirty="0"/>
          </a:p>
          <a:p>
            <a:pPr lvl="2"/>
            <a:r>
              <a:rPr lang="en-US" dirty="0" err="1"/>
              <a:t>Verifast</a:t>
            </a:r>
            <a:r>
              <a:rPr lang="en-US" dirty="0"/>
              <a:t> (does also separation logic)</a:t>
            </a:r>
          </a:p>
          <a:p>
            <a:pPr lvl="2"/>
            <a:r>
              <a:rPr lang="en-US" dirty="0"/>
              <a:t>Left tutorials online</a:t>
            </a:r>
          </a:p>
          <a:p>
            <a:r>
              <a:rPr lang="en-US" dirty="0"/>
              <a:t>After the break</a:t>
            </a:r>
          </a:p>
          <a:p>
            <a:pPr lvl="1"/>
            <a:r>
              <a:rPr lang="en-US" dirty="0"/>
              <a:t>Can we see where the state-of-the-art is in concurrent program verification?</a:t>
            </a:r>
          </a:p>
          <a:p>
            <a:pPr lvl="2"/>
            <a:r>
              <a:rPr lang="en-US" dirty="0"/>
              <a:t>Perhaps involves separation logic</a:t>
            </a:r>
          </a:p>
          <a:p>
            <a:pPr lvl="3"/>
            <a:r>
              <a:rPr lang="en-US" dirty="0"/>
              <a:t>Also perhaps involves the Rust language</a:t>
            </a:r>
          </a:p>
          <a:p>
            <a:pPr lvl="1"/>
            <a:r>
              <a:rPr lang="en-US" dirty="0"/>
              <a:t>This means we must study</a:t>
            </a:r>
          </a:p>
          <a:p>
            <a:pPr lvl="2"/>
            <a:r>
              <a:rPr lang="en-US" dirty="0"/>
              <a:t>First-Order Logic</a:t>
            </a:r>
          </a:p>
          <a:p>
            <a:pPr lvl="2"/>
            <a:r>
              <a:rPr lang="en-US" dirty="0"/>
              <a:t>Hoare Logic</a:t>
            </a:r>
          </a:p>
          <a:p>
            <a:pPr lvl="2"/>
            <a:r>
              <a:rPr lang="en-US" dirty="0"/>
              <a:t>Separation Logic</a:t>
            </a:r>
          </a:p>
          <a:p>
            <a:pPr lvl="3"/>
            <a:r>
              <a:rPr lang="en-US" dirty="0"/>
              <a:t>Would be good to read  the PhD dissertation</a:t>
            </a:r>
          </a:p>
          <a:p>
            <a:pPr lvl="4"/>
            <a:r>
              <a:rPr lang="en-US" dirty="0"/>
              <a:t> “Understanding and evolving the Rust programming language”</a:t>
            </a:r>
          </a:p>
        </p:txBody>
      </p:sp>
    </p:spTree>
    <p:extLst>
      <p:ext uri="{BB962C8B-B14F-4D97-AF65-F5344CB8AC3E}">
        <p14:creationId xmlns:p14="http://schemas.microsoft.com/office/powerpoint/2010/main" val="168788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lectures before/after break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902"/>
            <a:ext cx="10515600" cy="4783061"/>
          </a:xfrm>
        </p:spPr>
        <p:txBody>
          <a:bodyPr>
            <a:normAutofit/>
          </a:bodyPr>
          <a:lstStyle/>
          <a:p>
            <a:r>
              <a:rPr lang="en-US" dirty="0"/>
              <a:t>Assignment 6</a:t>
            </a:r>
          </a:p>
          <a:p>
            <a:pPr lvl="1"/>
            <a:r>
              <a:rPr lang="en-US" dirty="0"/>
              <a:t>Question 1:</a:t>
            </a:r>
          </a:p>
          <a:p>
            <a:pPr lvl="2"/>
            <a:r>
              <a:rPr lang="en-US" dirty="0"/>
              <a:t>Use the Alloy simulation of FOL and check validity (see next slide)</a:t>
            </a:r>
          </a:p>
          <a:p>
            <a:pPr lvl="1"/>
            <a:r>
              <a:rPr lang="en-US" dirty="0"/>
              <a:t>Question 2:</a:t>
            </a:r>
          </a:p>
          <a:p>
            <a:pPr lvl="2"/>
            <a:r>
              <a:rPr lang="en-US" dirty="0"/>
              <a:t>Read Mike-Gordon-</a:t>
            </a:r>
            <a:r>
              <a:rPr lang="en-US" dirty="0" err="1"/>
              <a:t>Slides.pdf</a:t>
            </a:r>
            <a:endParaRPr lang="en-US" dirty="0"/>
          </a:p>
          <a:p>
            <a:pPr lvl="3"/>
            <a:r>
              <a:rPr lang="en-US" dirty="0"/>
              <a:t>Covers Hoare Logic, First-Order Logic, Separation Logic</a:t>
            </a:r>
          </a:p>
          <a:p>
            <a:pPr lvl="2"/>
            <a:r>
              <a:rPr lang="en-US" dirty="0"/>
              <a:t>Try the Gordon Prover</a:t>
            </a:r>
          </a:p>
          <a:p>
            <a:pPr lvl="1"/>
            <a:r>
              <a:rPr lang="en-US" dirty="0"/>
              <a:t>Question 3:</a:t>
            </a:r>
          </a:p>
          <a:p>
            <a:pPr lvl="2"/>
            <a:r>
              <a:rPr lang="en-US" dirty="0"/>
              <a:t>Project Selection</a:t>
            </a:r>
          </a:p>
          <a:p>
            <a:pPr lvl="3"/>
            <a:r>
              <a:rPr lang="en-US" dirty="0"/>
              <a:t>A 2-page proposal</a:t>
            </a:r>
          </a:p>
          <a:p>
            <a:pPr lvl="3"/>
            <a:r>
              <a:rPr lang="en-US" dirty="0"/>
              <a:t>Details TBD</a:t>
            </a:r>
          </a:p>
          <a:p>
            <a:pPr lvl="3"/>
            <a:r>
              <a:rPr lang="en-US" dirty="0"/>
              <a:t>John has been briefed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1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9DA17-52DA-2B4D-BC3F-5CFA3FFFE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47" y="1348538"/>
            <a:ext cx="1075446" cy="1617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FOL</a:t>
            </a:r>
          </a:p>
          <a:p>
            <a:pPr marL="0" indent="0">
              <a:buNone/>
            </a:pPr>
            <a:r>
              <a:rPr lang="en-US" dirty="0"/>
              <a:t>Work</a:t>
            </a:r>
          </a:p>
          <a:p>
            <a:pPr marL="0" indent="0">
              <a:buNone/>
            </a:pPr>
            <a:r>
              <a:rPr lang="en-US" dirty="0"/>
              <a:t>book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C827179-28A2-894D-A86D-35EA13F9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9347-8E03-5745-A305-AF41325E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Material on </a:t>
            </a:r>
            <a:r>
              <a:rPr lang="en-US" dirty="0" err="1"/>
              <a:t>Dafny</a:t>
            </a:r>
            <a:r>
              <a:rPr lang="en-US" dirty="0"/>
              <a:t> (after the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EB0E-4EBA-9E41-A915-2E5A2D97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Loop invariant?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953FE8B-C3DE-2941-A7ED-3837042BA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733550"/>
            <a:ext cx="5765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8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</a:t>
            </a:r>
            <a:r>
              <a:rPr lang="en-US" dirty="0" err="1"/>
              <a:t>specificiation</a:t>
            </a:r>
            <a:r>
              <a:rPr lang="en-US" dirty="0"/>
              <a:t> of power?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3458A63-DF06-F740-B53E-B604E4B9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1612900"/>
            <a:ext cx="59817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4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2057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91B5E1-8895-8443-ADDB-7D94396C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238250"/>
            <a:ext cx="6248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D27-BDF5-664D-9D83-54A21FCD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46" y="365126"/>
            <a:ext cx="11891554" cy="618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Dafny</a:t>
            </a:r>
            <a:r>
              <a:rPr lang="en-US" dirty="0"/>
              <a:t> Exercises: Ranking function (“decreases”)?</a:t>
            </a:r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E81F467-8D27-2340-A848-817DB4697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1123950"/>
            <a:ext cx="59182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9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15399</TotalTime>
  <Words>323</Words>
  <Application>Microsoft Macintosh PowerPoint</Application>
  <PresentationFormat>Widescreen</PresentationFormat>
  <Paragraphs>61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Trebuchet MS</vt:lpstr>
      <vt:lpstr>Office Theme</vt:lpstr>
      <vt:lpstr>CS 5/6110, Software Correctness Analysis, Spring 2021</vt:lpstr>
      <vt:lpstr>Overview of lectures before/after break</vt:lpstr>
      <vt:lpstr>Overview of lectures before/after break</vt:lpstr>
      <vt:lpstr>PowerPoint Presentation</vt:lpstr>
      <vt:lpstr>Material on Dafny (after the break)</vt:lpstr>
      <vt:lpstr>Dafny Exercises: Loop invariant?</vt:lpstr>
      <vt:lpstr>Dafny Exercises: specificiation of power?</vt:lpstr>
      <vt:lpstr>Dafny Exercises</vt:lpstr>
      <vt:lpstr>Dafny Exercises: Ranking function (“decreases”)?</vt:lpstr>
      <vt:lpstr>Dafny Exercises: Loop invariant?  </vt:lpstr>
      <vt:lpstr>Dafny Exercises: Specification?  </vt:lpstr>
      <vt:lpstr>Dafny Exercises: Help prove termination!</vt:lpstr>
      <vt:lpstr>Dafny Exercises: Finally! </vt:lpstr>
      <vt:lpstr>Dafny Exercises: Optimized exp (unfinished..)  plz try with me! Two approaches: 1) more simple invariants 2) lemma</vt:lpstr>
      <vt:lpstr>Dafny Exercises:  Lin search </vt:lpstr>
      <vt:lpstr>Dafny Exercises:  </vt:lpstr>
      <vt:lpstr>Dafny Exercises:  </vt:lpstr>
      <vt:lpstr>An intro to Hoare Logic and its rules</vt:lpstr>
      <vt:lpstr>Dafny 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rrr</dc:title>
  <dc:creator>Ganesh Gopalakrishnan</dc:creator>
  <cp:lastModifiedBy>Ganesh Gopalakrishnan</cp:lastModifiedBy>
  <cp:revision>653</cp:revision>
  <cp:lastPrinted>2020-01-02T17:56:37Z</cp:lastPrinted>
  <dcterms:created xsi:type="dcterms:W3CDTF">2017-08-23T19:27:01Z</dcterms:created>
  <dcterms:modified xsi:type="dcterms:W3CDTF">2022-03-03T20:50:36Z</dcterms:modified>
</cp:coreProperties>
</file>