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75" r:id="rId6"/>
    <p:sldId id="261" r:id="rId7"/>
    <p:sldId id="258" r:id="rId8"/>
    <p:sldId id="262" r:id="rId9"/>
    <p:sldId id="273" r:id="rId10"/>
    <p:sldId id="276" r:id="rId11"/>
    <p:sldId id="263" r:id="rId12"/>
    <p:sldId id="264" r:id="rId13"/>
    <p:sldId id="265" r:id="rId14"/>
    <p:sldId id="266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D7C94F-0AA0-4B48-B730-2DDC81C61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Forecasting on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E594B-DEF2-4420-8C14-88703C52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By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Ajantika Paul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1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3A6-2A2B-465D-8E40-BA4B82E2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76115" cy="1174210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OF PROFIT RATIO AND DISCOUNT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7C5E6-0E61-4BA9-A6A8-6FE87D2F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8320"/>
            <a:ext cx="8989475" cy="47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5C79-20D7-4699-BC08-802BE104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3" y="2501246"/>
            <a:ext cx="10241420" cy="210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TIME SERIES FORECASTING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759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53F-2886-4C98-A924-27364258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7" y="1630837"/>
            <a:ext cx="4467268" cy="2583973"/>
          </a:xfrm>
        </p:spPr>
        <p:txBody>
          <a:bodyPr>
            <a:normAutofit/>
          </a:bodyPr>
          <a:lstStyle/>
          <a:p>
            <a:r>
              <a:rPr lang="en-US" sz="3200" b="1" dirty="0"/>
              <a:t>Sale of Segment-Consumer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07C80-C0FB-4058-B833-2B8F5DE9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944054"/>
            <a:ext cx="5119835" cy="2265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BE719-BCAC-4181-B31A-A15A3A3E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42" y="3574365"/>
            <a:ext cx="5112423" cy="20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8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3F67-D8A2-49A4-A184-C93470F8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NEXT 2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F5980-27F4-4BCE-85A4-7C515993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84" y="1905000"/>
            <a:ext cx="8992967" cy="4776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B65998-D30A-41C8-8938-60B638C72F27}"/>
              </a:ext>
            </a:extLst>
          </p:cNvPr>
          <p:cNvSpPr/>
          <p:nvPr/>
        </p:nvSpPr>
        <p:spPr>
          <a:xfrm>
            <a:off x="8188960" y="3429000"/>
            <a:ext cx="3068320" cy="1366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 2017= $50232.46</a:t>
            </a:r>
          </a:p>
          <a:p>
            <a:pPr algn="ctr"/>
            <a:r>
              <a:rPr lang="en-US" b="1" dirty="0"/>
              <a:t>Dec 2018=$44695.30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390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4CBA-FAD6-452C-A704-4FDD47BD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FORECASTING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5B7B-E8E8-46DF-AB98-7673AE7E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49" y="1962346"/>
            <a:ext cx="9025363" cy="4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91CD-6DB1-4F83-89BB-74E34F10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of Consumer Segment in the three Regions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06F7A7-8842-4F82-B567-27F1127B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15748"/>
              </p:ext>
            </p:extLst>
          </p:nvPr>
        </p:nvGraphicFramePr>
        <p:xfrm>
          <a:off x="2922310" y="2262434"/>
          <a:ext cx="7202765" cy="4298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553">
                  <a:extLst>
                    <a:ext uri="{9D8B030D-6E8A-4147-A177-3AD203B41FA5}">
                      <a16:colId xmlns:a16="http://schemas.microsoft.com/office/drawing/2014/main" val="825592163"/>
                    </a:ext>
                  </a:extLst>
                </a:gridCol>
                <a:gridCol w="1440553">
                  <a:extLst>
                    <a:ext uri="{9D8B030D-6E8A-4147-A177-3AD203B41FA5}">
                      <a16:colId xmlns:a16="http://schemas.microsoft.com/office/drawing/2014/main" val="3510596357"/>
                    </a:ext>
                  </a:extLst>
                </a:gridCol>
                <a:gridCol w="1440553">
                  <a:extLst>
                    <a:ext uri="{9D8B030D-6E8A-4147-A177-3AD203B41FA5}">
                      <a16:colId xmlns:a16="http://schemas.microsoft.com/office/drawing/2014/main" val="772234985"/>
                    </a:ext>
                  </a:extLst>
                </a:gridCol>
                <a:gridCol w="1440553">
                  <a:extLst>
                    <a:ext uri="{9D8B030D-6E8A-4147-A177-3AD203B41FA5}">
                      <a16:colId xmlns:a16="http://schemas.microsoft.com/office/drawing/2014/main" val="3840656088"/>
                    </a:ext>
                  </a:extLst>
                </a:gridCol>
                <a:gridCol w="1440553">
                  <a:extLst>
                    <a:ext uri="{9D8B030D-6E8A-4147-A177-3AD203B41FA5}">
                      <a16:colId xmlns:a16="http://schemas.microsoft.com/office/drawing/2014/main" val="15653314"/>
                    </a:ext>
                  </a:extLst>
                </a:gridCol>
              </a:tblGrid>
              <a:tr h="108497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                         REGION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06154"/>
                  </a:ext>
                </a:extLst>
              </a:tr>
              <a:tr h="108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SOUTH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CENTRAL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WEST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EAST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0652349"/>
                  </a:ext>
                </a:extLst>
              </a:tr>
              <a:tr h="1084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 2017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$11159.3222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$13793.727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$12589.989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$12689.418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447483"/>
                  </a:ext>
                </a:extLst>
              </a:tr>
              <a:tr h="1043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$6525.516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$9472.7526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$11603.561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$13327.104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468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96488E-2F08-40EE-A47C-B49E7A31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75" y="2855986"/>
            <a:ext cx="14264375" cy="9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6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60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0" name="Rectangle 74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4" name="Rectangle 78">
            <a:extLst>
              <a:ext uri="{FF2B5EF4-FFF2-40B4-BE49-F238E27FC236}">
                <a16:creationId xmlns:a16="http://schemas.microsoft.com/office/drawing/2014/main" id="{1B455F04-9A6D-49DF-9621-6DF22CCA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80">
            <a:extLst>
              <a:ext uri="{FF2B5EF4-FFF2-40B4-BE49-F238E27FC236}">
                <a16:creationId xmlns:a16="http://schemas.microsoft.com/office/drawing/2014/main" id="{95F5081F-37E1-4651-A685-1D83542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F16181CE-3EA5-4D58-A3AA-970493937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776F0265-5E75-48ED-AEBE-792C6A23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3A23F23-DEDC-4448-A380-57216FDC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99FB750A-CA04-42D7-A256-E16C98F4B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7593CD97-94EF-4930-BEF7-9DFE27BA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7489753-40A8-4C17-983C-0B09EDDB2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E362E40F-89AA-4DB8-885B-4812CB537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A026A638-F364-4D6F-A4DD-606AC28B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7C41DDF4-A860-42A2-84C0-A706A5257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019430E-3BB4-4326-8E2F-CA7E27B84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5D45939-94D8-41FE-8437-788C906A7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1A15015-47F0-4D53-9493-9587C5C1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DECCA0-F952-42BE-9CBB-BDC024B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SALE OF CORPORATE SEGMENT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B3EEE4-4340-4869-98BA-AEEC5F4C7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7DCADF10-86E2-48A3-B44C-C4762F7E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F33E804-AD00-44F7-8295-60B39B8F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A3276E7-66C2-48FB-85E8-37C6963F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3D2B214F-5F81-43B9-AE41-3CD519B47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BED419E-757B-4EF9-B5AE-D809228D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960674DF-0057-47C8-A62C-337674785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3">
              <a:extLst>
                <a:ext uri="{FF2B5EF4-FFF2-40B4-BE49-F238E27FC236}">
                  <a16:creationId xmlns:a16="http://schemas.microsoft.com/office/drawing/2014/main" id="{9B8DCD1B-7CF5-401A-8B31-03EE09D3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279A5B9B-7FC2-47CE-BD5A-209222A4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B237B490-FC75-4988-BB3F-2593F696F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EF711921-0B65-4AB8-8D7E-73E707A9D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286D4526-6B51-4E64-B8B2-B2D5A6DF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C3D1D4A3-45A2-401A-86D1-019690544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8EF48D-8F1D-45F5-9D9A-4AAA11117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90DC8CE-E8B8-45FA-AE4B-92A8B8F99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056F5-7D6C-4530-B7EA-F083FC3C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36" y="1166037"/>
            <a:ext cx="4235767" cy="2941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EDA8E-9A14-400C-B40D-65AF390D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8" y="1301222"/>
            <a:ext cx="4235765" cy="2941593"/>
          </a:xfrm>
          <a:prstGeom prst="rect">
            <a:avLst/>
          </a:prstGeom>
        </p:spPr>
      </p:pic>
      <p:sp>
        <p:nvSpPr>
          <p:cNvPr id="113" name="Freeform 33">
            <a:extLst>
              <a:ext uri="{FF2B5EF4-FFF2-40B4-BE49-F238E27FC236}">
                <a16:creationId xmlns:a16="http://schemas.microsoft.com/office/drawing/2014/main" id="{B122FD83-8BC3-477C-BCBB-A1A45057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515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1485-93DC-4BAA-9E51-B180B518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FORECASTING FOR NEXT 2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0FCD7-E8F9-4735-96F5-9803F1C9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27" y="1979530"/>
            <a:ext cx="8991485" cy="4756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285902-1BA2-4E3C-848D-D13B1081E8ED}"/>
              </a:ext>
            </a:extLst>
          </p:cNvPr>
          <p:cNvSpPr/>
          <p:nvPr/>
        </p:nvSpPr>
        <p:spPr>
          <a:xfrm>
            <a:off x="8961120" y="3657600"/>
            <a:ext cx="2377440" cy="21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 2017=$20524.43</a:t>
            </a:r>
          </a:p>
          <a:p>
            <a:pPr algn="ctr"/>
            <a:r>
              <a:rPr lang="en-US" b="1" dirty="0"/>
              <a:t>Dec 2018=$30433.043</a:t>
            </a:r>
          </a:p>
        </p:txBody>
      </p:sp>
    </p:spTree>
    <p:extLst>
      <p:ext uri="{BB962C8B-B14F-4D97-AF65-F5344CB8AC3E}">
        <p14:creationId xmlns:p14="http://schemas.microsoft.com/office/powerpoint/2010/main" val="152126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52E9-8CA5-4F2A-952B-94891AA0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71" y="46575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FORECASTING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55F92-4B13-4DFE-87F7-2CF661559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0"/>
          <a:stretch/>
        </p:blipFill>
        <p:spPr>
          <a:xfrm>
            <a:off x="2095071" y="1544320"/>
            <a:ext cx="8915400" cy="45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3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2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3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455F04-9A6D-49DF-9621-6DF22CCA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F5081F-37E1-4651-A685-1D83542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16181CE-3EA5-4D58-A3AA-970493937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776F0265-5E75-48ED-AEBE-792C6A23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3A23F23-DEDC-4448-A380-57216FDC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9FB750A-CA04-42D7-A256-E16C98F4B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7593CD97-94EF-4930-BEF7-9DFE27BA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37489753-40A8-4C17-983C-0B09EDDB2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E362E40F-89AA-4DB8-885B-4812CB537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026A638-F364-4D6F-A4DD-606AC28B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C41DDF4-A860-42A2-84C0-A706A5257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E019430E-3BB4-4326-8E2F-CA7E27B84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B5D45939-94D8-41FE-8437-788C906A7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1A15015-47F0-4D53-9493-9587C5C1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D46C97-1600-434D-BD55-C0F0AEAD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661" y="4828846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Sale Of Home Office Segment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B3EEE4-4340-4869-98BA-AEEC5F4C7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DCADF10-86E2-48A3-B44C-C4762F7E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CF33E804-AD00-44F7-8295-60B39B8F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A3276E7-66C2-48FB-85E8-37C6963F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3D2B214F-5F81-43B9-AE41-3CD519B47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8BED419E-757B-4EF9-B5AE-D809228D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960674DF-0057-47C8-A62C-337674785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9B8DCD1B-7CF5-401A-8B31-03EE09D3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279A5B9B-7FC2-47CE-BD5A-209222A4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237B490-FC75-4988-BB3F-2593F696F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EF711921-0B65-4AB8-8D7E-73E707A9D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286D4526-6B51-4E64-B8B2-B2D5A6DF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C3D1D4A3-45A2-401A-86D1-019690544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EF48D-8F1D-45F5-9D9A-4AAA11117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0DC8CE-E8B8-45FA-AE4B-92A8B8F99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355F9-AE07-4062-BF6F-FB7C97BF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36" y="762000"/>
            <a:ext cx="4235767" cy="3345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14E41-3428-45D7-84EF-A23CED38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8" y="762000"/>
            <a:ext cx="4235765" cy="2997200"/>
          </a:xfrm>
          <a:prstGeom prst="rect">
            <a:avLst/>
          </a:prstGeom>
        </p:spPr>
      </p:pic>
      <p:sp>
        <p:nvSpPr>
          <p:cNvPr id="77" name="Freeform 33">
            <a:extLst>
              <a:ext uri="{FF2B5EF4-FFF2-40B4-BE49-F238E27FC236}">
                <a16:creationId xmlns:a16="http://schemas.microsoft.com/office/drawing/2014/main" id="{B122FD83-8BC3-477C-BCBB-A1A45057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66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03BA5-4A10-4101-A4B9-2C4C36CE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99" y="4856480"/>
            <a:ext cx="8922314" cy="8354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DATA EXPLORATION</a:t>
            </a:r>
            <a:endParaRPr lang="en-US" sz="5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72E0-5C05-4627-A4CB-B8043500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76" y="657872"/>
            <a:ext cx="9003337" cy="4113499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045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13E6-8B71-4CA5-99BC-DA5BBFD2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b="1" dirty="0"/>
              <a:t>FORECASTING FOR NEXT 2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C8EB4-0565-439A-93B8-29A62FAE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83740"/>
            <a:ext cx="8911687" cy="47726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CE7085-28D9-4F01-BBF2-AF231C626B91}"/>
              </a:ext>
            </a:extLst>
          </p:cNvPr>
          <p:cNvSpPr/>
          <p:nvPr/>
        </p:nvSpPr>
        <p:spPr>
          <a:xfrm>
            <a:off x="8961120" y="3657600"/>
            <a:ext cx="2377440" cy="21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 2017=$13072.431</a:t>
            </a:r>
          </a:p>
          <a:p>
            <a:pPr algn="ctr"/>
            <a:r>
              <a:rPr lang="en-US" b="1" dirty="0"/>
              <a:t>Dec 2018=$20486.942</a:t>
            </a:r>
          </a:p>
        </p:txBody>
      </p:sp>
    </p:spTree>
    <p:extLst>
      <p:ext uri="{BB962C8B-B14F-4D97-AF65-F5344CB8AC3E}">
        <p14:creationId xmlns:p14="http://schemas.microsoft.com/office/powerpoint/2010/main" val="35382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09C6-490C-4924-9300-F354B640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FORECASTING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240DF-B871-4F01-8DA0-460E4935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012929"/>
            <a:ext cx="8915400" cy="34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818D-5FEA-42E4-ABA1-93C55E07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Conclusions: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06D7-0828-4B78-9F29-653559FE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736" y="589721"/>
            <a:ext cx="7270573" cy="554071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IN" sz="1500" dirty="0"/>
          </a:p>
          <a:p>
            <a:pPr>
              <a:lnSpc>
                <a:spcPct val="90000"/>
              </a:lnSpc>
            </a:pPr>
            <a:endParaRPr lang="en-IN" sz="1700" dirty="0"/>
          </a:p>
          <a:p>
            <a:pPr algn="just">
              <a:lnSpc>
                <a:spcPct val="90000"/>
              </a:lnSpc>
            </a:pPr>
            <a:r>
              <a:rPr lang="en-IN" sz="1700" dirty="0"/>
              <a:t>Sales across all analysed market segments have shown seasonal behaviour</a:t>
            </a:r>
          </a:p>
          <a:p>
            <a:pPr algn="just">
              <a:lnSpc>
                <a:spcPct val="90000"/>
              </a:lnSpc>
            </a:pPr>
            <a:r>
              <a:rPr lang="en-IN" sz="1700" dirty="0"/>
              <a:t>Highest Sale is received from East Region for Consumer Segment</a:t>
            </a:r>
          </a:p>
          <a:p>
            <a:pPr algn="just">
              <a:lnSpc>
                <a:spcPct val="90000"/>
              </a:lnSpc>
            </a:pPr>
            <a:r>
              <a:rPr lang="en-IN" sz="1700" dirty="0"/>
              <a:t>The Discounted order show less profit than undiscounted order</a:t>
            </a:r>
          </a:p>
          <a:p>
            <a:pPr algn="just">
              <a:lnSpc>
                <a:spcPct val="90000"/>
              </a:lnSpc>
            </a:pPr>
            <a:r>
              <a:rPr lang="en-IN" sz="1700" dirty="0"/>
              <a:t>Discounts should be given till 20%</a:t>
            </a:r>
          </a:p>
          <a:p>
            <a:pPr algn="just">
              <a:lnSpc>
                <a:spcPct val="90000"/>
              </a:lnSpc>
            </a:pPr>
            <a:r>
              <a:rPr lang="en-IN" sz="1700" dirty="0"/>
              <a:t>Given more visibility to the Data, we can check: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How many new customers is gained each year?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Are there particular months where they acquire or lose more customers than usual?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Home Office Segments has potential chances of growing its sales next year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Though Consumer sale is highest across all regions, there might be a downfall next year it is recommended to keep track of how many Consumer products are sold per month in the South Region since forecast shows that after 1 year Sale of Consumer in South Region will be less.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753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362D-D331-4914-9A2E-269B5C29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CHECKING MISSING VALUES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B324B-53B6-44A3-97F3-3C4FA709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967417"/>
            <a:ext cx="6502250" cy="42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55208-F849-41DF-A3CF-F6AD8BA9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PERCENTAGE OF TOTAL SALES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EB4A9-A326-4F8D-AA79-16D05B45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69" y="967417"/>
            <a:ext cx="5585491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722-2C42-49B6-9BEF-B6442335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BEST SOLD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514CD-D089-4472-AF82-32E491DB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68525"/>
            <a:ext cx="8911688" cy="41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4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DE232-623B-4FCF-BB7C-4969FEA1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1086409"/>
            <a:ext cx="7594802" cy="45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5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C490-4FF8-4608-B0DF-6369E85E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SHOWING SALES AND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5028C-4BAA-4DEA-91D9-1ACB5B39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6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4D60-B7AA-4261-A0CB-8267F8C2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51390"/>
            <a:ext cx="8674515" cy="859250"/>
          </a:xfrm>
        </p:spPr>
        <p:txBody>
          <a:bodyPr>
            <a:noAutofit/>
          </a:bodyPr>
          <a:lstStyle/>
          <a:p>
            <a:r>
              <a:rPr lang="en-US" sz="2800" b="1" dirty="0"/>
              <a:t>REVENUE UNIT AND PROFIT UNIT BASED UPON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1B502-37C8-4267-8914-DECF70EC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92" y="1557565"/>
            <a:ext cx="9125147" cy="5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9936-FAAB-4937-B098-9F92AEB0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b="1"/>
              <a:t>SALE PERCENTAGE OF CUSTOMER SEGMENTS IN 3 REGIONS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E1781-35E7-415F-80A3-A1F83075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054447"/>
            <a:ext cx="9103360" cy="47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116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283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Forecasting on Sales Data</vt:lpstr>
      <vt:lpstr>DATA EXPLORATION</vt:lpstr>
      <vt:lpstr>CHECKING MISSING VALUES</vt:lpstr>
      <vt:lpstr>PERCENTAGE OF TOTAL SALES</vt:lpstr>
      <vt:lpstr>TOP 5 BEST SOLD PRODUCTS</vt:lpstr>
      <vt:lpstr>PowerPoint Presentation</vt:lpstr>
      <vt:lpstr>HEAT MAP SHOWING SALES AND PROFIT</vt:lpstr>
      <vt:lpstr>REVENUE UNIT AND PROFIT UNIT BASED UPON CATEGORY</vt:lpstr>
      <vt:lpstr>SALE PERCENTAGE OF CUSTOMER SEGMENTS IN 3 REGIONS</vt:lpstr>
      <vt:lpstr>TREND OF PROFIT RATIO AND DISCOUNT</vt:lpstr>
      <vt:lpstr>PowerPoint Presentation</vt:lpstr>
      <vt:lpstr>Sale of Segment-Consumer</vt:lpstr>
      <vt:lpstr>FORECASTING FOR NEXT 2 YEARS</vt:lpstr>
      <vt:lpstr>FORECASTING GRAPH</vt:lpstr>
      <vt:lpstr>Forecast of Consumer Segment in the three Regions</vt:lpstr>
      <vt:lpstr>SALE OF CORPORATE SEGMENT </vt:lpstr>
      <vt:lpstr>FORECASTING FOR NEXT 2 YEARS</vt:lpstr>
      <vt:lpstr>FORECASTING GRAPH</vt:lpstr>
      <vt:lpstr>Sale Of Home Office Segment</vt:lpstr>
      <vt:lpstr>FORECASTING FOR NEXT 2 YEARS</vt:lpstr>
      <vt:lpstr>FORECASTING GRAPH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Sigma CASE STUDY</dc:title>
  <dc:creator>Ajantika Ajantika</dc:creator>
  <cp:lastModifiedBy>Ajantika Ajantika</cp:lastModifiedBy>
  <cp:revision>6</cp:revision>
  <dcterms:created xsi:type="dcterms:W3CDTF">2019-03-19T15:47:23Z</dcterms:created>
  <dcterms:modified xsi:type="dcterms:W3CDTF">2019-03-20T02:23:18Z</dcterms:modified>
</cp:coreProperties>
</file>