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306" r:id="rId6"/>
    <p:sldId id="307" r:id="rId7"/>
    <p:sldId id="260" r:id="rId8"/>
    <p:sldId id="261" r:id="rId9"/>
    <p:sldId id="268" r:id="rId10"/>
    <p:sldId id="284" r:id="rId11"/>
    <p:sldId id="269" r:id="rId12"/>
    <p:sldId id="271" r:id="rId13"/>
    <p:sldId id="273" r:id="rId14"/>
    <p:sldId id="274" r:id="rId15"/>
    <p:sldId id="275" r:id="rId16"/>
    <p:sldId id="276" r:id="rId17"/>
    <p:sldId id="277" r:id="rId18"/>
    <p:sldId id="299" r:id="rId19"/>
    <p:sldId id="300" r:id="rId20"/>
    <p:sldId id="278" r:id="rId21"/>
    <p:sldId id="308" r:id="rId22"/>
    <p:sldId id="282" r:id="rId23"/>
    <p:sldId id="304"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58BC25-B7B7-468E-9C12-F6D9474AA9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D58BC25-B7B7-468E-9C12-F6D9474AA9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D58BC25-B7B7-468E-9C12-F6D9474AA9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D58BC25-B7B7-468E-9C12-F6D9474AA9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58BC25-B7B7-468E-9C12-F6D9474AA9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D58BC25-B7B7-468E-9C12-F6D9474AA9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D58BC25-B7B7-468E-9C12-F6D9474AA99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58BC25-B7B7-468E-9C12-F6D9474AA99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8BC25-B7B7-468E-9C12-F6D9474AA99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58BC25-B7B7-468E-9C12-F6D9474AA9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58BC25-B7B7-468E-9C12-F6D9474AA9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5F1F-7A6B-4314-9AE6-13B3CA0F633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8BC25-B7B7-468E-9C12-F6D9474AA99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C5F1F-7A6B-4314-9AE6-13B3CA0F633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065"/>
            <a:ext cx="9144000" cy="1864310"/>
          </a:xfrm>
        </p:spPr>
        <p:txBody>
          <a:bodyPr>
            <a:normAutofit/>
          </a:bodyPr>
          <a:lstStyle/>
          <a:p>
            <a:r>
              <a:rPr lang="en-IN" sz="4400" b="1" u="sng" dirty="0">
                <a:latin typeface="Times New Roman" panose="02020603050405020304" pitchFamily="18" charset="0"/>
                <a:cs typeface="Times New Roman" panose="02020603050405020304" pitchFamily="18" charset="0"/>
              </a:rPr>
              <a:t>MALARIA DETECTION USING DEEP LEARNING</a:t>
            </a:r>
            <a:endParaRPr lang="en-IN" sz="44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281680"/>
            <a:ext cx="9144000" cy="1850390"/>
          </a:xfrm>
        </p:spPr>
        <p:txBody>
          <a:bodyPr>
            <a:normAutofit lnSpcReduction="20000"/>
          </a:bodyPr>
          <a:lstStyle/>
          <a:p>
            <a:pPr algn="l"/>
            <a:endParaRPr lang="en-US" sz="2800" u="sng" dirty="0">
              <a:latin typeface="Times New Roman" panose="02020603050405020304" pitchFamily="18" charset="0"/>
              <a:cs typeface="Times New Roman" panose="02020603050405020304" pitchFamily="18" charset="0"/>
            </a:endParaRPr>
          </a:p>
          <a:p>
            <a:pPr algn="ctr">
              <a:lnSpc>
                <a:spcPct val="100000"/>
              </a:lnSpc>
            </a:pPr>
            <a:r>
              <a:rPr lang="en-IN" dirty="0">
                <a:latin typeface="Times New Roman" panose="02020603050405020304" pitchFamily="18" charset="0"/>
                <a:cs typeface="Times New Roman" panose="02020603050405020304" pitchFamily="18" charset="0"/>
              </a:rPr>
              <a:t>AJANYA .R</a:t>
            </a:r>
            <a:endParaRPr lang="en-IN" dirty="0">
              <a:latin typeface="Times New Roman" panose="02020603050405020304" pitchFamily="18" charset="0"/>
              <a:cs typeface="Times New Roman" panose="02020603050405020304" pitchFamily="18" charset="0"/>
            </a:endParaRPr>
          </a:p>
          <a:p>
            <a:pPr algn="ctr">
              <a:lnSpc>
                <a:spcPct val="100000"/>
              </a:lnSpc>
            </a:pPr>
            <a:r>
              <a:rPr lang="en-IN" dirty="0">
                <a:latin typeface="Times New Roman" panose="02020603050405020304" pitchFamily="18" charset="0"/>
                <a:cs typeface="Times New Roman" panose="02020603050405020304" pitchFamily="18" charset="0"/>
              </a:rPr>
              <a:t>TVE17MCA004</a:t>
            </a:r>
            <a:endParaRPr lang="en-IN" dirty="0">
              <a:latin typeface="Times New Roman" panose="02020603050405020304" pitchFamily="18" charset="0"/>
              <a:cs typeface="Times New Roman" panose="02020603050405020304" pitchFamily="18" charset="0"/>
            </a:endParaRPr>
          </a:p>
          <a:p>
            <a:pPr algn="ctr">
              <a:lnSpc>
                <a:spcPct val="100000"/>
              </a:lnSpc>
            </a:pPr>
            <a:r>
              <a:rPr lang="en-IN" dirty="0">
                <a:latin typeface="Times New Roman" panose="02020603050405020304" pitchFamily="18" charset="0"/>
                <a:cs typeface="Times New Roman" panose="02020603050405020304" pitchFamily="18" charset="0"/>
              </a:rPr>
              <a:t>COLLEGE OF ENGINEERING TRIVANDRUM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148"/>
          </a:xfrm>
        </p:spPr>
        <p:txBody>
          <a:bodyPr/>
          <a:lstStyle/>
          <a:p>
            <a:r>
              <a:rPr lang="en-IN" u="sng" dirty="0">
                <a:latin typeface="Times New Roman" panose="02020603050405020304" pitchFamily="18" charset="0"/>
                <a:cs typeface="Times New Roman" panose="02020603050405020304" pitchFamily="18" charset="0"/>
              </a:rPr>
              <a:t>STEP 1 -CONVOLUTION</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9309"/>
            <a:ext cx="10515600" cy="5292436"/>
          </a:xfrm>
        </p:spPr>
        <p:txBody>
          <a:bodyPr>
            <a:normAutofit/>
          </a:bodyPr>
          <a:lstStyle/>
          <a:p>
            <a:r>
              <a:rPr lang="en-US" dirty="0">
                <a:latin typeface="Times New Roman" panose="02020603050405020304" pitchFamily="18" charset="0"/>
                <a:cs typeface="Times New Roman" panose="02020603050405020304" pitchFamily="18" charset="0"/>
              </a:rPr>
              <a:t>A function derived from two given functions by integration which expresses how the shape of one is modified by the other. There are </a:t>
            </a:r>
            <a:r>
              <a:rPr lang="en-US" i="1" dirty="0">
                <a:latin typeface="Times New Roman" panose="02020603050405020304" pitchFamily="18" charset="0"/>
                <a:cs typeface="Times New Roman" panose="02020603050405020304" pitchFamily="18" charset="0"/>
              </a:rPr>
              <a:t>3 main elements</a:t>
            </a:r>
            <a:r>
              <a:rPr lang="en-US" dirty="0">
                <a:latin typeface="Times New Roman" panose="02020603050405020304" pitchFamily="18" charset="0"/>
                <a:cs typeface="Times New Roman" panose="02020603050405020304" pitchFamily="18" charset="0"/>
              </a:rPr>
              <a:t> of the convolution operation:</a:t>
            </a:r>
            <a:endParaRPr lang="en-US" dirty="0">
              <a:latin typeface="Times New Roman" panose="02020603050405020304" pitchFamily="18" charset="0"/>
              <a:cs typeface="Times New Roman" panose="02020603050405020304" pitchFamily="18" charset="0"/>
            </a:endParaRPr>
          </a:p>
          <a:p>
            <a:pPr marL="514350" indent="-514350">
              <a:buAutoNum type="arabicParenBoth"/>
            </a:pPr>
            <a:r>
              <a:rPr lang="en-US" u="sng" dirty="0">
                <a:solidFill>
                  <a:srgbClr val="FF0000"/>
                </a:solidFill>
                <a:latin typeface="Times New Roman" panose="02020603050405020304" pitchFamily="18" charset="0"/>
                <a:cs typeface="Times New Roman" panose="02020603050405020304" pitchFamily="18" charset="0"/>
              </a:rPr>
              <a:t>Input image</a:t>
            </a:r>
            <a:endParaRPr lang="en-US" u="sng"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actual image in pixels (basically our input data)</a:t>
            </a: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(2) </a:t>
            </a:r>
            <a:r>
              <a:rPr lang="en-US" u="sng" dirty="0">
                <a:solidFill>
                  <a:srgbClr val="FF0000"/>
                </a:solidFill>
                <a:latin typeface="Times New Roman" panose="02020603050405020304" pitchFamily="18" charset="0"/>
                <a:cs typeface="Times New Roman" panose="02020603050405020304" pitchFamily="18" charset="0"/>
              </a:rPr>
              <a:t>Feature detector </a:t>
            </a:r>
            <a:endParaRPr lang="en-US" u="sng"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can even be called filters.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basically detect certain features in the input image.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feature detector then moves alone the input image to cover all of its areas and the distances it moves can be referred to as “strides”.</a:t>
            </a:r>
            <a:endParaRPr lang="en-US" dirty="0">
              <a:latin typeface="Times New Roman" panose="02020603050405020304" pitchFamily="18" charset="0"/>
              <a:cs typeface="Times New Roman" panose="02020603050405020304" pitchFamily="18" charset="0"/>
            </a:endParaRPr>
          </a:p>
          <a:p>
            <a:pPr marL="0" indent="0">
              <a:buFont typeface="+mj-lt"/>
              <a:buNone/>
            </a:pPr>
            <a:r>
              <a:rPr lang="en-IN" altLang="en-US" dirty="0">
                <a:solidFill>
                  <a:srgbClr val="FF0000"/>
                </a:solidFill>
                <a:latin typeface="Times New Roman" panose="02020603050405020304" pitchFamily="18" charset="0"/>
                <a:cs typeface="Times New Roman" panose="02020603050405020304" pitchFamily="18" charset="0"/>
              </a:rPr>
              <a:t>(3)</a:t>
            </a:r>
            <a:r>
              <a:rPr lang="en-IN" altLang="en-US" u="sng" dirty="0">
                <a:solidFill>
                  <a:srgbClr val="FF0000"/>
                </a:solidFill>
                <a:latin typeface="Times New Roman" panose="02020603050405020304" pitchFamily="18" charset="0"/>
                <a:cs typeface="Times New Roman" panose="02020603050405020304" pitchFamily="18" charset="0"/>
              </a:rPr>
              <a:t>Map of features</a:t>
            </a:r>
            <a:endParaRPr lang="en-US" u="sng" dirty="0">
              <a:solidFill>
                <a:srgbClr val="FF0000"/>
              </a:solidFill>
              <a:latin typeface="Times New Roman" panose="02020603050405020304" pitchFamily="18" charset="0"/>
              <a:cs typeface="Times New Roman" panose="02020603050405020304" pitchFamily="18" charset="0"/>
            </a:endParaRPr>
          </a:p>
          <a:p>
            <a:endParaRPr lang="en-US" u="sng"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8103" y="461841"/>
            <a:ext cx="9426042" cy="447037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STEP 2 – MAX POOLING</a:t>
            </a:r>
            <a:endParaRPr lang="en-IN" u="sng" dirty="0"/>
          </a:p>
        </p:txBody>
      </p:sp>
      <p:sp>
        <p:nvSpPr>
          <p:cNvPr id="3" name="Content Placeholder 2"/>
          <p:cNvSpPr>
            <a:spLocks noGrp="1"/>
          </p:cNvSpPr>
          <p:nvPr>
            <p:ph idx="1"/>
          </p:nvPr>
        </p:nvSpPr>
        <p:spPr>
          <a:xfrm>
            <a:off x="838200" y="1385455"/>
            <a:ext cx="10515600" cy="4791508"/>
          </a:xfrm>
        </p:spPr>
        <p:txBody>
          <a:bodyPr/>
          <a:lstStyle/>
          <a:p>
            <a:r>
              <a:rPr lang="en-US" dirty="0"/>
              <a:t>The purpose of max-pooling is to enable the CNN to detect an image when presented with basic modification (flipped, mirrored, upside-down). </a:t>
            </a:r>
            <a:endParaRPr lang="en-US" dirty="0"/>
          </a:p>
          <a:p>
            <a:r>
              <a:rPr lang="en-US" dirty="0"/>
              <a:t>In this step, we determine a </a:t>
            </a:r>
            <a:r>
              <a:rPr lang="en-US" b="1" dirty="0"/>
              <a:t>pooled feature map.</a:t>
            </a:r>
            <a:endParaRPr lang="en-US" b="1" dirty="0"/>
          </a:p>
          <a:p>
            <a:r>
              <a:rPr lang="en-US" dirty="0"/>
              <a:t>This process involves placing a smaller matrix on top of the feature map and insert the maximum value within the matrix into our pooled feature map. </a:t>
            </a:r>
            <a:endParaRPr lang="en-US" dirty="0"/>
          </a:p>
          <a:p>
            <a:r>
              <a:rPr lang="en-US" dirty="0"/>
              <a:t>Then we keep moving towards the right until we fill all the values, as it was done in the convolution step.</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99465" y="983673"/>
            <a:ext cx="8564143" cy="401774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2944"/>
            <a:ext cx="10515600" cy="1089602"/>
          </a:xfrm>
        </p:spPr>
        <p:txBody>
          <a:bodyPr/>
          <a:lstStyle/>
          <a:p>
            <a:r>
              <a:rPr lang="en-IN" u="sng" dirty="0">
                <a:latin typeface="Times New Roman" panose="02020603050405020304" pitchFamily="18" charset="0"/>
                <a:cs typeface="Times New Roman" panose="02020603050405020304" pitchFamily="18" charset="0"/>
              </a:rPr>
              <a:t>STEP 3 - FLATTENING</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67345"/>
            <a:ext cx="10515600" cy="4209618"/>
          </a:xfrm>
        </p:spPr>
        <p:txBody>
          <a:bodyPr/>
          <a:lstStyle/>
          <a:p>
            <a:r>
              <a:rPr lang="en-US" dirty="0">
                <a:latin typeface="Times New Roman" panose="02020603050405020304" pitchFamily="18" charset="0"/>
                <a:cs typeface="Times New Roman" panose="02020603050405020304" pitchFamily="18" charset="0"/>
              </a:rPr>
              <a:t>Flatten our pooled feature map into the shape of a column.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 instead of looking like a box squared matrix, our pooled feature map now looks like a vertical column.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flattening is that we end up with a long vector of input data that we then pass through the artificial neural network to have it processed further.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02873" y="439972"/>
            <a:ext cx="7633854" cy="511945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146"/>
            <a:ext cx="10515600" cy="1062327"/>
          </a:xfrm>
        </p:spPr>
        <p:txBody>
          <a:bodyPr/>
          <a:lstStyle/>
          <a:p>
            <a:pPr algn="ctr"/>
            <a:r>
              <a:rPr lang="en-IN" u="sng" dirty="0">
                <a:latin typeface="Times New Roman" panose="02020603050405020304" pitchFamily="18" charset="0"/>
                <a:cs typeface="Times New Roman" panose="02020603050405020304" pitchFamily="18" charset="0"/>
              </a:rPr>
              <a:t>STEP 4 – DENSE LAYER</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9927"/>
            <a:ext cx="10515600" cy="5027036"/>
          </a:xfrm>
        </p:spPr>
        <p:txBody>
          <a:bodyPr/>
          <a:lstStyle/>
          <a:p>
            <a:r>
              <a:rPr lang="en-IN" dirty="0">
                <a:latin typeface="Times New Roman" panose="02020603050405020304" pitchFamily="18" charset="0"/>
                <a:cs typeface="Times New Roman" panose="02020603050405020304" pitchFamily="18" charset="0"/>
              </a:rPr>
              <a:t>A dense layer represents a matrix vector multiplication.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values in the matrix are the trainable parameters which get updated during backpropagation.</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dense layer thus is used to change the dimensions of your vector.</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Mathematically speaking, it applies a rotation, scaling, translation transform to your vector.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6925" y="602615"/>
            <a:ext cx="10494645" cy="904875"/>
          </a:xfrm>
        </p:spPr>
        <p:txBody>
          <a:bodyPr>
            <a:normAutofit/>
          </a:bodyPr>
          <a:p>
            <a:r>
              <a:rPr lang="en-IN" altLang="en-US" sz="4400" u="sng">
                <a:latin typeface="Times New Roman" panose="02020603050405020304" pitchFamily="18" charset="0"/>
                <a:cs typeface="Times New Roman" panose="02020603050405020304" pitchFamily="18" charset="0"/>
              </a:rPr>
              <a:t>STEP 5-DROPOUT LAYER</a:t>
            </a:r>
            <a:endParaRPr lang="en-IN" altLang="en-US" sz="4400" u="sng">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6925" y="2473960"/>
            <a:ext cx="10495280" cy="3569970"/>
          </a:xfrm>
        </p:spPr>
        <p:txBody>
          <a:bodyPr>
            <a:noAutofit/>
          </a:bodyPr>
          <a:p>
            <a:pPr marL="342900" indent="-3429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 dropout layer is used for regularization where you randomly set some of the dimensions of your input vector to be zero with probability keep_prob.</a:t>
            </a:r>
            <a:endParaRPr lang="en-US" sz="2800">
              <a:latin typeface="Times New Roman" panose="02020603050405020304" pitchFamily="18" charset="0"/>
              <a:cs typeface="Times New Roman" panose="02020603050405020304" pitchFamily="18" charset="0"/>
            </a:endParaRPr>
          </a:p>
          <a:p>
            <a:pPr algn="just">
              <a:buFont typeface="Arial" panose="020B0604020202020204" pitchFamily="34" charset="0"/>
            </a:pPr>
            <a:r>
              <a:rPr lang="en-US"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sz="28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 dropout layer does not have any trainable parameters i.e. nothing gets updated during backward pass of backpropagation. </a:t>
            </a:r>
            <a:endParaRPr lang="en-US" sz="280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sz="280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94105" y="499110"/>
            <a:ext cx="10212070" cy="845185"/>
          </a:xfrm>
        </p:spPr>
        <p:txBody>
          <a:bodyPr>
            <a:normAutofit/>
          </a:bodyPr>
          <a:p>
            <a:r>
              <a:rPr lang="en-IN" altLang="en-US" sz="4400" u="sng">
                <a:latin typeface="Times New Roman" panose="02020603050405020304" pitchFamily="18" charset="0"/>
                <a:cs typeface="Times New Roman" panose="02020603050405020304" pitchFamily="18" charset="0"/>
              </a:rPr>
              <a:t>STEP 6-ACTIVATION FUNCTION</a:t>
            </a:r>
            <a:endParaRPr lang="en-IN" altLang="en-US" sz="4400" u="sng">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94105" y="1487170"/>
            <a:ext cx="10212070" cy="4792980"/>
          </a:xfrm>
        </p:spPr>
        <p:txBody>
          <a:bodyPr>
            <a:noAutofit/>
          </a:bodyPr>
          <a:p>
            <a:pPr marL="342900" indent="-3429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Neural network activation functions are a crucial component of deep learning.</a:t>
            </a:r>
            <a:endParaRPr lang="en-US" sz="2800">
              <a:latin typeface="Times New Roman" panose="02020603050405020304" pitchFamily="18" charset="0"/>
              <a:cs typeface="Times New Roman" panose="02020603050405020304" pitchFamily="18" charset="0"/>
            </a:endParaRPr>
          </a:p>
          <a:p>
            <a:pPr algn="l">
              <a:buFont typeface="Arial" panose="020B0604020202020204" pitchFamily="34" charset="0"/>
            </a:pPr>
            <a:endParaRPr lang="en-US" sz="28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 Activation functions determine the output of a deep learning model, its accuracy, and also the computational efficiency of training a model—which can make or break a large scale neural network.</a:t>
            </a:r>
            <a:endParaRPr lang="en-US" sz="2800">
              <a:latin typeface="Times New Roman" panose="02020603050405020304" pitchFamily="18" charset="0"/>
              <a:cs typeface="Times New Roman" panose="02020603050405020304" pitchFamily="18" charset="0"/>
            </a:endParaRPr>
          </a:p>
          <a:p>
            <a:pPr algn="l">
              <a:buFont typeface="Arial" panose="020B0604020202020204" pitchFamily="34" charset="0"/>
            </a:pPr>
            <a:endParaRPr lang="en-US" sz="28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 Activation functions also have a major effect on the neural network’s ability to converge and the convergence speed, or in some cases, activation functions might prevent neural networks from converging in the first place.</a:t>
            </a:r>
            <a:endParaRPr lang="en-US" sz="28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a:buFont typeface="Arial" panose="020B0604020202020204" pitchFamily="34" charset="0"/>
            </a:pPr>
            <a:r>
              <a:rPr lang="en-US"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66109" y="312245"/>
            <a:ext cx="7162800" cy="586047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0195"/>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INT</a:t>
            </a:r>
            <a:r>
              <a:rPr lang="en-IN" altLang="en-US" sz="4000" u="sng" dirty="0">
                <a:latin typeface="Times New Roman" panose="02020603050405020304" pitchFamily="18" charset="0"/>
                <a:cs typeface="Times New Roman" panose="02020603050405020304" pitchFamily="18" charset="0"/>
              </a:rPr>
              <a:t>R</a:t>
            </a:r>
            <a:r>
              <a:rPr lang="en-US" sz="4000" u="sng" dirty="0">
                <a:latin typeface="Times New Roman" panose="02020603050405020304" pitchFamily="18" charset="0"/>
                <a:cs typeface="Times New Roman" panose="02020603050405020304" pitchFamily="18" charset="0"/>
              </a:rPr>
              <a:t>ODUCTION</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5320"/>
            <a:ext cx="10515600" cy="5111643"/>
          </a:xfrm>
        </p:spPr>
        <p:txBody>
          <a:bodyPr>
            <a:normAutofit fontScale="90000" lnSpcReduction="20000"/>
          </a:bodyPr>
          <a:lstStyle/>
          <a:p>
            <a:r>
              <a:rPr lang="en-US" sz="3200" dirty="0">
                <a:latin typeface="Times New Roman" panose="02020603050405020304" pitchFamily="18" charset="0"/>
                <a:cs typeface="Times New Roman" panose="02020603050405020304" pitchFamily="18" charset="0"/>
              </a:rPr>
              <a:t> Malaria is a serious and sometimes fatal disease caused by a parasite that commonly infects a certain type of mosquito which feeds on humans.</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This disease arises due to damaging of red blood cells in blood and identifying of which is a difficult proposition in a clinical set-up.</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Many automated methods have been found to predict or diagnosing the malaria disease.</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IN" altLang="en-US" sz="3200" dirty="0">
                <a:latin typeface="Times New Roman" panose="02020603050405020304" pitchFamily="18" charset="0"/>
                <a:cs typeface="Times New Roman" panose="02020603050405020304" pitchFamily="18" charset="0"/>
              </a:rPr>
              <a:t>P</a:t>
            </a:r>
            <a:r>
              <a:rPr lang="en-US" sz="3200" dirty="0">
                <a:latin typeface="Times New Roman" panose="02020603050405020304" pitchFamily="18" charset="0"/>
                <a:cs typeface="Times New Roman" panose="02020603050405020304" pitchFamily="18" charset="0"/>
              </a:rPr>
              <a:t>resent some of our recent progresses on highly accurate classification of malaria-infected cells using deep convolutional neural networks.</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t>LITERATURE SURVEY</a:t>
            </a:r>
            <a:endParaRPr lang="en-IN" altLang="en-US" b="1" u="sng"/>
          </a:p>
        </p:txBody>
      </p:sp>
      <p:graphicFrame>
        <p:nvGraphicFramePr>
          <p:cNvPr id="4" name="Content Placeholder 3"/>
          <p:cNvGraphicFramePr/>
          <p:nvPr>
            <p:ph idx="1"/>
          </p:nvPr>
        </p:nvGraphicFramePr>
        <p:xfrm>
          <a:off x="716915" y="1795780"/>
          <a:ext cx="10425430" cy="4876800"/>
        </p:xfrm>
        <a:graphic>
          <a:graphicData uri="http://schemas.openxmlformats.org/drawingml/2006/table">
            <a:tbl>
              <a:tblPr firstRow="1" bandRow="1">
                <a:tableStyleId>{5C22544A-7EE6-4342-B048-85BDC9FD1C3A}</a:tableStyleId>
              </a:tblPr>
              <a:tblGrid>
                <a:gridCol w="952500"/>
                <a:gridCol w="4215130"/>
                <a:gridCol w="2628900"/>
                <a:gridCol w="2628900"/>
              </a:tblGrid>
              <a:tr h="834390">
                <a:tc>
                  <a:txBody>
                    <a:bodyPr/>
                    <a:p>
                      <a:pPr algn="ctr">
                        <a:lnSpc>
                          <a:spcPct val="180000"/>
                        </a:lnSpc>
                        <a:buNone/>
                      </a:pPr>
                      <a:r>
                        <a:rPr lang="en-IN" altLang="en-US" sz="2000">
                          <a:latin typeface="Times New Roman" panose="02020603050405020304" pitchFamily="18" charset="0"/>
                          <a:cs typeface="Times New Roman" panose="02020603050405020304" pitchFamily="18" charset="0"/>
                        </a:rPr>
                        <a:t>Sl no.</a:t>
                      </a:r>
                      <a:endParaRPr lang="en-IN" altLang="en-US" sz="2000">
                        <a:latin typeface="Times New Roman" panose="02020603050405020304" pitchFamily="18" charset="0"/>
                        <a:cs typeface="Times New Roman" panose="02020603050405020304" pitchFamily="18" charset="0"/>
                      </a:endParaRPr>
                    </a:p>
                  </a:txBody>
                  <a:tcPr/>
                </a:tc>
                <a:tc>
                  <a:txBody>
                    <a:bodyPr/>
                    <a:p>
                      <a:pPr algn="ctr">
                        <a:lnSpc>
                          <a:spcPct val="200000"/>
                        </a:lnSpc>
                        <a:buNone/>
                      </a:pPr>
                      <a:r>
                        <a:rPr lang="en-IN" altLang="en-US" sz="2000">
                          <a:latin typeface="Times New Roman" panose="02020603050405020304" pitchFamily="18" charset="0"/>
                          <a:cs typeface="Times New Roman" panose="02020603050405020304" pitchFamily="18" charset="0"/>
                        </a:rPr>
                        <a:t>Title of Paper</a:t>
                      </a:r>
                      <a:endParaRPr lang="en-IN" altLang="en-US" sz="2000">
                        <a:latin typeface="Times New Roman" panose="02020603050405020304" pitchFamily="18" charset="0"/>
                        <a:cs typeface="Times New Roman" panose="02020603050405020304" pitchFamily="18" charset="0"/>
                      </a:endParaRPr>
                    </a:p>
                  </a:txBody>
                  <a:tcPr/>
                </a:tc>
                <a:tc>
                  <a:txBody>
                    <a:bodyPr/>
                    <a:p>
                      <a:pPr algn="ctr">
                        <a:lnSpc>
                          <a:spcPct val="170000"/>
                        </a:lnSpc>
                        <a:buNone/>
                      </a:pPr>
                      <a:r>
                        <a:rPr lang="en-IN" altLang="en-US" sz="2000">
                          <a:latin typeface="Times New Roman" panose="02020603050405020304" pitchFamily="18" charset="0"/>
                          <a:cs typeface="Times New Roman" panose="02020603050405020304" pitchFamily="18" charset="0"/>
                        </a:rPr>
                        <a:t>Author</a:t>
                      </a:r>
                      <a:endParaRPr lang="en-IN" altLang="en-US" sz="2000">
                        <a:latin typeface="Times New Roman" panose="02020603050405020304" pitchFamily="18" charset="0"/>
                        <a:cs typeface="Times New Roman" panose="02020603050405020304" pitchFamily="18" charset="0"/>
                      </a:endParaRPr>
                    </a:p>
                  </a:txBody>
                  <a:tcPr/>
                </a:tc>
                <a:tc>
                  <a:txBody>
                    <a:bodyPr/>
                    <a:p>
                      <a:pPr algn="ctr">
                        <a:lnSpc>
                          <a:spcPct val="170000"/>
                        </a:lnSpc>
                        <a:buNone/>
                      </a:pPr>
                      <a:r>
                        <a:rPr lang="en-IN" altLang="en-US" sz="2000">
                          <a:latin typeface="Times New Roman" panose="02020603050405020304" pitchFamily="18" charset="0"/>
                          <a:cs typeface="Times New Roman" panose="02020603050405020304" pitchFamily="18" charset="0"/>
                        </a:rPr>
                        <a:t>Method Used</a:t>
                      </a:r>
                      <a:endParaRPr lang="en-IN" altLang="en-US" sz="2000">
                        <a:latin typeface="Times New Roman" panose="02020603050405020304" pitchFamily="18" charset="0"/>
                        <a:cs typeface="Times New Roman" panose="02020603050405020304" pitchFamily="18" charset="0"/>
                      </a:endParaRPr>
                    </a:p>
                  </a:txBody>
                  <a:tcPr/>
                </a:tc>
              </a:tr>
              <a:tr h="849630">
                <a:tc>
                  <a:txBody>
                    <a:bodyPr/>
                    <a:p>
                      <a:pPr algn="ctr">
                        <a:lnSpc>
                          <a:spcPct val="180000"/>
                        </a:lnSpc>
                        <a:buNone/>
                      </a:pPr>
                      <a:r>
                        <a:rPr lang="en-IN" altLang="en-US">
                          <a:latin typeface="Times New Roman" panose="02020603050405020304" pitchFamily="18" charset="0"/>
                          <a:cs typeface="Times New Roman" panose="02020603050405020304" pitchFamily="18" charset="0"/>
                        </a:rPr>
                        <a:t>1</a:t>
                      </a:r>
                      <a:endParaRPr lang="en-IN" altLang="en-US">
                        <a:latin typeface="Times New Roman" panose="02020603050405020304" pitchFamily="18" charset="0"/>
                        <a:cs typeface="Times New Roman" panose="02020603050405020304" pitchFamily="18" charset="0"/>
                      </a:endParaRPr>
                    </a:p>
                  </a:txBody>
                  <a:tcPr/>
                </a:tc>
                <a:tc>
                  <a:txBody>
                    <a:bodyPr/>
                    <a:p>
                      <a:pPr>
                        <a:buNone/>
                      </a:pPr>
                      <a:r>
                        <a:rPr lang="en-US"/>
                        <a:t>Detection of Malaria Parasites Using Digital Image Processing</a:t>
                      </a:r>
                      <a:endParaRPr lang="en-US"/>
                    </a:p>
                  </a:txBody>
                  <a:tcPr/>
                </a:tc>
                <a:tc>
                  <a:txBody>
                    <a:bodyPr/>
                    <a:p>
                      <a:pPr>
                        <a:buNone/>
                      </a:pPr>
                      <a:r>
                        <a:rPr lang="en-US"/>
                        <a:t>Ahmedelmubarak Bashir, Zeinab A.Mustafa, Islah Abdelhameid</a:t>
                      </a:r>
                      <a:endParaRPr lang="en-US"/>
                    </a:p>
                  </a:txBody>
                  <a:tcPr/>
                </a:tc>
                <a:tc>
                  <a:txBody>
                    <a:bodyPr/>
                    <a:p>
                      <a:pPr algn="ctr">
                        <a:lnSpc>
                          <a:spcPct val="180000"/>
                        </a:lnSpc>
                        <a:buNone/>
                      </a:pPr>
                      <a:r>
                        <a:rPr lang="en-IN" altLang="en-US"/>
                        <a:t>ANN</a:t>
                      </a:r>
                      <a:endParaRPr lang="en-IN" altLang="en-US"/>
                    </a:p>
                  </a:txBody>
                  <a:tcPr/>
                </a:tc>
              </a:tr>
              <a:tr h="849630">
                <a:tc>
                  <a:txBody>
                    <a:bodyPr/>
                    <a:p>
                      <a:pPr algn="ctr">
                        <a:lnSpc>
                          <a:spcPct val="130000"/>
                        </a:lnSpc>
                        <a:buNone/>
                      </a:pPr>
                      <a:r>
                        <a:rPr lang="en-IN" altLang="en-US">
                          <a:latin typeface="Times New Roman" panose="02020603050405020304" pitchFamily="18" charset="0"/>
                          <a:cs typeface="Times New Roman" panose="02020603050405020304" pitchFamily="18" charset="0"/>
                        </a:rPr>
                        <a:t>2</a:t>
                      </a:r>
                      <a:endParaRPr lang="en-IN" altLang="en-US">
                        <a:latin typeface="Times New Roman" panose="02020603050405020304" pitchFamily="18" charset="0"/>
                        <a:cs typeface="Times New Roman" panose="02020603050405020304" pitchFamily="18" charset="0"/>
                      </a:endParaRPr>
                    </a:p>
                  </a:txBody>
                  <a:tcPr/>
                </a:tc>
                <a:tc>
                  <a:txBody>
                    <a:bodyPr/>
                    <a:p>
                      <a:pPr>
                        <a:buNone/>
                      </a:pPr>
                      <a:r>
                        <a:rPr lang="en-US"/>
                        <a:t>Image Analysis for Malaria Parasite Detection from Microscopic Images of Thick Blood Smear</a:t>
                      </a:r>
                      <a:endParaRPr lang="en-US"/>
                    </a:p>
                  </a:txBody>
                  <a:tcPr/>
                </a:tc>
                <a:tc>
                  <a:txBody>
                    <a:bodyPr/>
                    <a:p>
                      <a:pPr>
                        <a:buNone/>
                      </a:pPr>
                      <a:r>
                        <a:rPr lang="en-US"/>
                        <a:t>Ishan R. Dave</a:t>
                      </a:r>
                      <a:endParaRPr lang="en-US"/>
                    </a:p>
                  </a:txBody>
                  <a:tcPr/>
                </a:tc>
                <a:tc>
                  <a:txBody>
                    <a:bodyPr/>
                    <a:p>
                      <a:pPr algn="ctr">
                        <a:buNone/>
                      </a:pPr>
                      <a:r>
                        <a:rPr lang="en-IN" altLang="en-US"/>
                        <a:t>SVM</a:t>
                      </a:r>
                      <a:endParaRPr lang="en-IN" altLang="en-US"/>
                    </a:p>
                  </a:txBody>
                  <a:tcPr/>
                </a:tc>
              </a:tr>
              <a:tr h="1024890">
                <a:tc>
                  <a:txBody>
                    <a:bodyPr/>
                    <a:p>
                      <a:pPr algn="ctr">
                        <a:buNone/>
                      </a:pPr>
                      <a:r>
                        <a:rPr lang="en-IN" altLang="en-US"/>
                        <a:t>3</a:t>
                      </a:r>
                      <a:endParaRPr lang="en-IN" altLang="en-US"/>
                    </a:p>
                  </a:txBody>
                  <a:tcPr/>
                </a:tc>
                <a:tc>
                  <a:txBody>
                    <a:bodyPr/>
                    <a:p>
                      <a:pPr>
                        <a:buNone/>
                      </a:pPr>
                      <a:r>
                        <a:rPr lang="en-US"/>
                        <a:t>Malaria Detection Using Image Processing and Machine Learning</a:t>
                      </a:r>
                      <a:endParaRPr lang="en-US"/>
                    </a:p>
                  </a:txBody>
                  <a:tcPr/>
                </a:tc>
                <a:tc>
                  <a:txBody>
                    <a:bodyPr/>
                    <a:p>
                      <a:pPr>
                        <a:buNone/>
                      </a:pPr>
                      <a:r>
                        <a:rPr lang="en-US"/>
                        <a:t>Suman Kunwar, Manchana Shrestha, Rojesh Man Shikhrakar</a:t>
                      </a:r>
                      <a:endParaRPr lang="en-US"/>
                    </a:p>
                  </a:txBody>
                  <a:tcPr/>
                </a:tc>
                <a:tc>
                  <a:txBody>
                    <a:bodyPr/>
                    <a:p>
                      <a:pPr algn="ctr">
                        <a:buNone/>
                      </a:pPr>
                      <a:r>
                        <a:rPr lang="en-IN" altLang="en-US"/>
                        <a:t>Machine learning Algorithm</a:t>
                      </a:r>
                      <a:endParaRPr lang="en-IN" altLang="en-US"/>
                    </a:p>
                  </a:txBody>
                  <a:tcPr/>
                </a:tc>
              </a:tr>
              <a:tr h="849630">
                <a:tc>
                  <a:txBody>
                    <a:bodyPr/>
                    <a:p>
                      <a:pPr algn="ctr">
                        <a:buNone/>
                      </a:pPr>
                      <a:r>
                        <a:rPr lang="en-IN" altLang="en-US"/>
                        <a:t>4</a:t>
                      </a:r>
                      <a:endParaRPr lang="en-IN" altLang="en-US"/>
                    </a:p>
                  </a:txBody>
                  <a:tcPr/>
                </a:tc>
                <a:tc>
                  <a:txBody>
                    <a:bodyPr/>
                    <a:p>
                      <a:pPr>
                        <a:buNone/>
                      </a:pPr>
                      <a:r>
                        <a:rPr lang="en-US"/>
                        <a:t>Computer-Automated Malaria Diagnosis and Quantitation Using Convolutional Neural Networks</a:t>
                      </a:r>
                      <a:endParaRPr lang="en-US"/>
                    </a:p>
                  </a:txBody>
                  <a:tcPr/>
                </a:tc>
                <a:tc>
                  <a:txBody>
                    <a:bodyPr/>
                    <a:p>
                      <a:pPr>
                        <a:buNone/>
                      </a:pPr>
                      <a:r>
                        <a:rPr lang="en-US"/>
                        <a:t>Courosh Mehanian, Mayoore Jaiswal, Charles Delahunt, Clay Thompson, Matt Horning</a:t>
                      </a:r>
                      <a:endParaRPr lang="en-US"/>
                    </a:p>
                  </a:txBody>
                  <a:tcPr/>
                </a:tc>
                <a:tc>
                  <a:txBody>
                    <a:bodyPr/>
                    <a:p>
                      <a:pPr algn="ctr">
                        <a:buNone/>
                      </a:pPr>
                      <a:r>
                        <a:rPr lang="en-IN" altLang="en-US"/>
                        <a:t>CNN</a:t>
                      </a:r>
                      <a:endParaRPr lang="en-IN"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5236"/>
          </a:xfrm>
        </p:spPr>
        <p:txBody>
          <a:bodyPr>
            <a:normAutofit/>
          </a:bodyPr>
          <a:lstStyle/>
          <a:p>
            <a:pPr algn="ctr"/>
            <a:r>
              <a:rPr lang="en-IN"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5237"/>
            <a:ext cx="10515600" cy="5832763"/>
          </a:xfrm>
        </p:spPr>
        <p:txBody>
          <a:bodyPr>
            <a:normAutofit/>
          </a:bodyPr>
          <a:lstStyle/>
          <a:p>
            <a:r>
              <a:rPr lang="en-US" dirty="0">
                <a:latin typeface="Times New Roman" panose="02020603050405020304" pitchFamily="18" charset="0"/>
                <a:cs typeface="Times New Roman" panose="02020603050405020304" pitchFamily="18" charset="0"/>
              </a:rPr>
              <a:t>The CNN </a:t>
            </a:r>
            <a:r>
              <a:rPr lang="en-IN" altLang="en-US" dirty="0">
                <a:latin typeface="Times New Roman" panose="02020603050405020304" pitchFamily="18" charset="0"/>
                <a:cs typeface="Times New Roman" panose="02020603050405020304" pitchFamily="18" charset="0"/>
              </a:rPr>
              <a:t>sequentional</a:t>
            </a:r>
            <a:r>
              <a:rPr lang="en-US" dirty="0">
                <a:latin typeface="Times New Roman" panose="02020603050405020304" pitchFamily="18" charset="0"/>
                <a:cs typeface="Times New Roman" panose="02020603050405020304" pitchFamily="18" charset="0"/>
              </a:rPr>
              <a:t> Model created above was tested to recognize from an image whether a </a:t>
            </a:r>
            <a:r>
              <a:rPr lang="en-IN" altLang="en-US" dirty="0">
                <a:latin typeface="Times New Roman" panose="02020603050405020304" pitchFamily="18" charset="0"/>
                <a:cs typeface="Times New Roman" panose="02020603050405020304" pitchFamily="18" charset="0"/>
              </a:rPr>
              <a:t>malaria is infected or uninfected</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experiment was conducted on </a:t>
            </a:r>
            <a:r>
              <a:rPr lang="en-IN" altLang="en-US" dirty="0">
                <a:latin typeface="Times New Roman" panose="02020603050405020304" pitchFamily="18" charset="0"/>
                <a:cs typeface="Times New Roman" panose="02020603050405020304" pitchFamily="18" charset="0"/>
              </a:rPr>
              <a:t>23500</a:t>
            </a:r>
            <a:r>
              <a:rPr lang="en-US" dirty="0">
                <a:latin typeface="Times New Roman" panose="02020603050405020304" pitchFamily="18" charset="0"/>
                <a:cs typeface="Times New Roman" panose="02020603050405020304" pitchFamily="18" charset="0"/>
              </a:rPr>
              <a:t> images of test data using a diﬀerent number of training data (images) and epochs in the training process.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experiment results prove that the amount of training data and epochs used for training aﬀects the level of accuracy in </a:t>
            </a:r>
            <a:r>
              <a:rPr lang="en-IN" altLang="en-US" dirty="0">
                <a:latin typeface="Times New Roman" panose="02020603050405020304" pitchFamily="18" charset="0"/>
                <a:cs typeface="Times New Roman" panose="02020603050405020304" pitchFamily="18" charset="0"/>
              </a:rPr>
              <a:t>detecting malaria</a:t>
            </a:r>
            <a:r>
              <a:rPr lang="en-US" dirty="0">
                <a:latin typeface="Times New Roman" panose="02020603050405020304" pitchFamily="18" charset="0"/>
                <a:cs typeface="Times New Roman" panose="02020603050405020304" pitchFamily="18" charset="0"/>
              </a:rPr>
              <a:t>. The more data that is trained, the better the test results will be produced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43865"/>
            <a:ext cx="10515600" cy="979170"/>
          </a:xfrm>
        </p:spPr>
        <p:txBody>
          <a:bodyPr>
            <a:normAutofit fontScale="90000"/>
          </a:bodyPr>
          <a:p>
            <a:pPr algn="l"/>
            <a:r>
              <a:rPr lang="en-IN" altLang="en-US"/>
              <a:t>		           </a:t>
            </a:r>
            <a:r>
              <a:rPr lang="en-IN" altLang="en-US" u="sng">
                <a:latin typeface="Times New Roman" panose="02020603050405020304" pitchFamily="18" charset="0"/>
                <a:ea typeface="Malgun Gothic" panose="020B0503020000020004" charset="-127"/>
                <a:cs typeface="Times New Roman" panose="02020603050405020304" pitchFamily="18" charset="0"/>
                <a:sym typeface="+mn-ea"/>
              </a:rPr>
              <a:t>CO</a:t>
            </a:r>
            <a:r>
              <a:rPr lang="en-IN" u="sng" dirty="0">
                <a:latin typeface="Times New Roman" panose="02020603050405020304" pitchFamily="18" charset="0"/>
                <a:ea typeface="Malgun Gothic" panose="020B0503020000020004" charset="-127"/>
                <a:cs typeface="Times New Roman" panose="02020603050405020304" pitchFamily="18" charset="0"/>
                <a:sym typeface="+mn-ea"/>
              </a:rPr>
              <a:t>NCLUSION</a:t>
            </a:r>
            <a:r>
              <a:rPr lang="en-IN" altLang="en-US" u="sng">
                <a:sym typeface="+mn-ea"/>
              </a:rPr>
              <a:t>	 CONTD...</a:t>
            </a:r>
            <a:br>
              <a:rPr lang="en-IN" dirty="0">
                <a:latin typeface="Times New Roman" panose="02020603050405020304" pitchFamily="18" charset="0"/>
                <a:cs typeface="Times New Roman" panose="02020603050405020304" pitchFamily="18" charset="0"/>
                <a:sym typeface="+mn-ea"/>
              </a:rPr>
            </a:br>
            <a:endParaRPr lang="en-IN" altLang="en-US"/>
          </a:p>
        </p:txBody>
      </p:sp>
      <p:sp>
        <p:nvSpPr>
          <p:cNvPr id="3" name="Content Placeholder 2"/>
          <p:cNvSpPr>
            <a:spLocks noGrp="1"/>
          </p:cNvSpPr>
          <p:nvPr>
            <p:ph idx="1"/>
          </p:nvPr>
        </p:nvSpPr>
        <p:spPr/>
        <p:txBody>
          <a:bodyPr/>
          <a:p>
            <a:r>
              <a:rPr lang="en-US" dirty="0">
                <a:latin typeface="Times New Roman" panose="02020603050405020304" pitchFamily="18" charset="0"/>
                <a:cs typeface="Times New Roman" panose="02020603050405020304" pitchFamily="18" charset="0"/>
                <a:sym typeface="+mn-ea"/>
              </a:rPr>
              <a:t> In this p</a:t>
            </a:r>
            <a:r>
              <a:rPr lang="en-IN" altLang="en-US" dirty="0">
                <a:latin typeface="Times New Roman" panose="02020603050405020304" pitchFamily="18" charset="0"/>
                <a:cs typeface="Times New Roman" panose="02020603050405020304" pitchFamily="18" charset="0"/>
                <a:sym typeface="+mn-ea"/>
              </a:rPr>
              <a:t>roject</a:t>
            </a:r>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I</a:t>
            </a:r>
            <a:r>
              <a:rPr lang="en-US" dirty="0">
                <a:latin typeface="Times New Roman" panose="02020603050405020304" pitchFamily="18" charset="0"/>
                <a:cs typeface="Times New Roman" panose="02020603050405020304" pitchFamily="18" charset="0"/>
                <a:sym typeface="+mn-ea"/>
              </a:rPr>
              <a:t> proposed a completely automated, custom-built, portable, cost-effective prototype system with necessary instrumentation as well as image analysis/classiﬁcation algorithms that can be used for quantitative malaria detection.</a:t>
            </a:r>
            <a:endParaRPr lang="en-US" dirty="0">
              <a:latin typeface="Times New Roman" panose="02020603050405020304" pitchFamily="18" charset="0"/>
              <a:cs typeface="Times New Roman" panose="02020603050405020304" pitchFamily="18" charset="0"/>
              <a:sym typeface="+mn-ea"/>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 The results produced in this p</a:t>
            </a:r>
            <a:r>
              <a:rPr lang="en-IN" altLang="en-US" dirty="0">
                <a:latin typeface="Times New Roman" panose="02020603050405020304" pitchFamily="18" charset="0"/>
                <a:cs typeface="Times New Roman" panose="02020603050405020304" pitchFamily="18" charset="0"/>
                <a:sym typeface="+mn-ea"/>
              </a:rPr>
              <a:t>roject</a:t>
            </a:r>
            <a:r>
              <a:rPr lang="en-US" dirty="0">
                <a:latin typeface="Times New Roman" panose="02020603050405020304" pitchFamily="18" charset="0"/>
                <a:cs typeface="Times New Roman" panose="02020603050405020304" pitchFamily="18" charset="0"/>
                <a:sym typeface="+mn-ea"/>
              </a:rPr>
              <a:t> suggest using CNN over traditional classiﬁers like SVM for considerable improvement in speciﬁcity and sensitivity and also suggest operating on focus stack of images for malaria diagnosis. </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36" y="2235489"/>
            <a:ext cx="10515600" cy="1325563"/>
          </a:xfrm>
        </p:spPr>
        <p:txBody>
          <a:bodyPr/>
          <a:lstStyle/>
          <a:p>
            <a:pPr algn="ctr">
              <a:tabLst>
                <a:tab pos="1966595" algn="l"/>
              </a:tabLst>
            </a:pPr>
            <a:r>
              <a:rPr lang="en-IN" u="sng" dirty="0">
                <a:latin typeface="Times New Roman" panose="02020603050405020304" pitchFamily="18" charset="0"/>
                <a:cs typeface="Times New Roman" panose="02020603050405020304" pitchFamily="18" charset="0"/>
              </a:rPr>
              <a:t>THANK YOU</a:t>
            </a:r>
            <a:endParaRPr lang="en-I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6460"/>
            <a:ext cx="10515600" cy="5334000"/>
          </a:xfrm>
        </p:spPr>
        <p:txBody>
          <a:bodyPr>
            <a:normAutofit/>
          </a:bodyPr>
          <a:lstStyle/>
          <a:p>
            <a:r>
              <a:rPr lang="en-US" dirty="0">
                <a:latin typeface="Times New Roman" panose="02020603050405020304" pitchFamily="18" charset="0"/>
                <a:cs typeface="Times New Roman" panose="02020603050405020304" pitchFamily="18" charset="0"/>
              </a:rPr>
              <a:t>Manual detection weakness is highly inﬂuenced by human subjectivity that makes it inconsistent in certain conditions.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Therefore, a computer assisted technology is needed to help classifying the results of </a:t>
            </a:r>
            <a:r>
              <a:rPr lang="en-IN" altLang="en-US" dirty="0">
                <a:latin typeface="Times New Roman" panose="02020603050405020304" pitchFamily="18" charset="0"/>
                <a:cs typeface="Times New Roman" panose="02020603050405020304" pitchFamily="18" charset="0"/>
              </a:rPr>
              <a:t>detection of malaria</a:t>
            </a:r>
            <a:r>
              <a:rPr lang="en-US" dirty="0">
                <a:latin typeface="Times New Roman" panose="02020603050405020304" pitchFamily="18" charset="0"/>
                <a:cs typeface="Times New Roman" panose="02020603050405020304" pitchFamily="18" charset="0"/>
              </a:rPr>
              <a:t> and to deduce the results more accurately with a relatively faster time.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aim of this project is to build a system that can </a:t>
            </a:r>
            <a:r>
              <a:rPr lang="en-IN" altLang="en-US" dirty="0">
                <a:latin typeface="Times New Roman" panose="02020603050405020304" pitchFamily="18" charset="0"/>
                <a:cs typeface="Times New Roman" panose="02020603050405020304" pitchFamily="18" charset="0"/>
              </a:rPr>
              <a:t>detect malaria using </a:t>
            </a:r>
            <a:r>
              <a:rPr lang="en-US" dirty="0">
                <a:latin typeface="Times New Roman" panose="02020603050405020304" pitchFamily="18" charset="0"/>
                <a:cs typeface="Times New Roman" panose="02020603050405020304" pitchFamily="18" charset="0"/>
              </a:rPr>
              <a:t>Deep Learning training using the CNN </a:t>
            </a:r>
            <a:r>
              <a:rPr lang="en-IN" altLang="en-US" dirty="0">
                <a:latin typeface="Times New Roman" panose="02020603050405020304" pitchFamily="18" charset="0"/>
                <a:cs typeface="Times New Roman" panose="02020603050405020304" pitchFamily="18" charset="0"/>
              </a:rPr>
              <a:t>classifier</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atin typeface="Times New Roman" panose="02020603050405020304" pitchFamily="18" charset="0"/>
                <a:cs typeface="Times New Roman" panose="02020603050405020304" pitchFamily="18" charset="0"/>
              </a:rPr>
              <a:t> </a:t>
            </a:r>
            <a:r>
              <a:rPr lang="en-IN" altLang="en-US" u="sng">
                <a:latin typeface="Times New Roman" panose="02020603050405020304" pitchFamily="18" charset="0"/>
                <a:cs typeface="Times New Roman" panose="02020603050405020304" pitchFamily="18" charset="0"/>
              </a:rPr>
              <a:t>EXISTING SYSYTEM</a:t>
            </a:r>
            <a:endParaRPr lang="en-IN" alt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l"/>
            <a:r>
              <a:rPr lang="en-US" sz="3200">
                <a:latin typeface="Times New Roman" panose="02020603050405020304" pitchFamily="18" charset="0"/>
                <a:cs typeface="Times New Roman" panose="02020603050405020304" pitchFamily="18" charset="0"/>
              </a:rPr>
              <a:t>Conventional diagnostic tool for malaria is the examination of stained blood cell of patient in </a:t>
            </a:r>
            <a:r>
              <a:rPr lang="en-IN" altLang="en-US" sz="3200">
                <a:latin typeface="Times New Roman" panose="02020603050405020304" pitchFamily="18" charset="0"/>
                <a:cs typeface="Times New Roman" panose="02020603050405020304" pitchFamily="18" charset="0"/>
              </a:rPr>
              <a:t>M</a:t>
            </a:r>
            <a:r>
              <a:rPr lang="en-US" sz="3200">
                <a:latin typeface="Times New Roman" panose="02020603050405020304" pitchFamily="18" charset="0"/>
                <a:cs typeface="Times New Roman" panose="02020603050405020304" pitchFamily="18" charset="0"/>
              </a:rPr>
              <a:t>icroscope.</a:t>
            </a:r>
            <a:endParaRPr lang="en-US" sz="3200">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The blood to be tested is placed in a slide and is observed under a microscope to count the number of infected RBC. </a:t>
            </a:r>
            <a:endParaRPr lang="en-US" sz="3200">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An expert technician is involved in the  examination of the slide with intense visual and mental  concentration.</a:t>
            </a:r>
            <a:endParaRPr lang="en-US" sz="3200">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 This is tiresome and time consuming process. </a:t>
            </a:r>
            <a:endParaRPr lang="en-US" sz="3200">
              <a:latin typeface="Times New Roman" panose="02020603050405020304" pitchFamily="18" charset="0"/>
              <a:cs typeface="Times New Roman" panose="02020603050405020304" pitchFamily="18" charset="0"/>
            </a:endParaRPr>
          </a:p>
          <a:p>
            <a:pPr algn="l"/>
            <a:r>
              <a:rPr lang="en-IN" altLang="en-US" sz="3200">
                <a:latin typeface="Times New Roman" panose="02020603050405020304" pitchFamily="18" charset="0"/>
                <a:cs typeface="Times New Roman" panose="02020603050405020304" pitchFamily="18" charset="0"/>
              </a:rPr>
              <a:t>Inconsistent</a:t>
            </a:r>
            <a:endParaRPr lang="en-IN"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u="sng">
                <a:latin typeface="Times New Roman" panose="02020603050405020304" pitchFamily="18" charset="0"/>
                <a:cs typeface="Times New Roman" panose="02020603050405020304" pitchFamily="18" charset="0"/>
              </a:rPr>
              <a:t>PROPOSED SYSTEM</a:t>
            </a:r>
            <a:endParaRPr lang="en-IN" alt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20000"/>
          </a:bodyPr>
          <a:p>
            <a:r>
              <a:rPr lang="en-IN" altLang="en-US"/>
              <a:t> </a:t>
            </a:r>
            <a:r>
              <a:rPr lang="en-IN" altLang="en-US">
                <a:latin typeface="Times New Roman" panose="02020603050405020304" pitchFamily="18" charset="0"/>
                <a:cs typeface="Times New Roman" panose="02020603050405020304" pitchFamily="18" charset="0"/>
              </a:rPr>
              <a:t>It </a:t>
            </a:r>
            <a:r>
              <a:rPr lang="en-US">
                <a:latin typeface="Times New Roman" panose="02020603050405020304" pitchFamily="18" charset="0"/>
                <a:cs typeface="Times New Roman" panose="02020603050405020304" pitchFamily="18" charset="0"/>
              </a:rPr>
              <a:t>focused on  automated method used to detecting malaria using </a:t>
            </a:r>
            <a:r>
              <a:rPr lang="en-IN" altLang="en-US">
                <a:latin typeface="Times New Roman" panose="02020603050405020304" pitchFamily="18" charset="0"/>
                <a:cs typeface="Times New Roman" panose="02020603050405020304" pitchFamily="18" charset="0"/>
              </a:rPr>
              <a:t>deep learning .</a:t>
            </a:r>
            <a:endParaRPr lang="en-IN" altLang="en-US">
              <a:latin typeface="Times New Roman" panose="02020603050405020304" pitchFamily="18" charset="0"/>
              <a:cs typeface="Times New Roman" panose="02020603050405020304" pitchFamily="18" charset="0"/>
            </a:endParaRPr>
          </a:p>
          <a:p>
            <a:pPr marL="0" indent="0">
              <a:buNone/>
            </a:pP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This system use CNN classifier for detecting malaria accurately.</a:t>
            </a:r>
            <a:endParaRPr lang="en-IN" altLang="en-US">
              <a:latin typeface="Times New Roman" panose="02020603050405020304" pitchFamily="18" charset="0"/>
              <a:cs typeface="Times New Roman" panose="02020603050405020304" pitchFamily="18" charset="0"/>
            </a:endParaRPr>
          </a:p>
          <a:p>
            <a:pPr marL="0" indent="0">
              <a:buNone/>
            </a:pPr>
            <a:endParaRPr lang="en-IN" altLang="en-US">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sym typeface="+mn-ea"/>
              </a:rPr>
              <a:t>It</a:t>
            </a:r>
            <a:r>
              <a:rPr lang="en-US" dirty="0">
                <a:latin typeface="Times New Roman" panose="02020603050405020304" pitchFamily="18" charset="0"/>
                <a:cs typeface="Times New Roman" panose="02020603050405020304" pitchFamily="18" charset="0"/>
                <a:sym typeface="+mn-ea"/>
              </a:rPr>
              <a:t> needed to help classifying the results of </a:t>
            </a:r>
            <a:r>
              <a:rPr lang="en-IN" altLang="en-US" dirty="0">
                <a:latin typeface="Times New Roman" panose="02020603050405020304" pitchFamily="18" charset="0"/>
                <a:cs typeface="Times New Roman" panose="02020603050405020304" pitchFamily="18" charset="0"/>
                <a:sym typeface="+mn-ea"/>
              </a:rPr>
              <a:t>detection of malaria</a:t>
            </a:r>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a:t>
            </a:r>
            <a:endParaRPr lang="en-IN" altLang="en-US" dirty="0">
              <a:latin typeface="Times New Roman" panose="02020603050405020304" pitchFamily="18" charset="0"/>
              <a:cs typeface="Times New Roman" panose="02020603050405020304" pitchFamily="18" charset="0"/>
              <a:sym typeface="+mn-ea"/>
            </a:endParaRPr>
          </a:p>
          <a:p>
            <a:pPr marL="0" indent="0">
              <a:buNone/>
            </a:pPr>
            <a:endParaRPr lang="en-IN" altLang="en-US" dirty="0">
              <a:latin typeface="Times New Roman" panose="02020603050405020304" pitchFamily="18" charset="0"/>
              <a:cs typeface="Times New Roman" panose="02020603050405020304" pitchFamily="18" charset="0"/>
              <a:sym typeface="+mn-ea"/>
            </a:endParaRPr>
          </a:p>
          <a:p>
            <a:r>
              <a:rPr lang="en-IN" altLang="en-US" dirty="0">
                <a:latin typeface="Times New Roman" panose="02020603050405020304" pitchFamily="18" charset="0"/>
                <a:cs typeface="Times New Roman" panose="02020603050405020304" pitchFamily="18" charset="0"/>
                <a:sym typeface="+mn-ea"/>
              </a:rPr>
              <a:t>A</a:t>
            </a:r>
            <a:r>
              <a:rPr lang="en-US" dirty="0">
                <a:latin typeface="Times New Roman" panose="02020603050405020304" pitchFamily="18" charset="0"/>
                <a:cs typeface="Times New Roman" panose="02020603050405020304" pitchFamily="18" charset="0"/>
                <a:sym typeface="+mn-ea"/>
              </a:rPr>
              <a:t>nd to deduce the results more accurately with a relatively faster time.</a:t>
            </a:r>
            <a:endParaRPr lang="en-US" dirty="0">
              <a:latin typeface="Times New Roman" panose="02020603050405020304" pitchFamily="18" charset="0"/>
              <a:cs typeface="Times New Roman" panose="02020603050405020304" pitchFamily="18" charset="0"/>
              <a:sym typeface="+mn-ea"/>
            </a:endParaRPr>
          </a:p>
          <a:p>
            <a:pPr marL="0" indent="0">
              <a:buNone/>
            </a:pPr>
            <a:endParaRPr lang="en-US" dirty="0">
              <a:latin typeface="Times New Roman" panose="02020603050405020304" pitchFamily="18" charset="0"/>
              <a:cs typeface="Times New Roman" panose="02020603050405020304" pitchFamily="18" charset="0"/>
              <a:sym typeface="+mn-ea"/>
            </a:endParaRPr>
          </a:p>
          <a:p>
            <a:r>
              <a:rPr lang="en-IN" altLang="en-US" dirty="0">
                <a:latin typeface="Times New Roman" panose="02020603050405020304" pitchFamily="18" charset="0"/>
                <a:cs typeface="Times New Roman" panose="02020603050405020304" pitchFamily="18" charset="0"/>
                <a:sym typeface="+mn-ea"/>
              </a:rPr>
              <a:t>Consistent.</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endParaRPr lang="en-IN" altLang="en-US"/>
          </a:p>
          <a:p>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626"/>
          </a:xfrm>
        </p:spPr>
        <p:txBody>
          <a:bodyPr/>
          <a:lstStyle/>
          <a:p>
            <a:pPr algn="ctr"/>
            <a:r>
              <a:rPr lang="en-US" u="sng" dirty="0">
                <a:latin typeface="Times New Roman" panose="02020603050405020304" pitchFamily="18" charset="0"/>
                <a:cs typeface="Times New Roman" panose="02020603050405020304" pitchFamily="18" charset="0"/>
              </a:rPr>
              <a:t>DEEP LEARNING</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4715"/>
            <a:ext cx="10515600" cy="4632248"/>
          </a:xfrm>
        </p:spPr>
        <p:txBody>
          <a:bodyPr>
            <a:normAutofit lnSpcReduction="20000"/>
          </a:bodyPr>
          <a:lstStyle/>
          <a:p>
            <a:r>
              <a:rPr lang="en-US" sz="2400" b="1" dirty="0">
                <a:latin typeface="Times New Roman" panose="02020603050405020304" pitchFamily="18" charset="0"/>
                <a:cs typeface="Times New Roman" panose="02020603050405020304" pitchFamily="18" charset="0"/>
              </a:rPr>
              <a:t>Deep Learning </a:t>
            </a:r>
            <a:r>
              <a:rPr lang="en-US" sz="2400" dirty="0">
                <a:latin typeface="Times New Roman" panose="02020603050405020304" pitchFamily="18" charset="0"/>
                <a:cs typeface="Times New Roman" panose="02020603050405020304" pitchFamily="18" charset="0"/>
              </a:rPr>
              <a:t>relates to the field of ML-based algorithms, focusing on how neurons in the brain work and applying a similar analogy to help machines learn by the use of </a:t>
            </a:r>
            <a:r>
              <a:rPr lang="en-US" sz="2400" b="1" dirty="0">
                <a:latin typeface="Times New Roman" panose="02020603050405020304" pitchFamily="18" charset="0"/>
                <a:cs typeface="Times New Roman" panose="02020603050405020304" pitchFamily="18" charset="0"/>
              </a:rPr>
              <a:t>Artificial Neural Networks</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simplest unit of Neural Network is </a:t>
            </a:r>
            <a:r>
              <a:rPr lang="en-US" sz="2400" b="1" dirty="0">
                <a:latin typeface="Times New Roman" panose="02020603050405020304" pitchFamily="18" charset="0"/>
                <a:cs typeface="Times New Roman" panose="02020603050405020304" pitchFamily="18" charset="0"/>
              </a:rPr>
              <a:t>Perceptron </a:t>
            </a:r>
            <a:r>
              <a:rPr lang="en-US" sz="2400" dirty="0">
                <a:latin typeface="Times New Roman" panose="02020603050405020304" pitchFamily="18" charset="0"/>
                <a:cs typeface="Times New Roman" panose="02020603050405020304" pitchFamily="18" charset="0"/>
              </a:rPr>
              <a:t>, it takes inputs, runs through the process, and finally provides a response.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deep neural network</a:t>
            </a:r>
            <a:r>
              <a:rPr lang="en-US" sz="2400" dirty="0">
                <a:latin typeface="Times New Roman" panose="02020603050405020304" pitchFamily="18" charset="0"/>
                <a:cs typeface="Times New Roman" panose="02020603050405020304" pitchFamily="18" charset="0"/>
              </a:rPr>
              <a:t> (DNN) is an </a:t>
            </a:r>
            <a:r>
              <a:rPr lang="en-US" sz="2400" b="1" dirty="0">
                <a:latin typeface="Times New Roman" panose="02020603050405020304" pitchFamily="18" charset="0"/>
                <a:cs typeface="Times New Roman" panose="02020603050405020304" pitchFamily="18" charset="0"/>
              </a:rPr>
              <a:t>artificial neural network</a:t>
            </a:r>
            <a:r>
              <a:rPr lang="en-US" sz="2400" dirty="0">
                <a:latin typeface="Times New Roman" panose="02020603050405020304" pitchFamily="18" charset="0"/>
                <a:cs typeface="Times New Roman" panose="02020603050405020304" pitchFamily="18" charset="0"/>
              </a:rPr>
              <a:t> (ANN) with multiple layers between the input and output layers.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Convolutional Neural Network </a:t>
            </a:r>
            <a:r>
              <a:rPr lang="en-US" sz="2400" dirty="0">
                <a:latin typeface="Times New Roman" panose="02020603050405020304" pitchFamily="18" charset="0"/>
                <a:cs typeface="Times New Roman" panose="02020603050405020304" pitchFamily="18" charset="0"/>
              </a:rPr>
              <a:t>(CNN) is one of deep learning’s methods that has the most signiﬁcant result in image recognition because it tries to imitate the same way of recognizing images in visual cortex as humans so that they are able to process the same information.</a:t>
            </a:r>
            <a:endParaRPr lang="en-US" sz="2400" dirty="0">
              <a:latin typeface="Times New Roman" panose="02020603050405020304" pitchFamily="18" charset="0"/>
              <a:cs typeface="Times New Roman" panose="02020603050405020304" pitchFamily="18" charset="0"/>
            </a:endParaRPr>
          </a:p>
          <a:p>
            <a:endParaRPr lang="en-US" sz="2400"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CONVOLUTIONAL NEURAL NETWORK</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rmAutofit/>
          </a:bodyPr>
          <a:lstStyle/>
          <a:p>
            <a:r>
              <a:rPr lang="en-US" spc="-45" dirty="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will </a:t>
            </a:r>
            <a:r>
              <a:rPr lang="en-US" spc="-25" dirty="0">
                <a:latin typeface="Times New Roman" panose="02020603050405020304" pitchFamily="18" charset="0"/>
                <a:cs typeface="Times New Roman" panose="02020603050405020304" pitchFamily="18" charset="0"/>
              </a:rPr>
              <a:t>automatically </a:t>
            </a:r>
            <a:r>
              <a:rPr lang="en-US" spc="-20" dirty="0">
                <a:latin typeface="Times New Roman" panose="02020603050405020304" pitchFamily="18" charset="0"/>
                <a:cs typeface="Times New Roman" panose="02020603050405020304" pitchFamily="18" charset="0"/>
              </a:rPr>
              <a:t>extract </a:t>
            </a:r>
            <a:r>
              <a:rPr lang="en-US" spc="-45" dirty="0">
                <a:latin typeface="Times New Roman" panose="02020603050405020304" pitchFamily="18" charset="0"/>
                <a:cs typeface="Times New Roman" panose="02020603050405020304" pitchFamily="18" charset="0"/>
              </a:rPr>
              <a:t>features </a:t>
            </a:r>
            <a:r>
              <a:rPr lang="en-US" spc="-20" dirty="0">
                <a:latin typeface="Times New Roman" panose="02020603050405020304" pitchFamily="18" charset="0"/>
                <a:cs typeface="Times New Roman" panose="02020603050405020304" pitchFamily="18" charset="0"/>
              </a:rPr>
              <a:t>of </a:t>
            </a:r>
            <a:r>
              <a:rPr lang="en-US" spc="-70" dirty="0">
                <a:latin typeface="Times New Roman" panose="02020603050405020304" pitchFamily="18" charset="0"/>
                <a:cs typeface="Times New Roman" panose="02020603050405020304" pitchFamily="18" charset="0"/>
              </a:rPr>
              <a:t>images </a:t>
            </a:r>
            <a:r>
              <a:rPr lang="en-US" spc="-55" dirty="0">
                <a:latin typeface="Times New Roman" panose="02020603050405020304" pitchFamily="18" charset="0"/>
                <a:cs typeface="Times New Roman" panose="02020603050405020304" pitchFamily="18" charset="0"/>
              </a:rPr>
              <a:t>and </a:t>
            </a:r>
            <a:r>
              <a:rPr lang="en-US" spc="45" dirty="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will </a:t>
            </a:r>
            <a:r>
              <a:rPr lang="en-US" spc="-45" dirty="0">
                <a:latin typeface="Times New Roman" panose="02020603050405020304" pitchFamily="18" charset="0"/>
                <a:cs typeface="Times New Roman" panose="02020603050405020304" pitchFamily="18" charset="0"/>
              </a:rPr>
              <a:t>classify  </a:t>
            </a:r>
            <a:r>
              <a:rPr lang="en-US" spc="-70" dirty="0">
                <a:latin typeface="Times New Roman" panose="02020603050405020304" pitchFamily="18" charset="0"/>
                <a:cs typeface="Times New Roman" panose="02020603050405020304" pitchFamily="18" charset="0"/>
              </a:rPr>
              <a:t>images </a:t>
            </a:r>
            <a:r>
              <a:rPr lang="en-US" spc="-5" dirty="0">
                <a:latin typeface="Times New Roman" panose="02020603050405020304" pitchFamily="18" charset="0"/>
                <a:cs typeface="Times New Roman" panose="02020603050405020304" pitchFamily="18" charset="0"/>
              </a:rPr>
              <a:t>into</a:t>
            </a:r>
            <a:r>
              <a:rPr lang="en-US" spc="-35"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categories.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CNNs currently have been shown an impressive performance on recognizing patterns in digital images, it is well-suited to </a:t>
            </a:r>
            <a:r>
              <a:rPr lang="en-IN" altLang="en-US" dirty="0">
                <a:latin typeface="Times New Roman" panose="02020603050405020304" pitchFamily="18" charset="0"/>
                <a:cs typeface="Times New Roman" panose="02020603050405020304" pitchFamily="18" charset="0"/>
              </a:rPr>
              <a:t>detecting malaria</a:t>
            </a:r>
            <a:r>
              <a:rPr lang="en-US" dirty="0">
                <a:latin typeface="Times New Roman" panose="02020603050405020304" pitchFamily="18" charset="0"/>
                <a:cs typeface="Times New Roman" panose="02020603050405020304" pitchFamily="18" charset="0"/>
              </a:rPr>
              <a:t> from </a:t>
            </a:r>
            <a:r>
              <a:rPr lang="en-IN" altLang="en-US" dirty="0">
                <a:latin typeface="Times New Roman" panose="02020603050405020304" pitchFamily="18" charset="0"/>
                <a:cs typeface="Times New Roman" panose="02020603050405020304" pitchFamily="18" charset="0"/>
              </a:rPr>
              <a:t>cell images.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at optimizing the array of layers in CNN architecture to better learn a classiﬁer to extract high level features of </a:t>
            </a:r>
            <a:r>
              <a:rPr lang="en-IN" altLang="en-US" dirty="0">
                <a:latin typeface="Times New Roman" panose="02020603050405020304" pitchFamily="18" charset="0"/>
                <a:cs typeface="Times New Roman" panose="02020603050405020304" pitchFamily="18" charset="0"/>
              </a:rPr>
              <a:t>malaria</a:t>
            </a:r>
            <a:r>
              <a:rPr lang="en-US" dirty="0">
                <a:latin typeface="Times New Roman" panose="02020603050405020304" pitchFamily="18" charset="0"/>
                <a:cs typeface="Times New Roman" panose="02020603050405020304" pitchFamily="18" charset="0"/>
              </a:rPr>
              <a:t> from </a:t>
            </a:r>
            <a:r>
              <a:rPr lang="en-IN" altLang="en-US" dirty="0">
                <a:latin typeface="Times New Roman" panose="02020603050405020304" pitchFamily="18" charset="0"/>
                <a:cs typeface="Times New Roman" panose="02020603050405020304" pitchFamily="18" charset="0"/>
              </a:rPr>
              <a:t>cell</a:t>
            </a:r>
            <a:r>
              <a:rPr lang="en-US" dirty="0">
                <a:latin typeface="Times New Roman" panose="02020603050405020304" pitchFamily="18" charset="0"/>
                <a:cs typeface="Times New Roman" panose="02020603050405020304" pitchFamily="18" charset="0"/>
              </a:rPr>
              <a:t> images.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will determine how high of accuracy and recall that the model can achieve on </a:t>
            </a:r>
            <a:r>
              <a:rPr lang="en-IN" altLang="en-US" dirty="0">
                <a:latin typeface="Times New Roman" panose="02020603050405020304" pitchFamily="18" charset="0"/>
                <a:cs typeface="Times New Roman" panose="02020603050405020304" pitchFamily="18" charset="0"/>
              </a:rPr>
              <a:t>malaria</a:t>
            </a:r>
            <a:r>
              <a:rPr lang="en-US" dirty="0">
                <a:latin typeface="Times New Roman" panose="02020603050405020304" pitchFamily="18" charset="0"/>
                <a:cs typeface="Times New Roman" panose="02020603050405020304" pitchFamily="18" charset="0"/>
              </a:rPr>
              <a:t> classiﬁcation with CNNs.</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220"/>
          </a:xfrm>
        </p:spPr>
        <p:txBody>
          <a:bodyPr>
            <a:normAutofit fontScale="90000"/>
          </a:bodyPr>
          <a:lstStyle/>
          <a:p>
            <a:r>
              <a:rPr lang="en-US" sz="4800" u="sng" dirty="0">
                <a:latin typeface="Times New Roman" panose="02020603050405020304" pitchFamily="18" charset="0"/>
                <a:cs typeface="Times New Roman" panose="02020603050405020304" pitchFamily="18" charset="0"/>
              </a:rPr>
              <a:t> STEPS INVOLVED IN BUILDING CNN</a:t>
            </a:r>
            <a:r>
              <a:rPr lang="en-US" sz="4800" dirty="0">
                <a:latin typeface="Times New Roman" panose="02020603050405020304" pitchFamily="18" charset="0"/>
                <a:cs typeface="Times New Roman" panose="02020603050405020304" pitchFamily="18" charset="0"/>
              </a:rPr>
              <a:t>:</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891"/>
            <a:ext cx="10515600" cy="4833072"/>
          </a:xfrm>
        </p:spPr>
        <p:txBody>
          <a:bodyPr>
            <a:normAutofit/>
          </a:bodyPr>
          <a:lstStyle/>
          <a:p>
            <a:r>
              <a:rPr lang="en-IN" sz="4000" dirty="0">
                <a:latin typeface="Times New Roman" panose="02020603050405020304" pitchFamily="18" charset="0"/>
                <a:cs typeface="Times New Roman" panose="02020603050405020304" pitchFamily="18" charset="0"/>
              </a:rPr>
              <a:t>Convolution</a:t>
            </a: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Max pooling</a:t>
            </a: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Flattening</a:t>
            </a: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Dense</a:t>
            </a: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Dropout</a:t>
            </a: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Activation</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CNN ARCHITECTURE</a:t>
            </a:r>
            <a:endParaRPr lang="en-IN" u="sng" dirty="0">
              <a:latin typeface="Times New Roman" panose="02020603050405020304" pitchFamily="18" charset="0"/>
              <a:cs typeface="Times New Roman" panose="02020603050405020304" pitchFamily="18" charset="0"/>
            </a:endParaRPr>
          </a:p>
        </p:txBody>
      </p:sp>
      <p:sp>
        <p:nvSpPr>
          <p:cNvPr id="7" name="object 6"/>
          <p:cNvSpPr/>
          <p:nvPr/>
        </p:nvSpPr>
        <p:spPr>
          <a:xfrm>
            <a:off x="1177637" y="1690688"/>
            <a:ext cx="9476509" cy="4267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7254</Words>
  <Application>WPS Presentation</Application>
  <PresentationFormat>Widescreen</PresentationFormat>
  <Paragraphs>194</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Times New Roman</vt:lpstr>
      <vt:lpstr>Microsoft YaHei</vt:lpstr>
      <vt:lpstr>Arial Unicode MS</vt:lpstr>
      <vt:lpstr>Calibri Light</vt:lpstr>
      <vt:lpstr>Calibri</vt:lpstr>
      <vt:lpstr>Malgun Gothic</vt:lpstr>
      <vt:lpstr>Office Theme</vt:lpstr>
      <vt:lpstr>MALARIA DETECTION USING DEEP LEARNING</vt:lpstr>
      <vt:lpstr>INTRODUCTION</vt:lpstr>
      <vt:lpstr>PowerPoint 演示文稿</vt:lpstr>
      <vt:lpstr>PowerPoint 演示文稿</vt:lpstr>
      <vt:lpstr>PowerPoint 演示文稿</vt:lpstr>
      <vt:lpstr>DEEP LEARNING</vt:lpstr>
      <vt:lpstr>CONVOLUTIONAL NEURAL NETWORK</vt:lpstr>
      <vt:lpstr> STEPS INVOLVED IN BUILDING CNN:</vt:lpstr>
      <vt:lpstr>CNN ARCHITECTURE</vt:lpstr>
      <vt:lpstr>STEP 1 -CONVOLUTION</vt:lpstr>
      <vt:lpstr>PowerPoint 演示文稿</vt:lpstr>
      <vt:lpstr>STEP 2 – MAX POOLING</vt:lpstr>
      <vt:lpstr>PowerPoint 演示文稿</vt:lpstr>
      <vt:lpstr>STEP 3 - FLATTENING</vt:lpstr>
      <vt:lpstr>PowerPoint 演示文稿</vt:lpstr>
      <vt:lpstr>STEP 4 – DENSE LAYER</vt:lpstr>
      <vt:lpstr>STEP 5-DROPOUT LAYER</vt:lpstr>
      <vt:lpstr>STEP 6-ACTIVATION FUNCTION</vt:lpstr>
      <vt:lpstr>PowerPoint 演示文稿</vt:lpstr>
      <vt:lpstr>PowerPoint 演示文稿</vt:lpstr>
      <vt:lpstr>CONCLUSION</vt:lpstr>
      <vt:lpstr>		           CONCLUSION	 CONTD...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PREDICTION USING CNN</dc:title>
  <dc:creator>Priyanka Omana</dc:creator>
  <cp:lastModifiedBy>ajay</cp:lastModifiedBy>
  <cp:revision>31</cp:revision>
  <dcterms:created xsi:type="dcterms:W3CDTF">2019-11-23T17:19:00Z</dcterms:created>
  <dcterms:modified xsi:type="dcterms:W3CDTF">2020-02-26T02:24:50Z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