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0" r:id="rId4"/>
    <p:sldId id="261" r:id="rId5"/>
    <p:sldId id="262" r:id="rId6"/>
    <p:sldId id="263" r:id="rId7"/>
    <p:sldId id="264" r:id="rId8"/>
    <p:sldId id="265" r:id="rId9"/>
    <p:sldId id="266" r:id="rId10"/>
  </p:sldIdLst>
  <p:sldSz cx="9144000" cy="6858000" type="screen4x3"/>
  <p:notesSz cx="6858000" cy="32480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68AAEE-08EE-4F04-B41B-208C6DE94831}" v="39" dt="2019-03-20T15:21:29.2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100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Gay" userId="S::brian.gay@northramp.com::2248b9bf-5abe-492b-b29f-e2ecf6dfacae" providerId="AD" clId="Web-{753B8B51-527E-22B6-011C-B104C29848E9}"/>
    <pc:docChg chg="modSld">
      <pc:chgData name="Brian Gay" userId="S::brian.gay@northramp.com::2248b9bf-5abe-492b-b29f-e2ecf6dfacae" providerId="AD" clId="Web-{753B8B51-527E-22B6-011C-B104C29848E9}" dt="2019-03-19T19:51:42.220" v="2"/>
      <pc:docMkLst>
        <pc:docMk/>
      </pc:docMkLst>
      <pc:sldChg chg="modNotes">
        <pc:chgData name="Brian Gay" userId="S::brian.gay@northramp.com::2248b9bf-5abe-492b-b29f-e2ecf6dfacae" providerId="AD" clId="Web-{753B8B51-527E-22B6-011C-B104C29848E9}" dt="2019-03-19T19:51:42.220" v="2"/>
        <pc:sldMkLst>
          <pc:docMk/>
          <pc:sldMk cId="0" sldId="257"/>
        </pc:sldMkLst>
      </pc:sldChg>
    </pc:docChg>
  </pc:docChgLst>
  <pc:docChgLst>
    <pc:chgData name="Brian Gay" userId="S::brian.gay@northramp.com::2248b9bf-5abe-492b-b29f-e2ecf6dfacae" providerId="AD" clId="Web-{38E63689-EE92-7EF1-4A57-17901A9F426F}"/>
    <pc:docChg chg="modSld">
      <pc:chgData name="Brian Gay" userId="S::brian.gay@northramp.com::2248b9bf-5abe-492b-b29f-e2ecf6dfacae" providerId="AD" clId="Web-{38E63689-EE92-7EF1-4A57-17901A9F426F}" dt="2019-03-21T15:23:30.330" v="9"/>
      <pc:docMkLst>
        <pc:docMk/>
      </pc:docMkLst>
      <pc:sldChg chg="modNotes">
        <pc:chgData name="Brian Gay" userId="S::brian.gay@northramp.com::2248b9bf-5abe-492b-b29f-e2ecf6dfacae" providerId="AD" clId="Web-{38E63689-EE92-7EF1-4A57-17901A9F426F}" dt="2019-03-21T15:23:30.330" v="9"/>
        <pc:sldMkLst>
          <pc:docMk/>
          <pc:sldMk cId="0" sldId="256"/>
        </pc:sldMkLst>
      </pc:sldChg>
      <pc:sldChg chg="modNotes">
        <pc:chgData name="Brian Gay" userId="S::brian.gay@northramp.com::2248b9bf-5abe-492b-b29f-e2ecf6dfacae" providerId="AD" clId="Web-{38E63689-EE92-7EF1-4A57-17901A9F426F}" dt="2019-03-21T15:23:28.252" v="7"/>
        <pc:sldMkLst>
          <pc:docMk/>
          <pc:sldMk cId="0" sldId="257"/>
        </pc:sldMkLst>
      </pc:sldChg>
      <pc:sldChg chg="modNotes">
        <pc:chgData name="Brian Gay" userId="S::brian.gay@northramp.com::2248b9bf-5abe-492b-b29f-e2ecf6dfacae" providerId="AD" clId="Web-{38E63689-EE92-7EF1-4A57-17901A9F426F}" dt="2019-03-21T15:23:25.424" v="6"/>
        <pc:sldMkLst>
          <pc:docMk/>
          <pc:sldMk cId="0" sldId="260"/>
        </pc:sldMkLst>
      </pc:sldChg>
      <pc:sldChg chg="modNotes">
        <pc:chgData name="Brian Gay" userId="S::brian.gay@northramp.com::2248b9bf-5abe-492b-b29f-e2ecf6dfacae" providerId="AD" clId="Web-{38E63689-EE92-7EF1-4A57-17901A9F426F}" dt="2019-03-21T15:23:24.783" v="5"/>
        <pc:sldMkLst>
          <pc:docMk/>
          <pc:sldMk cId="0" sldId="261"/>
        </pc:sldMkLst>
      </pc:sldChg>
    </pc:docChg>
  </pc:docChgLst>
  <pc:docChgLst>
    <pc:chgData name="Brian Gay" userId="2248b9bf-5abe-492b-b29f-e2ecf6dfacae" providerId="ADAL" clId="{6A68AAEE-08EE-4F04-B41B-208C6DE94831}"/>
    <pc:docChg chg="undo custSel modSld modMainMaster modNotesMaster">
      <pc:chgData name="Brian Gay" userId="2248b9bf-5abe-492b-b29f-e2ecf6dfacae" providerId="ADAL" clId="{6A68AAEE-08EE-4F04-B41B-208C6DE94831}" dt="2019-03-20T15:21:29.244" v="38" actId="1076"/>
      <pc:docMkLst>
        <pc:docMk/>
      </pc:docMkLst>
      <pc:sldChg chg="modNotes">
        <pc:chgData name="Brian Gay" userId="2248b9bf-5abe-492b-b29f-e2ecf6dfacae" providerId="ADAL" clId="{6A68AAEE-08EE-4F04-B41B-208C6DE94831}" dt="2019-03-20T15:17:55.775" v="0"/>
        <pc:sldMkLst>
          <pc:docMk/>
          <pc:sldMk cId="0" sldId="256"/>
        </pc:sldMkLst>
      </pc:sldChg>
      <pc:sldChg chg="modNotes">
        <pc:chgData name="Brian Gay" userId="2248b9bf-5abe-492b-b29f-e2ecf6dfacae" providerId="ADAL" clId="{6A68AAEE-08EE-4F04-B41B-208C6DE94831}" dt="2019-03-20T15:17:55.775" v="0"/>
        <pc:sldMkLst>
          <pc:docMk/>
          <pc:sldMk cId="0" sldId="257"/>
        </pc:sldMkLst>
      </pc:sldChg>
      <pc:sldChg chg="modNotes">
        <pc:chgData name="Brian Gay" userId="2248b9bf-5abe-492b-b29f-e2ecf6dfacae" providerId="ADAL" clId="{6A68AAEE-08EE-4F04-B41B-208C6DE94831}" dt="2019-03-20T15:17:55.775" v="0"/>
        <pc:sldMkLst>
          <pc:docMk/>
          <pc:sldMk cId="0" sldId="260"/>
        </pc:sldMkLst>
      </pc:sldChg>
      <pc:sldChg chg="addSp delSp modSp modNotes">
        <pc:chgData name="Brian Gay" userId="2248b9bf-5abe-492b-b29f-e2ecf6dfacae" providerId="ADAL" clId="{6A68AAEE-08EE-4F04-B41B-208C6DE94831}" dt="2019-03-20T15:19:48.196" v="5" actId="478"/>
        <pc:sldMkLst>
          <pc:docMk/>
          <pc:sldMk cId="0" sldId="261"/>
        </pc:sldMkLst>
        <pc:spChg chg="del">
          <ac:chgData name="Brian Gay" userId="2248b9bf-5abe-492b-b29f-e2ecf6dfacae" providerId="ADAL" clId="{6A68AAEE-08EE-4F04-B41B-208C6DE94831}" dt="2019-03-20T15:19:48.196" v="5" actId="478"/>
          <ac:spMkLst>
            <pc:docMk/>
            <pc:sldMk cId="0" sldId="261"/>
            <ac:spMk id="18" creationId="{8E09E8B5-9C7C-4948-9B8A-1C0D5347FD42}"/>
          </ac:spMkLst>
        </pc:spChg>
        <pc:spChg chg="add del mod">
          <ac:chgData name="Brian Gay" userId="2248b9bf-5abe-492b-b29f-e2ecf6dfacae" providerId="ADAL" clId="{6A68AAEE-08EE-4F04-B41B-208C6DE94831}" dt="2019-03-20T15:19:46.803" v="4" actId="478"/>
          <ac:spMkLst>
            <pc:docMk/>
            <pc:sldMk cId="0" sldId="261"/>
            <ac:spMk id="19" creationId="{E796DA21-E713-48A6-B69D-D14ED18B4746}"/>
          </ac:spMkLst>
        </pc:spChg>
      </pc:sldChg>
      <pc:sldChg chg="modNotes">
        <pc:chgData name="Brian Gay" userId="2248b9bf-5abe-492b-b29f-e2ecf6dfacae" providerId="ADAL" clId="{6A68AAEE-08EE-4F04-B41B-208C6DE94831}" dt="2019-03-20T15:17:55.775" v="0"/>
        <pc:sldMkLst>
          <pc:docMk/>
          <pc:sldMk cId="0" sldId="262"/>
        </pc:sldMkLst>
      </pc:sldChg>
      <pc:sldChg chg="delSp modNotes">
        <pc:chgData name="Brian Gay" userId="2248b9bf-5abe-492b-b29f-e2ecf6dfacae" providerId="ADAL" clId="{6A68AAEE-08EE-4F04-B41B-208C6DE94831}" dt="2019-03-20T15:19:50.908" v="6" actId="478"/>
        <pc:sldMkLst>
          <pc:docMk/>
          <pc:sldMk cId="0" sldId="263"/>
        </pc:sldMkLst>
        <pc:spChg chg="del">
          <ac:chgData name="Brian Gay" userId="2248b9bf-5abe-492b-b29f-e2ecf6dfacae" providerId="ADAL" clId="{6A68AAEE-08EE-4F04-B41B-208C6DE94831}" dt="2019-03-20T15:19:50.908" v="6" actId="478"/>
          <ac:spMkLst>
            <pc:docMk/>
            <pc:sldMk cId="0" sldId="263"/>
            <ac:spMk id="4" creationId="{F419CD63-3F0F-43DB-9404-18252CA0A8A1}"/>
          </ac:spMkLst>
        </pc:spChg>
      </pc:sldChg>
      <pc:sldChg chg="addSp delSp modSp modNotes">
        <pc:chgData name="Brian Gay" userId="2248b9bf-5abe-492b-b29f-e2ecf6dfacae" providerId="ADAL" clId="{6A68AAEE-08EE-4F04-B41B-208C6DE94831}" dt="2019-03-20T15:21:29.244" v="38" actId="1076"/>
        <pc:sldMkLst>
          <pc:docMk/>
          <pc:sldMk cId="0" sldId="264"/>
        </pc:sldMkLst>
        <pc:spChg chg="del">
          <ac:chgData name="Brian Gay" userId="2248b9bf-5abe-492b-b29f-e2ecf6dfacae" providerId="ADAL" clId="{6A68AAEE-08EE-4F04-B41B-208C6DE94831}" dt="2019-03-20T15:19:55.035" v="8" actId="478"/>
          <ac:spMkLst>
            <pc:docMk/>
            <pc:sldMk cId="0" sldId="264"/>
            <ac:spMk id="3" creationId="{7CD033EB-2752-4073-B431-E66819E29116}"/>
          </ac:spMkLst>
        </pc:spChg>
        <pc:spChg chg="mod">
          <ac:chgData name="Brian Gay" userId="2248b9bf-5abe-492b-b29f-e2ecf6dfacae" providerId="ADAL" clId="{6A68AAEE-08EE-4F04-B41B-208C6DE94831}" dt="2019-03-20T15:19:54.092" v="7" actId="6549"/>
          <ac:spMkLst>
            <pc:docMk/>
            <pc:sldMk cId="0" sldId="264"/>
            <ac:spMk id="4" creationId="{185C3853-E0C8-45C4-BBC7-6D63BE02BE35}"/>
          </ac:spMkLst>
        </pc:spChg>
        <pc:picChg chg="add del mod modCrop">
          <ac:chgData name="Brian Gay" userId="2248b9bf-5abe-492b-b29f-e2ecf6dfacae" providerId="ADAL" clId="{6A68AAEE-08EE-4F04-B41B-208C6DE94831}" dt="2019-03-20T15:21:29.244" v="38" actId="1076"/>
          <ac:picMkLst>
            <pc:docMk/>
            <pc:sldMk cId="0" sldId="264"/>
            <ac:picMk id="5" creationId="{E9B386E2-1D0E-45AC-92F1-32B1677DC1E5}"/>
          </ac:picMkLst>
        </pc:picChg>
      </pc:sldChg>
      <pc:sldChg chg="delSp modNotes">
        <pc:chgData name="Brian Gay" userId="2248b9bf-5abe-492b-b29f-e2ecf6dfacae" providerId="ADAL" clId="{6A68AAEE-08EE-4F04-B41B-208C6DE94831}" dt="2019-03-20T15:20:03.461" v="10" actId="478"/>
        <pc:sldMkLst>
          <pc:docMk/>
          <pc:sldMk cId="0" sldId="265"/>
        </pc:sldMkLst>
        <pc:spChg chg="del">
          <ac:chgData name="Brian Gay" userId="2248b9bf-5abe-492b-b29f-e2ecf6dfacae" providerId="ADAL" clId="{6A68AAEE-08EE-4F04-B41B-208C6DE94831}" dt="2019-03-20T15:20:03.461" v="10" actId="478"/>
          <ac:spMkLst>
            <pc:docMk/>
            <pc:sldMk cId="0" sldId="265"/>
            <ac:spMk id="4" creationId="{033D7FB8-A245-47E6-9787-7529DB0FA14E}"/>
          </ac:spMkLst>
        </pc:spChg>
      </pc:sldChg>
      <pc:sldChg chg="delSp modNotes">
        <pc:chgData name="Brian Gay" userId="2248b9bf-5abe-492b-b29f-e2ecf6dfacae" providerId="ADAL" clId="{6A68AAEE-08EE-4F04-B41B-208C6DE94831}" dt="2019-03-20T15:20:00.345" v="9" actId="478"/>
        <pc:sldMkLst>
          <pc:docMk/>
          <pc:sldMk cId="0" sldId="266"/>
        </pc:sldMkLst>
        <pc:spChg chg="del">
          <ac:chgData name="Brian Gay" userId="2248b9bf-5abe-492b-b29f-e2ecf6dfacae" providerId="ADAL" clId="{6A68AAEE-08EE-4F04-B41B-208C6DE94831}" dt="2019-03-20T15:20:00.345" v="9" actId="478"/>
          <ac:spMkLst>
            <pc:docMk/>
            <pc:sldMk cId="0" sldId="266"/>
            <ac:spMk id="2" creationId="{4AF77BEF-0098-4B07-A95E-8460EDBA8127}"/>
          </ac:spMkLst>
        </pc:spChg>
      </pc:sldChg>
      <pc:sldMasterChg chg="modSldLayout">
        <pc:chgData name="Brian Gay" userId="2248b9bf-5abe-492b-b29f-e2ecf6dfacae" providerId="ADAL" clId="{6A68AAEE-08EE-4F04-B41B-208C6DE94831}" dt="2019-03-20T15:19:25.663" v="2" actId="478"/>
        <pc:sldMasterMkLst>
          <pc:docMk/>
          <pc:sldMasterMk cId="0" sldId="2147483648"/>
        </pc:sldMasterMkLst>
        <pc:sldLayoutChg chg="delSp">
          <pc:chgData name="Brian Gay" userId="2248b9bf-5abe-492b-b29f-e2ecf6dfacae" providerId="ADAL" clId="{6A68AAEE-08EE-4F04-B41B-208C6DE94831}" dt="2019-03-20T15:19:22.725" v="1" actId="478"/>
          <pc:sldLayoutMkLst>
            <pc:docMk/>
            <pc:sldMasterMk cId="0" sldId="2147483648"/>
            <pc:sldLayoutMk cId="686226477" sldId="2147483649"/>
          </pc:sldLayoutMkLst>
          <pc:spChg chg="del">
            <ac:chgData name="Brian Gay" userId="2248b9bf-5abe-492b-b29f-e2ecf6dfacae" providerId="ADAL" clId="{6A68AAEE-08EE-4F04-B41B-208C6DE94831}" dt="2019-03-20T15:19:22.725" v="1" actId="478"/>
            <ac:spMkLst>
              <pc:docMk/>
              <pc:sldMasterMk cId="0" sldId="2147483648"/>
              <pc:sldLayoutMk cId="686226477" sldId="2147483649"/>
              <ac:spMk id="5" creationId="{72D69414-317B-4583-9D2C-CAA4804DB636}"/>
            </ac:spMkLst>
          </pc:spChg>
        </pc:sldLayoutChg>
        <pc:sldLayoutChg chg="delSp">
          <pc:chgData name="Brian Gay" userId="2248b9bf-5abe-492b-b29f-e2ecf6dfacae" providerId="ADAL" clId="{6A68AAEE-08EE-4F04-B41B-208C6DE94831}" dt="2019-03-20T15:19:25.663" v="2" actId="478"/>
          <pc:sldLayoutMkLst>
            <pc:docMk/>
            <pc:sldMasterMk cId="0" sldId="2147483648"/>
            <pc:sldLayoutMk cId="2717149250" sldId="2147483651"/>
          </pc:sldLayoutMkLst>
          <pc:spChg chg="del">
            <ac:chgData name="Brian Gay" userId="2248b9bf-5abe-492b-b29f-e2ecf6dfacae" providerId="ADAL" clId="{6A68AAEE-08EE-4F04-B41B-208C6DE94831}" dt="2019-03-20T15:19:25.663" v="2" actId="478"/>
            <ac:spMkLst>
              <pc:docMk/>
              <pc:sldMasterMk cId="0" sldId="2147483648"/>
              <pc:sldLayoutMk cId="2717149250" sldId="2147483651"/>
              <ac:spMk id="6" creationId="{BC8E40AE-FC13-4BE7-829E-EFF3A76013FB}"/>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3;n">
            <a:extLst>
              <a:ext uri="{FF2B5EF4-FFF2-40B4-BE49-F238E27FC236}">
                <a16:creationId xmlns:a16="http://schemas.microsoft.com/office/drawing/2014/main" id="{9488A9B6-2A67-4EB9-A529-3ADEE8281F66}"/>
              </a:ext>
            </a:extLst>
          </p:cNvPr>
          <p:cNvSpPr txBox="1">
            <a:spLocks noGrp="1"/>
          </p:cNvSpPr>
          <p:nvPr>
            <p:ph type="hdr" sz="quarter"/>
          </p:nvPr>
        </p:nvSpPr>
        <p:spPr>
          <a:xfrm>
            <a:off x="0" y="0"/>
            <a:ext cx="4042421" cy="1049467"/>
          </a:xfrm>
          <a:prstGeom prst="rect">
            <a:avLst/>
          </a:prstGeom>
          <a:noFill/>
          <a:ln>
            <a:noFill/>
          </a:ln>
        </p:spPr>
        <p:txBody>
          <a:bodyPr vert="horz" wrap="square" lIns="150943" tIns="75441" rIns="150943" bIns="75441" anchor="t" anchorCtr="0" compatLnSpc="1">
            <a:noAutofit/>
          </a:bodyPr>
          <a:lstStyle>
            <a:lvl1pPr marL="0" marR="0" lvl="0" indent="0" algn="l" defTabSz="1493307" rtl="0" fontAlgn="auto" hangingPunct="1">
              <a:lnSpc>
                <a:spcPct val="100000"/>
              </a:lnSpc>
              <a:spcBef>
                <a:spcPts val="0"/>
              </a:spcBef>
              <a:spcAft>
                <a:spcPts val="0"/>
              </a:spcAft>
              <a:buNone/>
              <a:tabLst/>
              <a:defRPr lang="en-US" sz="2000" b="0" i="0" u="none" strike="noStrike" kern="0" cap="none" spc="0" baseline="0">
                <a:solidFill>
                  <a:srgbClr val="000000"/>
                </a:solidFill>
                <a:uFillTx/>
                <a:latin typeface="Calibri"/>
                <a:ea typeface="Calibri"/>
                <a:cs typeface="Calibri"/>
              </a:defRPr>
            </a:lvl1pPr>
          </a:lstStyle>
          <a:p>
            <a:pPr lvl="0"/>
            <a:endParaRPr lang="en-US"/>
          </a:p>
        </p:txBody>
      </p:sp>
      <p:sp>
        <p:nvSpPr>
          <p:cNvPr id="3" name="Google Shape;4;n">
            <a:extLst>
              <a:ext uri="{FF2B5EF4-FFF2-40B4-BE49-F238E27FC236}">
                <a16:creationId xmlns:a16="http://schemas.microsoft.com/office/drawing/2014/main" id="{A32401E1-44A1-44B2-BEDA-4B06DEAA29C5}"/>
              </a:ext>
            </a:extLst>
          </p:cNvPr>
          <p:cNvSpPr txBox="1">
            <a:spLocks noGrp="1"/>
          </p:cNvSpPr>
          <p:nvPr>
            <p:ph type="dt" idx="1"/>
          </p:nvPr>
        </p:nvSpPr>
        <p:spPr>
          <a:xfrm>
            <a:off x="5284098" y="0"/>
            <a:ext cx="4042421" cy="1049467"/>
          </a:xfrm>
          <a:prstGeom prst="rect">
            <a:avLst/>
          </a:prstGeom>
          <a:noFill/>
          <a:ln>
            <a:noFill/>
          </a:ln>
        </p:spPr>
        <p:txBody>
          <a:bodyPr vert="horz" wrap="square" lIns="150943" tIns="75441" rIns="150943" bIns="75441" anchor="t" anchorCtr="0" compatLnSpc="1">
            <a:noAutofit/>
          </a:bodyPr>
          <a:lstStyle>
            <a:lvl1pPr marL="0" marR="0" lvl="0" indent="0" algn="r" defTabSz="1493307" rtl="0" fontAlgn="auto" hangingPunct="1">
              <a:lnSpc>
                <a:spcPct val="100000"/>
              </a:lnSpc>
              <a:spcBef>
                <a:spcPts val="0"/>
              </a:spcBef>
              <a:spcAft>
                <a:spcPts val="0"/>
              </a:spcAft>
              <a:buNone/>
              <a:tabLst/>
              <a:defRPr lang="en-US" sz="2000" b="0" i="0" u="none" strike="noStrike" kern="0" cap="none" spc="0" baseline="0">
                <a:solidFill>
                  <a:srgbClr val="000000"/>
                </a:solidFill>
                <a:uFillTx/>
                <a:latin typeface="Calibri"/>
                <a:ea typeface="Calibri"/>
                <a:cs typeface="Calibri"/>
              </a:defRPr>
            </a:lvl1pPr>
          </a:lstStyle>
          <a:p>
            <a:pPr lvl="0"/>
            <a:endParaRPr lang="en-US"/>
          </a:p>
        </p:txBody>
      </p:sp>
      <p:sp>
        <p:nvSpPr>
          <p:cNvPr id="4" name="Google Shape;5;n">
            <a:extLst>
              <a:ext uri="{FF2B5EF4-FFF2-40B4-BE49-F238E27FC236}">
                <a16:creationId xmlns:a16="http://schemas.microsoft.com/office/drawing/2014/main" id="{0C5841F8-BFB1-4121-9C2A-53B631913371}"/>
              </a:ext>
            </a:extLst>
          </p:cNvPr>
          <p:cNvSpPr>
            <a:spLocks noGrp="1" noRot="1" noChangeAspect="1"/>
          </p:cNvSpPr>
          <p:nvPr>
            <p:ph type="sldImg" idx="2"/>
          </p:nvPr>
        </p:nvSpPr>
        <p:spPr>
          <a:xfrm>
            <a:off x="-581025" y="1573213"/>
            <a:ext cx="10491788" cy="7870825"/>
          </a:xfrm>
          <a:prstGeom prst="rect">
            <a:avLst/>
          </a:prstGeom>
          <a:noFill/>
          <a:ln w="12701" cap="flat">
            <a:solidFill>
              <a:srgbClr val="000000"/>
            </a:solidFill>
            <a:prstDash val="solid"/>
            <a:round/>
          </a:ln>
        </p:spPr>
      </p:sp>
      <p:sp>
        <p:nvSpPr>
          <p:cNvPr id="5" name="Google Shape;6;n">
            <a:extLst>
              <a:ext uri="{FF2B5EF4-FFF2-40B4-BE49-F238E27FC236}">
                <a16:creationId xmlns:a16="http://schemas.microsoft.com/office/drawing/2014/main" id="{FF950723-DB64-48F2-B21E-5FCA2BCEB350}"/>
              </a:ext>
            </a:extLst>
          </p:cNvPr>
          <p:cNvSpPr txBox="1">
            <a:spLocks noGrp="1"/>
          </p:cNvSpPr>
          <p:nvPr>
            <p:ph type="body" sz="quarter" idx="3"/>
          </p:nvPr>
        </p:nvSpPr>
        <p:spPr>
          <a:xfrm>
            <a:off x="932862" y="9970034"/>
            <a:ext cx="7462938" cy="9445288"/>
          </a:xfrm>
          <a:prstGeom prst="rect">
            <a:avLst/>
          </a:prstGeom>
          <a:noFill/>
          <a:ln>
            <a:noFill/>
          </a:ln>
        </p:spPr>
        <p:txBody>
          <a:bodyPr vert="horz" wrap="square" lIns="150943" tIns="75441" rIns="150943" bIns="75441" anchor="t" anchorCtr="0" compatLnSpc="1">
            <a:noAutofit/>
          </a:bodyPr>
          <a:lstStyle/>
          <a:p>
            <a:pPr lvl="0"/>
            <a:endParaRPr lang="en-US"/>
          </a:p>
        </p:txBody>
      </p:sp>
      <p:sp>
        <p:nvSpPr>
          <p:cNvPr id="6" name="Google Shape;7;n">
            <a:extLst>
              <a:ext uri="{FF2B5EF4-FFF2-40B4-BE49-F238E27FC236}">
                <a16:creationId xmlns:a16="http://schemas.microsoft.com/office/drawing/2014/main" id="{368A9C59-9F6D-43D2-A758-8A883E8E4604}"/>
              </a:ext>
            </a:extLst>
          </p:cNvPr>
          <p:cNvSpPr txBox="1">
            <a:spLocks noGrp="1"/>
          </p:cNvSpPr>
          <p:nvPr>
            <p:ph type="ftr" sz="quarter" idx="4"/>
          </p:nvPr>
        </p:nvSpPr>
        <p:spPr>
          <a:xfrm>
            <a:off x="0" y="19936412"/>
            <a:ext cx="4042421" cy="1049467"/>
          </a:xfrm>
          <a:prstGeom prst="rect">
            <a:avLst/>
          </a:prstGeom>
          <a:noFill/>
          <a:ln>
            <a:noFill/>
          </a:ln>
        </p:spPr>
        <p:txBody>
          <a:bodyPr vert="horz" wrap="square" lIns="150943" tIns="75441" rIns="150943" bIns="75441" anchor="b" anchorCtr="0" compatLnSpc="1">
            <a:noAutofit/>
          </a:bodyPr>
          <a:lstStyle>
            <a:lvl1pPr marL="0" marR="0" lvl="0" indent="0" algn="l" defTabSz="1493307" rtl="0" fontAlgn="auto" hangingPunct="1">
              <a:lnSpc>
                <a:spcPct val="100000"/>
              </a:lnSpc>
              <a:spcBef>
                <a:spcPts val="0"/>
              </a:spcBef>
              <a:spcAft>
                <a:spcPts val="0"/>
              </a:spcAft>
              <a:buNone/>
              <a:tabLst/>
              <a:defRPr lang="en-US" sz="2000" b="0" i="0" u="none" strike="noStrike" kern="0" cap="none" spc="0" baseline="0">
                <a:solidFill>
                  <a:srgbClr val="000000"/>
                </a:solidFill>
                <a:uFillTx/>
                <a:latin typeface="Calibri"/>
                <a:ea typeface="Calibri"/>
                <a:cs typeface="Calibri"/>
              </a:defRPr>
            </a:lvl1pPr>
          </a:lstStyle>
          <a:p>
            <a:pPr lvl="0"/>
            <a:endParaRPr lang="en-US"/>
          </a:p>
        </p:txBody>
      </p:sp>
      <p:sp>
        <p:nvSpPr>
          <p:cNvPr id="7" name="Google Shape;8;n">
            <a:extLst>
              <a:ext uri="{FF2B5EF4-FFF2-40B4-BE49-F238E27FC236}">
                <a16:creationId xmlns:a16="http://schemas.microsoft.com/office/drawing/2014/main" id="{92416AD9-0037-4767-82A2-C679A7D685A5}"/>
              </a:ext>
            </a:extLst>
          </p:cNvPr>
          <p:cNvSpPr txBox="1">
            <a:spLocks noGrp="1"/>
          </p:cNvSpPr>
          <p:nvPr>
            <p:ph type="sldNum" sz="quarter" idx="5"/>
          </p:nvPr>
        </p:nvSpPr>
        <p:spPr>
          <a:xfrm>
            <a:off x="5284098" y="19936412"/>
            <a:ext cx="4042421" cy="1049467"/>
          </a:xfrm>
          <a:prstGeom prst="rect">
            <a:avLst/>
          </a:prstGeom>
          <a:noFill/>
          <a:ln>
            <a:noFill/>
          </a:ln>
        </p:spPr>
        <p:txBody>
          <a:bodyPr vert="horz" wrap="square" lIns="150943" tIns="75441" rIns="150943" bIns="75441" anchor="b" anchorCtr="0" compatLnSpc="1">
            <a:noAutofit/>
          </a:bodyPr>
          <a:lstStyle>
            <a:lvl1pPr marL="0" marR="0" lvl="0" indent="0" algn="r" defTabSz="1493307" rtl="0" fontAlgn="auto" hangingPunct="1">
              <a:lnSpc>
                <a:spcPct val="100000"/>
              </a:lnSpc>
              <a:spcBef>
                <a:spcPts val="0"/>
              </a:spcBef>
              <a:spcAft>
                <a:spcPts val="0"/>
              </a:spcAft>
              <a:buNone/>
              <a:tabLst/>
              <a:defRPr lang="en-US" sz="2000" b="0" i="0" u="none" strike="noStrike" kern="0" cap="none" spc="0" baseline="0">
                <a:solidFill>
                  <a:srgbClr val="000000"/>
                </a:solidFill>
                <a:uFillTx/>
                <a:latin typeface="Calibri"/>
                <a:ea typeface="Calibri"/>
                <a:cs typeface="Calibri"/>
              </a:defRPr>
            </a:lvl1pPr>
          </a:lstStyle>
          <a:p>
            <a:pPr lvl="0"/>
            <a:fld id="{F85A39CD-856D-4FEE-A14C-0FCDCB97221B}" type="slidenum">
              <a:t>‹#›</a:t>
            </a:fld>
            <a:endParaRPr lang="en-US"/>
          </a:p>
        </p:txBody>
      </p:sp>
    </p:spTree>
    <p:extLst>
      <p:ext uri="{BB962C8B-B14F-4D97-AF65-F5344CB8AC3E}">
        <p14:creationId xmlns:p14="http://schemas.microsoft.com/office/powerpoint/2010/main" val="2285532892"/>
      </p:ext>
    </p:extLst>
  </p:cSld>
  <p:clrMap bg1="lt1" tx1="dk1" bg2="lt2" tx2="dk2" accent1="accent1" accent2="accent2" accent3="accent3" accent4="accent4" accent5="accent5" accent6="accent6" hlink="hlink" folHlink="folHlink"/>
  <p:notesStyle>
    <a:lvl1pPr marL="457200" marR="0" lvl="0" indent="-228600" algn="l" defTabSz="914400" rtl="0" fontAlgn="auto" hangingPunct="1">
      <a:lnSpc>
        <a:spcPct val="100000"/>
      </a:lnSpc>
      <a:spcBef>
        <a:spcPts val="0"/>
      </a:spcBef>
      <a:spcAft>
        <a:spcPts val="0"/>
      </a:spcAft>
      <a:buNone/>
      <a:tabLst/>
      <a:defRPr lang="en-US" sz="1200" b="0" i="0" u="none" strike="noStrike" kern="0" cap="none" spc="0" baseline="0">
        <a:solidFill>
          <a:srgbClr val="000000"/>
        </a:solidFill>
        <a:uFillTx/>
        <a:latin typeface="Calibri"/>
        <a:ea typeface="Calibri"/>
        <a:cs typeface="Calibri"/>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36;p1:notes">
            <a:extLst>
              <a:ext uri="{FF2B5EF4-FFF2-40B4-BE49-F238E27FC236}">
                <a16:creationId xmlns:a16="http://schemas.microsoft.com/office/drawing/2014/main" id="{7D3A8005-0C99-418D-BCFC-450C8463F527}"/>
              </a:ext>
            </a:extLst>
          </p:cNvPr>
          <p:cNvSpPr>
            <a:spLocks noGrp="1" noRot="1" noChangeAspect="1"/>
          </p:cNvSpPr>
          <p:nvPr>
            <p:ph type="sldImg"/>
          </p:nvPr>
        </p:nvSpPr>
        <p:spPr/>
      </p:sp>
      <p:sp>
        <p:nvSpPr>
          <p:cNvPr id="3" name="Google Shape;37;p1:notes">
            <a:extLst>
              <a:ext uri="{FF2B5EF4-FFF2-40B4-BE49-F238E27FC236}">
                <a16:creationId xmlns:a16="http://schemas.microsoft.com/office/drawing/2014/main" id="{9EA0B08A-0C3F-4DB4-8C5A-76ED821AE988}"/>
              </a:ext>
            </a:extLst>
          </p:cNvPr>
          <p:cNvSpPr txBox="1">
            <a:spLocks noGrp="1"/>
          </p:cNvSpPr>
          <p:nvPr>
            <p:ph type="body" sz="quarter" idx="1"/>
          </p:nvPr>
        </p:nvSpPr>
        <p:spPr/>
        <p:txBody>
          <a:bodyPr/>
          <a:lstStyle/>
          <a:p>
            <a:pPr indent="-487400">
              <a:lnSpc>
                <a:spcPct val="115000"/>
              </a:lnSpc>
              <a:buClr>
                <a:srgbClr val="000000"/>
              </a:buClr>
              <a:buSzPts val="1100"/>
              <a:buFont typeface="Arial"/>
              <a:buAutoNum type="arabicPeriod"/>
            </a:pPr>
            <a:r>
              <a:rPr lang="en-US" sz="1800" dirty="0">
                <a:latin typeface="Arial"/>
                <a:cs typeface="Arial"/>
              </a:rPr>
              <a:t>tart with quick intro</a:t>
            </a:r>
          </a:p>
          <a:p>
            <a:pPr indent="-487400">
              <a:lnSpc>
                <a:spcPct val="115000"/>
              </a:lnSpc>
              <a:buClr>
                <a:srgbClr val="000000"/>
              </a:buClr>
              <a:buSzPts val="1100"/>
              <a:buFont typeface="Arial"/>
              <a:buAutoNum type="arabicPeriod"/>
            </a:pPr>
            <a:r>
              <a:rPr lang="en-US" sz="1800">
                <a:latin typeface="Arial"/>
                <a:cs typeface="Arial"/>
              </a:rPr>
              <a:t>Conclusion</a:t>
            </a:r>
          </a:p>
          <a:p>
            <a:pPr marL="1493307" lvl="1" indent="-487400">
              <a:lnSpc>
                <a:spcPct val="115000"/>
              </a:lnSpc>
              <a:buClr>
                <a:srgbClr val="000000"/>
              </a:buClr>
              <a:buSzPts val="1100"/>
              <a:buFont typeface="Arial"/>
              <a:buAutoNum type="alphaLcPeriod"/>
            </a:pPr>
            <a:r>
              <a:rPr lang="en-US" sz="1800" b="1" kern="0">
                <a:solidFill>
                  <a:srgbClr val="000000"/>
                </a:solidFill>
                <a:latin typeface="Arial"/>
                <a:cs typeface="Arial"/>
              </a:rPr>
              <a:t>“Abstract Don’t Abdicate</a:t>
            </a:r>
            <a:r>
              <a:rPr lang="en-US" sz="1800" kern="0">
                <a:solidFill>
                  <a:srgbClr val="000000"/>
                </a:solidFill>
                <a:latin typeface="Arial"/>
                <a:cs typeface="Arial"/>
              </a:rPr>
              <a:t>”  Abstract your metrics so you aren’t abdicating making strategic decisions</a:t>
            </a:r>
          </a:p>
          <a:p>
            <a:pPr marL="1493307" lvl="1" indent="-487400">
              <a:lnSpc>
                <a:spcPct val="115000"/>
              </a:lnSpc>
              <a:buClr>
                <a:srgbClr val="000000"/>
              </a:buClr>
              <a:buSzPts val="1100"/>
              <a:buFont typeface="Arial"/>
              <a:buAutoNum type="alphaLcPeriod"/>
            </a:pPr>
            <a:r>
              <a:rPr lang="en-US" sz="1800" kern="0" dirty="0">
                <a:solidFill>
                  <a:srgbClr val="000000"/>
                </a:solidFill>
                <a:latin typeface="Arial"/>
                <a:cs typeface="Arial"/>
              </a:rPr>
              <a:t>What Does that Mean:</a:t>
            </a:r>
          </a:p>
          <a:p>
            <a:pPr marL="2239960" lvl="2" indent="-487400">
              <a:lnSpc>
                <a:spcPct val="115000"/>
              </a:lnSpc>
              <a:buClr>
                <a:srgbClr val="000000"/>
              </a:buClr>
              <a:buSzPts val="1100"/>
              <a:buFont typeface="Arial"/>
              <a:buAutoNum type="romanLcPeriod"/>
            </a:pPr>
            <a:r>
              <a:rPr lang="en-US" sz="1800" kern="0" dirty="0">
                <a:solidFill>
                  <a:srgbClr val="000000"/>
                </a:solidFill>
                <a:latin typeface="Arial"/>
                <a:cs typeface="Arial"/>
              </a:rPr>
              <a:t>Leadership can get too focused on details, up/down, trends, technologies in the numbers.  Making everything tactical</a:t>
            </a:r>
          </a:p>
          <a:p>
            <a:pPr marL="2239960" lvl="2" indent="-487400">
              <a:lnSpc>
                <a:spcPct val="115000"/>
              </a:lnSpc>
              <a:buClr>
                <a:srgbClr val="000000"/>
              </a:buClr>
              <a:buSzPts val="1100"/>
              <a:buFont typeface="Arial"/>
              <a:buAutoNum type="romanLcPeriod"/>
            </a:pPr>
            <a:r>
              <a:rPr lang="en-US" sz="1800" kern="0" dirty="0">
                <a:solidFill>
                  <a:srgbClr val="000000"/>
                </a:solidFill>
                <a:latin typeface="Arial"/>
                <a:cs typeface="Arial"/>
              </a:rPr>
              <a:t>Using tactical approaches you can't properly change your program</a:t>
            </a:r>
          </a:p>
          <a:p>
            <a:pPr marL="2239960" lvl="2" indent="-487400">
              <a:lnSpc>
                <a:spcPct val="115000"/>
              </a:lnSpc>
              <a:buClr>
                <a:srgbClr val="000000"/>
              </a:buClr>
              <a:buSzPts val="1100"/>
              <a:buFont typeface="Arial"/>
              <a:buAutoNum type="romanLcPeriod"/>
            </a:pPr>
            <a:r>
              <a:rPr lang="en-US" sz="1800" kern="0" dirty="0">
                <a:solidFill>
                  <a:srgbClr val="000000"/>
                </a:solidFill>
                <a:latin typeface="Arial"/>
                <a:cs typeface="Arial"/>
              </a:rPr>
              <a:t>Leadership may want instant changes, but that might not make sense</a:t>
            </a:r>
            <a:endParaRPr lang="en-US" sz="1600" kern="0" dirty="0">
              <a:solidFill>
                <a:srgbClr val="263238"/>
              </a:solidFill>
              <a:latin typeface="Roboto"/>
              <a:ea typeface="Roboto"/>
            </a:endParaRPr>
          </a:p>
          <a:p>
            <a:pPr indent="0">
              <a:lnSpc>
                <a:spcPct val="115000"/>
              </a:lnSpc>
            </a:pPr>
            <a:endParaRPr lang="en-US" sz="1800">
              <a:latin typeface="Arial"/>
              <a:cs typeface="Arial"/>
            </a:endParaRPr>
          </a:p>
          <a:p>
            <a:pPr marL="1493307" lvl="1" indent="-487400">
              <a:lnSpc>
                <a:spcPct val="115000"/>
              </a:lnSpc>
              <a:buClr>
                <a:srgbClr val="000000"/>
              </a:buClr>
              <a:buSzPts val="1100"/>
              <a:buFont typeface="Arial"/>
              <a:buAutoNum type="alphaLcPeriod"/>
            </a:pPr>
            <a:r>
              <a:rPr lang="en-US" sz="1800" kern="0" dirty="0">
                <a:solidFill>
                  <a:srgbClr val="000000"/>
                </a:solidFill>
                <a:latin typeface="Arial"/>
                <a:cs typeface="Arial"/>
              </a:rPr>
              <a:t>Use your metrics to give senior managers a health check.</a:t>
            </a:r>
          </a:p>
          <a:p>
            <a:pPr marL="2239960" lvl="2" indent="-487400">
              <a:lnSpc>
                <a:spcPct val="115000"/>
              </a:lnSpc>
              <a:buClr>
                <a:srgbClr val="000000"/>
              </a:buClr>
              <a:buSzPts val="1100"/>
              <a:buFont typeface="Arial"/>
              <a:buAutoNum type="romanLcPeriod"/>
            </a:pPr>
            <a:r>
              <a:rPr lang="en-US" sz="1800" kern="0" dirty="0">
                <a:solidFill>
                  <a:srgbClr val="000000"/>
                </a:solidFill>
                <a:latin typeface="Arial"/>
                <a:cs typeface="Arial"/>
              </a:rPr>
              <a:t>We all know </a:t>
            </a:r>
            <a:r>
              <a:rPr lang="en-US" sz="1800" kern="0" dirty="0" err="1">
                <a:solidFill>
                  <a:srgbClr val="000000"/>
                </a:solidFill>
                <a:latin typeface="Arial"/>
                <a:cs typeface="Arial"/>
              </a:rPr>
              <a:t>whats</a:t>
            </a:r>
            <a:r>
              <a:rPr lang="en-US" sz="1800" kern="0" dirty="0">
                <a:solidFill>
                  <a:srgbClr val="000000"/>
                </a:solidFill>
                <a:latin typeface="Arial"/>
                <a:cs typeface="Arial"/>
              </a:rPr>
              <a:t> “good” blood pressure and an average resting heart beat.</a:t>
            </a:r>
          </a:p>
          <a:p>
            <a:pPr marL="2239960" lvl="2" indent="-487400">
              <a:lnSpc>
                <a:spcPct val="115000"/>
              </a:lnSpc>
              <a:buClr>
                <a:srgbClr val="000000"/>
              </a:buClr>
              <a:buSzPts val="1100"/>
              <a:buFont typeface="Arial"/>
              <a:buAutoNum type="romanLcPeriod"/>
            </a:pPr>
            <a:r>
              <a:rPr lang="en-US" sz="1800" kern="0" dirty="0">
                <a:solidFill>
                  <a:srgbClr val="000000"/>
                </a:solidFill>
                <a:latin typeface="Arial"/>
                <a:cs typeface="Arial"/>
              </a:rPr>
              <a:t>If you are outside of that value, doctors will look to find the “why”.  They will figure out the right next steps and the strategy to bring that into normal levels OR accept that level.</a:t>
            </a:r>
          </a:p>
          <a:p>
            <a:pPr marL="1493307" lvl="1" indent="-487400">
              <a:lnSpc>
                <a:spcPct val="115000"/>
              </a:lnSpc>
              <a:buClr>
                <a:srgbClr val="000000"/>
              </a:buClr>
              <a:buSzPts val="1100"/>
              <a:buFont typeface="Arial"/>
              <a:buAutoNum type="alphaLcPeriod"/>
            </a:pPr>
            <a:r>
              <a:rPr lang="en-US" sz="1800" kern="0" dirty="0">
                <a:solidFill>
                  <a:srgbClr val="000000"/>
                </a:solidFill>
                <a:latin typeface="Arial"/>
                <a:cs typeface="Arial"/>
              </a:rPr>
              <a:t>Now imagine giving test results to a patient.  </a:t>
            </a:r>
            <a:r>
              <a:rPr lang="en-US" sz="1800" kern="0" dirty="0" err="1">
                <a:solidFill>
                  <a:srgbClr val="000000"/>
                </a:solidFill>
                <a:latin typeface="Arial"/>
                <a:cs typeface="Arial"/>
              </a:rPr>
              <a:t>THey</a:t>
            </a:r>
            <a:r>
              <a:rPr lang="en-US" sz="1800" kern="0" dirty="0">
                <a:solidFill>
                  <a:srgbClr val="000000"/>
                </a:solidFill>
                <a:latin typeface="Arial"/>
                <a:cs typeface="Arial"/>
              </a:rPr>
              <a:t> need to research, determine the right value, and they will plan their next steps.  However, they only respond to the data they were given and without the experience and education that comes with being a doctor</a:t>
            </a:r>
          </a:p>
          <a:p>
            <a:pPr marL="1493307" lvl="1" indent="-487400">
              <a:lnSpc>
                <a:spcPct val="115000"/>
              </a:lnSpc>
              <a:buClr>
                <a:srgbClr val="000000"/>
              </a:buClr>
              <a:buSzPts val="1100"/>
              <a:buFont typeface="Arial"/>
              <a:buAutoNum type="alphaLcPeriod"/>
            </a:pPr>
            <a:r>
              <a:rPr lang="en-US" sz="1800" kern="0" dirty="0">
                <a:solidFill>
                  <a:srgbClr val="000000"/>
                </a:solidFill>
                <a:latin typeface="Arial"/>
                <a:cs typeface="Arial"/>
              </a:rPr>
              <a:t>Same thing happens in security.  With all the fun data, we give the test results to senior managers and they will then give you a tactical solution to make that data you presented “better”.</a:t>
            </a:r>
          </a:p>
          <a:p>
            <a:pPr marL="1493307" lvl="1" indent="-487400">
              <a:lnSpc>
                <a:spcPct val="115000"/>
              </a:lnSpc>
              <a:buClr>
                <a:srgbClr val="000000"/>
              </a:buClr>
              <a:buSzPts val="1100"/>
              <a:buFont typeface="Arial"/>
              <a:buAutoNum type="alphaLcPeriod"/>
            </a:pPr>
            <a:r>
              <a:rPr lang="en-US" sz="1800" kern="0" dirty="0">
                <a:solidFill>
                  <a:srgbClr val="000000"/>
                </a:solidFill>
                <a:latin typeface="Arial"/>
                <a:cs typeface="Arial"/>
              </a:rPr>
              <a:t>That solution may be strategic, but since many senior IT people are not security people, they are often point fixes with gains that fall away after a few months.</a:t>
            </a:r>
          </a:p>
          <a:p>
            <a:pPr marL="1493307" lvl="1" indent="-487400">
              <a:lnSpc>
                <a:spcPct val="115000"/>
              </a:lnSpc>
              <a:buClr>
                <a:srgbClr val="000000"/>
              </a:buClr>
              <a:buSzPts val="1100"/>
              <a:buFont typeface="Arial"/>
              <a:buAutoNum type="alphaLcPeriod"/>
            </a:pPr>
            <a:r>
              <a:rPr lang="en-US" sz="1800" kern="0" dirty="0">
                <a:solidFill>
                  <a:srgbClr val="000000"/>
                </a:solidFill>
                <a:latin typeface="Arial"/>
                <a:cs typeface="Arial"/>
              </a:rPr>
              <a:t>So if you abstract the metrics so that they become simple aggregates, senior managers don’t have an opportunity to discuss tactical fixes.  Instead, they have to ask “how much does it cost me to move this number up?”.  Security leaders can translate that want into $.  Senior leaders can then decide is that $ increase is worth it.</a:t>
            </a:r>
          </a:p>
          <a:p>
            <a:pPr marL="1493307" lvl="1" indent="-487400">
              <a:lnSpc>
                <a:spcPct val="115000"/>
              </a:lnSpc>
              <a:buClr>
                <a:srgbClr val="000000"/>
              </a:buClr>
              <a:buSzPts val="1100"/>
              <a:buFont typeface="Arial"/>
              <a:buAutoNum type="alphaLcPeriod"/>
            </a:pPr>
            <a:r>
              <a:rPr lang="en-US" sz="1800" kern="0" dirty="0">
                <a:solidFill>
                  <a:srgbClr val="000000"/>
                </a:solidFill>
                <a:latin typeface="Arial"/>
                <a:cs typeface="Arial"/>
              </a:rPr>
              <a:t>But how are you addressing the risk side of that equation?  </a:t>
            </a:r>
            <a:r>
              <a:rPr lang="en-US" sz="1800" kern="0" dirty="0" err="1">
                <a:solidFill>
                  <a:srgbClr val="000000"/>
                </a:solidFill>
                <a:latin typeface="Arial"/>
                <a:cs typeface="Arial"/>
              </a:rPr>
              <a:t>Well..no</a:t>
            </a:r>
            <a:r>
              <a:rPr lang="en-US" sz="1800" kern="0" dirty="0">
                <a:solidFill>
                  <a:srgbClr val="000000"/>
                </a:solidFill>
                <a:latin typeface="Arial"/>
                <a:cs typeface="Arial"/>
              </a:rPr>
              <a:t> matter what, you have to have some trust with your leadership that you are doing your job.  No metric program will generate that.</a:t>
            </a:r>
          </a:p>
          <a:p>
            <a:pPr marL="1493307" lvl="1" indent="-487400">
              <a:lnSpc>
                <a:spcPct val="115000"/>
              </a:lnSpc>
              <a:buClr>
                <a:srgbClr val="000000"/>
              </a:buClr>
              <a:buSzPts val="1100"/>
              <a:buFont typeface="Arial"/>
              <a:buAutoNum type="alphaLcPeriod"/>
            </a:pPr>
            <a:r>
              <a:rPr lang="en-US" sz="1800" kern="0" dirty="0">
                <a:solidFill>
                  <a:srgbClr val="000000"/>
                </a:solidFill>
                <a:latin typeface="Arial"/>
                <a:cs typeface="Arial"/>
              </a:rPr>
              <a:t>Because higher will always be better, use a control framework that helps ground the categories to work on.  Set an anchor with competitors or industry.</a:t>
            </a:r>
          </a:p>
          <a:p>
            <a:pPr marL="1493307" lvl="1" indent="-487400">
              <a:lnSpc>
                <a:spcPct val="115000"/>
              </a:lnSpc>
              <a:buClr>
                <a:srgbClr val="000000"/>
              </a:buClr>
              <a:buSzPts val="1100"/>
              <a:buFont typeface="Arial"/>
              <a:buAutoNum type="alphaLcPeriod"/>
            </a:pPr>
            <a:r>
              <a:rPr lang="en-US" sz="1800" kern="0" dirty="0" err="1">
                <a:solidFill>
                  <a:srgbClr val="000000"/>
                </a:solidFill>
                <a:latin typeface="Arial"/>
                <a:cs typeface="Arial"/>
              </a:rPr>
              <a:t>THis</a:t>
            </a:r>
            <a:r>
              <a:rPr lang="en-US" sz="1800" kern="0" dirty="0">
                <a:solidFill>
                  <a:srgbClr val="000000"/>
                </a:solidFill>
                <a:latin typeface="Arial"/>
                <a:cs typeface="Arial"/>
              </a:rPr>
              <a:t> was the end of the presentation, if you want to know a little more, stick around and we will tell you how we got to this conclusion</a:t>
            </a:r>
          </a:p>
          <a:p>
            <a:pPr indent="-487400">
              <a:lnSpc>
                <a:spcPct val="115000"/>
              </a:lnSpc>
              <a:buClr>
                <a:srgbClr val="000000"/>
              </a:buClr>
              <a:buSzPts val="1100"/>
              <a:buFont typeface="Arial"/>
              <a:buAutoNum type="arabicPeriod"/>
            </a:pPr>
            <a:r>
              <a:rPr lang="en-US" sz="1800" dirty="0">
                <a:latin typeface="Arial"/>
                <a:cs typeface="Arial"/>
              </a:rPr>
              <a:t>Current offerings</a:t>
            </a:r>
          </a:p>
          <a:p>
            <a:pPr marL="1493307" lvl="1" indent="-487400">
              <a:lnSpc>
                <a:spcPct val="115000"/>
              </a:lnSpc>
              <a:buClr>
                <a:srgbClr val="000000"/>
              </a:buClr>
              <a:buSzPts val="1100"/>
              <a:buFont typeface="Arial"/>
              <a:buAutoNum type="alphaLcPeriod"/>
            </a:pPr>
            <a:r>
              <a:rPr lang="en-US" sz="1800" kern="0" dirty="0">
                <a:solidFill>
                  <a:srgbClr val="000000"/>
                </a:solidFill>
                <a:latin typeface="Arial"/>
                <a:cs typeface="Arial"/>
              </a:rPr>
              <a:t>Before making up our own, we looked at the market to see what looked good.  We looked at Archer, rapid7, and a few others.</a:t>
            </a:r>
          </a:p>
          <a:p>
            <a:pPr marL="1493307" lvl="1" indent="-487400">
              <a:lnSpc>
                <a:spcPct val="115000"/>
              </a:lnSpc>
              <a:buClr>
                <a:srgbClr val="000000"/>
              </a:buClr>
              <a:buSzPts val="1100"/>
              <a:buFont typeface="Arial"/>
              <a:buAutoNum type="alphaLcPeriod"/>
            </a:pPr>
            <a:r>
              <a:rPr lang="en-US" sz="1800" kern="0" dirty="0">
                <a:solidFill>
                  <a:srgbClr val="000000"/>
                </a:solidFill>
                <a:latin typeface="Arial"/>
                <a:cs typeface="Arial"/>
              </a:rPr>
              <a:t>Some were too complex or pricey with very debatable ROI propositions</a:t>
            </a:r>
          </a:p>
          <a:p>
            <a:pPr marL="1493307" lvl="1" indent="-487400">
              <a:lnSpc>
                <a:spcPct val="115000"/>
              </a:lnSpc>
              <a:buClr>
                <a:srgbClr val="000000"/>
              </a:buClr>
              <a:buSzPts val="1100"/>
              <a:buFont typeface="Arial"/>
              <a:buAutoNum type="alphaLcPeriod"/>
            </a:pPr>
            <a:r>
              <a:rPr lang="en-US" sz="1800" kern="0" dirty="0">
                <a:solidFill>
                  <a:srgbClr val="000000"/>
                </a:solidFill>
                <a:latin typeface="Arial"/>
                <a:cs typeface="Arial"/>
              </a:rPr>
              <a:t>Some had secret sauce so you didn’t know how to invest and improve your score</a:t>
            </a:r>
          </a:p>
          <a:p>
            <a:pPr marL="1493307" lvl="1" indent="-487400">
              <a:lnSpc>
                <a:spcPct val="115000"/>
              </a:lnSpc>
              <a:buClr>
                <a:srgbClr val="000000"/>
              </a:buClr>
              <a:buSzPts val="1100"/>
              <a:buFont typeface="Arial"/>
              <a:buAutoNum type="alphaLcPeriod"/>
            </a:pPr>
            <a:r>
              <a:rPr lang="en-US" sz="1800" kern="0" dirty="0">
                <a:solidFill>
                  <a:srgbClr val="000000"/>
                </a:solidFill>
                <a:latin typeface="Arial"/>
                <a:cs typeface="Arial"/>
              </a:rPr>
              <a:t>Almost all pre-canned approaches didn’t use an open control framework (back to secret sauce) that we felt was necessary to be transparent about our program and how we measured</a:t>
            </a:r>
          </a:p>
          <a:p>
            <a:pPr indent="-487400">
              <a:lnSpc>
                <a:spcPct val="115000"/>
              </a:lnSpc>
              <a:buClr>
                <a:srgbClr val="000000"/>
              </a:buClr>
              <a:buSzPts val="1100"/>
              <a:buFont typeface="Arial"/>
              <a:buAutoNum type="arabicPeriod"/>
            </a:pPr>
            <a:r>
              <a:rPr lang="en-US" sz="1800" dirty="0">
                <a:latin typeface="Arial"/>
                <a:cs typeface="Arial"/>
              </a:rPr>
              <a:t>So back to the drawing board.</a:t>
            </a:r>
          </a:p>
          <a:p>
            <a:pPr marL="1493307" lvl="1" indent="-487400">
              <a:lnSpc>
                <a:spcPct val="115000"/>
              </a:lnSpc>
              <a:buClr>
                <a:srgbClr val="000000"/>
              </a:buClr>
              <a:buSzPts val="1100"/>
              <a:buFont typeface="Arial"/>
              <a:buAutoNum type="alphaLcPeriod"/>
            </a:pPr>
            <a:r>
              <a:rPr lang="en-US" sz="1800" kern="0" dirty="0">
                <a:solidFill>
                  <a:srgbClr val="000000"/>
                </a:solidFill>
                <a:latin typeface="Arial"/>
                <a:cs typeface="Arial"/>
              </a:rPr>
              <a:t>We wanted it to be simple</a:t>
            </a:r>
          </a:p>
          <a:p>
            <a:pPr marL="1493307" lvl="1" indent="-487400">
              <a:lnSpc>
                <a:spcPct val="115000"/>
              </a:lnSpc>
              <a:buClr>
                <a:srgbClr val="000000"/>
              </a:buClr>
              <a:buSzPts val="1100"/>
              <a:buFont typeface="Arial"/>
              <a:buAutoNum type="alphaLcPeriod"/>
            </a:pPr>
            <a:r>
              <a:rPr lang="en-US" sz="1800" kern="0" dirty="0">
                <a:solidFill>
                  <a:srgbClr val="000000"/>
                </a:solidFill>
                <a:latin typeface="Arial"/>
                <a:cs typeface="Arial"/>
              </a:rPr>
              <a:t>Anyone reading it could answer “so why measure this?” .  They knew what sounded “good”.  </a:t>
            </a:r>
            <a:r>
              <a:rPr lang="en-US" sz="1800" kern="0" dirty="0" err="1">
                <a:solidFill>
                  <a:srgbClr val="000000"/>
                </a:solidFill>
                <a:latin typeface="Arial"/>
                <a:cs typeface="Arial"/>
              </a:rPr>
              <a:t>THey</a:t>
            </a:r>
            <a:r>
              <a:rPr lang="en-US" sz="1800" kern="0" dirty="0">
                <a:solidFill>
                  <a:srgbClr val="000000"/>
                </a:solidFill>
                <a:latin typeface="Arial"/>
                <a:cs typeface="Arial"/>
              </a:rPr>
              <a:t> had an internal anchor to tell them how far from “good” its acceptable to be.  Part of that risk tolerance question</a:t>
            </a:r>
          </a:p>
          <a:p>
            <a:pPr marL="1493307" lvl="1" indent="-487400">
              <a:lnSpc>
                <a:spcPct val="115000"/>
              </a:lnSpc>
              <a:buClr>
                <a:srgbClr val="000000"/>
              </a:buClr>
              <a:buSzPts val="1100"/>
              <a:buFont typeface="Arial"/>
              <a:buAutoNum type="alphaLcPeriod"/>
            </a:pPr>
            <a:r>
              <a:rPr lang="en-US" sz="1800" kern="0" dirty="0">
                <a:solidFill>
                  <a:srgbClr val="000000"/>
                </a:solidFill>
                <a:latin typeface="Arial"/>
                <a:cs typeface="Arial"/>
              </a:rPr>
              <a:t>So we picked a framework.  CSF was simple, open, and universal</a:t>
            </a:r>
          </a:p>
          <a:p>
            <a:pPr marL="1493307" lvl="1" indent="-487400">
              <a:lnSpc>
                <a:spcPct val="115000"/>
              </a:lnSpc>
              <a:buClr>
                <a:srgbClr val="000000"/>
              </a:buClr>
              <a:buSzPts val="1100"/>
              <a:buFont typeface="Arial"/>
              <a:buAutoNum type="alphaLcPeriod"/>
            </a:pPr>
            <a:r>
              <a:rPr lang="en-US" sz="1800" kern="0" dirty="0">
                <a:solidFill>
                  <a:srgbClr val="000000"/>
                </a:solidFill>
                <a:latin typeface="Arial"/>
                <a:cs typeface="Arial"/>
              </a:rPr>
              <a:t>We generate a long list of KPI’s that we assigned to each category from books like Andrew’s, blogs, magazines, anything that said “you should measure this”.</a:t>
            </a:r>
          </a:p>
          <a:p>
            <a:pPr marL="1493307" lvl="1" indent="-487400">
              <a:lnSpc>
                <a:spcPct val="115000"/>
              </a:lnSpc>
              <a:buClr>
                <a:srgbClr val="000000"/>
              </a:buClr>
              <a:buSzPts val="1100"/>
              <a:buFont typeface="Arial"/>
              <a:buAutoNum type="alphaLcPeriod"/>
            </a:pPr>
            <a:r>
              <a:rPr lang="en-US" sz="1800" kern="0" dirty="0">
                <a:solidFill>
                  <a:srgbClr val="000000"/>
                </a:solidFill>
                <a:latin typeface="Arial"/>
                <a:cs typeface="Arial"/>
              </a:rPr>
              <a:t>Then we built the principles that each KPI would be evaluated against.</a:t>
            </a:r>
          </a:p>
          <a:p>
            <a:pPr indent="-487400">
              <a:lnSpc>
                <a:spcPct val="115000"/>
              </a:lnSpc>
              <a:buClr>
                <a:srgbClr val="000000"/>
              </a:buClr>
              <a:buSzPts val="1100"/>
              <a:buFont typeface="Arial"/>
              <a:buAutoNum type="arabicPeriod"/>
            </a:pPr>
            <a:r>
              <a:rPr lang="en-US" sz="1800" dirty="0">
                <a:latin typeface="Arial"/>
                <a:cs typeface="Arial"/>
              </a:rPr>
              <a:t>The principles evolved as we went along, but there were some core things like</a:t>
            </a:r>
          </a:p>
          <a:p>
            <a:pPr marL="1493307" lvl="1" indent="-487400">
              <a:lnSpc>
                <a:spcPct val="115000"/>
              </a:lnSpc>
              <a:buClr>
                <a:srgbClr val="000000"/>
              </a:buClr>
              <a:buSzPts val="1100"/>
              <a:buFont typeface="Arial"/>
              <a:buAutoNum type="alphaLcPeriod"/>
            </a:pPr>
            <a:r>
              <a:rPr lang="en-US" sz="1800" kern="0" dirty="0">
                <a:solidFill>
                  <a:srgbClr val="000000"/>
                </a:solidFill>
                <a:latin typeface="Arial"/>
                <a:cs typeface="Arial"/>
              </a:rPr>
              <a:t>Simple to understand at a Board level</a:t>
            </a:r>
          </a:p>
          <a:p>
            <a:pPr marL="1493307" lvl="1" indent="-487400">
              <a:lnSpc>
                <a:spcPct val="115000"/>
              </a:lnSpc>
              <a:buClr>
                <a:srgbClr val="000000"/>
              </a:buClr>
              <a:buSzPts val="1100"/>
              <a:buFont typeface="Arial"/>
              <a:buAutoNum type="alphaLcPeriod"/>
            </a:pPr>
            <a:r>
              <a:rPr lang="en-US" sz="1800" kern="0" dirty="0">
                <a:solidFill>
                  <a:srgbClr val="000000"/>
                </a:solidFill>
                <a:latin typeface="Arial"/>
                <a:cs typeface="Arial"/>
              </a:rPr>
              <a:t>Can be measured with levels</a:t>
            </a:r>
          </a:p>
          <a:p>
            <a:pPr marL="1493307" lvl="1" indent="-487400">
              <a:lnSpc>
                <a:spcPct val="115000"/>
              </a:lnSpc>
              <a:buClr>
                <a:srgbClr val="000000"/>
              </a:buClr>
              <a:buSzPts val="1100"/>
              <a:buFont typeface="Arial"/>
              <a:buAutoNum type="alphaLcPeriod"/>
            </a:pPr>
            <a:r>
              <a:rPr lang="en-US" sz="1800" kern="0" dirty="0">
                <a:solidFill>
                  <a:srgbClr val="000000"/>
                </a:solidFill>
                <a:latin typeface="Arial"/>
                <a:cs typeface="Arial"/>
              </a:rPr>
              <a:t>Not binary</a:t>
            </a:r>
          </a:p>
          <a:p>
            <a:pPr marL="1493307" lvl="1" indent="-487400">
              <a:lnSpc>
                <a:spcPct val="115000"/>
              </a:lnSpc>
              <a:buClr>
                <a:srgbClr val="000000"/>
              </a:buClr>
              <a:buSzPts val="1100"/>
              <a:buFont typeface="Arial"/>
              <a:buAutoNum type="alphaLcPeriod"/>
            </a:pPr>
            <a:r>
              <a:rPr lang="en-US" sz="1800" kern="0" dirty="0">
                <a:solidFill>
                  <a:srgbClr val="000000"/>
                </a:solidFill>
                <a:latin typeface="Arial"/>
                <a:cs typeface="Arial"/>
              </a:rPr>
              <a:t>Not compliance driven (supports binary)</a:t>
            </a:r>
          </a:p>
          <a:p>
            <a:pPr marL="1493307" lvl="1" indent="-487400">
              <a:lnSpc>
                <a:spcPct val="115000"/>
              </a:lnSpc>
              <a:buClr>
                <a:srgbClr val="000000"/>
              </a:buClr>
              <a:buSzPts val="1100"/>
              <a:buFont typeface="Arial"/>
              <a:buAutoNum type="alphaLcPeriod"/>
            </a:pPr>
            <a:r>
              <a:rPr lang="en-US" sz="1800" kern="0" dirty="0">
                <a:solidFill>
                  <a:srgbClr val="000000"/>
                </a:solidFill>
                <a:latin typeface="Arial"/>
                <a:cs typeface="Arial"/>
              </a:rPr>
              <a:t>So fundamental that anyone looking would say “yup..</a:t>
            </a:r>
            <a:r>
              <a:rPr lang="en-US" sz="1800" kern="0" dirty="0" err="1">
                <a:solidFill>
                  <a:srgbClr val="000000"/>
                </a:solidFill>
                <a:latin typeface="Arial"/>
                <a:cs typeface="Arial"/>
              </a:rPr>
              <a:t>thats</a:t>
            </a:r>
            <a:r>
              <a:rPr lang="en-US" sz="1800" kern="0" dirty="0">
                <a:solidFill>
                  <a:srgbClr val="000000"/>
                </a:solidFill>
                <a:latin typeface="Arial"/>
                <a:cs typeface="Arial"/>
              </a:rPr>
              <a:t> one of the most important things to a security program”</a:t>
            </a:r>
          </a:p>
          <a:p>
            <a:pPr indent="-487400">
              <a:lnSpc>
                <a:spcPct val="115000"/>
              </a:lnSpc>
              <a:buClr>
                <a:srgbClr val="000000"/>
              </a:buClr>
              <a:buSzPts val="1100"/>
              <a:buFont typeface="Arial"/>
              <a:buAutoNum type="arabicPeriod"/>
            </a:pPr>
            <a:r>
              <a:rPr lang="en-US" sz="1800" dirty="0">
                <a:latin typeface="Arial"/>
                <a:cs typeface="Arial"/>
              </a:rPr>
              <a:t>We selected 20kpis</a:t>
            </a:r>
          </a:p>
          <a:p>
            <a:pPr marL="1493307" lvl="1" indent="-487400">
              <a:lnSpc>
                <a:spcPct val="115000"/>
              </a:lnSpc>
              <a:buClr>
                <a:srgbClr val="000000"/>
              </a:buClr>
              <a:buSzPts val="1100"/>
              <a:buFont typeface="Arial"/>
              <a:buAutoNum type="alphaLcPeriod"/>
            </a:pPr>
            <a:r>
              <a:rPr lang="en-US" sz="1800" kern="0" dirty="0">
                <a:solidFill>
                  <a:srgbClr val="000000"/>
                </a:solidFill>
                <a:latin typeface="Arial"/>
                <a:cs typeface="Arial"/>
              </a:rPr>
              <a:t>Here are a sample of what we selected</a:t>
            </a:r>
          </a:p>
          <a:p>
            <a:pPr marL="1493307" lvl="1" indent="-487400">
              <a:lnSpc>
                <a:spcPct val="115000"/>
              </a:lnSpc>
              <a:buClr>
                <a:srgbClr val="000000"/>
              </a:buClr>
              <a:buSzPts val="1100"/>
              <a:buFont typeface="Arial"/>
              <a:buAutoNum type="alphaLcPeriod"/>
            </a:pPr>
            <a:r>
              <a:rPr lang="en-US" sz="1800" kern="0" dirty="0">
                <a:solidFill>
                  <a:srgbClr val="000000"/>
                </a:solidFill>
                <a:latin typeface="Arial"/>
                <a:cs typeface="Arial"/>
              </a:rPr>
              <a:t>This is the maturity.  How did we get maturity?  We went back to the internet and </a:t>
            </a:r>
            <a:r>
              <a:rPr lang="en-US" sz="1800" kern="0" dirty="0" err="1">
                <a:solidFill>
                  <a:srgbClr val="000000"/>
                </a:solidFill>
                <a:latin typeface="Arial"/>
                <a:cs typeface="Arial"/>
              </a:rPr>
              <a:t>loked</a:t>
            </a:r>
            <a:r>
              <a:rPr lang="en-US" sz="1800" kern="0" dirty="0">
                <a:solidFill>
                  <a:srgbClr val="000000"/>
                </a:solidFill>
                <a:latin typeface="Arial"/>
                <a:cs typeface="Arial"/>
              </a:rPr>
              <a:t> for articles on what it should be.  We looked at contracts (great for things like incident response and patching).  We asked people outside security like IT, legal</a:t>
            </a:r>
          </a:p>
          <a:p>
            <a:pPr marL="1493307" lvl="1" indent="-487400">
              <a:lnSpc>
                <a:spcPct val="115000"/>
              </a:lnSpc>
              <a:buClr>
                <a:srgbClr val="000000"/>
              </a:buClr>
              <a:buSzPts val="1100"/>
              <a:buFont typeface="Arial"/>
              <a:buAutoNum type="alphaLcPeriod"/>
            </a:pPr>
            <a:r>
              <a:rPr lang="en-US" sz="1800" kern="0" dirty="0" err="1">
                <a:solidFill>
                  <a:srgbClr val="000000"/>
                </a:solidFill>
                <a:latin typeface="Arial"/>
                <a:cs typeface="Arial"/>
              </a:rPr>
              <a:t>THen</a:t>
            </a:r>
            <a:r>
              <a:rPr lang="en-US" sz="1800" kern="0" dirty="0">
                <a:solidFill>
                  <a:srgbClr val="000000"/>
                </a:solidFill>
                <a:latin typeface="Arial"/>
                <a:cs typeface="Arial"/>
              </a:rPr>
              <a:t> we put them on the ranking system with ranges</a:t>
            </a:r>
          </a:p>
          <a:p>
            <a:pPr indent="-487400">
              <a:lnSpc>
                <a:spcPct val="115000"/>
              </a:lnSpc>
              <a:buClr>
                <a:srgbClr val="000000"/>
              </a:buClr>
              <a:buSzPts val="1100"/>
              <a:buFont typeface="Arial"/>
              <a:buAutoNum type="arabicPeriod"/>
            </a:pPr>
            <a:r>
              <a:rPr lang="en-US" sz="1800" dirty="0">
                <a:latin typeface="Arial"/>
                <a:cs typeface="Arial"/>
              </a:rPr>
              <a:t>Result</a:t>
            </a:r>
          </a:p>
          <a:p>
            <a:pPr marL="1493307" lvl="1" indent="-487400">
              <a:lnSpc>
                <a:spcPct val="115000"/>
              </a:lnSpc>
              <a:buClr>
                <a:srgbClr val="000000"/>
              </a:buClr>
              <a:buSzPts val="1100"/>
              <a:buFont typeface="Arial"/>
              <a:buAutoNum type="alphaLcPeriod"/>
            </a:pPr>
            <a:r>
              <a:rPr lang="en-US" sz="1800" kern="0" dirty="0">
                <a:solidFill>
                  <a:srgbClr val="000000"/>
                </a:solidFill>
                <a:latin typeface="Arial"/>
                <a:cs typeface="Arial"/>
              </a:rPr>
              <a:t>See the </a:t>
            </a:r>
            <a:r>
              <a:rPr lang="en-US" sz="1800" kern="0" dirty="0" err="1">
                <a:solidFill>
                  <a:srgbClr val="000000"/>
                </a:solidFill>
                <a:latin typeface="Arial"/>
                <a:cs typeface="Arial"/>
              </a:rPr>
              <a:t>graph..simple..want</a:t>
            </a:r>
            <a:r>
              <a:rPr lang="en-US" sz="1800" kern="0" dirty="0">
                <a:solidFill>
                  <a:srgbClr val="000000"/>
                </a:solidFill>
                <a:latin typeface="Arial"/>
                <a:cs typeface="Arial"/>
              </a:rPr>
              <a:t> to move up.  A simple numeric that says “you increased 2 pints, </a:t>
            </a:r>
            <a:r>
              <a:rPr lang="en-US" sz="1800" kern="0" dirty="0" err="1">
                <a:solidFill>
                  <a:srgbClr val="000000"/>
                </a:solidFill>
                <a:latin typeface="Arial"/>
                <a:cs typeface="Arial"/>
              </a:rPr>
              <a:t>thats</a:t>
            </a:r>
            <a:r>
              <a:rPr lang="en-US" sz="1800" kern="0" dirty="0">
                <a:solidFill>
                  <a:srgbClr val="000000"/>
                </a:solidFill>
                <a:latin typeface="Arial"/>
                <a:cs typeface="Arial"/>
              </a:rPr>
              <a:t> a 1% increase and a 1% decrease in risk</a:t>
            </a:r>
          </a:p>
          <a:p>
            <a:pPr indent="-487400">
              <a:lnSpc>
                <a:spcPct val="115000"/>
              </a:lnSpc>
              <a:buClr>
                <a:srgbClr val="000000"/>
              </a:buClr>
              <a:buSzPts val="1100"/>
              <a:buFont typeface="Arial"/>
              <a:buAutoNum type="arabicPeriod"/>
            </a:pPr>
            <a:r>
              <a:rPr lang="en-US" sz="1800" dirty="0">
                <a:latin typeface="Arial"/>
                <a:cs typeface="Arial"/>
              </a:rPr>
              <a:t>Risk tolerance is put against cost.</a:t>
            </a:r>
          </a:p>
          <a:p>
            <a:pPr marL="1493307" lvl="1" indent="-487400">
              <a:lnSpc>
                <a:spcPct val="115000"/>
              </a:lnSpc>
              <a:buClr>
                <a:srgbClr val="000000"/>
              </a:buClr>
              <a:buSzPts val="1100"/>
              <a:buFont typeface="Arial"/>
              <a:buAutoNum type="alphaLcPeriod"/>
            </a:pPr>
            <a:r>
              <a:rPr lang="en-US" sz="1800" kern="0" dirty="0">
                <a:solidFill>
                  <a:srgbClr val="000000"/>
                </a:solidFill>
                <a:latin typeface="Arial"/>
                <a:cs typeface="Arial"/>
              </a:rPr>
              <a:t>Metrics exist that say % of spend against revenue and IT budget.  We track those </a:t>
            </a:r>
            <a:r>
              <a:rPr lang="en-US" sz="1800" kern="0" dirty="0" err="1">
                <a:solidFill>
                  <a:srgbClr val="000000"/>
                </a:solidFill>
                <a:latin typeface="Arial"/>
                <a:cs typeface="Arial"/>
              </a:rPr>
              <a:t>seperately</a:t>
            </a:r>
            <a:r>
              <a:rPr lang="en-US" sz="1800" kern="0" dirty="0">
                <a:solidFill>
                  <a:srgbClr val="000000"/>
                </a:solidFill>
                <a:latin typeface="Arial"/>
                <a:cs typeface="Arial"/>
              </a:rPr>
              <a:t>.  This helps “bound” the risk tolerance conversation.</a:t>
            </a:r>
          </a:p>
          <a:p>
            <a:pPr marL="1493307" lvl="1" indent="-487400">
              <a:lnSpc>
                <a:spcPct val="115000"/>
              </a:lnSpc>
              <a:buClr>
                <a:srgbClr val="000000"/>
              </a:buClr>
              <a:buSzPts val="1100"/>
              <a:buFont typeface="Arial"/>
              <a:buAutoNum type="alphaLcPeriod"/>
            </a:pPr>
            <a:r>
              <a:rPr lang="en-US" sz="1800" kern="0" dirty="0">
                <a:solidFill>
                  <a:srgbClr val="000000"/>
                </a:solidFill>
                <a:latin typeface="Arial"/>
                <a:cs typeface="Arial"/>
              </a:rPr>
              <a:t>But the tool looked at the cost and the reduction of risk.  So management could see where we are investing.</a:t>
            </a:r>
          </a:p>
          <a:p>
            <a:pPr marL="0" indent="0"/>
            <a:endParaRPr lang="en-US"/>
          </a:p>
        </p:txBody>
      </p:sp>
      <p:sp>
        <p:nvSpPr>
          <p:cNvPr id="4" name="Google Shape;38;p1:notes">
            <a:extLst>
              <a:ext uri="{FF2B5EF4-FFF2-40B4-BE49-F238E27FC236}">
                <a16:creationId xmlns:a16="http://schemas.microsoft.com/office/drawing/2014/main" id="{C321E166-1DC9-4381-9B95-2A6D04D35D77}"/>
              </a:ext>
            </a:extLst>
          </p:cNvPr>
          <p:cNvSpPr txBox="1"/>
          <p:nvPr/>
        </p:nvSpPr>
        <p:spPr>
          <a:xfrm>
            <a:off x="5284098" y="19936412"/>
            <a:ext cx="4042421" cy="1049467"/>
          </a:xfrm>
          <a:prstGeom prst="rect">
            <a:avLst/>
          </a:prstGeom>
          <a:noFill/>
          <a:ln cap="flat">
            <a:noFill/>
          </a:ln>
        </p:spPr>
        <p:txBody>
          <a:bodyPr vert="horz" wrap="square" lIns="150943" tIns="75441" rIns="150943" bIns="75441" anchor="b" anchorCtr="0" compatLnSpc="1">
            <a:noAutofit/>
          </a:bodyPr>
          <a:lstStyle/>
          <a:p>
            <a:pPr algn="r" defTabSz="1493307">
              <a:defRPr sz="1800" b="0" i="0" u="none" strike="noStrike" kern="0" cap="none" spc="0" baseline="0">
                <a:solidFill>
                  <a:srgbClr val="000000"/>
                </a:solidFill>
                <a:uFillTx/>
              </a:defRPr>
            </a:pPr>
            <a:fld id="{1FFECA73-B9DD-495A-A7AE-0D8E508B70D5}" type="slidenum">
              <a:pPr algn="r" defTabSz="1493307">
                <a:defRPr sz="1800" b="0" i="0" u="none" strike="noStrike" kern="0" cap="none" spc="0" baseline="0">
                  <a:solidFill>
                    <a:srgbClr val="000000"/>
                  </a:solidFill>
                  <a:uFillTx/>
                </a:defRPr>
              </a:pPr>
              <a:t>1</a:t>
            </a:fld>
            <a:endParaRPr lang="en-US" sz="2300" kern="0">
              <a:solidFill>
                <a:srgbClr val="000000"/>
              </a:solidFill>
              <a:latin typeface="Arial"/>
              <a:ea typeface="Arial"/>
              <a:cs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8;n">
            <a:extLst>
              <a:ext uri="{FF2B5EF4-FFF2-40B4-BE49-F238E27FC236}">
                <a16:creationId xmlns:a16="http://schemas.microsoft.com/office/drawing/2014/main" id="{503045F0-9090-442F-96DB-D12CB8F38D8F}"/>
              </a:ext>
            </a:extLst>
          </p:cNvPr>
          <p:cNvSpPr txBox="1">
            <a:spLocks noGrp="1"/>
          </p:cNvSpPr>
          <p:nvPr>
            <p:ph type="sldNum" sz="quarter" idx="5"/>
          </p:nvPr>
        </p:nvSpPr>
        <p:spPr>
          <a:ln/>
        </p:spPr>
        <p:txBody>
          <a:bodyPr wrap="square" lIns="151094" tIns="75253" rIns="151094" bIns="75253" anchor="b" anchorCtr="0">
            <a:noAutofit/>
          </a:bodyPr>
          <a:lstStyle/>
          <a:p>
            <a:pPr lvl="0"/>
            <a:fld id="{B5FFC236-24A2-4E58-BC55-2E685739E53E}" type="slidenum">
              <a:t>2</a:t>
            </a:fld>
            <a:endParaRPr lang="en-US"/>
          </a:p>
        </p:txBody>
      </p:sp>
      <p:sp>
        <p:nvSpPr>
          <p:cNvPr id="2" name="Google Shape;61;p3:notes">
            <a:extLst>
              <a:ext uri="{FF2B5EF4-FFF2-40B4-BE49-F238E27FC236}">
                <a16:creationId xmlns:a16="http://schemas.microsoft.com/office/drawing/2014/main" id="{56D1EEE0-965B-4853-8C5E-C40C80396578}"/>
              </a:ext>
            </a:extLst>
          </p:cNvPr>
          <p:cNvSpPr>
            <a:spLocks noGrp="1" noRot="1" noChangeAspect="1" noResize="1"/>
          </p:cNvSpPr>
          <p:nvPr>
            <p:ph type="sldImg"/>
          </p:nvPr>
        </p:nvSpPr>
        <p:spPr>
          <a:xfrm>
            <a:off x="-581025" y="1573213"/>
            <a:ext cx="10491788" cy="7870825"/>
          </a:xfrm>
          <a:solidFill>
            <a:srgbClr val="4F81BD"/>
          </a:solidFill>
          <a:ln w="25560" cap="flat">
            <a:solidFill>
              <a:srgbClr val="385D8A"/>
            </a:solidFill>
            <a:prstDash val="solid"/>
          </a:ln>
        </p:spPr>
      </p:sp>
      <p:sp>
        <p:nvSpPr>
          <p:cNvPr id="3" name="Google Shape;62;p3:notes">
            <a:extLst>
              <a:ext uri="{FF2B5EF4-FFF2-40B4-BE49-F238E27FC236}">
                <a16:creationId xmlns:a16="http://schemas.microsoft.com/office/drawing/2014/main" id="{BE3952C8-9202-4E5A-869B-C7462476F772}"/>
              </a:ext>
            </a:extLst>
          </p:cNvPr>
          <p:cNvSpPr txBox="1">
            <a:spLocks noGrp="1"/>
          </p:cNvSpPr>
          <p:nvPr>
            <p:ph type="body" sz="quarter" idx="1"/>
          </p:nvPr>
        </p:nvSpPr>
        <p:spPr/>
        <p:txBody>
          <a:bodyPr/>
          <a:lstStyle/>
          <a:p>
            <a:r>
              <a:rPr lang="en-US" dirty="0"/>
              <a:t>Conclusion</a:t>
            </a:r>
          </a:p>
          <a:p>
            <a:pPr marL="1493307" lvl="1"/>
            <a:r>
              <a:rPr lang="en-US" b="1" kern="0" dirty="0"/>
              <a:t>“Abstract Don’t Abdicate</a:t>
            </a:r>
            <a:r>
              <a:rPr lang="en-US" kern="0" dirty="0"/>
              <a:t>”  Abstract your metrics so you aren’t abdicating making strategic decisions</a:t>
            </a:r>
          </a:p>
          <a:p>
            <a:pPr marL="1493307" lvl="1"/>
            <a:r>
              <a:rPr lang="en-US" kern="0" dirty="0"/>
              <a:t>What Does that Mean:</a:t>
            </a:r>
          </a:p>
          <a:p>
            <a:pPr marL="2238923" lvl="2"/>
            <a:r>
              <a:rPr lang="en-US" kern="0" dirty="0"/>
              <a:t>Leadership can get too focused on details, up/down, trends, technologies in the numbers.  Making everything tactical</a:t>
            </a:r>
          </a:p>
          <a:p>
            <a:pPr marL="2238923" lvl="2"/>
            <a:r>
              <a:rPr lang="en-US" kern="0" dirty="0"/>
              <a:t>Using tactical approaches you can't properly change your program</a:t>
            </a:r>
          </a:p>
          <a:p>
            <a:pPr marL="2238923" lvl="2"/>
            <a:r>
              <a:rPr lang="en-US" kern="0" dirty="0"/>
              <a:t>Leadership may want instant changes, but that might not make sense</a:t>
            </a:r>
          </a:p>
          <a:p>
            <a:br>
              <a:rPr lang="en-US" dirty="0"/>
            </a:br>
            <a:endParaRPr lang="en-US" dirty="0"/>
          </a:p>
          <a:p>
            <a:pPr marL="1493307" lvl="1"/>
            <a:r>
              <a:rPr lang="en-US" kern="0" dirty="0"/>
              <a:t>Use your metrics to give senior managers a health check.</a:t>
            </a:r>
          </a:p>
          <a:p>
            <a:pPr marL="2238923" lvl="2"/>
            <a:r>
              <a:rPr lang="en-US" kern="0" dirty="0"/>
              <a:t>We all know </a:t>
            </a:r>
            <a:r>
              <a:rPr lang="en-US" kern="0" dirty="0" err="1"/>
              <a:t>whats</a:t>
            </a:r>
            <a:r>
              <a:rPr lang="en-US" kern="0" dirty="0"/>
              <a:t> “good” blood pressure and an average resting heart beat.</a:t>
            </a:r>
          </a:p>
          <a:p>
            <a:pPr marL="2238923" lvl="2"/>
            <a:r>
              <a:rPr lang="en-US" kern="0" dirty="0"/>
              <a:t>If you are outside of that value, doctors will look to find the “why”.  They will figure out the right next steps and the strategy to bring that into normal levels OR accept that level.</a:t>
            </a:r>
          </a:p>
          <a:p>
            <a:pPr marL="1493307" lvl="1"/>
            <a:r>
              <a:rPr lang="en-US" kern="0" dirty="0"/>
              <a:t>Now imagine giving test results to a patient.  </a:t>
            </a:r>
            <a:r>
              <a:rPr lang="en-US" kern="0" dirty="0" err="1"/>
              <a:t>THey</a:t>
            </a:r>
            <a:r>
              <a:rPr lang="en-US" kern="0" dirty="0"/>
              <a:t> need to research, determine the right value, and they will plan their next steps.  However, they only respond to the data they were given and without the experience and education that comes with being a doctor</a:t>
            </a:r>
          </a:p>
          <a:p>
            <a:pPr marL="1493307" lvl="1"/>
            <a:r>
              <a:rPr lang="en-US" kern="0" dirty="0"/>
              <a:t>Same thing happens in security.  With all the fun data, we give the test results to senior managers and they will then give you a tactical solution to make that data you presented “better”.</a:t>
            </a:r>
          </a:p>
          <a:p>
            <a:pPr marL="1493307" lvl="1"/>
            <a:r>
              <a:rPr lang="en-US" kern="0" dirty="0"/>
              <a:t>That solution may be strategic, but since many senior IT people are not security people, they are often point fixes with gains that fall away after a few months.</a:t>
            </a:r>
          </a:p>
          <a:p>
            <a:pPr marL="1493307" lvl="1"/>
            <a:r>
              <a:rPr lang="en-US" kern="0" dirty="0"/>
              <a:t>So if you abstract the metrics so that they become simple aggregates, senior managers don’t have an opportunity to discuss tactical fixes.  Instead, they have to ask “how much does it cost me to move this number up?”. Security leaders can translate that want into $. Senior leaders can then decide is that $ increase is worth it.</a:t>
            </a:r>
          </a:p>
          <a:p>
            <a:pPr marL="1493307" lvl="1"/>
            <a:r>
              <a:rPr lang="en-US" kern="0" dirty="0"/>
              <a:t>But how are you addressing the risk side of that equation?  </a:t>
            </a:r>
            <a:r>
              <a:rPr lang="en-US" kern="0" dirty="0" err="1"/>
              <a:t>Well..no</a:t>
            </a:r>
            <a:r>
              <a:rPr lang="en-US" kern="0" dirty="0"/>
              <a:t> matter what, you have to have some trust with your leadership that you are doing your job.  No metric program will generate that.</a:t>
            </a:r>
          </a:p>
          <a:p>
            <a:pPr marL="1493307" lvl="1"/>
            <a:r>
              <a:rPr lang="en-US" kern="0" dirty="0"/>
              <a:t>Because higher will always be better, use a control framework that helps ground the categories to work on.  Set an anchor with competitors or industry.</a:t>
            </a:r>
          </a:p>
          <a:p>
            <a:pPr marL="1493307" lvl="1"/>
            <a:r>
              <a:rPr lang="en-US" kern="0" dirty="0" err="1"/>
              <a:t>THis</a:t>
            </a:r>
            <a:r>
              <a:rPr lang="en-US" kern="0" dirty="0"/>
              <a:t> was the end of the presentation, if you want to know a little more, stick around and we will tell you how we got to this conclusion</a:t>
            </a:r>
          </a:p>
          <a:p>
            <a:pPr marL="746653" indent="-373327"/>
            <a:endParaRPr lang="en-US" kern="0" dirty="0">
              <a:cs typeface="Calibri" pitchFamily="2"/>
            </a:endParaRPr>
          </a:p>
        </p:txBody>
      </p:sp>
      <p:sp>
        <p:nvSpPr>
          <p:cNvPr id="4" name="Google Shape;63;p3:notes">
            <a:extLst>
              <a:ext uri="{FF2B5EF4-FFF2-40B4-BE49-F238E27FC236}">
                <a16:creationId xmlns:a16="http://schemas.microsoft.com/office/drawing/2014/main" id="{5CFCD5A3-C5CB-4AAD-A5B2-1C672EF5353F}"/>
              </a:ext>
            </a:extLst>
          </p:cNvPr>
          <p:cNvSpPr txBox="1"/>
          <p:nvPr/>
        </p:nvSpPr>
        <p:spPr>
          <a:xfrm>
            <a:off x="5284065" y="19936666"/>
            <a:ext cx="4042591" cy="1049341"/>
          </a:xfrm>
          <a:prstGeom prst="rect">
            <a:avLst/>
          </a:prstGeom>
          <a:noFill/>
          <a:ln cap="flat">
            <a:noFill/>
          </a:ln>
        </p:spPr>
        <p:txBody>
          <a:bodyPr wrap="square" lIns="151094" tIns="75253" rIns="151094" bIns="75253" anchor="b" anchorCtr="0" compatLnSpc="0">
            <a:noAutofit/>
          </a:bodyPr>
          <a:lstStyle/>
          <a:p>
            <a:pPr algn="r"/>
            <a:fld id="{F1E82136-321E-4003-96D9-ADBAC280F2A4}" type="slidenum">
              <a:pPr algn="r"/>
              <a:t>2</a:t>
            </a:fld>
            <a:endParaRPr lang="en-US" sz="2300" kern="0">
              <a:solidFill>
                <a:srgbClr val="000000"/>
              </a:solidFill>
              <a:latin typeface="Arial" pitchFamily="18"/>
              <a:ea typeface="Arial" pitchFamily="2"/>
              <a:cs typeface="Arial" pitchFamily="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95;p5:notes">
            <a:extLst>
              <a:ext uri="{FF2B5EF4-FFF2-40B4-BE49-F238E27FC236}">
                <a16:creationId xmlns:a16="http://schemas.microsoft.com/office/drawing/2014/main" id="{0621E2B6-8326-49A6-B322-C4D4AA4BB5C9}"/>
              </a:ext>
            </a:extLst>
          </p:cNvPr>
          <p:cNvSpPr>
            <a:spLocks noGrp="1" noRot="1" noChangeAspect="1"/>
          </p:cNvSpPr>
          <p:nvPr>
            <p:ph type="sldImg"/>
          </p:nvPr>
        </p:nvSpPr>
        <p:spPr>
          <a:xfrm>
            <a:off x="-581025" y="1573213"/>
            <a:ext cx="10491788" cy="7870825"/>
          </a:xfrm>
        </p:spPr>
      </p:sp>
      <p:sp>
        <p:nvSpPr>
          <p:cNvPr id="3" name="Google Shape;96;p5:notes">
            <a:extLst>
              <a:ext uri="{FF2B5EF4-FFF2-40B4-BE49-F238E27FC236}">
                <a16:creationId xmlns:a16="http://schemas.microsoft.com/office/drawing/2014/main" id="{E53FCA6D-85BA-49C7-AF47-3C2E62F9A8E4}"/>
              </a:ext>
            </a:extLst>
          </p:cNvPr>
          <p:cNvSpPr txBox="1">
            <a:spLocks noGrp="1"/>
          </p:cNvSpPr>
          <p:nvPr>
            <p:ph type="body" sz="quarter" idx="1"/>
          </p:nvPr>
        </p:nvSpPr>
        <p:spPr/>
        <p:txBody>
          <a:bodyPr/>
          <a:lstStyle/>
          <a:p>
            <a:pPr marL="0" indent="0">
              <a:lnSpc>
                <a:spcPct val="90000"/>
              </a:lnSpc>
            </a:pPr>
            <a:r>
              <a:rPr lang="en-US"/>
              <a:t>Our Mission - simple, untechnical and board</a:t>
            </a:r>
          </a:p>
        </p:txBody>
      </p:sp>
      <p:sp>
        <p:nvSpPr>
          <p:cNvPr id="4" name="Google Shape;97;p5:notes">
            <a:extLst>
              <a:ext uri="{FF2B5EF4-FFF2-40B4-BE49-F238E27FC236}">
                <a16:creationId xmlns:a16="http://schemas.microsoft.com/office/drawing/2014/main" id="{EA6918F0-CA99-475A-8F91-0691798FF032}"/>
              </a:ext>
            </a:extLst>
          </p:cNvPr>
          <p:cNvSpPr txBox="1"/>
          <p:nvPr/>
        </p:nvSpPr>
        <p:spPr>
          <a:xfrm>
            <a:off x="5284098" y="19936412"/>
            <a:ext cx="4042421" cy="1049467"/>
          </a:xfrm>
          <a:prstGeom prst="rect">
            <a:avLst/>
          </a:prstGeom>
          <a:noFill/>
          <a:ln cap="flat">
            <a:noFill/>
          </a:ln>
        </p:spPr>
        <p:txBody>
          <a:bodyPr vert="horz" wrap="square" lIns="150943" tIns="75441" rIns="150943" bIns="75441" anchor="b" anchorCtr="0" compatLnSpc="1">
            <a:noAutofit/>
          </a:bodyPr>
          <a:lstStyle/>
          <a:p>
            <a:pPr algn="r" defTabSz="1493307">
              <a:defRPr sz="1800" b="0" i="0" u="none" strike="noStrike" kern="0" cap="none" spc="0" baseline="0">
                <a:solidFill>
                  <a:srgbClr val="000000"/>
                </a:solidFill>
                <a:uFillTx/>
              </a:defRPr>
            </a:pPr>
            <a:fld id="{206829F6-B067-496E-81FF-91578CEEADCC}" type="slidenum">
              <a:pPr algn="r" defTabSz="1493307">
                <a:defRPr sz="1800" b="0" i="0" u="none" strike="noStrike" kern="0" cap="none" spc="0" baseline="0">
                  <a:solidFill>
                    <a:srgbClr val="000000"/>
                  </a:solidFill>
                  <a:uFillTx/>
                </a:defRPr>
              </a:pPr>
              <a:t>3</a:t>
            </a:fld>
            <a:endParaRPr lang="en-US" sz="2300" kern="0">
              <a:solidFill>
                <a:srgbClr val="000000"/>
              </a:solidFill>
              <a:latin typeface="Arial"/>
              <a:ea typeface="Arial"/>
              <a:cs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03;p6:notes">
            <a:extLst>
              <a:ext uri="{FF2B5EF4-FFF2-40B4-BE49-F238E27FC236}">
                <a16:creationId xmlns:a16="http://schemas.microsoft.com/office/drawing/2014/main" id="{C9DBAF69-114D-4D30-9B2D-F266176408E9}"/>
              </a:ext>
            </a:extLst>
          </p:cNvPr>
          <p:cNvSpPr>
            <a:spLocks noGrp="1" noRot="1" noChangeAspect="1"/>
          </p:cNvSpPr>
          <p:nvPr>
            <p:ph type="sldImg"/>
          </p:nvPr>
        </p:nvSpPr>
        <p:spPr>
          <a:xfrm>
            <a:off x="-53975" y="2624138"/>
            <a:ext cx="9437688" cy="7078662"/>
          </a:xfrm>
        </p:spPr>
      </p:sp>
      <p:sp>
        <p:nvSpPr>
          <p:cNvPr id="3" name="Google Shape;104;p6:notes">
            <a:extLst>
              <a:ext uri="{FF2B5EF4-FFF2-40B4-BE49-F238E27FC236}">
                <a16:creationId xmlns:a16="http://schemas.microsoft.com/office/drawing/2014/main" id="{D7A4C972-8D50-42E3-9991-432636F69FCB}"/>
              </a:ext>
            </a:extLst>
          </p:cNvPr>
          <p:cNvSpPr txBox="1">
            <a:spLocks noGrp="1"/>
          </p:cNvSpPr>
          <p:nvPr>
            <p:ph type="body" sz="quarter" idx="1"/>
          </p:nvPr>
        </p:nvSpPr>
        <p:spPr>
          <a:xfrm>
            <a:off x="932862" y="10101215"/>
            <a:ext cx="7462938" cy="8264285"/>
          </a:xfrm>
        </p:spPr>
        <p:txBody>
          <a:bodyPr lIns="148240" tIns="74068" rIns="148240" bIns="74068"/>
          <a:lstStyle/>
          <a:p>
            <a:pPr lvl="0"/>
            <a:r>
              <a:rPr lang="en-US"/>
              <a:t>The Challenge</a:t>
            </a:r>
          </a:p>
          <a:p>
            <a:pPr marL="1493307" lvl="1" indent="-373327"/>
            <a:r>
              <a:rPr lang="en-US" kern="0" dirty="0">
                <a:solidFill>
                  <a:srgbClr val="000000"/>
                </a:solidFill>
                <a:latin typeface="Calibri"/>
                <a:cs typeface="Calibri"/>
              </a:rPr>
              <a:t>Before making up our own, we looked at the market to see what looked good.  We looked at Archer, rapid7, and a few others.</a:t>
            </a:r>
          </a:p>
          <a:p>
            <a:pPr marL="1493307" lvl="1" indent="-373327"/>
            <a:r>
              <a:rPr lang="en-US" kern="0" dirty="0">
                <a:solidFill>
                  <a:srgbClr val="000000"/>
                </a:solidFill>
                <a:latin typeface="Calibri"/>
                <a:cs typeface="Calibri"/>
              </a:rPr>
              <a:t>Some were too complex or pricey with very debatable ROI propositions</a:t>
            </a:r>
          </a:p>
          <a:p>
            <a:pPr marL="1493307" lvl="1" indent="-373327"/>
            <a:r>
              <a:rPr lang="en-US" kern="0" dirty="0">
                <a:solidFill>
                  <a:srgbClr val="000000"/>
                </a:solidFill>
                <a:latin typeface="Calibri"/>
                <a:cs typeface="Calibri"/>
              </a:rPr>
              <a:t>Some had secret sauce so you didn’t know how to invest and improve your score</a:t>
            </a:r>
          </a:p>
          <a:p>
            <a:pPr marL="1493307" lvl="1" indent="-373327"/>
            <a:r>
              <a:rPr lang="en-US" kern="0" dirty="0">
                <a:solidFill>
                  <a:srgbClr val="000000"/>
                </a:solidFill>
                <a:latin typeface="Calibri"/>
                <a:cs typeface="Calibri"/>
              </a:rPr>
              <a:t>Almost all pre-canned approaches didn’t use an open control framework (back to secret sauce) that we felt was necessary to be transparent about our program and how we measured</a:t>
            </a:r>
          </a:p>
          <a:p>
            <a:pPr marL="0" indent="0"/>
            <a:endParaRPr lang="en-US"/>
          </a:p>
        </p:txBody>
      </p:sp>
      <p:sp>
        <p:nvSpPr>
          <p:cNvPr id="4" name="Google Shape;105;p6:notes">
            <a:extLst>
              <a:ext uri="{FF2B5EF4-FFF2-40B4-BE49-F238E27FC236}">
                <a16:creationId xmlns:a16="http://schemas.microsoft.com/office/drawing/2014/main" id="{AC8B4C47-BF2F-4875-B3F3-9562B95B740C}"/>
              </a:ext>
            </a:extLst>
          </p:cNvPr>
          <p:cNvSpPr txBox="1"/>
          <p:nvPr/>
        </p:nvSpPr>
        <p:spPr>
          <a:xfrm>
            <a:off x="5284098" y="19936412"/>
            <a:ext cx="4042421" cy="1053597"/>
          </a:xfrm>
          <a:prstGeom prst="rect">
            <a:avLst/>
          </a:prstGeom>
          <a:noFill/>
          <a:ln cap="flat">
            <a:noFill/>
          </a:ln>
        </p:spPr>
        <p:txBody>
          <a:bodyPr vert="horz" wrap="square" lIns="148240" tIns="74068" rIns="148240" bIns="74068" anchor="b" anchorCtr="0" compatLnSpc="1">
            <a:noAutofit/>
          </a:bodyPr>
          <a:lstStyle/>
          <a:p>
            <a:pPr algn="r" defTabSz="1493307">
              <a:defRPr sz="1800" b="0" i="0" u="none" strike="noStrike" kern="0" cap="none" spc="0" baseline="0">
                <a:solidFill>
                  <a:srgbClr val="000000"/>
                </a:solidFill>
                <a:uFillTx/>
              </a:defRPr>
            </a:pPr>
            <a:fld id="{C851A55C-AEC5-4463-B1F1-072581B98BDA}" type="slidenum">
              <a:pPr algn="r" defTabSz="1493307">
                <a:defRPr sz="1800" b="0" i="0" u="none" strike="noStrike" kern="0" cap="none" spc="0" baseline="0">
                  <a:solidFill>
                    <a:srgbClr val="000000"/>
                  </a:solidFill>
                  <a:uFillTx/>
                </a:defRPr>
              </a:pPr>
              <a:t>4</a:t>
            </a:fld>
            <a:endParaRPr lang="en-US" sz="2000" kern="0">
              <a:solidFill>
                <a:srgbClr val="000000"/>
              </a:solidFill>
              <a:latin typeface="Calibri"/>
              <a:ea typeface="Calibri"/>
              <a:cs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25;p7:notes">
            <a:extLst>
              <a:ext uri="{FF2B5EF4-FFF2-40B4-BE49-F238E27FC236}">
                <a16:creationId xmlns:a16="http://schemas.microsoft.com/office/drawing/2014/main" id="{24282FFB-66A2-4C69-9CEE-52018574C8E9}"/>
              </a:ext>
            </a:extLst>
          </p:cNvPr>
          <p:cNvSpPr>
            <a:spLocks noGrp="1" noRot="1" noChangeAspect="1"/>
          </p:cNvSpPr>
          <p:nvPr>
            <p:ph type="sldImg"/>
          </p:nvPr>
        </p:nvSpPr>
        <p:spPr>
          <a:xfrm>
            <a:off x="-581025" y="1573213"/>
            <a:ext cx="10491788" cy="7870825"/>
          </a:xfrm>
        </p:spPr>
      </p:sp>
      <p:sp>
        <p:nvSpPr>
          <p:cNvPr id="3" name="Google Shape;126;p7:notes">
            <a:extLst>
              <a:ext uri="{FF2B5EF4-FFF2-40B4-BE49-F238E27FC236}">
                <a16:creationId xmlns:a16="http://schemas.microsoft.com/office/drawing/2014/main" id="{5AE498C2-8443-408E-8C1B-B7B7900D2BCD}"/>
              </a:ext>
            </a:extLst>
          </p:cNvPr>
          <p:cNvSpPr txBox="1">
            <a:spLocks noGrp="1"/>
          </p:cNvSpPr>
          <p:nvPr>
            <p:ph type="body" sz="quarter" idx="1"/>
          </p:nvPr>
        </p:nvSpPr>
        <p:spPr/>
        <p:txBody>
          <a:bodyPr/>
          <a:lstStyle/>
          <a:p>
            <a:pPr lvl="0"/>
            <a:r>
              <a:rPr lang="en-US"/>
              <a:t>The Approach (3 Phases)</a:t>
            </a:r>
          </a:p>
          <a:p>
            <a:pPr marL="1493307" lvl="1" indent="-373327"/>
            <a:r>
              <a:rPr lang="en-US" kern="0">
                <a:solidFill>
                  <a:srgbClr val="000000"/>
                </a:solidFill>
                <a:latin typeface="Calibri"/>
                <a:cs typeface="Calibri"/>
              </a:rPr>
              <a:t>We wanted it to be simple</a:t>
            </a:r>
          </a:p>
          <a:p>
            <a:pPr marL="1493307" lvl="1" indent="-373327"/>
            <a:r>
              <a:rPr lang="en-US" kern="0">
                <a:solidFill>
                  <a:srgbClr val="000000"/>
                </a:solidFill>
                <a:latin typeface="Calibri"/>
                <a:cs typeface="Calibri"/>
              </a:rPr>
              <a:t>Anyone reading it could answer “so why measure this?” .  They knew what sounded “good”. THey had an internal anchor to tell them how far from “good” its acceptable to be.  Part of that risk tolerance question</a:t>
            </a:r>
          </a:p>
          <a:p>
            <a:pPr marL="1493307" lvl="1" indent="-373327"/>
            <a:r>
              <a:rPr lang="en-US" kern="0">
                <a:solidFill>
                  <a:srgbClr val="000000"/>
                </a:solidFill>
                <a:latin typeface="Calibri"/>
                <a:cs typeface="Calibri"/>
              </a:rPr>
              <a:t>So we picked a framework.  CSF was simple, open, and universal</a:t>
            </a:r>
          </a:p>
          <a:p>
            <a:pPr marL="1493307" lvl="1" indent="-373327"/>
            <a:r>
              <a:rPr lang="en-US" kern="0">
                <a:solidFill>
                  <a:srgbClr val="000000"/>
                </a:solidFill>
                <a:latin typeface="Calibri"/>
                <a:cs typeface="Calibri"/>
              </a:rPr>
              <a:t>We generate a long list of KPI’s that we assigned to each category from books like Andrew’s, blogs, magazines, anything that said “you should measure this”.</a:t>
            </a:r>
          </a:p>
          <a:p>
            <a:pPr marL="1493307" lvl="1" indent="-373327"/>
            <a:r>
              <a:rPr lang="en-US" kern="0">
                <a:solidFill>
                  <a:srgbClr val="000000"/>
                </a:solidFill>
                <a:latin typeface="Calibri"/>
                <a:cs typeface="Calibri"/>
              </a:rPr>
              <a:t>Then we built the principles that each KPI would be evaluated against.</a:t>
            </a:r>
          </a:p>
          <a:p>
            <a:pPr lvl="0"/>
            <a:r>
              <a:rPr lang="en-US"/>
              <a:t>The principles evolved as we went along, but there were some core things like</a:t>
            </a:r>
          </a:p>
          <a:p>
            <a:pPr marL="1493307" lvl="1" indent="-373327"/>
            <a:r>
              <a:rPr lang="en-US" kern="0">
                <a:solidFill>
                  <a:srgbClr val="000000"/>
                </a:solidFill>
                <a:latin typeface="Calibri"/>
                <a:cs typeface="Calibri"/>
              </a:rPr>
              <a:t>Simple to understand at a Board level</a:t>
            </a:r>
          </a:p>
          <a:p>
            <a:pPr marL="1493307" lvl="1" indent="-373327"/>
            <a:r>
              <a:rPr lang="en-US" kern="0">
                <a:solidFill>
                  <a:srgbClr val="000000"/>
                </a:solidFill>
                <a:latin typeface="Calibri"/>
                <a:cs typeface="Calibri"/>
              </a:rPr>
              <a:t>Can be measured with levels</a:t>
            </a:r>
          </a:p>
          <a:p>
            <a:pPr marL="1493307" lvl="1" indent="-373327"/>
            <a:r>
              <a:rPr lang="en-US" kern="0">
                <a:solidFill>
                  <a:srgbClr val="000000"/>
                </a:solidFill>
                <a:latin typeface="Calibri"/>
                <a:cs typeface="Calibri"/>
              </a:rPr>
              <a:t>Not binary</a:t>
            </a:r>
          </a:p>
          <a:p>
            <a:pPr marL="1493307" lvl="1" indent="-373327"/>
            <a:r>
              <a:rPr lang="en-US" kern="0">
                <a:solidFill>
                  <a:srgbClr val="000000"/>
                </a:solidFill>
                <a:latin typeface="Calibri"/>
                <a:cs typeface="Calibri"/>
              </a:rPr>
              <a:t>Not compliance driven (supports binary)</a:t>
            </a:r>
          </a:p>
          <a:p>
            <a:pPr marL="1493307" lvl="1" indent="-373327"/>
            <a:r>
              <a:rPr lang="en-US" kern="0">
                <a:solidFill>
                  <a:srgbClr val="000000"/>
                </a:solidFill>
                <a:latin typeface="Calibri"/>
                <a:cs typeface="Calibri"/>
              </a:rPr>
              <a:t>So fundamental that anyone looking would say “yup..thats one of the most important things to a security program”</a:t>
            </a:r>
          </a:p>
          <a:p>
            <a:pPr marL="0" indent="0"/>
            <a:endParaRPr lang="en-US"/>
          </a:p>
        </p:txBody>
      </p:sp>
      <p:sp>
        <p:nvSpPr>
          <p:cNvPr id="4" name="Google Shape;127;p7:notes">
            <a:extLst>
              <a:ext uri="{FF2B5EF4-FFF2-40B4-BE49-F238E27FC236}">
                <a16:creationId xmlns:a16="http://schemas.microsoft.com/office/drawing/2014/main" id="{50DBCAA0-A375-4984-BF76-32518F03FC5D}"/>
              </a:ext>
            </a:extLst>
          </p:cNvPr>
          <p:cNvSpPr txBox="1"/>
          <p:nvPr/>
        </p:nvSpPr>
        <p:spPr>
          <a:xfrm>
            <a:off x="5284098" y="19936412"/>
            <a:ext cx="4042421" cy="1049467"/>
          </a:xfrm>
          <a:prstGeom prst="rect">
            <a:avLst/>
          </a:prstGeom>
          <a:noFill/>
          <a:ln cap="flat">
            <a:noFill/>
          </a:ln>
        </p:spPr>
        <p:txBody>
          <a:bodyPr vert="horz" wrap="square" lIns="150943" tIns="75441" rIns="150943" bIns="75441" anchor="b" anchorCtr="0" compatLnSpc="1">
            <a:noAutofit/>
          </a:bodyPr>
          <a:lstStyle/>
          <a:p>
            <a:pPr algn="r" defTabSz="1493307">
              <a:defRPr sz="1800" b="0" i="0" u="none" strike="noStrike" kern="0" cap="none" spc="0" baseline="0">
                <a:solidFill>
                  <a:srgbClr val="000000"/>
                </a:solidFill>
                <a:uFillTx/>
              </a:defRPr>
            </a:pPr>
            <a:fld id="{40B3ECE6-DB88-47DD-A7B5-2F17CB3B64D0}" type="slidenum">
              <a:pPr algn="r" defTabSz="1493307">
                <a:defRPr sz="1800" b="0" i="0" u="none" strike="noStrike" kern="0" cap="none" spc="0" baseline="0">
                  <a:solidFill>
                    <a:srgbClr val="000000"/>
                  </a:solidFill>
                  <a:uFillTx/>
                </a:defRPr>
              </a:pPr>
              <a:t>5</a:t>
            </a:fld>
            <a:endParaRPr lang="en-US" sz="2300" kern="0">
              <a:solidFill>
                <a:srgbClr val="000000"/>
              </a:solidFill>
              <a:latin typeface="Arial"/>
              <a:ea typeface="Arial"/>
              <a:cs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59;p8:notes">
            <a:extLst>
              <a:ext uri="{FF2B5EF4-FFF2-40B4-BE49-F238E27FC236}">
                <a16:creationId xmlns:a16="http://schemas.microsoft.com/office/drawing/2014/main" id="{FAE3FB81-7A32-44CC-9789-86D798A5930E}"/>
              </a:ext>
            </a:extLst>
          </p:cNvPr>
          <p:cNvSpPr>
            <a:spLocks noGrp="1" noRot="1" noChangeAspect="1"/>
          </p:cNvSpPr>
          <p:nvPr>
            <p:ph type="sldImg"/>
          </p:nvPr>
        </p:nvSpPr>
        <p:spPr>
          <a:xfrm>
            <a:off x="-581025" y="1573213"/>
            <a:ext cx="10491788" cy="7870825"/>
          </a:xfrm>
        </p:spPr>
      </p:sp>
      <p:sp>
        <p:nvSpPr>
          <p:cNvPr id="3" name="Google Shape;160;p8:notes">
            <a:extLst>
              <a:ext uri="{FF2B5EF4-FFF2-40B4-BE49-F238E27FC236}">
                <a16:creationId xmlns:a16="http://schemas.microsoft.com/office/drawing/2014/main" id="{402417D9-81F4-4891-8B80-29CE60366A38}"/>
              </a:ext>
            </a:extLst>
          </p:cNvPr>
          <p:cNvSpPr txBox="1">
            <a:spLocks noGrp="1"/>
          </p:cNvSpPr>
          <p:nvPr>
            <p:ph type="body" sz="quarter" idx="1"/>
          </p:nvPr>
        </p:nvSpPr>
        <p:spPr/>
        <p:txBody>
          <a:bodyPr/>
          <a:lstStyle/>
          <a:p>
            <a:pPr lvl="0"/>
            <a:r>
              <a:rPr lang="en-US"/>
              <a:t>(Sample KPI) We selected 20kpis</a:t>
            </a:r>
          </a:p>
          <a:p>
            <a:pPr marL="1493307" lvl="1" indent="-373327"/>
            <a:r>
              <a:rPr lang="en-US" kern="0">
                <a:solidFill>
                  <a:srgbClr val="000000"/>
                </a:solidFill>
                <a:latin typeface="Calibri"/>
                <a:cs typeface="Calibri"/>
              </a:rPr>
              <a:t>Here are a sample of what we selected</a:t>
            </a:r>
          </a:p>
          <a:p>
            <a:pPr marL="1493307" lvl="1" indent="-373327"/>
            <a:r>
              <a:rPr lang="en-US" kern="0">
                <a:solidFill>
                  <a:srgbClr val="000000"/>
                </a:solidFill>
                <a:latin typeface="Calibri"/>
                <a:cs typeface="Calibri"/>
              </a:rPr>
              <a:t>This is the maturity.  How did we get maturity?  We went back to the internet and loked for articles on what it should be.  We looked at contracts (great for things like incident response and patching).  We asked people outside security like IT, legal</a:t>
            </a:r>
          </a:p>
          <a:p>
            <a:pPr marL="1493307" lvl="1" indent="-373327"/>
            <a:r>
              <a:rPr lang="en-US" kern="0">
                <a:solidFill>
                  <a:srgbClr val="000000"/>
                </a:solidFill>
                <a:latin typeface="Calibri"/>
                <a:cs typeface="Calibri"/>
              </a:rPr>
              <a:t>THen we put them on the ranking system with ranges</a:t>
            </a:r>
          </a:p>
          <a:p>
            <a:pPr marL="0" indent="0"/>
            <a:endParaRPr lang="en-US"/>
          </a:p>
        </p:txBody>
      </p:sp>
      <p:sp>
        <p:nvSpPr>
          <p:cNvPr id="4" name="Google Shape;161;p8:notes">
            <a:extLst>
              <a:ext uri="{FF2B5EF4-FFF2-40B4-BE49-F238E27FC236}">
                <a16:creationId xmlns:a16="http://schemas.microsoft.com/office/drawing/2014/main" id="{A9B1A640-6D23-47A8-AAF9-CA70C3564CF6}"/>
              </a:ext>
            </a:extLst>
          </p:cNvPr>
          <p:cNvSpPr txBox="1"/>
          <p:nvPr/>
        </p:nvSpPr>
        <p:spPr>
          <a:xfrm>
            <a:off x="5284098" y="19936412"/>
            <a:ext cx="4042421" cy="1049467"/>
          </a:xfrm>
          <a:prstGeom prst="rect">
            <a:avLst/>
          </a:prstGeom>
          <a:noFill/>
          <a:ln cap="flat">
            <a:noFill/>
          </a:ln>
        </p:spPr>
        <p:txBody>
          <a:bodyPr vert="horz" wrap="square" lIns="150943" tIns="75441" rIns="150943" bIns="75441" anchor="b" anchorCtr="0" compatLnSpc="1">
            <a:noAutofit/>
          </a:bodyPr>
          <a:lstStyle/>
          <a:p>
            <a:pPr algn="r" defTabSz="1493307">
              <a:defRPr sz="1800" b="0" i="0" u="none" strike="noStrike" kern="0" cap="none" spc="0" baseline="0">
                <a:solidFill>
                  <a:srgbClr val="000000"/>
                </a:solidFill>
                <a:uFillTx/>
              </a:defRPr>
            </a:pPr>
            <a:fld id="{B5D5250D-2D8E-4475-94EA-9300EDB07478}" type="slidenum">
              <a:pPr algn="r" defTabSz="1493307">
                <a:defRPr sz="1800" b="0" i="0" u="none" strike="noStrike" kern="0" cap="none" spc="0" baseline="0">
                  <a:solidFill>
                    <a:srgbClr val="000000"/>
                  </a:solidFill>
                  <a:uFillTx/>
                </a:defRPr>
              </a:pPr>
              <a:t>6</a:t>
            </a:fld>
            <a:endParaRPr lang="en-US" sz="2300" kern="0">
              <a:solidFill>
                <a:srgbClr val="000000"/>
              </a:solidFill>
              <a:latin typeface="Arial"/>
              <a:ea typeface="Arial"/>
              <a:cs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68;p9:notes">
            <a:extLst>
              <a:ext uri="{FF2B5EF4-FFF2-40B4-BE49-F238E27FC236}">
                <a16:creationId xmlns:a16="http://schemas.microsoft.com/office/drawing/2014/main" id="{04A1B14F-4510-4A9B-A042-7313FFF5EC36}"/>
              </a:ext>
            </a:extLst>
          </p:cNvPr>
          <p:cNvSpPr>
            <a:spLocks noGrp="1" noRot="1" noChangeAspect="1"/>
          </p:cNvSpPr>
          <p:nvPr>
            <p:ph type="sldImg"/>
          </p:nvPr>
        </p:nvSpPr>
        <p:spPr>
          <a:xfrm>
            <a:off x="-581025" y="1573213"/>
            <a:ext cx="10491788" cy="7870825"/>
          </a:xfrm>
        </p:spPr>
      </p:sp>
      <p:sp>
        <p:nvSpPr>
          <p:cNvPr id="3" name="Google Shape;169;p9:notes">
            <a:extLst>
              <a:ext uri="{FF2B5EF4-FFF2-40B4-BE49-F238E27FC236}">
                <a16:creationId xmlns:a16="http://schemas.microsoft.com/office/drawing/2014/main" id="{3800A0FC-6DF2-4BC4-A6C2-D77714C9A2EA}"/>
              </a:ext>
            </a:extLst>
          </p:cNvPr>
          <p:cNvSpPr txBox="1">
            <a:spLocks noGrp="1"/>
          </p:cNvSpPr>
          <p:nvPr>
            <p:ph type="body" sz="quarter" idx="1"/>
          </p:nvPr>
        </p:nvSpPr>
        <p:spPr/>
        <p:txBody>
          <a:bodyPr/>
          <a:lstStyle/>
          <a:p>
            <a:pPr marL="0" indent="0"/>
            <a:r>
              <a:rPr lang="en-US"/>
              <a:t>See the graph..simple..want to move up.  A simple numeric that says “you increased 2 pints, thats a 1% increase and a 1% decrease in risk</a:t>
            </a:r>
          </a:p>
        </p:txBody>
      </p:sp>
      <p:sp>
        <p:nvSpPr>
          <p:cNvPr id="4" name="Google Shape;170;p9:notes">
            <a:extLst>
              <a:ext uri="{FF2B5EF4-FFF2-40B4-BE49-F238E27FC236}">
                <a16:creationId xmlns:a16="http://schemas.microsoft.com/office/drawing/2014/main" id="{34E71FE2-AA5B-4CC6-B3A1-D1D7C8716EB2}"/>
              </a:ext>
            </a:extLst>
          </p:cNvPr>
          <p:cNvSpPr txBox="1"/>
          <p:nvPr/>
        </p:nvSpPr>
        <p:spPr>
          <a:xfrm>
            <a:off x="5284098" y="19936412"/>
            <a:ext cx="4042421" cy="1049467"/>
          </a:xfrm>
          <a:prstGeom prst="rect">
            <a:avLst/>
          </a:prstGeom>
          <a:noFill/>
          <a:ln cap="flat">
            <a:noFill/>
          </a:ln>
        </p:spPr>
        <p:txBody>
          <a:bodyPr vert="horz" wrap="square" lIns="150943" tIns="75441" rIns="150943" bIns="75441" anchor="b" anchorCtr="0" compatLnSpc="1">
            <a:noAutofit/>
          </a:bodyPr>
          <a:lstStyle/>
          <a:p>
            <a:pPr algn="r" defTabSz="1493307">
              <a:defRPr sz="1800" b="0" i="0" u="none" strike="noStrike" kern="0" cap="none" spc="0" baseline="0">
                <a:solidFill>
                  <a:srgbClr val="000000"/>
                </a:solidFill>
                <a:uFillTx/>
              </a:defRPr>
            </a:pPr>
            <a:fld id="{1BEE66A1-2DA8-4546-8886-3195BD365AB7}" type="slidenum">
              <a:pPr algn="r" defTabSz="1493307">
                <a:defRPr sz="1800" b="0" i="0" u="none" strike="noStrike" kern="0" cap="none" spc="0" baseline="0">
                  <a:solidFill>
                    <a:srgbClr val="000000"/>
                  </a:solidFill>
                  <a:uFillTx/>
                </a:defRPr>
              </a:pPr>
              <a:t>7</a:t>
            </a:fld>
            <a:endParaRPr lang="en-US" sz="2300" kern="0">
              <a:solidFill>
                <a:srgbClr val="000000"/>
              </a:solidFill>
              <a:latin typeface="Arial"/>
              <a:ea typeface="Arial"/>
              <a:cs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77;p10:notes">
            <a:extLst>
              <a:ext uri="{FF2B5EF4-FFF2-40B4-BE49-F238E27FC236}">
                <a16:creationId xmlns:a16="http://schemas.microsoft.com/office/drawing/2014/main" id="{EFE35985-32C8-43DF-9426-723345E81EF2}"/>
              </a:ext>
            </a:extLst>
          </p:cNvPr>
          <p:cNvSpPr>
            <a:spLocks noGrp="1" noRot="1" noChangeAspect="1"/>
          </p:cNvSpPr>
          <p:nvPr>
            <p:ph type="sldImg"/>
          </p:nvPr>
        </p:nvSpPr>
        <p:spPr>
          <a:xfrm>
            <a:off x="-581025" y="1573213"/>
            <a:ext cx="10491788" cy="7870825"/>
          </a:xfrm>
        </p:spPr>
      </p:sp>
      <p:sp>
        <p:nvSpPr>
          <p:cNvPr id="3" name="Google Shape;178;p10:notes">
            <a:extLst>
              <a:ext uri="{FF2B5EF4-FFF2-40B4-BE49-F238E27FC236}">
                <a16:creationId xmlns:a16="http://schemas.microsoft.com/office/drawing/2014/main" id="{6C42C888-D985-4276-8081-28EB1998383C}"/>
              </a:ext>
            </a:extLst>
          </p:cNvPr>
          <p:cNvSpPr txBox="1">
            <a:spLocks noGrp="1"/>
          </p:cNvSpPr>
          <p:nvPr>
            <p:ph type="body" sz="quarter" idx="1"/>
          </p:nvPr>
        </p:nvSpPr>
        <p:spPr/>
        <p:txBody>
          <a:bodyPr/>
          <a:lstStyle/>
          <a:p>
            <a:pPr marL="1493307" lvl="1" indent="-373327"/>
            <a:r>
              <a:rPr lang="en-US" kern="0">
                <a:solidFill>
                  <a:srgbClr val="000000"/>
                </a:solidFill>
                <a:latin typeface="Calibri"/>
                <a:cs typeface="Calibri"/>
              </a:rPr>
              <a:t>Metrics exist that say % of spend against revenue and IT budget.  We track those seperately. This helps “bound” the risk tolerance conversation.</a:t>
            </a:r>
          </a:p>
          <a:p>
            <a:pPr marL="1493307" lvl="1" indent="-373327"/>
            <a:r>
              <a:rPr lang="en-US" kern="0">
                <a:solidFill>
                  <a:srgbClr val="000000"/>
                </a:solidFill>
                <a:latin typeface="Calibri"/>
                <a:cs typeface="Calibri"/>
              </a:rPr>
              <a:t>But the tool looked at the cost and the reduction of risk.  So management could see where we are investing.</a:t>
            </a:r>
          </a:p>
          <a:p>
            <a:pPr marL="0" indent="0"/>
            <a:endParaRPr lang="en-US"/>
          </a:p>
        </p:txBody>
      </p:sp>
      <p:sp>
        <p:nvSpPr>
          <p:cNvPr id="4" name="Google Shape;179;p10:notes">
            <a:extLst>
              <a:ext uri="{FF2B5EF4-FFF2-40B4-BE49-F238E27FC236}">
                <a16:creationId xmlns:a16="http://schemas.microsoft.com/office/drawing/2014/main" id="{7721CFBB-4FD9-494F-A669-D6758998B573}"/>
              </a:ext>
            </a:extLst>
          </p:cNvPr>
          <p:cNvSpPr txBox="1"/>
          <p:nvPr/>
        </p:nvSpPr>
        <p:spPr>
          <a:xfrm>
            <a:off x="5284098" y="19936412"/>
            <a:ext cx="4042421" cy="1049467"/>
          </a:xfrm>
          <a:prstGeom prst="rect">
            <a:avLst/>
          </a:prstGeom>
          <a:noFill/>
          <a:ln cap="flat">
            <a:noFill/>
          </a:ln>
        </p:spPr>
        <p:txBody>
          <a:bodyPr vert="horz" wrap="square" lIns="150943" tIns="75441" rIns="150943" bIns="75441" anchor="b" anchorCtr="0" compatLnSpc="1">
            <a:noAutofit/>
          </a:bodyPr>
          <a:lstStyle/>
          <a:p>
            <a:pPr algn="r" defTabSz="1493307">
              <a:defRPr sz="1800" b="0" i="0" u="none" strike="noStrike" kern="0" cap="none" spc="0" baseline="0">
                <a:solidFill>
                  <a:srgbClr val="000000"/>
                </a:solidFill>
                <a:uFillTx/>
              </a:defRPr>
            </a:pPr>
            <a:fld id="{720F772A-EB52-4845-BEE6-2CC0C6483A81}" type="slidenum">
              <a:pPr algn="r" defTabSz="1493307">
                <a:defRPr sz="1800" b="0" i="0" u="none" strike="noStrike" kern="0" cap="none" spc="0" baseline="0">
                  <a:solidFill>
                    <a:srgbClr val="000000"/>
                  </a:solidFill>
                  <a:uFillTx/>
                </a:defRPr>
              </a:pPr>
              <a:t>8</a:t>
            </a:fld>
            <a:endParaRPr lang="en-US" sz="2300" kern="0">
              <a:solidFill>
                <a:srgbClr val="000000"/>
              </a:solidFill>
              <a:latin typeface="Arial"/>
              <a:ea typeface="Arial"/>
              <a:cs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87;p11:notes">
            <a:extLst>
              <a:ext uri="{FF2B5EF4-FFF2-40B4-BE49-F238E27FC236}">
                <a16:creationId xmlns:a16="http://schemas.microsoft.com/office/drawing/2014/main" id="{B0371880-121A-4732-B1E3-87D0FC172B55}"/>
              </a:ext>
            </a:extLst>
          </p:cNvPr>
          <p:cNvSpPr txBox="1">
            <a:spLocks noGrp="1"/>
          </p:cNvSpPr>
          <p:nvPr>
            <p:ph type="body" sz="quarter" idx="1"/>
          </p:nvPr>
        </p:nvSpPr>
        <p:spPr/>
        <p:txBody>
          <a:bodyPr/>
          <a:lstStyle/>
          <a:p>
            <a:endParaRPr lang="en-US"/>
          </a:p>
        </p:txBody>
      </p:sp>
      <p:sp>
        <p:nvSpPr>
          <p:cNvPr id="3" name="Google Shape;188;p11:notes">
            <a:extLst>
              <a:ext uri="{FF2B5EF4-FFF2-40B4-BE49-F238E27FC236}">
                <a16:creationId xmlns:a16="http://schemas.microsoft.com/office/drawing/2014/main" id="{54E964F9-0360-4D1B-82BF-3F62A4BB0811}"/>
              </a:ext>
            </a:extLst>
          </p:cNvPr>
          <p:cNvSpPr>
            <a:spLocks noGrp="1" noRot="1" noChangeAspect="1"/>
          </p:cNvSpPr>
          <p:nvPr>
            <p:ph type="sldImg"/>
          </p:nvPr>
        </p:nvSpPr>
        <p:spPr>
          <a:xfrm>
            <a:off x="-581025" y="1573213"/>
            <a:ext cx="10491788" cy="7870825"/>
          </a:xfr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Google Shape;16;p2">
            <a:extLst>
              <a:ext uri="{FF2B5EF4-FFF2-40B4-BE49-F238E27FC236}">
                <a16:creationId xmlns:a16="http://schemas.microsoft.com/office/drawing/2014/main" id="{2173C703-2A56-446A-9CB8-599D88F9B6BE}"/>
              </a:ext>
            </a:extLst>
          </p:cNvPr>
          <p:cNvSpPr txBox="1">
            <a:spLocks noGrp="1"/>
          </p:cNvSpPr>
          <p:nvPr>
            <p:ph type="ctrTitle"/>
          </p:nvPr>
        </p:nvSpPr>
        <p:spPr>
          <a:xfrm>
            <a:off x="1371600" y="1066803"/>
            <a:ext cx="6705596" cy="609603"/>
          </a:xfrm>
        </p:spPr>
        <p:txBody>
          <a:bodyPr/>
          <a:lstStyle>
            <a:lvl1pPr>
              <a:defRPr/>
            </a:lvl1pPr>
          </a:lstStyle>
          <a:p>
            <a:pPr lvl="0"/>
            <a:endParaRPr lang="en-US"/>
          </a:p>
        </p:txBody>
      </p:sp>
      <p:sp>
        <p:nvSpPr>
          <p:cNvPr id="3" name="Google Shape;17;p2">
            <a:extLst>
              <a:ext uri="{FF2B5EF4-FFF2-40B4-BE49-F238E27FC236}">
                <a16:creationId xmlns:a16="http://schemas.microsoft.com/office/drawing/2014/main" id="{83A883E3-54AF-4E8D-8825-45DB5FA0D87F}"/>
              </a:ext>
            </a:extLst>
          </p:cNvPr>
          <p:cNvSpPr txBox="1">
            <a:spLocks noGrp="1"/>
          </p:cNvSpPr>
          <p:nvPr>
            <p:ph type="subTitle" idx="1"/>
          </p:nvPr>
        </p:nvSpPr>
        <p:spPr>
          <a:xfrm>
            <a:off x="1371600" y="2057400"/>
            <a:ext cx="6400800" cy="1752603"/>
          </a:xfrm>
        </p:spPr>
        <p:txBody>
          <a:bodyPr anchorCtr="1"/>
          <a:lstStyle>
            <a:lvl1pPr algn="ctr">
              <a:buNone/>
              <a:defRPr>
                <a:solidFill>
                  <a:srgbClr val="974806"/>
                </a:solidFill>
              </a:defRPr>
            </a:lvl1pPr>
          </a:lstStyle>
          <a:p>
            <a:pPr lvl="0"/>
            <a:endParaRPr lang="en-US"/>
          </a:p>
        </p:txBody>
      </p:sp>
      <p:sp>
        <p:nvSpPr>
          <p:cNvPr id="4" name="Google Shape;18;p2">
            <a:extLst>
              <a:ext uri="{FF2B5EF4-FFF2-40B4-BE49-F238E27FC236}">
                <a16:creationId xmlns:a16="http://schemas.microsoft.com/office/drawing/2014/main" id="{44702991-0FEE-41CF-8BDC-046DB11BDB50}"/>
              </a:ext>
            </a:extLst>
          </p:cNvPr>
          <p:cNvSpPr/>
          <p:nvPr/>
        </p:nvSpPr>
        <p:spPr>
          <a:xfrm>
            <a:off x="685800" y="1066803"/>
            <a:ext cx="609603" cy="609603"/>
          </a:xfrm>
          <a:prstGeom prst="rect">
            <a:avLst/>
          </a:prstGeom>
          <a:solidFill>
            <a:srgbClr val="E36C09"/>
          </a:solidFill>
          <a:ln cap="flat">
            <a:noFill/>
            <a:prstDash val="solid"/>
          </a:ln>
        </p:spPr>
        <p:txBody>
          <a:bodyPr vert="horz" wrap="square" lIns="91421" tIns="45701" rIns="91421" bIns="4570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0" cap="none" spc="0" baseline="0">
              <a:solidFill>
                <a:srgbClr val="FFFFFF"/>
              </a:solidFill>
              <a:uFillTx/>
              <a:latin typeface="Calibri"/>
              <a:ea typeface="Calibri"/>
              <a:cs typeface="Calibri"/>
            </a:endParaRPr>
          </a:p>
        </p:txBody>
      </p:sp>
      <p:pic>
        <p:nvPicPr>
          <p:cNvPr id="6" name="Google Shape;20;p2">
            <a:extLst>
              <a:ext uri="{FF2B5EF4-FFF2-40B4-BE49-F238E27FC236}">
                <a16:creationId xmlns:a16="http://schemas.microsoft.com/office/drawing/2014/main" id="{7CAC9503-77F5-4E01-B72F-5F2B64DD4E8D}"/>
              </a:ext>
            </a:extLst>
          </p:cNvPr>
          <p:cNvPicPr>
            <a:picLocks noChangeAspect="1"/>
          </p:cNvPicPr>
          <p:nvPr/>
        </p:nvPicPr>
        <p:blipFill>
          <a:blip r:embed="rId2">
            <a:alphaModFix/>
          </a:blip>
          <a:srcRect/>
          <a:stretch>
            <a:fillRect/>
          </a:stretch>
        </p:blipFill>
        <p:spPr>
          <a:xfrm>
            <a:off x="7315200" y="6324603"/>
            <a:ext cx="1714500" cy="428625"/>
          </a:xfrm>
          <a:prstGeom prst="rect">
            <a:avLst/>
          </a:prstGeom>
          <a:noFill/>
          <a:ln cap="flat">
            <a:noFill/>
          </a:ln>
        </p:spPr>
      </p:pic>
    </p:spTree>
    <p:extLst>
      <p:ext uri="{BB962C8B-B14F-4D97-AF65-F5344CB8AC3E}">
        <p14:creationId xmlns:p14="http://schemas.microsoft.com/office/powerpoint/2010/main" val="68622647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BJECT">
    <p:spTree>
      <p:nvGrpSpPr>
        <p:cNvPr id="1" name=""/>
        <p:cNvGrpSpPr/>
        <p:nvPr/>
      </p:nvGrpSpPr>
      <p:grpSpPr>
        <a:xfrm>
          <a:off x="0" y="0"/>
          <a:ext cx="0" cy="0"/>
          <a:chOff x="0" y="0"/>
          <a:chExt cx="0" cy="0"/>
        </a:xfrm>
      </p:grpSpPr>
      <p:sp>
        <p:nvSpPr>
          <p:cNvPr id="2" name="Google Shape;22;p3">
            <a:extLst>
              <a:ext uri="{FF2B5EF4-FFF2-40B4-BE49-F238E27FC236}">
                <a16:creationId xmlns:a16="http://schemas.microsoft.com/office/drawing/2014/main" id="{131FB434-0799-4880-834C-AB32712D66EC}"/>
              </a:ext>
            </a:extLst>
          </p:cNvPr>
          <p:cNvSpPr txBox="1">
            <a:spLocks noGrp="1"/>
          </p:cNvSpPr>
          <p:nvPr>
            <p:ph type="title"/>
          </p:nvPr>
        </p:nvSpPr>
        <p:spPr>
          <a:xfrm>
            <a:off x="914400" y="270113"/>
            <a:ext cx="7772400" cy="527892"/>
          </a:xfrm>
        </p:spPr>
        <p:txBody>
          <a:bodyPr/>
          <a:lstStyle>
            <a:lvl1pPr>
              <a:defRPr/>
            </a:lvl1pPr>
          </a:lstStyle>
          <a:p>
            <a:pPr lvl="0"/>
            <a:endParaRPr lang="en-US"/>
          </a:p>
        </p:txBody>
      </p:sp>
      <p:sp>
        <p:nvSpPr>
          <p:cNvPr id="3" name="Google Shape;23;p3">
            <a:extLst>
              <a:ext uri="{FF2B5EF4-FFF2-40B4-BE49-F238E27FC236}">
                <a16:creationId xmlns:a16="http://schemas.microsoft.com/office/drawing/2014/main" id="{009A4A49-63B8-4827-A3D3-8CBE4E22CAA3}"/>
              </a:ext>
            </a:extLst>
          </p:cNvPr>
          <p:cNvSpPr txBox="1">
            <a:spLocks noGrp="1"/>
          </p:cNvSpPr>
          <p:nvPr>
            <p:ph idx="1"/>
          </p:nvPr>
        </p:nvSpPr>
        <p:spPr/>
        <p:txBody>
          <a:bodyPr/>
          <a:lstStyle>
            <a:lvl1pPr indent="-342900">
              <a:spcBef>
                <a:spcPts val="360"/>
              </a:spcBef>
              <a:buSzPts val="1800"/>
              <a:defRPr/>
            </a:lvl1pPr>
          </a:lstStyle>
          <a:p>
            <a:pPr lvl="0"/>
            <a:endParaRPr lang="en-US"/>
          </a:p>
        </p:txBody>
      </p:sp>
      <p:sp>
        <p:nvSpPr>
          <p:cNvPr id="4" name="Google Shape;24;p3">
            <a:extLst>
              <a:ext uri="{FF2B5EF4-FFF2-40B4-BE49-F238E27FC236}">
                <a16:creationId xmlns:a16="http://schemas.microsoft.com/office/drawing/2014/main" id="{B06FFB87-0E6B-4AFF-BD1E-0062F062BE94}"/>
              </a:ext>
            </a:extLst>
          </p:cNvPr>
          <p:cNvSpPr txBox="1">
            <a:spLocks noGrp="1"/>
          </p:cNvSpPr>
          <p:nvPr>
            <p:ph type="sldNum" sz="quarter" idx="8"/>
          </p:nvPr>
        </p:nvSpPr>
        <p:spPr>
          <a:xfrm>
            <a:off x="6629400" y="6287021"/>
            <a:ext cx="2133596" cy="228600"/>
          </a:xfrm>
        </p:spPr>
        <p:txBody>
          <a:bodyPr/>
          <a:lstStyle>
            <a:lvl1pPr>
              <a:defRPr>
                <a:solidFill>
                  <a:srgbClr val="244061"/>
                </a:solidFill>
              </a:defRPr>
            </a:lvl1pPr>
          </a:lstStyle>
          <a:p>
            <a:pPr lvl="0"/>
            <a:fld id="{2958F901-43ED-40B3-96DE-32899F8798F2}" type="slidenum">
              <a:t>‹#›</a:t>
            </a:fld>
            <a:endParaRPr lang="en-US"/>
          </a:p>
        </p:txBody>
      </p:sp>
      <p:cxnSp>
        <p:nvCxnSpPr>
          <p:cNvPr id="5" name="Google Shape;25;p3">
            <a:extLst>
              <a:ext uri="{FF2B5EF4-FFF2-40B4-BE49-F238E27FC236}">
                <a16:creationId xmlns:a16="http://schemas.microsoft.com/office/drawing/2014/main" id="{5BF4629D-18D2-4889-93F0-7119BC3463DE}"/>
              </a:ext>
            </a:extLst>
          </p:cNvPr>
          <p:cNvCxnSpPr/>
          <p:nvPr/>
        </p:nvCxnSpPr>
        <p:spPr>
          <a:xfrm>
            <a:off x="304796" y="6172200"/>
            <a:ext cx="8458200" cy="0"/>
          </a:xfrm>
          <a:prstGeom prst="straightConnector1">
            <a:avLst/>
          </a:prstGeom>
          <a:noFill/>
          <a:ln w="28575" cap="flat">
            <a:solidFill>
              <a:srgbClr val="E36C09"/>
            </a:solidFill>
            <a:prstDash val="solid"/>
            <a:round/>
          </a:ln>
        </p:spPr>
      </p:cxnSp>
      <p:sp>
        <p:nvSpPr>
          <p:cNvPr id="6" name="Google Shape;26;p3">
            <a:extLst>
              <a:ext uri="{FF2B5EF4-FFF2-40B4-BE49-F238E27FC236}">
                <a16:creationId xmlns:a16="http://schemas.microsoft.com/office/drawing/2014/main" id="{FC80CA51-59D5-4544-A6B2-1E2C85EC0DD3}"/>
              </a:ext>
            </a:extLst>
          </p:cNvPr>
          <p:cNvSpPr/>
          <p:nvPr/>
        </p:nvSpPr>
        <p:spPr>
          <a:xfrm>
            <a:off x="304796" y="280163"/>
            <a:ext cx="533396" cy="520549"/>
          </a:xfrm>
          <a:prstGeom prst="rect">
            <a:avLst/>
          </a:prstGeom>
          <a:solidFill>
            <a:srgbClr val="E36C09"/>
          </a:solidFill>
          <a:ln cap="flat">
            <a:noFill/>
            <a:prstDash val="solid"/>
          </a:ln>
        </p:spPr>
        <p:txBody>
          <a:bodyPr vert="horz" wrap="square" lIns="91421" tIns="45701" rIns="91421" bIns="4570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0" cap="none" spc="0" baseline="0">
              <a:solidFill>
                <a:srgbClr val="FFFFFF"/>
              </a:solidFill>
              <a:uFillTx/>
              <a:latin typeface="Calibri"/>
              <a:ea typeface="Calibri"/>
              <a:cs typeface="Calibri"/>
            </a:endParaRPr>
          </a:p>
        </p:txBody>
      </p:sp>
      <p:cxnSp>
        <p:nvCxnSpPr>
          <p:cNvPr id="7" name="Google Shape;27;p3">
            <a:extLst>
              <a:ext uri="{FF2B5EF4-FFF2-40B4-BE49-F238E27FC236}">
                <a16:creationId xmlns:a16="http://schemas.microsoft.com/office/drawing/2014/main" id="{21739D04-88CC-4954-97E6-C9B67C5D9639}"/>
              </a:ext>
            </a:extLst>
          </p:cNvPr>
          <p:cNvCxnSpPr/>
          <p:nvPr/>
        </p:nvCxnSpPr>
        <p:spPr>
          <a:xfrm>
            <a:off x="914400" y="830860"/>
            <a:ext cx="7848596" cy="0"/>
          </a:xfrm>
          <a:prstGeom prst="straightConnector1">
            <a:avLst/>
          </a:prstGeom>
          <a:noFill/>
          <a:ln w="28575" cap="flat">
            <a:solidFill>
              <a:srgbClr val="E36C09"/>
            </a:solidFill>
            <a:prstDash val="solid"/>
            <a:round/>
          </a:ln>
        </p:spPr>
      </p:cxnSp>
      <p:pic>
        <p:nvPicPr>
          <p:cNvPr id="8" name="Google Shape;28;p3">
            <a:extLst>
              <a:ext uri="{FF2B5EF4-FFF2-40B4-BE49-F238E27FC236}">
                <a16:creationId xmlns:a16="http://schemas.microsoft.com/office/drawing/2014/main" id="{399110DC-0EAB-44B6-A176-05D4878D6A9E}"/>
              </a:ext>
            </a:extLst>
          </p:cNvPr>
          <p:cNvPicPr>
            <a:picLocks noChangeAspect="1"/>
          </p:cNvPicPr>
          <p:nvPr/>
        </p:nvPicPr>
        <p:blipFill>
          <a:blip r:embed="rId2">
            <a:alphaModFix/>
          </a:blip>
          <a:srcRect/>
          <a:stretch>
            <a:fillRect/>
          </a:stretch>
        </p:blipFill>
        <p:spPr>
          <a:xfrm>
            <a:off x="3810003" y="6276971"/>
            <a:ext cx="1714500" cy="428625"/>
          </a:xfrm>
          <a:prstGeom prst="rect">
            <a:avLst/>
          </a:prstGeom>
          <a:noFill/>
          <a:ln cap="flat">
            <a:noFill/>
          </a:ln>
        </p:spPr>
      </p:pic>
    </p:spTree>
    <p:extLst>
      <p:ext uri="{BB962C8B-B14F-4D97-AF65-F5344CB8AC3E}">
        <p14:creationId xmlns:p14="http://schemas.microsoft.com/office/powerpoint/2010/main" val="41992584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ack Slide">
    <p:spTree>
      <p:nvGrpSpPr>
        <p:cNvPr id="1" name=""/>
        <p:cNvGrpSpPr/>
        <p:nvPr/>
      </p:nvGrpSpPr>
      <p:grpSpPr>
        <a:xfrm>
          <a:off x="0" y="0"/>
          <a:ext cx="0" cy="0"/>
          <a:chOff x="0" y="0"/>
          <a:chExt cx="0" cy="0"/>
        </a:xfrm>
      </p:grpSpPr>
      <p:pic>
        <p:nvPicPr>
          <p:cNvPr id="2" name="Google Shape;30;p4" descr="Northramp_PPT_Editable 4.pdf">
            <a:extLst>
              <a:ext uri="{FF2B5EF4-FFF2-40B4-BE49-F238E27FC236}">
                <a16:creationId xmlns:a16="http://schemas.microsoft.com/office/drawing/2014/main" id="{C7CBC700-7B51-4E24-A8C0-2DAFA79B9BE5}"/>
              </a:ext>
            </a:extLst>
          </p:cNvPr>
          <p:cNvPicPr>
            <a:picLocks noChangeAspect="1"/>
          </p:cNvPicPr>
          <p:nvPr/>
        </p:nvPicPr>
        <p:blipFill>
          <a:blip r:embed="rId2">
            <a:alphaModFix/>
          </a:blip>
          <a:srcRect b="49167"/>
          <a:stretch>
            <a:fillRect/>
          </a:stretch>
        </p:blipFill>
        <p:spPr>
          <a:xfrm>
            <a:off x="0" y="0"/>
            <a:ext cx="9144000" cy="3691222"/>
          </a:xfrm>
          <a:prstGeom prst="rect">
            <a:avLst/>
          </a:prstGeom>
          <a:noFill/>
          <a:ln cap="flat">
            <a:noFill/>
          </a:ln>
        </p:spPr>
      </p:pic>
      <p:sp>
        <p:nvSpPr>
          <p:cNvPr id="3" name="Google Shape;31;p4">
            <a:extLst>
              <a:ext uri="{FF2B5EF4-FFF2-40B4-BE49-F238E27FC236}">
                <a16:creationId xmlns:a16="http://schemas.microsoft.com/office/drawing/2014/main" id="{EFF1D98C-3E15-471F-A9A3-386A2CC772F1}"/>
              </a:ext>
            </a:extLst>
          </p:cNvPr>
          <p:cNvSpPr/>
          <p:nvPr/>
        </p:nvSpPr>
        <p:spPr>
          <a:xfrm>
            <a:off x="523009" y="4028828"/>
            <a:ext cx="8097981" cy="743791"/>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588" b="0" i="0" u="none" strike="noStrike" kern="0" cap="none" spc="0" baseline="30000">
                <a:solidFill>
                  <a:srgbClr val="E36C09"/>
                </a:solidFill>
                <a:uFillTx/>
                <a:latin typeface="Calibri"/>
                <a:ea typeface="Calibri"/>
                <a:cs typeface="Calibri"/>
              </a:rPr>
              <a:t>info@northramp.com			www.northramp.com	 		(866) 602-8688			1818 Library Street, Suite 500</a:t>
            </a:r>
            <a:endParaRPr lang="en-US" sz="1400" b="0" i="0" u="none" strike="noStrike" kern="0" cap="none" spc="0" baseline="0">
              <a:solidFill>
                <a:srgbClr val="000000"/>
              </a:solidFill>
              <a:uFillTx/>
              <a:latin typeface="Arial"/>
              <a:ea typeface="Arial"/>
              <a:cs typeface="Arial"/>
            </a:endParaRPr>
          </a:p>
          <a:p>
            <a:pPr marL="0" marR="0" lvl="8"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588" b="0" i="0" u="none" strike="noStrike" kern="0" cap="none" spc="0" baseline="30000">
                <a:solidFill>
                  <a:srgbClr val="E36C09"/>
                </a:solidFill>
                <a:uFillTx/>
                <a:latin typeface="Calibri"/>
                <a:ea typeface="Calibri"/>
                <a:cs typeface="Calibri"/>
              </a:rPr>
              <a:t>															Reston, Virginia 20190</a:t>
            </a:r>
            <a:endParaRPr lang="en-US" sz="1400" b="0" i="0" u="none" strike="noStrike" kern="0" cap="none" spc="0" baseline="0">
              <a:solidFill>
                <a:srgbClr val="000000"/>
              </a:solidFill>
              <a:uFillTx/>
              <a:latin typeface="Arial"/>
              <a:ea typeface="Arial"/>
              <a:cs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588" b="0" i="0" u="none" strike="noStrike" kern="0" cap="none" spc="0" baseline="30000">
              <a:solidFill>
                <a:srgbClr val="E36C09"/>
              </a:solidFill>
              <a:uFillTx/>
              <a:latin typeface="Calibri"/>
              <a:ea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588" b="0" i="0" u="none" strike="noStrike" kern="0" cap="none" spc="0" baseline="30000">
              <a:solidFill>
                <a:srgbClr val="E36C09"/>
              </a:solidFill>
              <a:uFillTx/>
              <a:latin typeface="Calibri"/>
              <a:ea typeface="Calibri"/>
              <a:cs typeface="Calibri"/>
            </a:endParaRPr>
          </a:p>
        </p:txBody>
      </p:sp>
      <p:pic>
        <p:nvPicPr>
          <p:cNvPr id="4" name="Google Shape;32;p4">
            <a:extLst>
              <a:ext uri="{FF2B5EF4-FFF2-40B4-BE49-F238E27FC236}">
                <a16:creationId xmlns:a16="http://schemas.microsoft.com/office/drawing/2014/main" id="{5C6498B1-7157-4E81-B051-9A8ACDF47330}"/>
              </a:ext>
            </a:extLst>
          </p:cNvPr>
          <p:cNvPicPr>
            <a:picLocks noChangeAspect="1"/>
          </p:cNvPicPr>
          <p:nvPr/>
        </p:nvPicPr>
        <p:blipFill>
          <a:blip r:embed="rId3">
            <a:alphaModFix/>
          </a:blip>
          <a:srcRect/>
          <a:stretch>
            <a:fillRect/>
          </a:stretch>
        </p:blipFill>
        <p:spPr>
          <a:xfrm>
            <a:off x="637309" y="5714881"/>
            <a:ext cx="1549981" cy="376101"/>
          </a:xfrm>
          <a:prstGeom prst="rect">
            <a:avLst/>
          </a:prstGeom>
          <a:noFill/>
          <a:ln cap="flat">
            <a:noFill/>
          </a:ln>
        </p:spPr>
      </p:pic>
      <p:cxnSp>
        <p:nvCxnSpPr>
          <p:cNvPr id="5" name="Google Shape;33;p4">
            <a:extLst>
              <a:ext uri="{FF2B5EF4-FFF2-40B4-BE49-F238E27FC236}">
                <a16:creationId xmlns:a16="http://schemas.microsoft.com/office/drawing/2014/main" id="{4C363283-4D1C-4E3D-870F-EBBB6D88DABC}"/>
              </a:ext>
            </a:extLst>
          </p:cNvPr>
          <p:cNvCxnSpPr/>
          <p:nvPr/>
        </p:nvCxnSpPr>
        <p:spPr>
          <a:xfrm>
            <a:off x="2305915" y="5714881"/>
            <a:ext cx="0" cy="376092"/>
          </a:xfrm>
          <a:prstGeom prst="straightConnector1">
            <a:avLst/>
          </a:prstGeom>
          <a:noFill/>
          <a:ln w="19046" cap="flat">
            <a:solidFill>
              <a:srgbClr val="C35E2A"/>
            </a:solidFill>
            <a:prstDash val="solid"/>
            <a:round/>
          </a:ln>
        </p:spPr>
      </p:cxnSp>
    </p:spTree>
    <p:extLst>
      <p:ext uri="{BB962C8B-B14F-4D97-AF65-F5344CB8AC3E}">
        <p14:creationId xmlns:p14="http://schemas.microsoft.com/office/powerpoint/2010/main" val="27171492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10;p1">
            <a:extLst>
              <a:ext uri="{FF2B5EF4-FFF2-40B4-BE49-F238E27FC236}">
                <a16:creationId xmlns:a16="http://schemas.microsoft.com/office/drawing/2014/main" id="{46B8FC39-B2EF-4BF2-8B05-70E45A8094F2}"/>
              </a:ext>
            </a:extLst>
          </p:cNvPr>
          <p:cNvSpPr txBox="1">
            <a:spLocks noGrp="1"/>
          </p:cNvSpPr>
          <p:nvPr>
            <p:ph type="title"/>
          </p:nvPr>
        </p:nvSpPr>
        <p:spPr>
          <a:xfrm>
            <a:off x="914400" y="310301"/>
            <a:ext cx="7772400" cy="527892"/>
          </a:xfrm>
          <a:prstGeom prst="rect">
            <a:avLst/>
          </a:prstGeom>
          <a:noFill/>
          <a:ln>
            <a:noFill/>
          </a:ln>
        </p:spPr>
        <p:txBody>
          <a:bodyPr vert="horz" wrap="square" lIns="91421" tIns="45701" rIns="91421" bIns="45701" anchor="ctr" anchorCtr="0" compatLnSpc="1">
            <a:noAutofit/>
          </a:bodyPr>
          <a:lstStyle/>
          <a:p>
            <a:pPr lvl="0"/>
            <a:endParaRPr lang="en-US"/>
          </a:p>
        </p:txBody>
      </p:sp>
      <p:sp>
        <p:nvSpPr>
          <p:cNvPr id="3" name="Google Shape;11;p1">
            <a:extLst>
              <a:ext uri="{FF2B5EF4-FFF2-40B4-BE49-F238E27FC236}">
                <a16:creationId xmlns:a16="http://schemas.microsoft.com/office/drawing/2014/main" id="{6B154080-2F99-4522-B2C9-3EC1863A06FB}"/>
              </a:ext>
            </a:extLst>
          </p:cNvPr>
          <p:cNvSpPr txBox="1">
            <a:spLocks noGrp="1"/>
          </p:cNvSpPr>
          <p:nvPr>
            <p:ph type="body" idx="1"/>
          </p:nvPr>
        </p:nvSpPr>
        <p:spPr>
          <a:xfrm>
            <a:off x="457200" y="1143000"/>
            <a:ext cx="8229600" cy="4983159"/>
          </a:xfrm>
          <a:prstGeom prst="rect">
            <a:avLst/>
          </a:prstGeom>
          <a:noFill/>
          <a:ln>
            <a:noFill/>
          </a:ln>
        </p:spPr>
        <p:txBody>
          <a:bodyPr vert="horz" wrap="square" lIns="91421" tIns="45701" rIns="91421" bIns="45701" anchor="t" anchorCtr="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Google Shape;12;p1">
            <a:extLst>
              <a:ext uri="{FF2B5EF4-FFF2-40B4-BE49-F238E27FC236}">
                <a16:creationId xmlns:a16="http://schemas.microsoft.com/office/drawing/2014/main" id="{65A6C884-3CAE-4C40-BA28-202ACBD5717E}"/>
              </a:ext>
            </a:extLst>
          </p:cNvPr>
          <p:cNvSpPr txBox="1">
            <a:spLocks noGrp="1"/>
          </p:cNvSpPr>
          <p:nvPr>
            <p:ph type="dt" sz="half" idx="2"/>
          </p:nvPr>
        </p:nvSpPr>
        <p:spPr>
          <a:xfrm>
            <a:off x="457200" y="6356351"/>
            <a:ext cx="2133596" cy="365129"/>
          </a:xfrm>
          <a:prstGeom prst="rect">
            <a:avLst/>
          </a:prstGeom>
          <a:noFill/>
          <a:ln>
            <a:noFill/>
          </a:ln>
        </p:spPr>
        <p:txBody>
          <a:bodyPr vert="horz" wrap="square" lIns="91421" tIns="45701" rIns="91421" bIns="45701" anchor="ctr"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0" cap="none" spc="0" baseline="0">
                <a:solidFill>
                  <a:srgbClr val="888888"/>
                </a:solidFill>
                <a:uFillTx/>
                <a:latin typeface="Calibri"/>
                <a:ea typeface="Calibri"/>
                <a:cs typeface="Calibri"/>
              </a:defRPr>
            </a:lvl1pPr>
          </a:lstStyle>
          <a:p>
            <a:pPr lvl="0"/>
            <a:endParaRPr lang="en-US"/>
          </a:p>
        </p:txBody>
      </p:sp>
      <p:sp>
        <p:nvSpPr>
          <p:cNvPr id="5" name="Google Shape;13;p1">
            <a:extLst>
              <a:ext uri="{FF2B5EF4-FFF2-40B4-BE49-F238E27FC236}">
                <a16:creationId xmlns:a16="http://schemas.microsoft.com/office/drawing/2014/main" id="{3377FED4-0315-4E6A-A54C-7B75ECA708F6}"/>
              </a:ext>
            </a:extLst>
          </p:cNvPr>
          <p:cNvSpPr txBox="1">
            <a:spLocks noGrp="1"/>
          </p:cNvSpPr>
          <p:nvPr>
            <p:ph type="ftr" sz="quarter" idx="3"/>
          </p:nvPr>
        </p:nvSpPr>
        <p:spPr>
          <a:xfrm>
            <a:off x="3124203" y="6356351"/>
            <a:ext cx="2895603" cy="365129"/>
          </a:xfrm>
          <a:prstGeom prst="rect">
            <a:avLst/>
          </a:prstGeom>
          <a:noFill/>
          <a:ln>
            <a:noFill/>
          </a:ln>
        </p:spPr>
        <p:txBody>
          <a:bodyPr vert="horz" wrap="square" lIns="91421" tIns="45701" rIns="91421" bIns="45701" anchor="ctr" anchorCtr="1" compatLnSpc="1">
            <a:noAutofit/>
          </a:bodyPr>
          <a:lstStyle>
            <a:lvl1pPr marL="0" marR="0" lvl="0" indent="0" algn="ctr" defTabSz="914400" rtl="0" fontAlgn="auto" hangingPunct="1">
              <a:lnSpc>
                <a:spcPct val="100000"/>
              </a:lnSpc>
              <a:spcBef>
                <a:spcPts val="0"/>
              </a:spcBef>
              <a:spcAft>
                <a:spcPts val="0"/>
              </a:spcAft>
              <a:buNone/>
              <a:tabLst/>
              <a:defRPr lang="en-US" sz="1200" b="0" i="0" u="none" strike="noStrike" kern="0" cap="none" spc="0" baseline="0">
                <a:solidFill>
                  <a:srgbClr val="888888"/>
                </a:solidFill>
                <a:uFillTx/>
                <a:latin typeface="Calibri"/>
                <a:ea typeface="Calibri"/>
                <a:cs typeface="Calibri"/>
              </a:defRPr>
            </a:lvl1pPr>
          </a:lstStyle>
          <a:p>
            <a:pPr lvl="0"/>
            <a:endParaRPr lang="en-US"/>
          </a:p>
        </p:txBody>
      </p:sp>
      <p:sp>
        <p:nvSpPr>
          <p:cNvPr id="6" name="Google Shape;14;p1">
            <a:extLst>
              <a:ext uri="{FF2B5EF4-FFF2-40B4-BE49-F238E27FC236}">
                <a16:creationId xmlns:a16="http://schemas.microsoft.com/office/drawing/2014/main" id="{7C91BC97-204F-4035-A21F-76971FAA2567}"/>
              </a:ext>
            </a:extLst>
          </p:cNvPr>
          <p:cNvSpPr txBox="1">
            <a:spLocks noGrp="1"/>
          </p:cNvSpPr>
          <p:nvPr>
            <p:ph type="sldNum" sz="quarter" idx="4"/>
          </p:nvPr>
        </p:nvSpPr>
        <p:spPr>
          <a:xfrm>
            <a:off x="6553203" y="6356351"/>
            <a:ext cx="2133596" cy="365129"/>
          </a:xfrm>
          <a:prstGeom prst="rect">
            <a:avLst/>
          </a:prstGeom>
          <a:noFill/>
          <a:ln>
            <a:noFill/>
          </a:ln>
        </p:spPr>
        <p:txBody>
          <a:bodyPr vert="horz" wrap="square" lIns="91421" tIns="45701" rIns="91421" bIns="45701" anchor="ctr"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0" cap="none" spc="0" baseline="0">
                <a:solidFill>
                  <a:srgbClr val="888888"/>
                </a:solidFill>
                <a:uFillTx/>
                <a:latin typeface="Calibri"/>
                <a:ea typeface="Calibri"/>
                <a:cs typeface="Calibri"/>
              </a:defRPr>
            </a:lvl1pPr>
          </a:lstStyle>
          <a:p>
            <a:pPr lvl="0"/>
            <a:fld id="{C40D8AB0-F262-44E4-ACC3-4057B01C2020}"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marL="0" marR="0" lvl="0" indent="0" algn="l" defTabSz="914400" rtl="0" fontAlgn="auto" hangingPunct="1">
        <a:lnSpc>
          <a:spcPct val="100000"/>
        </a:lnSpc>
        <a:spcBef>
          <a:spcPts val="0"/>
        </a:spcBef>
        <a:spcAft>
          <a:spcPts val="0"/>
        </a:spcAft>
        <a:buNone/>
        <a:tabLst/>
        <a:defRPr lang="en-US" sz="4000" b="0" i="0" u="none" strike="noStrike" kern="0" cap="none" spc="0" baseline="0">
          <a:solidFill>
            <a:srgbClr val="244061"/>
          </a:solidFill>
          <a:uFillTx/>
          <a:latin typeface="Calibri"/>
          <a:ea typeface="Calibri"/>
          <a:cs typeface="Calibri"/>
        </a:defRPr>
      </a:lvl1pPr>
    </p:titleStyle>
    <p:bodyStyle>
      <a:lvl1pPr marL="457200" marR="0" lvl="0" indent="-431797" algn="l" defTabSz="914400" rtl="0" fontAlgn="auto" hangingPunct="1">
        <a:lnSpc>
          <a:spcPct val="100000"/>
        </a:lnSpc>
        <a:spcBef>
          <a:spcPts val="640"/>
        </a:spcBef>
        <a:spcAft>
          <a:spcPts val="0"/>
        </a:spcAft>
        <a:buClr>
          <a:srgbClr val="366092"/>
        </a:buClr>
        <a:buSzPts val="3200"/>
        <a:buFont typeface="Arial"/>
        <a:buChar char="•"/>
        <a:tabLst/>
        <a:defRPr lang="en-US" sz="3200" b="0" i="0" u="none" strike="noStrike" kern="0" cap="none" spc="0" baseline="0">
          <a:solidFill>
            <a:srgbClr val="366092"/>
          </a:solidFill>
          <a:uFillTx/>
          <a:latin typeface="Calibri"/>
          <a:ea typeface="Calibri"/>
          <a:cs typeface="Calibri"/>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Google Shape;40;p5">
            <a:extLst>
              <a:ext uri="{FF2B5EF4-FFF2-40B4-BE49-F238E27FC236}">
                <a16:creationId xmlns:a16="http://schemas.microsoft.com/office/drawing/2014/main" id="{4B351D7D-1BAC-4AB8-A63B-AF8BE67ABFF8}"/>
              </a:ext>
            </a:extLst>
          </p:cNvPr>
          <p:cNvSpPr txBox="1">
            <a:spLocks noGrp="1"/>
          </p:cNvSpPr>
          <p:nvPr>
            <p:ph type="ctrTitle"/>
          </p:nvPr>
        </p:nvSpPr>
        <p:spPr>
          <a:xfrm>
            <a:off x="1371600" y="1600200"/>
            <a:ext cx="6705596" cy="609603"/>
          </a:xfrm>
        </p:spPr>
        <p:txBody>
          <a:bodyPr lIns="80677" tIns="40325" rIns="80677" bIns="40325" anchor="b"/>
          <a:lstStyle/>
          <a:p>
            <a:pPr lvl="0"/>
            <a:br>
              <a:rPr lang="en-US" sz="2471" baseline="30000"/>
            </a:br>
            <a:br>
              <a:rPr lang="en-US" sz="1765"/>
            </a:br>
            <a:br>
              <a:rPr lang="en-US" sz="1765"/>
            </a:br>
            <a:r>
              <a:rPr lang="en-US" sz="3200">
                <a:solidFill>
                  <a:srgbClr val="17365D"/>
                </a:solidFill>
              </a:rPr>
              <a:t>Tactical Metrics don't lead to Strategic Investments</a:t>
            </a:r>
            <a:br>
              <a:rPr lang="en-US" sz="1765"/>
            </a:br>
            <a:endParaRPr lang="en-US" sz="1765" baseline="30000">
              <a:solidFill>
                <a:srgbClr val="17365D"/>
              </a:solidFill>
            </a:endParaRPr>
          </a:p>
        </p:txBody>
      </p:sp>
      <p:sp>
        <p:nvSpPr>
          <p:cNvPr id="3" name="Google Shape;41;p5">
            <a:extLst>
              <a:ext uri="{FF2B5EF4-FFF2-40B4-BE49-F238E27FC236}">
                <a16:creationId xmlns:a16="http://schemas.microsoft.com/office/drawing/2014/main" id="{B2553CF9-EEB8-4DF3-B525-4DFAB51C856F}"/>
              </a:ext>
            </a:extLst>
          </p:cNvPr>
          <p:cNvSpPr txBox="1">
            <a:spLocks noGrp="1"/>
          </p:cNvSpPr>
          <p:nvPr>
            <p:ph type="subTitle" idx="1"/>
          </p:nvPr>
        </p:nvSpPr>
        <p:spPr/>
        <p:txBody>
          <a:bodyPr/>
          <a:lstStyle/>
          <a:p>
            <a:pPr marL="0" lvl="0" indent="0">
              <a:spcBef>
                <a:spcPts val="0"/>
              </a:spcBef>
            </a:pPr>
            <a:r>
              <a:rPr lang="en-US">
                <a:solidFill>
                  <a:srgbClr val="17365D"/>
                </a:solidFill>
              </a:rPr>
              <a:t>March 22, 2019</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5;p7">
            <a:extLst>
              <a:ext uri="{FF2B5EF4-FFF2-40B4-BE49-F238E27FC236}">
                <a16:creationId xmlns:a16="http://schemas.microsoft.com/office/drawing/2014/main" id="{A238EC65-1772-446F-B02A-06DFD709A338}"/>
              </a:ext>
            </a:extLst>
          </p:cNvPr>
          <p:cNvSpPr txBox="1">
            <a:spLocks noGrp="1"/>
          </p:cNvSpPr>
          <p:nvPr>
            <p:ph type="title"/>
          </p:nvPr>
        </p:nvSpPr>
        <p:spPr/>
        <p:txBody>
          <a:bodyPr/>
          <a:lstStyle/>
          <a:p>
            <a:pPr lvl="0" algn="l" rtl="0" hangingPunct="1"/>
            <a:r>
              <a:rPr lang="en-US" sz="2560" b="1" kern="0">
                <a:solidFill>
                  <a:srgbClr val="244061"/>
                </a:solidFill>
                <a:latin typeface="Calibri" pitchFamily="18"/>
                <a:cs typeface="Calibri" pitchFamily="2"/>
              </a:rPr>
              <a:t>Conclusion</a:t>
            </a:r>
          </a:p>
        </p:txBody>
      </p:sp>
      <p:sp>
        <p:nvSpPr>
          <p:cNvPr id="3" name="Google Shape;66;p7">
            <a:extLst>
              <a:ext uri="{FF2B5EF4-FFF2-40B4-BE49-F238E27FC236}">
                <a16:creationId xmlns:a16="http://schemas.microsoft.com/office/drawing/2014/main" id="{48F7EB0B-78F4-416F-ADDA-9AD723969001}"/>
              </a:ext>
            </a:extLst>
          </p:cNvPr>
          <p:cNvSpPr txBox="1"/>
          <p:nvPr/>
        </p:nvSpPr>
        <p:spPr>
          <a:xfrm>
            <a:off x="6629400" y="6287039"/>
            <a:ext cx="2133720" cy="228600"/>
          </a:xfrm>
          <a:prstGeom prst="rect">
            <a:avLst/>
          </a:prstGeom>
          <a:noFill/>
          <a:ln cap="flat">
            <a:noFill/>
          </a:ln>
        </p:spPr>
        <p:txBody>
          <a:bodyPr wrap="square" lIns="91440" tIns="45720" rIns="91440" bIns="45720" anchor="ctr" anchorCtr="0" compatLnSpc="0">
            <a:noAutofit/>
          </a:bodyPr>
          <a:lstStyle/>
          <a:p>
            <a:pPr marL="0" marR="0" lvl="0" indent="0" algn="r" rtl="0" hangingPunct="1">
              <a:lnSpc>
                <a:spcPct val="100000"/>
              </a:lnSpc>
              <a:spcBef>
                <a:spcPts val="0"/>
              </a:spcBef>
              <a:spcAft>
                <a:spcPts val="0"/>
              </a:spcAft>
              <a:buNone/>
              <a:tabLst/>
            </a:pPr>
            <a:fld id="{AA239D66-DE84-467F-B45E-CFF84EC719AE}" type="slidenum">
              <a:t>2</a:t>
            </a:fld>
            <a:endParaRPr lang="en-US" sz="1200" b="0" i="0" u="none" strike="noStrike" kern="0" cap="none" spc="0" baseline="0">
              <a:ln>
                <a:noFill/>
              </a:ln>
              <a:solidFill>
                <a:srgbClr val="244061"/>
              </a:solidFill>
              <a:latin typeface="Calibri" pitchFamily="18"/>
              <a:ea typeface="Calibri" pitchFamily="2"/>
              <a:cs typeface="Calibri" pitchFamily="2"/>
            </a:endParaRPr>
          </a:p>
        </p:txBody>
      </p:sp>
      <p:sp>
        <p:nvSpPr>
          <p:cNvPr id="4" name="Google Shape;67;p7">
            <a:extLst>
              <a:ext uri="{FF2B5EF4-FFF2-40B4-BE49-F238E27FC236}">
                <a16:creationId xmlns:a16="http://schemas.microsoft.com/office/drawing/2014/main" id="{95924478-4465-4EC6-98B2-9C27D8357853}"/>
              </a:ext>
            </a:extLst>
          </p:cNvPr>
          <p:cNvSpPr txBox="1"/>
          <p:nvPr/>
        </p:nvSpPr>
        <p:spPr>
          <a:xfrm>
            <a:off x="1108440" y="1041479"/>
            <a:ext cx="7654679" cy="3167279"/>
          </a:xfrm>
          <a:prstGeom prst="rect">
            <a:avLst/>
          </a:prstGeom>
          <a:noFill/>
          <a:ln cap="flat">
            <a:noFill/>
          </a:ln>
        </p:spPr>
        <p:txBody>
          <a:bodyPr wrap="square" lIns="66600" tIns="66600" rIns="66600" bIns="66600" anchor="t" anchorCtr="0" compatLnSpc="0">
            <a:noAutofit/>
          </a:bodyPr>
          <a:lstStyle/>
          <a:p>
            <a:pPr marL="0" marR="0" lvl="1" indent="0" algn="l" rtl="0" hangingPunct="1">
              <a:lnSpc>
                <a:spcPct val="100000"/>
              </a:lnSpc>
              <a:spcBef>
                <a:spcPts val="0"/>
              </a:spcBef>
              <a:spcAft>
                <a:spcPts val="0"/>
              </a:spcAft>
              <a:buNone/>
              <a:tabLst/>
            </a:pPr>
            <a:r>
              <a:rPr lang="en-US" sz="3200" b="0" i="0" u="none" strike="noStrike" kern="0" cap="none" spc="0" baseline="0">
                <a:ln>
                  <a:noFill/>
                </a:ln>
                <a:solidFill>
                  <a:srgbClr val="3F3F3F"/>
                </a:solidFill>
                <a:latin typeface="Calibri" pitchFamily="18"/>
                <a:ea typeface="Arial" pitchFamily="2"/>
                <a:cs typeface="Calibri" pitchFamily="2"/>
              </a:rPr>
              <a:t>Abstraction, not abdication</a:t>
            </a:r>
          </a:p>
          <a:p>
            <a:pPr marL="0" marR="0" lvl="1" indent="0" algn="l" rtl="0" hangingPunct="1">
              <a:lnSpc>
                <a:spcPct val="100000"/>
              </a:lnSpc>
              <a:spcBef>
                <a:spcPts val="0"/>
              </a:spcBef>
              <a:spcAft>
                <a:spcPts val="0"/>
              </a:spcAft>
              <a:buNone/>
              <a:tabLst/>
            </a:pPr>
            <a:endParaRPr lang="en-US" sz="2470" b="0" i="0" u="none" strike="noStrike" kern="0" cap="none" spc="0" baseline="0">
              <a:ln>
                <a:noFill/>
              </a:ln>
              <a:solidFill>
                <a:srgbClr val="3F3F3F"/>
              </a:solidFill>
              <a:latin typeface="Calibri" pitchFamily="18"/>
              <a:ea typeface="Arial" pitchFamily="2"/>
              <a:cs typeface="Calibri" pitchFamily="2"/>
            </a:endParaRPr>
          </a:p>
          <a:p>
            <a:pPr marL="0" marR="0" lvl="1" indent="0" algn="l" rtl="0" hangingPunct="1">
              <a:lnSpc>
                <a:spcPct val="100000"/>
              </a:lnSpc>
              <a:spcBef>
                <a:spcPts val="0"/>
              </a:spcBef>
              <a:spcAft>
                <a:spcPts val="0"/>
              </a:spcAft>
              <a:buNone/>
              <a:tabLst/>
            </a:pPr>
            <a:endParaRPr lang="en-US" sz="2470" b="0" i="0" u="none" strike="noStrike" kern="0" cap="none" spc="0" baseline="0">
              <a:ln>
                <a:noFill/>
              </a:ln>
              <a:solidFill>
                <a:srgbClr val="3F3F3F"/>
              </a:solidFill>
              <a:latin typeface="Calibri" pitchFamily="18"/>
              <a:ea typeface="Arial" pitchFamily="2"/>
              <a:cs typeface="Calibri" pitchFamily="2"/>
            </a:endParaRPr>
          </a:p>
          <a:p>
            <a:pPr marL="343080" marR="0" lvl="2" indent="-343080" algn="l" rtl="0" hangingPunct="1">
              <a:lnSpc>
                <a:spcPct val="100000"/>
              </a:lnSpc>
              <a:spcBef>
                <a:spcPts val="0"/>
              </a:spcBef>
              <a:spcAft>
                <a:spcPts val="0"/>
              </a:spcAft>
              <a:buClr>
                <a:srgbClr val="000000"/>
              </a:buClr>
              <a:buSzPct val="100000"/>
              <a:buFont typeface="Arial" pitchFamily="34"/>
              <a:buChar char="•"/>
              <a:tabLst/>
            </a:pPr>
            <a:r>
              <a:rPr lang="en-US" sz="2470" b="0" i="0" u="none" strike="noStrike" kern="0" cap="none" spc="0" baseline="0">
                <a:ln>
                  <a:noFill/>
                </a:ln>
                <a:solidFill>
                  <a:srgbClr val="3F3F3F"/>
                </a:solidFill>
                <a:latin typeface="Calibri" pitchFamily="18"/>
                <a:ea typeface="Arial" pitchFamily="2"/>
                <a:cs typeface="Calibri" pitchFamily="2"/>
              </a:rPr>
              <a:t>Abstract your metrics so you are not abdicating making strategic decisions.</a:t>
            </a:r>
          </a:p>
          <a:p>
            <a:pPr marL="343080" marR="0" lvl="2" indent="-343080" algn="l" rtl="0" hangingPunct="1">
              <a:lnSpc>
                <a:spcPct val="100000"/>
              </a:lnSpc>
              <a:spcBef>
                <a:spcPts val="0"/>
              </a:spcBef>
              <a:spcAft>
                <a:spcPts val="0"/>
              </a:spcAft>
              <a:buClr>
                <a:srgbClr val="000000"/>
              </a:buClr>
              <a:buSzPct val="100000"/>
              <a:buFont typeface="Arial" pitchFamily="34"/>
              <a:buChar char="•"/>
              <a:tabLst/>
            </a:pPr>
            <a:r>
              <a:rPr lang="en-US" sz="2470" b="0" i="0" u="none" strike="noStrike" kern="0" cap="none" spc="0" baseline="0">
                <a:ln>
                  <a:noFill/>
                </a:ln>
                <a:solidFill>
                  <a:srgbClr val="3F3F3F"/>
                </a:solidFill>
                <a:latin typeface="Calibri" pitchFamily="18"/>
                <a:ea typeface="Arial" pitchFamily="2"/>
                <a:cs typeface="Calibri" pitchFamily="2"/>
              </a:rPr>
              <a:t>Communicate using simple aggregate scoring built on an abstraction of security health</a:t>
            </a:r>
          </a:p>
          <a:p>
            <a:pPr marL="343080" marR="0" lvl="2" indent="-343080" algn="l" rtl="0" hangingPunct="1">
              <a:lnSpc>
                <a:spcPct val="100000"/>
              </a:lnSpc>
              <a:spcBef>
                <a:spcPts val="0"/>
              </a:spcBef>
              <a:spcAft>
                <a:spcPts val="0"/>
              </a:spcAft>
              <a:buClr>
                <a:srgbClr val="000000"/>
              </a:buClr>
              <a:buSzPct val="100000"/>
              <a:buFont typeface="Arial" pitchFamily="34"/>
              <a:buChar char="•"/>
              <a:tabLst/>
            </a:pPr>
            <a:r>
              <a:rPr lang="en-US" sz="2470" b="0" i="0" u="none" strike="noStrike" kern="0" cap="none" spc="0" baseline="0">
                <a:ln>
                  <a:noFill/>
                </a:ln>
                <a:solidFill>
                  <a:srgbClr val="3F3F3F"/>
                </a:solidFill>
                <a:latin typeface="Calibri" pitchFamily="18"/>
                <a:ea typeface="Arial" pitchFamily="2"/>
                <a:cs typeface="Calibri" pitchFamily="2"/>
              </a:rPr>
              <a:t>Use a control framework to organize your metrics</a:t>
            </a:r>
          </a:p>
          <a:p>
            <a:pPr marL="343080" marR="0" lvl="2" indent="-343080" algn="l" rtl="0" hangingPunct="1">
              <a:lnSpc>
                <a:spcPct val="100000"/>
              </a:lnSpc>
              <a:spcBef>
                <a:spcPts val="0"/>
              </a:spcBef>
              <a:spcAft>
                <a:spcPts val="0"/>
              </a:spcAft>
              <a:buClr>
                <a:srgbClr val="000000"/>
              </a:buClr>
              <a:buSzPct val="100000"/>
              <a:buFont typeface="Arial" pitchFamily="34"/>
              <a:buChar char="•"/>
              <a:tabLst/>
            </a:pPr>
            <a:r>
              <a:rPr lang="en-US" sz="2470" b="0" i="0" u="none" strike="noStrike" kern="0" cap="none" spc="0" baseline="0">
                <a:ln>
                  <a:noFill/>
                </a:ln>
                <a:solidFill>
                  <a:srgbClr val="3F3F3F"/>
                </a:solidFill>
                <a:latin typeface="Calibri" pitchFamily="18"/>
                <a:ea typeface="Arial" pitchFamily="2"/>
                <a:cs typeface="Calibri" pitchFamily="2"/>
              </a:rPr>
              <a:t>Do not provide tactical metrics because senior management will decide your tactical solutions</a:t>
            </a:r>
          </a:p>
          <a:p>
            <a:pPr marL="251640" marR="0" lvl="0" indent="-251640" algn="l" rtl="0" hangingPunct="1">
              <a:lnSpc>
                <a:spcPct val="90000"/>
              </a:lnSpc>
              <a:spcBef>
                <a:spcPts val="1100"/>
              </a:spcBef>
              <a:spcAft>
                <a:spcPts val="0"/>
              </a:spcAft>
              <a:buClr>
                <a:srgbClr val="3F3F3F"/>
              </a:buClr>
              <a:buSzPct val="45000"/>
              <a:buFont typeface="Arial"/>
              <a:buChar char="•"/>
              <a:tabLst/>
            </a:pPr>
            <a:endParaRPr lang="en-US" sz="1400" b="0" i="0" u="none" strike="noStrike" kern="0" cap="none" spc="0" baseline="0">
              <a:ln>
                <a:noFill/>
              </a:ln>
              <a:solidFill>
                <a:srgbClr val="000000"/>
              </a:solidFill>
              <a:latin typeface="Arial" pitchFamily="18"/>
              <a:ea typeface="Arial" pitchFamily="2"/>
              <a:cs typeface="Arial" pitchFamily="2"/>
            </a:endParaRPr>
          </a:p>
          <a:p>
            <a:pPr marL="0" marR="0" lvl="0" indent="0" algn="l" rtl="0" hangingPunct="1">
              <a:lnSpc>
                <a:spcPct val="90000"/>
              </a:lnSpc>
              <a:spcBef>
                <a:spcPts val="1100"/>
              </a:spcBef>
              <a:spcAft>
                <a:spcPts val="0"/>
              </a:spcAft>
              <a:buNone/>
              <a:tabLst/>
            </a:pPr>
            <a:endParaRPr lang="en-US" sz="2720" b="0" i="0" u="none" strike="noStrike" kern="0" cap="none" spc="0" baseline="0">
              <a:ln>
                <a:noFill/>
              </a:ln>
              <a:solidFill>
                <a:srgbClr val="3F3F3F"/>
              </a:solidFill>
              <a:latin typeface="Calibri" pitchFamily="18"/>
              <a:ea typeface="Calibri" pitchFamily="2"/>
              <a:cs typeface="Calibri" pitchFamily="2"/>
            </a:endParaRPr>
          </a:p>
          <a:p>
            <a:pPr marL="0" marR="0" lvl="0" indent="0" algn="l" rtl="0" hangingPunct="1">
              <a:lnSpc>
                <a:spcPct val="90000"/>
              </a:lnSpc>
              <a:spcBef>
                <a:spcPts val="1100"/>
              </a:spcBef>
              <a:spcAft>
                <a:spcPts val="0"/>
              </a:spcAft>
              <a:buNone/>
              <a:tabLst/>
            </a:pPr>
            <a:endParaRPr lang="en-US" sz="2140" b="0" i="0" u="none" strike="noStrike" kern="0" cap="none" spc="0" baseline="0">
              <a:ln>
                <a:noFill/>
              </a:ln>
              <a:solidFill>
                <a:srgbClr val="3F3F3F"/>
              </a:solidFill>
              <a:latin typeface="Calibri" pitchFamily="18"/>
              <a:ea typeface="Calibri" pitchFamily="2"/>
              <a:cs typeface="Calibri" pitchFamily="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Google Shape;99;p9">
            <a:extLst>
              <a:ext uri="{FF2B5EF4-FFF2-40B4-BE49-F238E27FC236}">
                <a16:creationId xmlns:a16="http://schemas.microsoft.com/office/drawing/2014/main" id="{6D56DCF5-9ACD-463C-A2E5-5D5FB289B7F4}"/>
              </a:ext>
            </a:extLst>
          </p:cNvPr>
          <p:cNvSpPr txBox="1">
            <a:spLocks noGrp="1"/>
          </p:cNvSpPr>
          <p:nvPr>
            <p:ph type="title"/>
          </p:nvPr>
        </p:nvSpPr>
        <p:spPr/>
        <p:txBody>
          <a:bodyPr/>
          <a:lstStyle/>
          <a:p>
            <a:pPr lvl="0"/>
            <a:r>
              <a:rPr lang="en-US" sz="2559" b="1"/>
              <a:t>Disclaimer</a:t>
            </a:r>
          </a:p>
        </p:txBody>
      </p:sp>
      <p:sp>
        <p:nvSpPr>
          <p:cNvPr id="3" name="Google Shape;100;p9">
            <a:extLst>
              <a:ext uri="{FF2B5EF4-FFF2-40B4-BE49-F238E27FC236}">
                <a16:creationId xmlns:a16="http://schemas.microsoft.com/office/drawing/2014/main" id="{BF714DF7-9F52-40BF-8BD6-CFCB38EE1389}"/>
              </a:ext>
            </a:extLst>
          </p:cNvPr>
          <p:cNvSpPr txBox="1"/>
          <p:nvPr/>
        </p:nvSpPr>
        <p:spPr>
          <a:xfrm>
            <a:off x="6629400" y="6287021"/>
            <a:ext cx="2133596" cy="228600"/>
          </a:xfrm>
          <a:prstGeom prst="rect">
            <a:avLst/>
          </a:prstGeom>
          <a:noFill/>
          <a:ln cap="flat">
            <a:noFill/>
          </a:ln>
        </p:spPr>
        <p:txBody>
          <a:bodyPr vert="horz" wrap="square" lIns="91421" tIns="45701" rIns="91421" bIns="45701"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F9AAC50-6D79-4F52-9843-53AFB5E2DD43}" type="slidenum">
              <a:t>3</a:t>
            </a:fld>
            <a:endParaRPr lang="en-US" sz="1200" b="0" i="0" u="none" strike="noStrike" kern="0" cap="none" spc="0" baseline="0">
              <a:solidFill>
                <a:srgbClr val="244061"/>
              </a:solidFill>
              <a:uFillTx/>
              <a:latin typeface="Calibri"/>
              <a:ea typeface="Calibri"/>
              <a:cs typeface="Calibri"/>
            </a:endParaRPr>
          </a:p>
        </p:txBody>
      </p:sp>
      <p:sp>
        <p:nvSpPr>
          <p:cNvPr id="4" name="Google Shape;101;p9">
            <a:extLst>
              <a:ext uri="{FF2B5EF4-FFF2-40B4-BE49-F238E27FC236}">
                <a16:creationId xmlns:a16="http://schemas.microsoft.com/office/drawing/2014/main" id="{B715AA10-0032-4040-BB48-D4C27D5C0F2E}"/>
              </a:ext>
            </a:extLst>
          </p:cNvPr>
          <p:cNvSpPr txBox="1"/>
          <p:nvPr/>
        </p:nvSpPr>
        <p:spPr>
          <a:xfrm>
            <a:off x="1129247" y="836328"/>
            <a:ext cx="7654735" cy="3167417"/>
          </a:xfrm>
          <a:prstGeom prst="rect">
            <a:avLst/>
          </a:prstGeom>
          <a:noFill/>
          <a:ln cap="flat">
            <a:noFill/>
          </a:ln>
        </p:spPr>
        <p:txBody>
          <a:bodyPr vert="horz" wrap="square" lIns="66550" tIns="66550" rIns="66550" bIns="66550" anchor="t" anchorCtr="0" compatLnSpc="1">
            <a:noAutofit/>
          </a:bodyPr>
          <a:lstStyle/>
          <a:p>
            <a:pPr marL="0" marR="0" lvl="0" indent="0" algn="l" defTabSz="914400" rtl="0" fontAlgn="auto" hangingPunct="1">
              <a:lnSpc>
                <a:spcPct val="90000"/>
              </a:lnSpc>
              <a:spcBef>
                <a:spcPts val="1100"/>
              </a:spcBef>
              <a:spcAft>
                <a:spcPts val="0"/>
              </a:spcAft>
              <a:buNone/>
              <a:tabLst/>
              <a:defRPr sz="1800" b="0" i="0" u="none" strike="noStrike" kern="0" cap="none" spc="0" baseline="0">
                <a:solidFill>
                  <a:srgbClr val="000000"/>
                </a:solidFill>
                <a:uFillTx/>
              </a:defRPr>
            </a:pPr>
            <a:endParaRPr lang="en-US" sz="2471" b="0" i="0" u="none" strike="noStrike" kern="0" cap="none" spc="0" baseline="0">
              <a:solidFill>
                <a:srgbClr val="3F3F3F"/>
              </a:solidFill>
              <a:uFillTx/>
              <a:latin typeface="Calibri"/>
              <a:ea typeface="Calibri"/>
              <a:cs typeface="Calibri"/>
            </a:endParaRPr>
          </a:p>
          <a:p>
            <a:pPr marL="251460" marR="0" lvl="0" indent="-251460" algn="l" defTabSz="914400" rtl="0" fontAlgn="auto" hangingPunct="1">
              <a:lnSpc>
                <a:spcPct val="90000"/>
              </a:lnSpc>
              <a:spcBef>
                <a:spcPts val="1100"/>
              </a:spcBef>
              <a:spcAft>
                <a:spcPts val="0"/>
              </a:spcAft>
              <a:buClr>
                <a:srgbClr val="3F3F3F"/>
              </a:buClr>
              <a:buSzPts val="2718"/>
              <a:buFont typeface="Arial"/>
              <a:buChar char="•"/>
              <a:tabLst/>
              <a:defRPr sz="1800" b="0" i="0" u="none" strike="noStrike" kern="0" cap="none" spc="0" baseline="0">
                <a:solidFill>
                  <a:srgbClr val="000000"/>
                </a:solidFill>
                <a:uFillTx/>
              </a:defRPr>
            </a:pPr>
            <a:r>
              <a:rPr lang="en-US" sz="2718" b="0" i="0" u="none" strike="noStrike" kern="0" cap="none" spc="0" baseline="0">
                <a:solidFill>
                  <a:srgbClr val="3F3F3F"/>
                </a:solidFill>
                <a:uFillTx/>
                <a:latin typeface="Calibri"/>
                <a:ea typeface="Calibri"/>
                <a:cs typeface="Calibri"/>
              </a:rPr>
              <a:t>Create a highly </a:t>
            </a:r>
            <a:r>
              <a:rPr lang="en-US" sz="2718" b="0" i="0" u="sng" strike="noStrike" kern="0" cap="none" spc="0" baseline="0">
                <a:solidFill>
                  <a:srgbClr val="3F3F3F"/>
                </a:solidFill>
                <a:uFillTx/>
                <a:latin typeface="Calibri"/>
                <a:ea typeface="Calibri"/>
                <a:cs typeface="Calibri"/>
              </a:rPr>
              <a:t>untechnical</a:t>
            </a:r>
            <a:r>
              <a:rPr lang="en-US" sz="2718" b="0" i="0" u="none" strike="noStrike" kern="0" cap="none" spc="0" baseline="0">
                <a:solidFill>
                  <a:srgbClr val="3F3F3F"/>
                </a:solidFill>
                <a:uFillTx/>
                <a:latin typeface="Calibri"/>
                <a:ea typeface="Calibri"/>
                <a:cs typeface="Calibri"/>
              </a:rPr>
              <a:t>, completely </a:t>
            </a:r>
            <a:r>
              <a:rPr lang="en-US" sz="2718" b="0" i="0" u="sng" strike="noStrike" kern="0" cap="none" spc="0" baseline="0">
                <a:solidFill>
                  <a:srgbClr val="3F3F3F"/>
                </a:solidFill>
                <a:uFillTx/>
                <a:latin typeface="Calibri"/>
                <a:ea typeface="Calibri"/>
                <a:cs typeface="Calibri"/>
              </a:rPr>
              <a:t>simple</a:t>
            </a:r>
            <a:r>
              <a:rPr lang="en-US" sz="2718" b="0" i="0" u="none" strike="noStrike" kern="0" cap="none" spc="0" baseline="0">
                <a:solidFill>
                  <a:srgbClr val="3F3F3F"/>
                </a:solidFill>
                <a:uFillTx/>
                <a:latin typeface="Calibri"/>
                <a:ea typeface="Calibri"/>
                <a:cs typeface="Calibri"/>
              </a:rPr>
              <a:t>, </a:t>
            </a:r>
            <a:r>
              <a:rPr lang="en-US" sz="2718" b="0" i="0" u="sng" strike="noStrike" kern="0" cap="none" spc="0" baseline="0">
                <a:solidFill>
                  <a:srgbClr val="3F3F3F"/>
                </a:solidFill>
                <a:uFillTx/>
                <a:latin typeface="Calibri"/>
                <a:ea typeface="Calibri"/>
                <a:cs typeface="Calibri"/>
              </a:rPr>
              <a:t>un-sophisticated </a:t>
            </a:r>
            <a:r>
              <a:rPr lang="en-US" sz="2718" b="0" i="0" u="none" strike="noStrike" kern="0" cap="none" spc="0" baseline="0">
                <a:solidFill>
                  <a:srgbClr val="3F3F3F"/>
                </a:solidFill>
                <a:uFillTx/>
                <a:latin typeface="Calibri"/>
                <a:ea typeface="Calibri"/>
                <a:cs typeface="Calibri"/>
              </a:rPr>
              <a:t>way to present a rather </a:t>
            </a:r>
            <a:r>
              <a:rPr lang="en-US" sz="2718" b="1" i="0" u="none" strike="noStrike" kern="0" cap="none" spc="0" baseline="0">
                <a:solidFill>
                  <a:srgbClr val="3F3F3F"/>
                </a:solidFill>
                <a:uFillTx/>
                <a:latin typeface="Calibri"/>
                <a:ea typeface="Calibri"/>
                <a:cs typeface="Calibri"/>
              </a:rPr>
              <a:t>technical</a:t>
            </a:r>
            <a:r>
              <a:rPr lang="en-US" sz="2718" b="0" i="0" u="none" strike="noStrike" kern="0" cap="none" spc="0" baseline="0">
                <a:solidFill>
                  <a:srgbClr val="3F3F3F"/>
                </a:solidFill>
                <a:uFillTx/>
                <a:latin typeface="Calibri"/>
                <a:ea typeface="Calibri"/>
                <a:cs typeface="Calibri"/>
              </a:rPr>
              <a:t> and </a:t>
            </a:r>
            <a:r>
              <a:rPr lang="en-US" sz="2718" b="1" i="0" u="none" strike="noStrike" kern="0" cap="none" spc="0" baseline="0">
                <a:solidFill>
                  <a:srgbClr val="3F3F3F"/>
                </a:solidFill>
                <a:uFillTx/>
                <a:latin typeface="Calibri"/>
                <a:ea typeface="Calibri"/>
                <a:cs typeface="Calibri"/>
              </a:rPr>
              <a:t>complex</a:t>
            </a:r>
            <a:r>
              <a:rPr lang="en-US" sz="2718" b="0" i="0" u="none" strike="noStrike" kern="0" cap="none" spc="0" baseline="0">
                <a:solidFill>
                  <a:srgbClr val="3F3F3F"/>
                </a:solidFill>
                <a:uFillTx/>
                <a:latin typeface="Calibri"/>
                <a:ea typeface="Calibri"/>
                <a:cs typeface="Calibri"/>
              </a:rPr>
              <a:t> data.</a:t>
            </a:r>
            <a:endParaRPr lang="en-US" sz="1400" b="0" i="0" u="none" strike="noStrike" kern="0" cap="none" spc="0" baseline="0">
              <a:solidFill>
                <a:srgbClr val="000000"/>
              </a:solidFill>
              <a:uFillTx/>
              <a:latin typeface="Arial"/>
              <a:ea typeface="Arial"/>
              <a:cs typeface="Arial"/>
            </a:endParaRPr>
          </a:p>
          <a:p>
            <a:pPr marL="251460" marR="0" lvl="0" indent="-78867" algn="l" defTabSz="914400" rtl="0" fontAlgn="auto" hangingPunct="1">
              <a:lnSpc>
                <a:spcPct val="90000"/>
              </a:lnSpc>
              <a:spcBef>
                <a:spcPts val="1100"/>
              </a:spcBef>
              <a:spcAft>
                <a:spcPts val="0"/>
              </a:spcAft>
              <a:buNone/>
              <a:tabLst/>
              <a:defRPr sz="1800" b="0" i="0" u="none" strike="noStrike" kern="0" cap="none" spc="0" baseline="0">
                <a:solidFill>
                  <a:srgbClr val="000000"/>
                </a:solidFill>
                <a:uFillTx/>
              </a:defRPr>
            </a:pPr>
            <a:endParaRPr lang="en-US" sz="2718" b="1" i="0" u="none" strike="noStrike" kern="0" cap="none" spc="0" baseline="0">
              <a:solidFill>
                <a:srgbClr val="3F3F3F"/>
              </a:solidFill>
              <a:uFillTx/>
              <a:latin typeface="Calibri"/>
              <a:ea typeface="Calibri"/>
              <a:cs typeface="Calibri"/>
            </a:endParaRPr>
          </a:p>
          <a:p>
            <a:pPr marL="251460" marR="0" lvl="0" indent="-78867" algn="l" defTabSz="914400" rtl="0" fontAlgn="auto" hangingPunct="1">
              <a:lnSpc>
                <a:spcPct val="90000"/>
              </a:lnSpc>
              <a:spcBef>
                <a:spcPts val="1100"/>
              </a:spcBef>
              <a:spcAft>
                <a:spcPts val="0"/>
              </a:spcAft>
              <a:buNone/>
              <a:tabLst/>
              <a:defRPr sz="1800" b="0" i="0" u="none" strike="noStrike" kern="0" cap="none" spc="0" baseline="0">
                <a:solidFill>
                  <a:srgbClr val="000000"/>
                </a:solidFill>
                <a:uFillTx/>
              </a:defRPr>
            </a:pPr>
            <a:endParaRPr lang="en-US" sz="2718" b="1" i="0" u="none" strike="noStrike" kern="0" cap="none" spc="0" baseline="0">
              <a:solidFill>
                <a:srgbClr val="3F3F3F"/>
              </a:solidFill>
              <a:uFillTx/>
              <a:latin typeface="Calibri"/>
              <a:ea typeface="Calibri"/>
              <a:cs typeface="Calibri"/>
            </a:endParaRPr>
          </a:p>
          <a:p>
            <a:pPr marL="502920" marR="0" lvl="1" indent="0" algn="l" defTabSz="914400" rtl="0" fontAlgn="auto" hangingPunct="1">
              <a:lnSpc>
                <a:spcPct val="90000"/>
              </a:lnSpc>
              <a:spcBef>
                <a:spcPts val="550"/>
              </a:spcBef>
              <a:spcAft>
                <a:spcPts val="0"/>
              </a:spcAft>
              <a:buNone/>
              <a:tabLst/>
              <a:defRPr sz="1800" b="0" i="0" u="none" strike="noStrike" kern="0" cap="none" spc="0" baseline="0">
                <a:solidFill>
                  <a:srgbClr val="000000"/>
                </a:solidFill>
                <a:uFillTx/>
              </a:defRPr>
            </a:pPr>
            <a:endParaRPr lang="en-US" sz="2718" b="1" i="0" u="none" strike="noStrike" kern="0" cap="none" spc="0" baseline="0">
              <a:solidFill>
                <a:srgbClr val="3F3F3F"/>
              </a:solidFill>
              <a:uFillTx/>
              <a:latin typeface="Calibri"/>
              <a:ea typeface="Calibri"/>
              <a:cs typeface="Calibri"/>
            </a:endParaRPr>
          </a:p>
          <a:p>
            <a:pPr marL="0" marR="0" lvl="0" indent="0" algn="l" defTabSz="914400" rtl="0" fontAlgn="auto" hangingPunct="1">
              <a:lnSpc>
                <a:spcPct val="90000"/>
              </a:lnSpc>
              <a:spcBef>
                <a:spcPts val="1100"/>
              </a:spcBef>
              <a:spcAft>
                <a:spcPts val="0"/>
              </a:spcAft>
              <a:buNone/>
              <a:tabLst/>
              <a:defRPr sz="1800" b="0" i="0" u="none" strike="noStrike" kern="0" cap="none" spc="0" baseline="0">
                <a:solidFill>
                  <a:srgbClr val="000000"/>
                </a:solidFill>
                <a:uFillTx/>
              </a:defRPr>
            </a:pPr>
            <a:r>
              <a:rPr lang="en-US" sz="2718" b="1" i="0" u="none" strike="noStrike" kern="0" cap="none" spc="0" baseline="0">
                <a:solidFill>
                  <a:srgbClr val="3F3F3F"/>
                </a:solidFill>
                <a:uFillTx/>
                <a:latin typeface="Calibri"/>
                <a:ea typeface="Calibri"/>
                <a:cs typeface="Calibri"/>
              </a:rPr>
              <a:t>WARNING</a:t>
            </a:r>
            <a:r>
              <a:rPr lang="en-US" sz="2718" b="0" i="0" u="none" strike="noStrike" kern="0" cap="none" spc="0" baseline="0">
                <a:solidFill>
                  <a:srgbClr val="3F3F3F"/>
                </a:solidFill>
                <a:uFillTx/>
                <a:latin typeface="Calibri"/>
                <a:ea typeface="Calibri"/>
                <a:cs typeface="Calibri"/>
              </a:rPr>
              <a:t>:  This presentation and the concepts we discuss will not blow you away with life changing ideas.  It’s pretty much the anti-big data/real-time/threat intelligence metrics program. </a:t>
            </a:r>
            <a:endParaRPr lang="en-US" sz="1400" b="0" i="0" u="none" strike="noStrike" kern="0" cap="none" spc="0" baseline="0">
              <a:solidFill>
                <a:srgbClr val="000000"/>
              </a:solidFill>
              <a:uFillTx/>
              <a:latin typeface="Arial"/>
              <a:ea typeface="Arial"/>
              <a:cs typeface="Arial"/>
            </a:endParaRPr>
          </a:p>
          <a:p>
            <a:pPr marL="0" marR="0" lvl="0" indent="0" algn="l" defTabSz="914400" rtl="0" fontAlgn="auto" hangingPunct="1">
              <a:lnSpc>
                <a:spcPct val="90000"/>
              </a:lnSpc>
              <a:spcBef>
                <a:spcPts val="1100"/>
              </a:spcBef>
              <a:spcAft>
                <a:spcPts val="0"/>
              </a:spcAft>
              <a:buNone/>
              <a:tabLst/>
              <a:defRPr sz="1800" b="0" i="0" u="none" strike="noStrike" kern="0" cap="none" spc="0" baseline="0">
                <a:solidFill>
                  <a:srgbClr val="000000"/>
                </a:solidFill>
                <a:uFillTx/>
              </a:defRPr>
            </a:pPr>
            <a:endParaRPr lang="en-US" sz="2718" b="0" i="0" u="none" strike="noStrike" kern="0" cap="none" spc="0" baseline="0">
              <a:solidFill>
                <a:srgbClr val="3F3F3F"/>
              </a:solidFill>
              <a:uFillTx/>
              <a:latin typeface="Calibri"/>
              <a:ea typeface="Calibri"/>
              <a:cs typeface="Calibri"/>
            </a:endParaRPr>
          </a:p>
          <a:p>
            <a:pPr marL="0" marR="0" lvl="0" indent="0" algn="l" defTabSz="914400" rtl="0" fontAlgn="auto" hangingPunct="1">
              <a:lnSpc>
                <a:spcPct val="90000"/>
              </a:lnSpc>
              <a:spcBef>
                <a:spcPts val="1100"/>
              </a:spcBef>
              <a:spcAft>
                <a:spcPts val="0"/>
              </a:spcAft>
              <a:buNone/>
              <a:tabLst/>
              <a:defRPr sz="1800" b="0" i="0" u="none" strike="noStrike" kern="0" cap="none" spc="0" baseline="0">
                <a:solidFill>
                  <a:srgbClr val="000000"/>
                </a:solidFill>
                <a:uFillTx/>
              </a:defRPr>
            </a:pPr>
            <a:endParaRPr lang="en-US" sz="2135" b="0" i="0" u="none" strike="noStrike" kern="0" cap="none" spc="0" baseline="0">
              <a:solidFill>
                <a:srgbClr val="3F3F3F"/>
              </a:solidFill>
              <a:uFillTx/>
              <a:latin typeface="Calibri"/>
              <a:ea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Google Shape;107;p10">
            <a:extLst>
              <a:ext uri="{FF2B5EF4-FFF2-40B4-BE49-F238E27FC236}">
                <a16:creationId xmlns:a16="http://schemas.microsoft.com/office/drawing/2014/main" id="{F3F8ADAE-22D6-47C7-8301-51378CCB4059}"/>
              </a:ext>
            </a:extLst>
          </p:cNvPr>
          <p:cNvSpPr/>
          <p:nvPr/>
        </p:nvSpPr>
        <p:spPr>
          <a:xfrm>
            <a:off x="728511" y="4813621"/>
            <a:ext cx="594360" cy="59436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758AA7"/>
          </a:solidFill>
          <a:ln cap="flat">
            <a:noFill/>
            <a:prstDash val="solid"/>
          </a:ln>
          <a:effectLst>
            <a:outerShdw dist="38096" dir="2700000" algn="tl">
              <a:srgbClr val="000000">
                <a:alpha val="40000"/>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588" b="0" i="0" u="none" strike="noStrike" kern="0" cap="none" spc="0" baseline="0">
              <a:solidFill>
                <a:srgbClr val="FFFFFF"/>
              </a:solidFill>
              <a:uFillTx/>
              <a:latin typeface="Calibri"/>
              <a:ea typeface="Calibri"/>
              <a:cs typeface="Calibri"/>
            </a:endParaRPr>
          </a:p>
        </p:txBody>
      </p:sp>
      <p:sp>
        <p:nvSpPr>
          <p:cNvPr id="3" name="Google Shape;108;p10">
            <a:extLst>
              <a:ext uri="{FF2B5EF4-FFF2-40B4-BE49-F238E27FC236}">
                <a16:creationId xmlns:a16="http://schemas.microsoft.com/office/drawing/2014/main" id="{0ABA43A2-AD68-4554-B2A4-919D3DE7AB72}"/>
              </a:ext>
            </a:extLst>
          </p:cNvPr>
          <p:cNvSpPr/>
          <p:nvPr/>
        </p:nvSpPr>
        <p:spPr>
          <a:xfrm>
            <a:off x="728511" y="3174339"/>
            <a:ext cx="594360" cy="59436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758AA7"/>
          </a:solidFill>
          <a:ln cap="flat">
            <a:noFill/>
            <a:prstDash val="solid"/>
          </a:ln>
          <a:effectLst>
            <a:outerShdw dist="38096" dir="2700000" algn="tl">
              <a:srgbClr val="000000">
                <a:alpha val="40000"/>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588" b="0" i="0" u="none" strike="noStrike" kern="0" cap="none" spc="0" baseline="0">
              <a:solidFill>
                <a:srgbClr val="FFFFFF"/>
              </a:solidFill>
              <a:uFillTx/>
              <a:latin typeface="Calibri"/>
              <a:ea typeface="Calibri"/>
              <a:cs typeface="Calibri"/>
            </a:endParaRPr>
          </a:p>
        </p:txBody>
      </p:sp>
      <p:sp>
        <p:nvSpPr>
          <p:cNvPr id="4" name="Google Shape;109;p10">
            <a:extLst>
              <a:ext uri="{FF2B5EF4-FFF2-40B4-BE49-F238E27FC236}">
                <a16:creationId xmlns:a16="http://schemas.microsoft.com/office/drawing/2014/main" id="{F04EA02B-7F6B-40ED-B320-5AE4BEE187D5}"/>
              </a:ext>
            </a:extLst>
          </p:cNvPr>
          <p:cNvSpPr/>
          <p:nvPr/>
        </p:nvSpPr>
        <p:spPr>
          <a:xfrm>
            <a:off x="739319" y="1470638"/>
            <a:ext cx="594360" cy="59436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758AA7"/>
          </a:solidFill>
          <a:ln cap="flat">
            <a:noFill/>
            <a:prstDash val="solid"/>
          </a:ln>
          <a:effectLst>
            <a:outerShdw dist="38096" dir="2700000" algn="tl">
              <a:srgbClr val="000000">
                <a:alpha val="40000"/>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588" b="0" i="0" u="none" strike="noStrike" kern="0" cap="none" spc="0" baseline="0">
              <a:solidFill>
                <a:srgbClr val="FFFFFF"/>
              </a:solidFill>
              <a:uFillTx/>
              <a:latin typeface="Calibri"/>
              <a:ea typeface="Calibri"/>
              <a:cs typeface="Calibri"/>
            </a:endParaRPr>
          </a:p>
        </p:txBody>
      </p:sp>
      <p:sp>
        <p:nvSpPr>
          <p:cNvPr id="5" name="Google Shape;110;p10">
            <a:extLst>
              <a:ext uri="{FF2B5EF4-FFF2-40B4-BE49-F238E27FC236}">
                <a16:creationId xmlns:a16="http://schemas.microsoft.com/office/drawing/2014/main" id="{C2FEB0EA-9130-4681-89AE-0D989E2731A3}"/>
              </a:ext>
            </a:extLst>
          </p:cNvPr>
          <p:cNvSpPr txBox="1">
            <a:spLocks noGrp="1"/>
          </p:cNvSpPr>
          <p:nvPr>
            <p:ph type="title"/>
          </p:nvPr>
        </p:nvSpPr>
        <p:spPr/>
        <p:txBody>
          <a:bodyPr lIns="66550" tIns="33247" rIns="66550" bIns="33247"/>
          <a:lstStyle/>
          <a:p>
            <a:pPr lvl="0"/>
            <a:r>
              <a:rPr lang="en-US" sz="2559" b="1"/>
              <a:t>The Challenge</a:t>
            </a:r>
          </a:p>
        </p:txBody>
      </p:sp>
      <p:sp>
        <p:nvSpPr>
          <p:cNvPr id="6" name="Google Shape;111;p10">
            <a:extLst>
              <a:ext uri="{FF2B5EF4-FFF2-40B4-BE49-F238E27FC236}">
                <a16:creationId xmlns:a16="http://schemas.microsoft.com/office/drawing/2014/main" id="{F367E718-A4E8-4253-92DD-4E88CAA77BDB}"/>
              </a:ext>
            </a:extLst>
          </p:cNvPr>
          <p:cNvSpPr txBox="1"/>
          <p:nvPr/>
        </p:nvSpPr>
        <p:spPr>
          <a:xfrm>
            <a:off x="6629400" y="6287021"/>
            <a:ext cx="2133596" cy="228600"/>
          </a:xfrm>
          <a:prstGeom prst="rect">
            <a:avLst/>
          </a:prstGeom>
          <a:noFill/>
          <a:ln cap="flat">
            <a:noFill/>
          </a:ln>
        </p:spPr>
        <p:txBody>
          <a:bodyPr vert="horz" wrap="square" lIns="66550" tIns="33247" rIns="66550" bIns="33247"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09A1B35-6561-4A72-B71A-8EC0F86167EF}" type="slidenum">
              <a:t>4</a:t>
            </a:fld>
            <a:endParaRPr lang="en-US" sz="960" b="0" i="0" u="none" strike="noStrike" kern="0" cap="none" spc="0" baseline="0">
              <a:solidFill>
                <a:srgbClr val="FFFFFF"/>
              </a:solidFill>
              <a:uFillTx/>
              <a:latin typeface="Calibri"/>
              <a:ea typeface="Calibri"/>
              <a:cs typeface="Calibri"/>
            </a:endParaRPr>
          </a:p>
        </p:txBody>
      </p:sp>
      <p:cxnSp>
        <p:nvCxnSpPr>
          <p:cNvPr id="7" name="Google Shape;112;p10">
            <a:extLst>
              <a:ext uri="{FF2B5EF4-FFF2-40B4-BE49-F238E27FC236}">
                <a16:creationId xmlns:a16="http://schemas.microsoft.com/office/drawing/2014/main" id="{5E4926AB-A879-4DCF-AEF9-DED8AC656B2E}"/>
              </a:ext>
            </a:extLst>
          </p:cNvPr>
          <p:cNvCxnSpPr/>
          <p:nvPr/>
        </p:nvCxnSpPr>
        <p:spPr>
          <a:xfrm rot="10800009" flipH="1">
            <a:off x="1720012" y="2872505"/>
            <a:ext cx="6459999" cy="7013"/>
          </a:xfrm>
          <a:prstGeom prst="straightConnector1">
            <a:avLst/>
          </a:prstGeom>
          <a:noFill/>
          <a:ln w="9528" cap="flat">
            <a:solidFill>
              <a:srgbClr val="4A7DBA"/>
            </a:solidFill>
            <a:prstDash val="solid"/>
            <a:round/>
          </a:ln>
        </p:spPr>
      </p:cxnSp>
      <p:cxnSp>
        <p:nvCxnSpPr>
          <p:cNvPr id="8" name="Google Shape;113;p10">
            <a:extLst>
              <a:ext uri="{FF2B5EF4-FFF2-40B4-BE49-F238E27FC236}">
                <a16:creationId xmlns:a16="http://schemas.microsoft.com/office/drawing/2014/main" id="{7117FEAA-4B3D-4EDE-BFBA-0BF113289F87}"/>
              </a:ext>
            </a:extLst>
          </p:cNvPr>
          <p:cNvCxnSpPr/>
          <p:nvPr/>
        </p:nvCxnSpPr>
        <p:spPr>
          <a:xfrm rot="10800009" flipH="1">
            <a:off x="1824484" y="4621707"/>
            <a:ext cx="6459998" cy="7023"/>
          </a:xfrm>
          <a:prstGeom prst="straightConnector1">
            <a:avLst/>
          </a:prstGeom>
          <a:noFill/>
          <a:ln w="9528" cap="flat">
            <a:solidFill>
              <a:srgbClr val="4A7DBA"/>
            </a:solidFill>
            <a:prstDash val="solid"/>
            <a:round/>
          </a:ln>
        </p:spPr>
      </p:cxnSp>
      <p:sp>
        <p:nvSpPr>
          <p:cNvPr id="9" name="Google Shape;114;p10">
            <a:extLst>
              <a:ext uri="{FF2B5EF4-FFF2-40B4-BE49-F238E27FC236}">
                <a16:creationId xmlns:a16="http://schemas.microsoft.com/office/drawing/2014/main" id="{2EB09E9D-3CAA-44D1-9821-1F87A1F1883E}"/>
              </a:ext>
            </a:extLst>
          </p:cNvPr>
          <p:cNvSpPr txBox="1"/>
          <p:nvPr/>
        </p:nvSpPr>
        <p:spPr>
          <a:xfrm>
            <a:off x="406469" y="3785213"/>
            <a:ext cx="1327900" cy="418319"/>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9" b="1" i="0" u="none" strike="noStrike" kern="0" cap="none" spc="0" baseline="0">
                <a:solidFill>
                  <a:srgbClr val="17365D"/>
                </a:solidFill>
                <a:uFillTx/>
                <a:latin typeface="Calibri"/>
                <a:ea typeface="Calibri"/>
                <a:cs typeface="Calibri"/>
              </a:rPr>
              <a:t>How We Addressed the Challenge</a:t>
            </a:r>
            <a:endParaRPr lang="en-US" sz="1400" b="0" i="0" u="none" strike="noStrike" kern="0" cap="none" spc="0" baseline="0">
              <a:solidFill>
                <a:srgbClr val="000000"/>
              </a:solidFill>
              <a:uFillTx/>
              <a:latin typeface="Arial"/>
              <a:ea typeface="Arial"/>
              <a:cs typeface="Arial"/>
            </a:endParaRPr>
          </a:p>
        </p:txBody>
      </p:sp>
      <p:sp>
        <p:nvSpPr>
          <p:cNvPr id="10" name="Google Shape;115;p10">
            <a:extLst>
              <a:ext uri="{FF2B5EF4-FFF2-40B4-BE49-F238E27FC236}">
                <a16:creationId xmlns:a16="http://schemas.microsoft.com/office/drawing/2014/main" id="{05574E2C-1BAC-474B-8C7C-F11272C5A358}"/>
              </a:ext>
            </a:extLst>
          </p:cNvPr>
          <p:cNvSpPr txBox="1"/>
          <p:nvPr/>
        </p:nvSpPr>
        <p:spPr>
          <a:xfrm>
            <a:off x="659776" y="2034165"/>
            <a:ext cx="821286" cy="25532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9" b="1" i="0" u="none" strike="noStrike" kern="0" cap="none" spc="0" baseline="0">
                <a:solidFill>
                  <a:srgbClr val="17365D"/>
                </a:solidFill>
                <a:uFillTx/>
                <a:latin typeface="Calibri"/>
                <a:ea typeface="Calibri"/>
                <a:cs typeface="Calibri"/>
              </a:rPr>
              <a:t>Challenge</a:t>
            </a:r>
            <a:endParaRPr lang="en-US" sz="1400" b="0" i="0" u="none" strike="noStrike" kern="0" cap="none" spc="0" baseline="0">
              <a:solidFill>
                <a:srgbClr val="000000"/>
              </a:solidFill>
              <a:uFillTx/>
              <a:latin typeface="Arial"/>
              <a:ea typeface="Arial"/>
              <a:cs typeface="Arial"/>
            </a:endParaRPr>
          </a:p>
        </p:txBody>
      </p:sp>
      <p:sp>
        <p:nvSpPr>
          <p:cNvPr id="11" name="Google Shape;116;p10">
            <a:extLst>
              <a:ext uri="{FF2B5EF4-FFF2-40B4-BE49-F238E27FC236}">
                <a16:creationId xmlns:a16="http://schemas.microsoft.com/office/drawing/2014/main" id="{2286E632-A8CB-4A77-BAF5-5DAD9FE841A3}"/>
              </a:ext>
            </a:extLst>
          </p:cNvPr>
          <p:cNvSpPr txBox="1"/>
          <p:nvPr/>
        </p:nvSpPr>
        <p:spPr>
          <a:xfrm>
            <a:off x="474957" y="5490094"/>
            <a:ext cx="1190932" cy="418319"/>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9" b="1" i="0" u="none" strike="noStrike" kern="0" cap="none" spc="0" baseline="0">
                <a:solidFill>
                  <a:srgbClr val="17365D"/>
                </a:solidFill>
                <a:uFillTx/>
                <a:latin typeface="Calibri"/>
                <a:ea typeface="Calibri"/>
                <a:cs typeface="Calibri"/>
              </a:rPr>
              <a:t>Benefits of Approach</a:t>
            </a:r>
            <a:endParaRPr lang="en-US" sz="1400" b="0" i="0" u="none" strike="noStrike" kern="0" cap="none" spc="0" baseline="0">
              <a:solidFill>
                <a:srgbClr val="000000"/>
              </a:solidFill>
              <a:uFillTx/>
              <a:latin typeface="Arial"/>
              <a:ea typeface="Arial"/>
              <a:cs typeface="Arial"/>
            </a:endParaRPr>
          </a:p>
        </p:txBody>
      </p:sp>
      <p:pic>
        <p:nvPicPr>
          <p:cNvPr id="12" name="Google Shape;117;p10">
            <a:extLst>
              <a:ext uri="{FF2B5EF4-FFF2-40B4-BE49-F238E27FC236}">
                <a16:creationId xmlns:a16="http://schemas.microsoft.com/office/drawing/2014/main" id="{E0549A59-5D5E-4352-8422-FD9C41A32B05}"/>
              </a:ext>
            </a:extLst>
          </p:cNvPr>
          <p:cNvPicPr>
            <a:picLocks noChangeAspect="1"/>
          </p:cNvPicPr>
          <p:nvPr/>
        </p:nvPicPr>
        <p:blipFill>
          <a:blip r:embed="rId3">
            <a:alphaModFix/>
          </a:blip>
          <a:srcRect/>
          <a:stretch>
            <a:fillRect/>
          </a:stretch>
        </p:blipFill>
        <p:spPr>
          <a:xfrm>
            <a:off x="857615" y="3297637"/>
            <a:ext cx="342205" cy="342205"/>
          </a:xfrm>
          <a:prstGeom prst="rect">
            <a:avLst/>
          </a:prstGeom>
          <a:noFill/>
          <a:ln cap="flat">
            <a:noFill/>
          </a:ln>
        </p:spPr>
      </p:pic>
      <p:pic>
        <p:nvPicPr>
          <p:cNvPr id="13" name="Google Shape;118;p10">
            <a:extLst>
              <a:ext uri="{FF2B5EF4-FFF2-40B4-BE49-F238E27FC236}">
                <a16:creationId xmlns:a16="http://schemas.microsoft.com/office/drawing/2014/main" id="{DB53F5C0-B1FF-4CB2-BF4C-F6344F1A6655}"/>
              </a:ext>
            </a:extLst>
          </p:cNvPr>
          <p:cNvPicPr>
            <a:picLocks noChangeAspect="1"/>
          </p:cNvPicPr>
          <p:nvPr/>
        </p:nvPicPr>
        <p:blipFill>
          <a:blip r:embed="rId4">
            <a:alphaModFix/>
          </a:blip>
          <a:srcRect/>
          <a:stretch>
            <a:fillRect/>
          </a:stretch>
        </p:blipFill>
        <p:spPr>
          <a:xfrm>
            <a:off x="846094" y="4959010"/>
            <a:ext cx="359194" cy="359194"/>
          </a:xfrm>
          <a:prstGeom prst="rect">
            <a:avLst/>
          </a:prstGeom>
          <a:noFill/>
          <a:ln cap="flat">
            <a:noFill/>
          </a:ln>
        </p:spPr>
      </p:pic>
      <p:pic>
        <p:nvPicPr>
          <p:cNvPr id="14" name="Google Shape;119;p10">
            <a:extLst>
              <a:ext uri="{FF2B5EF4-FFF2-40B4-BE49-F238E27FC236}">
                <a16:creationId xmlns:a16="http://schemas.microsoft.com/office/drawing/2014/main" id="{7D786E4F-C8FC-4455-B370-05DFADA5F77E}"/>
              </a:ext>
            </a:extLst>
          </p:cNvPr>
          <p:cNvPicPr>
            <a:picLocks noChangeAspect="1"/>
          </p:cNvPicPr>
          <p:nvPr/>
        </p:nvPicPr>
        <p:blipFill>
          <a:blip r:embed="rId5">
            <a:alphaModFix/>
          </a:blip>
          <a:srcRect/>
          <a:stretch>
            <a:fillRect/>
          </a:stretch>
        </p:blipFill>
        <p:spPr>
          <a:xfrm>
            <a:off x="866366" y="1611090"/>
            <a:ext cx="320222" cy="320222"/>
          </a:xfrm>
          <a:prstGeom prst="rect">
            <a:avLst/>
          </a:prstGeom>
          <a:noFill/>
          <a:ln cap="flat">
            <a:noFill/>
          </a:ln>
        </p:spPr>
      </p:pic>
      <p:sp>
        <p:nvSpPr>
          <p:cNvPr id="15" name="Google Shape;120;p10">
            <a:extLst>
              <a:ext uri="{FF2B5EF4-FFF2-40B4-BE49-F238E27FC236}">
                <a16:creationId xmlns:a16="http://schemas.microsoft.com/office/drawing/2014/main" id="{04E3991C-17D2-4964-B37B-B9C6E617F0A2}"/>
              </a:ext>
            </a:extLst>
          </p:cNvPr>
          <p:cNvSpPr/>
          <p:nvPr/>
        </p:nvSpPr>
        <p:spPr>
          <a:xfrm>
            <a:off x="1670133" y="1107951"/>
            <a:ext cx="6876662" cy="1314139"/>
          </a:xfrm>
          <a:prstGeom prst="rect">
            <a:avLst/>
          </a:prstGeom>
          <a:noFill/>
          <a:ln cap="flat">
            <a:noFill/>
            <a:prstDash val="solid"/>
          </a:ln>
        </p:spPr>
        <p:txBody>
          <a:bodyPr vert="horz" wrap="square" lIns="91421" tIns="45701" rIns="91421" bIns="45701" anchor="t" anchorCtr="0" compatLnSpc="1">
            <a:noAutofit/>
          </a:bodyPr>
          <a:lstStyle/>
          <a:p>
            <a:pPr marL="252145" marR="0" lvl="0" indent="-252145" algn="l" defTabSz="914400" rtl="0" fontAlgn="auto" hangingPunct="1">
              <a:lnSpc>
                <a:spcPct val="100000"/>
              </a:lnSpc>
              <a:spcBef>
                <a:spcPts val="0"/>
              </a:spcBef>
              <a:spcAft>
                <a:spcPts val="0"/>
              </a:spcAft>
              <a:buClr>
                <a:srgbClr val="000000"/>
              </a:buClr>
              <a:buSzPts val="1588"/>
              <a:buFont typeface="Arial"/>
              <a:buChar char="•"/>
              <a:tabLst/>
              <a:defRPr sz="1800" b="0" i="0" u="none" strike="noStrike" kern="0" cap="none" spc="0" baseline="0">
                <a:solidFill>
                  <a:srgbClr val="000000"/>
                </a:solidFill>
                <a:uFillTx/>
              </a:defRPr>
            </a:pPr>
            <a:r>
              <a:rPr lang="en-US" sz="1588" b="0" i="0" u="none" strike="noStrike" kern="0" cap="none" spc="0" baseline="0">
                <a:solidFill>
                  <a:srgbClr val="000000"/>
                </a:solidFill>
                <a:uFillTx/>
                <a:latin typeface="Calibri"/>
                <a:ea typeface="Calibri"/>
                <a:cs typeface="Calibri"/>
              </a:rPr>
              <a:t>Traditional cybersecurity metrics programs are overloaded with streams of data that focus volume over value.</a:t>
            </a:r>
            <a:endParaRPr lang="en-US" sz="1400" b="0" i="0" u="none" strike="noStrike" kern="0" cap="none" spc="0" baseline="0">
              <a:solidFill>
                <a:srgbClr val="000000"/>
              </a:solidFill>
              <a:uFillTx/>
              <a:latin typeface="Arial"/>
              <a:ea typeface="Arial"/>
              <a:cs typeface="Arial"/>
            </a:endParaRPr>
          </a:p>
          <a:p>
            <a:pPr marL="252145" marR="0" lvl="0" indent="-151305"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588" b="0" i="0" u="none" strike="noStrike" kern="0" cap="none" spc="0" baseline="0">
              <a:solidFill>
                <a:srgbClr val="000000"/>
              </a:solidFill>
              <a:uFillTx/>
              <a:latin typeface="Calibri"/>
              <a:ea typeface="Calibri"/>
              <a:cs typeface="Calibri"/>
            </a:endParaRPr>
          </a:p>
          <a:p>
            <a:pPr marL="252145" marR="0" lvl="0" indent="-252145" algn="l" defTabSz="914400" rtl="0" fontAlgn="auto" hangingPunct="1">
              <a:lnSpc>
                <a:spcPct val="100000"/>
              </a:lnSpc>
              <a:spcBef>
                <a:spcPts val="0"/>
              </a:spcBef>
              <a:spcAft>
                <a:spcPts val="0"/>
              </a:spcAft>
              <a:buClr>
                <a:srgbClr val="000000"/>
              </a:buClr>
              <a:buSzPts val="1588"/>
              <a:buFont typeface="Arial"/>
              <a:buChar char="•"/>
              <a:tabLst/>
              <a:defRPr sz="1800" b="0" i="0" u="none" strike="noStrike" kern="0" cap="none" spc="0" baseline="0">
                <a:solidFill>
                  <a:srgbClr val="000000"/>
                </a:solidFill>
                <a:uFillTx/>
              </a:defRPr>
            </a:pPr>
            <a:r>
              <a:rPr lang="en-US" sz="1588" b="0" i="0" u="none" strike="noStrike" kern="0" cap="none" spc="0" baseline="0">
                <a:solidFill>
                  <a:srgbClr val="000000"/>
                </a:solidFill>
                <a:uFillTx/>
                <a:latin typeface="Calibri"/>
                <a:ea typeface="Calibri"/>
                <a:cs typeface="Calibri"/>
              </a:rPr>
              <a:t>Industry has developed tools to reflect this same desire and cater to a highly technical audience primarily focused on self-measurement. </a:t>
            </a:r>
            <a:endParaRPr lang="en-US" sz="1400" b="0" i="0" u="none" strike="noStrike" kern="0" cap="none" spc="0" baseline="0">
              <a:solidFill>
                <a:srgbClr val="000000"/>
              </a:solidFill>
              <a:uFillTx/>
              <a:latin typeface="Arial"/>
              <a:ea typeface="Arial"/>
              <a:cs typeface="Arial"/>
            </a:endParaRPr>
          </a:p>
        </p:txBody>
      </p:sp>
      <p:sp>
        <p:nvSpPr>
          <p:cNvPr id="16" name="Google Shape;121;p10">
            <a:extLst>
              <a:ext uri="{FF2B5EF4-FFF2-40B4-BE49-F238E27FC236}">
                <a16:creationId xmlns:a16="http://schemas.microsoft.com/office/drawing/2014/main" id="{2F98B69D-549F-44EA-B7CF-DCF2302A015B}"/>
              </a:ext>
            </a:extLst>
          </p:cNvPr>
          <p:cNvSpPr/>
          <p:nvPr/>
        </p:nvSpPr>
        <p:spPr>
          <a:xfrm>
            <a:off x="1654405" y="2877113"/>
            <a:ext cx="6892390" cy="1558503"/>
          </a:xfrm>
          <a:prstGeom prst="rect">
            <a:avLst/>
          </a:prstGeom>
          <a:noFill/>
          <a:ln cap="flat">
            <a:noFill/>
            <a:prstDash val="solid"/>
          </a:ln>
        </p:spPr>
        <p:txBody>
          <a:bodyPr vert="horz" wrap="square" lIns="91421" tIns="45701" rIns="91421" bIns="45701" anchor="t" anchorCtr="0" compatLnSpc="1">
            <a:noAutofit/>
          </a:bodyPr>
          <a:lstStyle/>
          <a:p>
            <a:pPr marL="252145" marR="0" lvl="0" indent="-252145" algn="l" defTabSz="914400" rtl="0" fontAlgn="auto" hangingPunct="1">
              <a:lnSpc>
                <a:spcPct val="100000"/>
              </a:lnSpc>
              <a:spcBef>
                <a:spcPts val="0"/>
              </a:spcBef>
              <a:spcAft>
                <a:spcPts val="0"/>
              </a:spcAft>
              <a:buClr>
                <a:srgbClr val="000000"/>
              </a:buClr>
              <a:buSzPts val="1588"/>
              <a:buFont typeface="Arial"/>
              <a:buChar char="•"/>
              <a:tabLst/>
              <a:defRPr sz="1800" b="0" i="0" u="none" strike="noStrike" kern="0" cap="none" spc="0" baseline="0">
                <a:solidFill>
                  <a:srgbClr val="000000"/>
                </a:solidFill>
                <a:uFillTx/>
              </a:defRPr>
            </a:pPr>
            <a:r>
              <a:rPr lang="en-US" sz="1588" b="0" i="0" u="none" strike="noStrike" kern="0" cap="none" spc="0" baseline="0">
                <a:solidFill>
                  <a:srgbClr val="000000"/>
                </a:solidFill>
                <a:uFillTx/>
                <a:latin typeface="Calibri"/>
                <a:ea typeface="Calibri"/>
                <a:cs typeface="Calibri"/>
              </a:rPr>
              <a:t>We are proposing a different approach which has been successful at Abt Associates that focuses on a metrics program for non-technical decision makers and risk owners.</a:t>
            </a:r>
            <a:endParaRPr lang="en-US" sz="1400" b="0" i="0" u="none" strike="noStrike" kern="0" cap="none" spc="0" baseline="0">
              <a:solidFill>
                <a:srgbClr val="000000"/>
              </a:solidFill>
              <a:uFillTx/>
              <a:latin typeface="Arial"/>
              <a:ea typeface="Arial"/>
              <a:cs typeface="Arial"/>
            </a:endParaRPr>
          </a:p>
          <a:p>
            <a:pPr marL="252145" marR="0" lvl="0" indent="-151305"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588" b="0" i="0" u="none" strike="noStrike" kern="0" cap="none" spc="0" baseline="0">
              <a:solidFill>
                <a:srgbClr val="000000"/>
              </a:solidFill>
              <a:uFillTx/>
              <a:latin typeface="Calibri"/>
              <a:ea typeface="Calibri"/>
              <a:cs typeface="Calibri"/>
            </a:endParaRPr>
          </a:p>
          <a:p>
            <a:pPr marL="252145" marR="0" lvl="0" indent="-252145" algn="l" defTabSz="914400" rtl="0" fontAlgn="auto" hangingPunct="1">
              <a:lnSpc>
                <a:spcPct val="100000"/>
              </a:lnSpc>
              <a:spcBef>
                <a:spcPts val="0"/>
              </a:spcBef>
              <a:spcAft>
                <a:spcPts val="0"/>
              </a:spcAft>
              <a:buClr>
                <a:srgbClr val="000000"/>
              </a:buClr>
              <a:buSzPts val="1588"/>
              <a:buFont typeface="Arial"/>
              <a:buChar char="•"/>
              <a:tabLst/>
              <a:defRPr sz="1800" b="0" i="0" u="none" strike="noStrike" kern="0" cap="none" spc="0" baseline="0">
                <a:solidFill>
                  <a:srgbClr val="000000"/>
                </a:solidFill>
                <a:uFillTx/>
              </a:defRPr>
            </a:pPr>
            <a:r>
              <a:rPr lang="en-US" sz="1588" b="0" i="0" u="none" strike="noStrike" kern="0" cap="none" spc="0" baseline="0">
                <a:solidFill>
                  <a:srgbClr val="000000"/>
                </a:solidFill>
                <a:uFillTx/>
                <a:latin typeface="Calibri"/>
                <a:ea typeface="Calibri"/>
                <a:cs typeface="Calibri"/>
              </a:rPr>
              <a:t>We use uncomplicated metrics that are focused on communicating risk and guiding investments.</a:t>
            </a:r>
            <a:endParaRPr lang="en-US" sz="1400" b="0" i="0" u="none" strike="noStrike" kern="0" cap="none" spc="0" baseline="0">
              <a:solidFill>
                <a:srgbClr val="000000"/>
              </a:solidFill>
              <a:uFillTx/>
              <a:latin typeface="Arial"/>
              <a:ea typeface="Arial"/>
              <a:cs typeface="Arial"/>
            </a:endParaRPr>
          </a:p>
        </p:txBody>
      </p:sp>
      <p:sp>
        <p:nvSpPr>
          <p:cNvPr id="17" name="Google Shape;122;p10">
            <a:extLst>
              <a:ext uri="{FF2B5EF4-FFF2-40B4-BE49-F238E27FC236}">
                <a16:creationId xmlns:a16="http://schemas.microsoft.com/office/drawing/2014/main" id="{5697F4AB-3C1F-4EDC-B4D8-49A1F572E7FE}"/>
              </a:ext>
            </a:extLst>
          </p:cNvPr>
          <p:cNvSpPr/>
          <p:nvPr/>
        </p:nvSpPr>
        <p:spPr>
          <a:xfrm>
            <a:off x="1654405" y="4628729"/>
            <a:ext cx="6892390" cy="1558503"/>
          </a:xfrm>
          <a:prstGeom prst="rect">
            <a:avLst/>
          </a:prstGeom>
          <a:noFill/>
          <a:ln cap="flat">
            <a:noFill/>
            <a:prstDash val="solid"/>
          </a:ln>
        </p:spPr>
        <p:txBody>
          <a:bodyPr vert="horz" wrap="square" lIns="91421" tIns="45701" rIns="91421" bIns="45701" anchor="t" anchorCtr="0" compatLnSpc="1">
            <a:noAutofit/>
          </a:bodyPr>
          <a:lstStyle/>
          <a:p>
            <a:pPr marL="252145" marR="0" lvl="0" indent="-252145" algn="l" defTabSz="914400" rtl="0" fontAlgn="auto" hangingPunct="1">
              <a:lnSpc>
                <a:spcPct val="100000"/>
              </a:lnSpc>
              <a:spcBef>
                <a:spcPts val="0"/>
              </a:spcBef>
              <a:spcAft>
                <a:spcPts val="0"/>
              </a:spcAft>
              <a:buClr>
                <a:srgbClr val="000000"/>
              </a:buClr>
              <a:buSzPts val="1588"/>
              <a:buFont typeface="Arial"/>
              <a:buChar char="•"/>
              <a:tabLst/>
              <a:defRPr sz="1800" b="0" i="0" u="none" strike="noStrike" kern="0" cap="none" spc="0" baseline="0">
                <a:solidFill>
                  <a:srgbClr val="000000"/>
                </a:solidFill>
                <a:uFillTx/>
              </a:defRPr>
            </a:pPr>
            <a:r>
              <a:rPr lang="en-US" sz="1588" b="0" i="0" u="none" strike="noStrike" kern="0" cap="none" spc="0" baseline="0">
                <a:solidFill>
                  <a:srgbClr val="000000"/>
                </a:solidFill>
                <a:uFillTx/>
                <a:latin typeface="Calibri"/>
                <a:ea typeface="Calibri"/>
                <a:cs typeface="Calibri"/>
              </a:rPr>
              <a:t>Benchmarked against industry</a:t>
            </a:r>
            <a:endParaRPr lang="en-US" sz="1400" b="0" i="0" u="none" strike="noStrike" kern="0" cap="none" spc="0" baseline="0">
              <a:solidFill>
                <a:srgbClr val="000000"/>
              </a:solidFill>
              <a:uFillTx/>
              <a:latin typeface="Arial"/>
              <a:ea typeface="Arial"/>
              <a:cs typeface="Arial"/>
            </a:endParaRPr>
          </a:p>
          <a:p>
            <a:pPr marL="252145" marR="0" lvl="0" indent="-252145" algn="l" defTabSz="914400" rtl="0" fontAlgn="auto" hangingPunct="1">
              <a:lnSpc>
                <a:spcPct val="100000"/>
              </a:lnSpc>
              <a:spcBef>
                <a:spcPts val="0"/>
              </a:spcBef>
              <a:spcAft>
                <a:spcPts val="0"/>
              </a:spcAft>
              <a:buClr>
                <a:srgbClr val="000000"/>
              </a:buClr>
              <a:buSzPts val="1588"/>
              <a:buFont typeface="Arial"/>
              <a:buChar char="•"/>
              <a:tabLst/>
              <a:defRPr sz="1800" b="0" i="0" u="none" strike="noStrike" kern="0" cap="none" spc="0" baseline="0">
                <a:solidFill>
                  <a:srgbClr val="000000"/>
                </a:solidFill>
                <a:uFillTx/>
              </a:defRPr>
            </a:pPr>
            <a:r>
              <a:rPr lang="en-US" sz="1588" b="0" i="0" u="none" strike="noStrike" kern="0" cap="none" spc="0" baseline="0">
                <a:solidFill>
                  <a:srgbClr val="000000"/>
                </a:solidFill>
                <a:uFillTx/>
                <a:latin typeface="Calibri"/>
                <a:ea typeface="Calibri"/>
                <a:cs typeface="Calibri"/>
              </a:rPr>
              <a:t>KPIs are Simple</a:t>
            </a:r>
            <a:endParaRPr lang="en-US" sz="1400" b="0" i="0" u="none" strike="noStrike" kern="0" cap="none" spc="0" baseline="0">
              <a:solidFill>
                <a:srgbClr val="000000"/>
              </a:solidFill>
              <a:uFillTx/>
              <a:latin typeface="Arial"/>
              <a:ea typeface="Arial"/>
              <a:cs typeface="Arial"/>
            </a:endParaRPr>
          </a:p>
          <a:p>
            <a:pPr marL="252145" marR="0" lvl="0" indent="-252145" algn="l" defTabSz="914400" rtl="0" fontAlgn="auto" hangingPunct="1">
              <a:lnSpc>
                <a:spcPct val="100000"/>
              </a:lnSpc>
              <a:spcBef>
                <a:spcPts val="0"/>
              </a:spcBef>
              <a:spcAft>
                <a:spcPts val="0"/>
              </a:spcAft>
              <a:buClr>
                <a:srgbClr val="000000"/>
              </a:buClr>
              <a:buSzPts val="1588"/>
              <a:buFont typeface="Arial"/>
              <a:buChar char="•"/>
              <a:tabLst/>
              <a:defRPr sz="1800" b="0" i="0" u="none" strike="noStrike" kern="0" cap="none" spc="0" baseline="0">
                <a:solidFill>
                  <a:srgbClr val="000000"/>
                </a:solidFill>
                <a:uFillTx/>
              </a:defRPr>
            </a:pPr>
            <a:r>
              <a:rPr lang="en-US" sz="1588" b="0" i="0" u="none" strike="noStrike" kern="0" cap="none" spc="0" baseline="0">
                <a:solidFill>
                  <a:srgbClr val="000000"/>
                </a:solidFill>
                <a:uFillTx/>
                <a:latin typeface="Calibri"/>
                <a:ea typeface="Calibri"/>
                <a:cs typeface="Calibri"/>
              </a:rPr>
              <a:t>Maturity Grades are Assigned</a:t>
            </a:r>
            <a:endParaRPr lang="en-US" sz="1400" b="0" i="0" u="none" strike="noStrike" kern="0" cap="none" spc="0" baseline="0">
              <a:solidFill>
                <a:srgbClr val="000000"/>
              </a:solidFill>
              <a:uFillTx/>
              <a:latin typeface="Arial"/>
              <a:ea typeface="Arial"/>
              <a:cs typeface="Arial"/>
            </a:endParaRPr>
          </a:p>
          <a:p>
            <a:pPr marL="252145" marR="0" lvl="0" indent="-252145" algn="l" defTabSz="914400" rtl="0" fontAlgn="auto" hangingPunct="1">
              <a:lnSpc>
                <a:spcPct val="100000"/>
              </a:lnSpc>
              <a:spcBef>
                <a:spcPts val="0"/>
              </a:spcBef>
              <a:spcAft>
                <a:spcPts val="0"/>
              </a:spcAft>
              <a:buClr>
                <a:srgbClr val="000000"/>
              </a:buClr>
              <a:buSzPts val="1588"/>
              <a:buFont typeface="Arial"/>
              <a:buChar char="•"/>
              <a:tabLst/>
              <a:defRPr sz="1800" b="0" i="0" u="none" strike="noStrike" kern="0" cap="none" spc="0" baseline="0">
                <a:solidFill>
                  <a:srgbClr val="000000"/>
                </a:solidFill>
                <a:uFillTx/>
              </a:defRPr>
            </a:pPr>
            <a:r>
              <a:rPr lang="en-US" sz="1588" b="0" i="0" u="none" strike="noStrike" kern="0" cap="none" spc="0" baseline="0">
                <a:solidFill>
                  <a:srgbClr val="000000"/>
                </a:solidFill>
                <a:uFillTx/>
                <a:latin typeface="Calibri"/>
                <a:ea typeface="Calibri"/>
                <a:cs typeface="Calibri"/>
              </a:rPr>
              <a:t>Change Over Time</a:t>
            </a:r>
            <a:endParaRPr lang="en-US" sz="1400" b="0" i="0" u="none" strike="noStrike" kern="0" cap="none" spc="0" baseline="0">
              <a:solidFill>
                <a:srgbClr val="000000"/>
              </a:solidFill>
              <a:uFillTx/>
              <a:latin typeface="Arial"/>
              <a:ea typeface="Arial"/>
              <a:cs typeface="Arial"/>
            </a:endParaRPr>
          </a:p>
          <a:p>
            <a:pPr marL="252145" marR="0" lvl="0" indent="-252145" algn="l" defTabSz="914400" rtl="0" fontAlgn="auto" hangingPunct="1">
              <a:lnSpc>
                <a:spcPct val="100000"/>
              </a:lnSpc>
              <a:spcBef>
                <a:spcPts val="0"/>
              </a:spcBef>
              <a:spcAft>
                <a:spcPts val="0"/>
              </a:spcAft>
              <a:buClr>
                <a:srgbClr val="000000"/>
              </a:buClr>
              <a:buSzPts val="1588"/>
              <a:buFont typeface="Arial"/>
              <a:buChar char="•"/>
              <a:tabLst/>
              <a:defRPr sz="1800" b="0" i="0" u="none" strike="noStrike" kern="0" cap="none" spc="0" baseline="0">
                <a:solidFill>
                  <a:srgbClr val="000000"/>
                </a:solidFill>
                <a:uFillTx/>
              </a:defRPr>
            </a:pPr>
            <a:r>
              <a:rPr lang="en-US" sz="1588" b="0" i="0" u="none" strike="noStrike" kern="0" cap="none" spc="0" baseline="0">
                <a:solidFill>
                  <a:srgbClr val="000000"/>
                </a:solidFill>
                <a:uFillTx/>
                <a:latin typeface="Calibri"/>
                <a:ea typeface="Calibri"/>
                <a:cs typeface="Calibri"/>
              </a:rPr>
              <a:t>Actionable </a:t>
            </a:r>
            <a:endParaRPr lang="en-US" sz="1400" b="0" i="0" u="none" strike="noStrike" kern="0" cap="none" spc="0" baseline="0">
              <a:solidFill>
                <a:srgbClr val="000000"/>
              </a:solidFill>
              <a:uFillTx/>
              <a:latin typeface="Arial"/>
              <a:ea typeface="Arial"/>
              <a:cs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588" b="0" i="0" u="none" strike="noStrike" kern="0" cap="none" spc="0" baseline="0">
              <a:solidFill>
                <a:srgbClr val="000000"/>
              </a:solidFill>
              <a:uFillTx/>
              <a:latin typeface="Calibri"/>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Google Shape;129;p11">
            <a:extLst>
              <a:ext uri="{FF2B5EF4-FFF2-40B4-BE49-F238E27FC236}">
                <a16:creationId xmlns:a16="http://schemas.microsoft.com/office/drawing/2014/main" id="{CA63A6E6-865E-4E7F-A879-FC5F2892025B}"/>
              </a:ext>
            </a:extLst>
          </p:cNvPr>
          <p:cNvSpPr txBox="1">
            <a:spLocks noGrp="1"/>
          </p:cNvSpPr>
          <p:nvPr>
            <p:ph type="title"/>
          </p:nvPr>
        </p:nvSpPr>
        <p:spPr/>
        <p:txBody>
          <a:bodyPr/>
          <a:lstStyle/>
          <a:p>
            <a:pPr lvl="0"/>
            <a:r>
              <a:rPr lang="en-US" sz="3600" b="1"/>
              <a:t>The Approach</a:t>
            </a:r>
          </a:p>
        </p:txBody>
      </p:sp>
      <p:sp>
        <p:nvSpPr>
          <p:cNvPr id="3" name="Google Shape;130;p11">
            <a:extLst>
              <a:ext uri="{FF2B5EF4-FFF2-40B4-BE49-F238E27FC236}">
                <a16:creationId xmlns:a16="http://schemas.microsoft.com/office/drawing/2014/main" id="{25230933-FAC7-4DA0-9533-FAF1A094E58F}"/>
              </a:ext>
            </a:extLst>
          </p:cNvPr>
          <p:cNvSpPr txBox="1"/>
          <p:nvPr/>
        </p:nvSpPr>
        <p:spPr>
          <a:xfrm>
            <a:off x="6629400" y="6287021"/>
            <a:ext cx="2133596" cy="228600"/>
          </a:xfrm>
          <a:prstGeom prst="rect">
            <a:avLst/>
          </a:prstGeom>
          <a:noFill/>
          <a:ln cap="flat">
            <a:noFill/>
          </a:ln>
        </p:spPr>
        <p:txBody>
          <a:bodyPr vert="horz" wrap="square" lIns="91421" tIns="45701" rIns="91421" bIns="45701"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7131BFF-6196-466C-9854-6522D95DBAAE}" type="slidenum">
              <a:t>5</a:t>
            </a:fld>
            <a:endParaRPr lang="en-US" sz="1200" b="0" i="0" u="none" strike="noStrike" kern="0" cap="none" spc="0" baseline="0">
              <a:solidFill>
                <a:srgbClr val="244061"/>
              </a:solidFill>
              <a:uFillTx/>
              <a:latin typeface="Calibri"/>
              <a:ea typeface="Calibri"/>
              <a:cs typeface="Calibri"/>
            </a:endParaRPr>
          </a:p>
        </p:txBody>
      </p:sp>
      <p:sp>
        <p:nvSpPr>
          <p:cNvPr id="4" name="Google Shape;131;p11">
            <a:extLst>
              <a:ext uri="{FF2B5EF4-FFF2-40B4-BE49-F238E27FC236}">
                <a16:creationId xmlns:a16="http://schemas.microsoft.com/office/drawing/2014/main" id="{BD37E59D-64BB-4E6F-943B-C26468DA3B6E}"/>
              </a:ext>
            </a:extLst>
          </p:cNvPr>
          <p:cNvSpPr/>
          <p:nvPr/>
        </p:nvSpPr>
        <p:spPr>
          <a:xfrm>
            <a:off x="1756946" y="4367777"/>
            <a:ext cx="1007129" cy="673757"/>
          </a:xfrm>
          <a:custGeom>
            <a:avLst/>
            <a:gdLst>
              <a:gd name="f0" fmla="val w"/>
              <a:gd name="f1" fmla="val h"/>
              <a:gd name="f2" fmla="val 0"/>
              <a:gd name="f3" fmla="val 278"/>
              <a:gd name="f4" fmla="val 186"/>
              <a:gd name="f5" fmla="val 221"/>
              <a:gd name="f6" fmla="val 18"/>
              <a:gd name="f7" fmla="val 247"/>
              <a:gd name="f8" fmla="val 82"/>
              <a:gd name="f9" fmla="val 215"/>
              <a:gd name="f10" fmla="val 96"/>
              <a:gd name="f11" fmla="val 198"/>
              <a:gd name="f12" fmla="val 145"/>
              <a:gd name="f13" fmla="val 36"/>
              <a:gd name="f14" fmla="val 141"/>
              <a:gd name="f15" fmla="val 137"/>
              <a:gd name="f16" fmla="val 121"/>
              <a:gd name="f17" fmla="val 42"/>
              <a:gd name="f18" fmla="val 119"/>
              <a:gd name="f19" fmla="val 109"/>
              <a:gd name="f20" fmla="val 45"/>
              <a:gd name="f21" fmla="val 101"/>
              <a:gd name="f22" fmla="val 97"/>
              <a:gd name="f23" fmla="val 94"/>
              <a:gd name="f24" fmla="val 91"/>
              <a:gd name="f25" fmla="val 43"/>
              <a:gd name="f26" fmla="val 89"/>
              <a:gd name="f27" fmla="val 88"/>
              <a:gd name="f28" fmla="val 40"/>
              <a:gd name="f29" fmla="val 39"/>
              <a:gd name="f30" fmla="val 35"/>
              <a:gd name="f31" fmla="val 92"/>
              <a:gd name="f32" fmla="val 32"/>
              <a:gd name="f33" fmla="val 31"/>
              <a:gd name="f34" fmla="val 108"/>
              <a:gd name="f35" fmla="val 24"/>
              <a:gd name="f36" fmla="val 10"/>
              <a:gd name="f37" fmla="val 149"/>
              <a:gd name="f38" fmla="val 9"/>
              <a:gd name="f39" fmla="val 158"/>
              <a:gd name="f40" fmla="val 214"/>
              <a:gd name="f41" fmla="val 17"/>
              <a:gd name="f42" fmla="val 244"/>
              <a:gd name="f43" fmla="val 243"/>
              <a:gd name="f44" fmla="val 242"/>
              <a:gd name="f45" fmla="val 241"/>
              <a:gd name="f46" fmla="val 231"/>
              <a:gd name="f47" fmla="val 5"/>
              <a:gd name="f48" fmla="val 229"/>
              <a:gd name="f49" fmla="val 227"/>
              <a:gd name="f50" fmla="val 7"/>
              <a:gd name="f51" fmla="val 8"/>
              <a:gd name="f52" fmla="val 226"/>
              <a:gd name="f53" fmla="val 12"/>
              <a:gd name="f54" fmla="val 14"/>
              <a:gd name="f55" fmla="val 253"/>
              <a:gd name="f56" fmla="val 255"/>
              <a:gd name="f57" fmla="val 85"/>
              <a:gd name="f58" fmla="val 259"/>
              <a:gd name="f59" fmla="val 87"/>
              <a:gd name="f60" fmla="val 263"/>
              <a:gd name="f61" fmla="val 86"/>
              <a:gd name="f62" fmla="val 273"/>
              <a:gd name="f63" fmla="val 81"/>
              <a:gd name="f64" fmla="val 275"/>
              <a:gd name="f65" fmla="val 276"/>
              <a:gd name="f66" fmla="val 79"/>
              <a:gd name="f67" fmla="val 277"/>
              <a:gd name="f68" fmla="val 78"/>
              <a:gd name="f69" fmla="val 76"/>
              <a:gd name="f70" fmla="val 74"/>
              <a:gd name="f71" fmla="val 72"/>
              <a:gd name="f72" fmla="val 251"/>
              <a:gd name="f73" fmla="val 4"/>
              <a:gd name="f74" fmla="val 249"/>
              <a:gd name="f75" fmla="val 2"/>
              <a:gd name="f76" fmla="val 93"/>
              <a:gd name="f77" fmla="val 95"/>
              <a:gd name="f78" fmla="val 98"/>
              <a:gd name="f79" fmla="val 3"/>
              <a:gd name="f80" fmla="val 99"/>
              <a:gd name="f81" fmla="val 100"/>
              <a:gd name="f82" fmla="val 6"/>
              <a:gd name="f83" fmla="val 22"/>
              <a:gd name="f84" fmla="val 102"/>
              <a:gd name="f85" fmla="val 25"/>
              <a:gd name="f86" fmla="val 26"/>
              <a:gd name="f87" fmla="val 19"/>
              <a:gd name="f88" fmla="val 15"/>
              <a:gd name="f89" fmla="val 30"/>
              <a:gd name="f90" fmla="val 13"/>
              <a:gd name="f91" fmla="val 28"/>
              <a:gd name="f92" fmla="val 27"/>
              <a:gd name="f93" fmla="val 11"/>
              <a:gd name="f94" fmla="val 114"/>
              <a:gd name="f95" fmla="val 160"/>
              <a:gd name="f96" fmla="val 112"/>
              <a:gd name="f97" fmla="val 156"/>
              <a:gd name="f98" fmla="val 110"/>
              <a:gd name="f99" fmla="val 154"/>
              <a:gd name="f100" fmla="val 105"/>
              <a:gd name="f101" fmla="val 150"/>
              <a:gd name="f102" fmla="val 90"/>
              <a:gd name="f103" fmla="val 162"/>
              <a:gd name="f104" fmla="val 163"/>
              <a:gd name="f105" fmla="val 168"/>
              <a:gd name="f106" fmla="val 176"/>
              <a:gd name="f107" fmla="val 182"/>
              <a:gd name="f108" fmla="val 183"/>
              <a:gd name="f109" fmla="val 185"/>
              <a:gd name="f110" fmla="val 184"/>
              <a:gd name="f111" fmla="val 181"/>
              <a:gd name="f112" fmla="val 172"/>
              <a:gd name="f113" fmla="val 111"/>
              <a:gd name="f114" fmla="val 169"/>
              <a:gd name="f115" fmla="val 166"/>
              <a:gd name="f116" fmla="val 115"/>
              <a:gd name="f117" fmla="val 60"/>
              <a:gd name="f118" fmla="val 56"/>
              <a:gd name="f119" fmla="val 161"/>
              <a:gd name="f120" fmla="val 57"/>
              <a:gd name="f121" fmla="val 165"/>
              <a:gd name="f122" fmla="val 63"/>
              <a:gd name="f123" fmla="val 170"/>
              <a:gd name="f124" fmla="val 68"/>
              <a:gd name="f125" fmla="val 173"/>
              <a:gd name="f126" fmla="val 73"/>
              <a:gd name="f127" fmla="val 77"/>
              <a:gd name="f128" fmla="val 152"/>
              <a:gd name="f129" fmla="val 144"/>
              <a:gd name="f130" fmla="val 138"/>
              <a:gd name="f131" fmla="val 84"/>
              <a:gd name="f132" fmla="val 133"/>
              <a:gd name="f133" fmla="val 134"/>
              <a:gd name="f134" fmla="val 139"/>
              <a:gd name="f135" fmla="val 67"/>
              <a:gd name="f136" fmla="val 147"/>
              <a:gd name="f137" fmla="val 66"/>
              <a:gd name="f138" fmla="val 148"/>
              <a:gd name="f139" fmla="val 41"/>
              <a:gd name="f140" fmla="val 38"/>
              <a:gd name="f141" fmla="val 142"/>
              <a:gd name="f142" fmla="val 47"/>
              <a:gd name="f143" fmla="val 52"/>
              <a:gd name="f144" fmla="val 155"/>
              <a:gd name="f145" fmla="val 71"/>
              <a:gd name="f146" fmla="val 130"/>
              <a:gd name="f147" fmla="val 127"/>
              <a:gd name="f148" fmla="val 124"/>
              <a:gd name="f149" fmla="val 122"/>
              <a:gd name="f150" fmla="val 120"/>
              <a:gd name="f151" fmla="val 69"/>
              <a:gd name="f152" fmla="val 118"/>
              <a:gd name="f153" fmla="val 65"/>
              <a:gd name="f154" fmla="val 55"/>
              <a:gd name="f155" fmla="val 48"/>
              <a:gd name="f156" fmla="val 128"/>
              <a:gd name="f157" fmla="val 129"/>
              <a:gd name="f158" fmla="val 131"/>
              <a:gd name="f159" fmla="val 113"/>
              <a:gd name="f160" fmla="val 58"/>
              <a:gd name="f161" fmla="val 106"/>
              <a:gd name="f162" fmla="val 50"/>
              <a:gd name="f163" fmla="val 107"/>
              <a:gd name="f164" fmla="val 21"/>
              <a:gd name="f165" fmla="val 123"/>
              <a:gd name="f166" fmla="val 126"/>
              <a:gd name="f167" fmla="val 23"/>
              <a:gd name="f168" fmla="val 29"/>
              <a:gd name="f169" fmla="val 34"/>
              <a:gd name="f170" fmla="val 132"/>
              <a:gd name="f171" fmla="val 211"/>
              <a:gd name="f172" fmla="val 116"/>
              <a:gd name="f173" fmla="val 216"/>
              <a:gd name="f174" fmla="val 209"/>
              <a:gd name="f175" fmla="val 204"/>
              <a:gd name="f176" fmla="val 178"/>
              <a:gd name="f177" fmla="val 140"/>
              <a:gd name="f178" fmla="val 44"/>
              <a:gd name="f179" fmla="val 46"/>
              <a:gd name="f180" fmla="val 49"/>
              <a:gd name="f181" fmla="val 51"/>
              <a:gd name="f182" fmla="val 37"/>
              <a:gd name="f183" fmla="val 54"/>
              <a:gd name="f184" fmla="val 59"/>
              <a:gd name="f185" fmla="val 62"/>
              <a:gd name="f186" fmla="val 103"/>
              <a:gd name="f187" fmla="val 61"/>
              <a:gd name="f188" fmla="val 70"/>
              <a:gd name="f189" fmla="val 117"/>
              <a:gd name="f190" fmla="val 80"/>
              <a:gd name="f191" fmla="val 135"/>
              <a:gd name="f192" fmla="val 104"/>
              <a:gd name="f193" fmla="val 167"/>
              <a:gd name="f194" fmla="val 171"/>
              <a:gd name="f195" fmla="val 125"/>
              <a:gd name="f196" fmla="val 174"/>
              <a:gd name="f197" fmla="val 143"/>
              <a:gd name="f198" fmla="val 159"/>
              <a:gd name="f199" fmla="val 136"/>
              <a:gd name="f200" fmla="val 151"/>
              <a:gd name="f201" fmla="val 153"/>
              <a:gd name="f202" fmla="val 146"/>
              <a:gd name="f203" fmla="val 175"/>
              <a:gd name="f204" fmla="val 177"/>
              <a:gd name="f205" fmla="val 179"/>
              <a:gd name="f206" fmla="val 188"/>
              <a:gd name="f207" fmla="val 191"/>
              <a:gd name="f208" fmla="val 193"/>
              <a:gd name="f209" fmla="val 194"/>
              <a:gd name="f210" fmla="val 192"/>
              <a:gd name="f211" fmla="val 189"/>
              <a:gd name="f212" fmla="val 164"/>
              <a:gd name="f213" fmla="val 195"/>
              <a:gd name="f214" fmla="val 200"/>
              <a:gd name="f215" fmla="val 206"/>
              <a:gd name="f216" fmla="*/ f0 1 278"/>
              <a:gd name="f217" fmla="*/ f1 1 186"/>
              <a:gd name="f218" fmla="val f2"/>
              <a:gd name="f219" fmla="val f3"/>
              <a:gd name="f220" fmla="val f4"/>
              <a:gd name="f221" fmla="+- f220 0 f218"/>
              <a:gd name="f222" fmla="+- f219 0 f218"/>
              <a:gd name="f223" fmla="*/ f222 1 278"/>
              <a:gd name="f224" fmla="*/ f221 1 186"/>
              <a:gd name="f225" fmla="*/ f218 1 f223"/>
              <a:gd name="f226" fmla="*/ f219 1 f223"/>
              <a:gd name="f227" fmla="*/ f218 1 f224"/>
              <a:gd name="f228" fmla="*/ f220 1 f224"/>
              <a:gd name="f229" fmla="*/ f225 f216 1"/>
              <a:gd name="f230" fmla="*/ f226 f216 1"/>
              <a:gd name="f231" fmla="*/ f228 f217 1"/>
              <a:gd name="f232" fmla="*/ f227 f217 1"/>
            </a:gdLst>
            <a:ahLst/>
            <a:cxnLst>
              <a:cxn ang="3cd4">
                <a:pos x="hc" y="t"/>
              </a:cxn>
              <a:cxn ang="0">
                <a:pos x="r" y="vc"/>
              </a:cxn>
              <a:cxn ang="cd4">
                <a:pos x="hc" y="b"/>
              </a:cxn>
              <a:cxn ang="cd2">
                <a:pos x="l" y="vc"/>
              </a:cxn>
            </a:cxnLst>
            <a:rect l="f229" t="f232" r="f230" b="f231"/>
            <a:pathLst>
              <a:path w="278" h="186">
                <a:moveTo>
                  <a:pt x="f5" y="f6"/>
                </a:moveTo>
                <a:cubicBezTo>
                  <a:pt x="f7" y="f8"/>
                  <a:pt x="f7" y="f8"/>
                  <a:pt x="f7" y="f8"/>
                </a:cubicBezTo>
                <a:cubicBezTo>
                  <a:pt x="f9" y="f10"/>
                  <a:pt x="f9" y="f10"/>
                  <a:pt x="f9" y="f10"/>
                </a:cubicBezTo>
                <a:cubicBezTo>
                  <a:pt x="f11" y="f8"/>
                  <a:pt x="f12" y="f13"/>
                  <a:pt x="f14" y="f13"/>
                </a:cubicBezTo>
                <a:cubicBezTo>
                  <a:pt x="f15" y="f13"/>
                  <a:pt x="f16" y="f17"/>
                  <a:pt x="f18" y="f17"/>
                </a:cubicBezTo>
                <a:cubicBezTo>
                  <a:pt x="f18" y="f17"/>
                  <a:pt x="f19" y="f20"/>
                  <a:pt x="f21" y="f20"/>
                </a:cubicBezTo>
                <a:cubicBezTo>
                  <a:pt x="f22" y="f20"/>
                  <a:pt x="f23" y="f20"/>
                  <a:pt x="f24" y="f25"/>
                </a:cubicBezTo>
                <a:cubicBezTo>
                  <a:pt x="f26" y="f17"/>
                  <a:pt x="f27" y="f28"/>
                  <a:pt x="f27" y="f29"/>
                </a:cubicBezTo>
                <a:cubicBezTo>
                  <a:pt x="f26" y="f30"/>
                  <a:pt x="f31" y="f32"/>
                  <a:pt x="f23" y="f33"/>
                </a:cubicBezTo>
                <a:cubicBezTo>
                  <a:pt x="f34" y="f35"/>
                  <a:pt x="f12" y="f36"/>
                  <a:pt x="f37" y="f38"/>
                </a:cubicBezTo>
                <a:cubicBezTo>
                  <a:pt x="f37" y="f38"/>
                  <a:pt x="f37" y="f38"/>
                  <a:pt x="f37" y="f38"/>
                </a:cubicBezTo>
                <a:cubicBezTo>
                  <a:pt x="f39" y="f38"/>
                  <a:pt x="f40" y="f41"/>
                  <a:pt x="f5" y="f6"/>
                </a:cubicBezTo>
                <a:close/>
                <a:moveTo>
                  <a:pt x="f42" y="f2"/>
                </a:moveTo>
                <a:cubicBezTo>
                  <a:pt x="f43" y="f2"/>
                  <a:pt x="f44" y="f2"/>
                  <a:pt x="f45" y="f2"/>
                </a:cubicBezTo>
                <a:cubicBezTo>
                  <a:pt x="f46" y="f47"/>
                  <a:pt x="f46" y="f47"/>
                  <a:pt x="f46" y="f47"/>
                </a:cubicBezTo>
                <a:cubicBezTo>
                  <a:pt x="f48" y="f47"/>
                  <a:pt x="f49" y="f50"/>
                  <a:pt x="f49" y="f51"/>
                </a:cubicBezTo>
                <a:cubicBezTo>
                  <a:pt x="f52" y="f36"/>
                  <a:pt x="f52" y="f53"/>
                  <a:pt x="f52" y="f54"/>
                </a:cubicBezTo>
                <a:cubicBezTo>
                  <a:pt x="f55" y="f8"/>
                  <a:pt x="f55" y="f8"/>
                  <a:pt x="f55" y="f8"/>
                </a:cubicBezTo>
                <a:cubicBezTo>
                  <a:pt x="f56" y="f57"/>
                  <a:pt x="f58" y="f59"/>
                  <a:pt x="f60" y="f61"/>
                </a:cubicBezTo>
                <a:cubicBezTo>
                  <a:pt x="f62" y="f63"/>
                  <a:pt x="f62" y="f63"/>
                  <a:pt x="f62" y="f63"/>
                </a:cubicBezTo>
                <a:cubicBezTo>
                  <a:pt x="f64" y="f63"/>
                  <a:pt x="f65" y="f66"/>
                  <a:pt x="f67" y="f68"/>
                </a:cubicBezTo>
                <a:cubicBezTo>
                  <a:pt x="f3" y="f69"/>
                  <a:pt x="f3" y="f70"/>
                  <a:pt x="f67" y="f71"/>
                </a:cubicBezTo>
                <a:cubicBezTo>
                  <a:pt x="f72" y="f73"/>
                  <a:pt x="f72" y="f73"/>
                  <a:pt x="f72" y="f73"/>
                </a:cubicBezTo>
                <a:cubicBezTo>
                  <a:pt x="f74" y="f75"/>
                  <a:pt x="f7" y="f2"/>
                  <a:pt x="f42" y="f2"/>
                </a:cubicBezTo>
                <a:close/>
                <a:moveTo>
                  <a:pt x="f2" y="f76"/>
                </a:moveTo>
                <a:cubicBezTo>
                  <a:pt x="f2" y="f77"/>
                  <a:pt x="f2" y="f10"/>
                  <a:pt x="f75" y="f78"/>
                </a:cubicBezTo>
                <a:cubicBezTo>
                  <a:pt x="f79" y="f80"/>
                  <a:pt x="f47" y="f81"/>
                  <a:pt x="f82" y="f81"/>
                </a:cubicBezTo>
                <a:cubicBezTo>
                  <a:pt x="f6" y="f21"/>
                  <a:pt x="f6" y="f21"/>
                  <a:pt x="f6" y="f21"/>
                </a:cubicBezTo>
                <a:cubicBezTo>
                  <a:pt x="f83" y="f84"/>
                  <a:pt x="f85" y="f78"/>
                  <a:pt x="f86" y="f77"/>
                </a:cubicBezTo>
                <a:cubicBezTo>
                  <a:pt x="f33" y="f87"/>
                  <a:pt x="f33" y="f87"/>
                  <a:pt x="f33" y="f87"/>
                </a:cubicBezTo>
                <a:cubicBezTo>
                  <a:pt x="f33" y="f41"/>
                  <a:pt x="f33" y="f88"/>
                  <a:pt x="f89" y="f90"/>
                </a:cubicBezTo>
                <a:cubicBezTo>
                  <a:pt x="f91" y="f53"/>
                  <a:pt x="f92" y="f93"/>
                  <a:pt x="f85" y="f93"/>
                </a:cubicBezTo>
                <a:cubicBezTo>
                  <a:pt x="f90" y="f36"/>
                  <a:pt x="f90" y="f36"/>
                  <a:pt x="f90" y="f36"/>
                </a:cubicBezTo>
                <a:cubicBezTo>
                  <a:pt x="f90" y="f36"/>
                  <a:pt x="f90" y="f36"/>
                  <a:pt x="f90" y="f36"/>
                </a:cubicBezTo>
                <a:cubicBezTo>
                  <a:pt x="f38" y="f36"/>
                  <a:pt x="f82" y="f90"/>
                  <a:pt x="f82" y="f41"/>
                </a:cubicBezTo>
                <a:lnTo>
                  <a:pt x="f2" y="f76"/>
                </a:lnTo>
                <a:close/>
                <a:moveTo>
                  <a:pt x="f94" y="f95"/>
                </a:moveTo>
                <a:cubicBezTo>
                  <a:pt x="f94" y="f39"/>
                  <a:pt x="f96" y="f97"/>
                  <a:pt x="f98" y="f99"/>
                </a:cubicBezTo>
                <a:cubicBezTo>
                  <a:pt x="f100" y="f101"/>
                  <a:pt x="f81" y="f101"/>
                  <a:pt x="f10" y="f97"/>
                </a:cubicBezTo>
                <a:cubicBezTo>
                  <a:pt x="f102" y="f103"/>
                  <a:pt x="f102" y="f103"/>
                  <a:pt x="f102" y="f103"/>
                </a:cubicBezTo>
                <a:cubicBezTo>
                  <a:pt x="f102" y="f104"/>
                  <a:pt x="f102" y="f104"/>
                  <a:pt x="f102" y="f104"/>
                </a:cubicBezTo>
                <a:cubicBezTo>
                  <a:pt x="f57" y="f105"/>
                  <a:pt x="f57" y="f105"/>
                  <a:pt x="f57" y="f105"/>
                </a:cubicBezTo>
                <a:cubicBezTo>
                  <a:pt x="f66" y="f106"/>
                  <a:pt x="f57" y="f107"/>
                  <a:pt x="f59" y="f108"/>
                </a:cubicBezTo>
                <a:cubicBezTo>
                  <a:pt x="f26" y="f109"/>
                  <a:pt x="f24" y="f4"/>
                  <a:pt x="f76" y="f4"/>
                </a:cubicBezTo>
                <a:cubicBezTo>
                  <a:pt x="f10" y="f4"/>
                  <a:pt x="f80" y="f110"/>
                  <a:pt x="f21" y="f111"/>
                </a:cubicBezTo>
                <a:cubicBezTo>
                  <a:pt x="f19" y="f112"/>
                  <a:pt x="f19" y="f112"/>
                  <a:pt x="f19" y="f112"/>
                </a:cubicBezTo>
                <a:cubicBezTo>
                  <a:pt x="f19" y="f112"/>
                  <a:pt x="f19" y="f112"/>
                  <a:pt x="f19" y="f112"/>
                </a:cubicBezTo>
                <a:cubicBezTo>
                  <a:pt x="f113" y="f114"/>
                  <a:pt x="f113" y="f114"/>
                  <a:pt x="f113" y="f114"/>
                </a:cubicBezTo>
                <a:cubicBezTo>
                  <a:pt x="f94" y="f115"/>
                  <a:pt x="f116" y="f104"/>
                  <a:pt x="f94" y="f95"/>
                </a:cubicBezTo>
                <a:close/>
                <a:moveTo>
                  <a:pt x="f117" y="f97"/>
                </a:moveTo>
                <a:cubicBezTo>
                  <a:pt x="f118" y="f119"/>
                  <a:pt x="f120" y="f121"/>
                  <a:pt x="f122" y="f123"/>
                </a:cubicBezTo>
                <a:cubicBezTo>
                  <a:pt x="f124" y="f125"/>
                  <a:pt x="f126" y="f125"/>
                  <a:pt x="f127" y="f105"/>
                </a:cubicBezTo>
                <a:cubicBezTo>
                  <a:pt x="f102" y="f128"/>
                  <a:pt x="f102" y="f128"/>
                  <a:pt x="f102" y="f128"/>
                </a:cubicBezTo>
                <a:cubicBezTo>
                  <a:pt x="f10" y="f129"/>
                  <a:pt x="f24" y="f130"/>
                  <a:pt x="f26" y="f15"/>
                </a:cubicBezTo>
                <a:cubicBezTo>
                  <a:pt x="f131" y="f132"/>
                  <a:pt x="f66" y="f133"/>
                  <a:pt x="f70" y="f134"/>
                </a:cubicBezTo>
                <a:cubicBezTo>
                  <a:pt x="f135" y="f136"/>
                  <a:pt x="f135" y="f136"/>
                  <a:pt x="f135" y="f136"/>
                </a:cubicBezTo>
                <a:cubicBezTo>
                  <a:pt x="f135" y="f136"/>
                  <a:pt x="f135" y="f136"/>
                  <a:pt x="f135" y="f136"/>
                </a:cubicBezTo>
                <a:cubicBezTo>
                  <a:pt x="f137" y="f138"/>
                  <a:pt x="f137" y="f138"/>
                  <a:pt x="f137" y="f138"/>
                </a:cubicBezTo>
                <a:lnTo>
                  <a:pt x="f117" y="f97"/>
                </a:lnTo>
                <a:close/>
                <a:moveTo>
                  <a:pt x="f139" y="f15"/>
                </a:moveTo>
                <a:cubicBezTo>
                  <a:pt x="f29" y="f134"/>
                  <a:pt x="f140" y="f141"/>
                  <a:pt x="f140" y="f12"/>
                </a:cubicBezTo>
                <a:cubicBezTo>
                  <a:pt x="f29" y="f136"/>
                  <a:pt x="f28" y="f101"/>
                  <a:pt x="f25" y="f128"/>
                </a:cubicBezTo>
                <a:cubicBezTo>
                  <a:pt x="f142" y="f97"/>
                  <a:pt x="f143" y="f144"/>
                  <a:pt x="f120" y="f101"/>
                </a:cubicBezTo>
                <a:cubicBezTo>
                  <a:pt x="f145" y="f132"/>
                  <a:pt x="f145" y="f132"/>
                  <a:pt x="f145" y="f132"/>
                </a:cubicBezTo>
                <a:cubicBezTo>
                  <a:pt x="f126" y="f146"/>
                  <a:pt x="f70" y="f147"/>
                  <a:pt x="f70" y="f148"/>
                </a:cubicBezTo>
                <a:cubicBezTo>
                  <a:pt x="f126" y="f149"/>
                  <a:pt x="f71" y="f150"/>
                  <a:pt x="f151" y="f152"/>
                </a:cubicBezTo>
                <a:cubicBezTo>
                  <a:pt x="f153" y="f94"/>
                  <a:pt x="f117" y="f94"/>
                  <a:pt x="f154" y="f150"/>
                </a:cubicBezTo>
                <a:cubicBezTo>
                  <a:pt x="f155" y="f156"/>
                  <a:pt x="f155" y="f156"/>
                  <a:pt x="f155" y="f156"/>
                </a:cubicBezTo>
                <a:cubicBezTo>
                  <a:pt x="f155" y="f156"/>
                  <a:pt x="f155" y="f156"/>
                  <a:pt x="f155" y="f156"/>
                </a:cubicBezTo>
                <a:cubicBezTo>
                  <a:pt x="f142" y="f157"/>
                  <a:pt x="f142" y="f157"/>
                  <a:pt x="f142" y="f157"/>
                </a:cubicBezTo>
                <a:lnTo>
                  <a:pt x="f139" y="f15"/>
                </a:lnTo>
                <a:close/>
                <a:moveTo>
                  <a:pt x="f140" y="f158"/>
                </a:moveTo>
                <a:cubicBezTo>
                  <a:pt x="f143" y="f159"/>
                  <a:pt x="f143" y="f159"/>
                  <a:pt x="f143" y="f159"/>
                </a:cubicBezTo>
                <a:cubicBezTo>
                  <a:pt x="f160" y="f161"/>
                  <a:pt x="f143" y="f81"/>
                  <a:pt x="f162" y="f80"/>
                </a:cubicBezTo>
                <a:cubicBezTo>
                  <a:pt x="f20" y="f77"/>
                  <a:pt x="f28" y="f77"/>
                  <a:pt x="f13" y="f81"/>
                </a:cubicBezTo>
                <a:cubicBezTo>
                  <a:pt x="f33" y="f163"/>
                  <a:pt x="f33" y="f163"/>
                  <a:pt x="f33" y="f163"/>
                </a:cubicBezTo>
                <a:cubicBezTo>
                  <a:pt x="f33" y="f163"/>
                  <a:pt x="f33" y="f163"/>
                  <a:pt x="f33" y="f163"/>
                </a:cubicBezTo>
                <a:cubicBezTo>
                  <a:pt x="f33" y="f34"/>
                  <a:pt x="f33" y="f34"/>
                  <a:pt x="f33" y="f34"/>
                </a:cubicBezTo>
                <a:cubicBezTo>
                  <a:pt x="f35" y="f116"/>
                  <a:pt x="f35" y="f116"/>
                  <a:pt x="f35" y="f116"/>
                </a:cubicBezTo>
                <a:cubicBezTo>
                  <a:pt x="f83" y="f152"/>
                  <a:pt x="f164" y="f16"/>
                  <a:pt x="f164" y="f165"/>
                </a:cubicBezTo>
                <a:cubicBezTo>
                  <a:pt x="f164" y="f166"/>
                  <a:pt x="f167" y="f156"/>
                  <a:pt x="f35" y="f157"/>
                </a:cubicBezTo>
                <a:cubicBezTo>
                  <a:pt x="f86" y="f158"/>
                  <a:pt x="f168" y="f132"/>
                  <a:pt x="f32" y="f132"/>
                </a:cubicBezTo>
                <a:cubicBezTo>
                  <a:pt x="f169" y="f132"/>
                  <a:pt x="f13" y="f170"/>
                  <a:pt x="f140" y="f158"/>
                </a:cubicBezTo>
                <a:close/>
                <a:moveTo>
                  <a:pt x="f171" y="f172"/>
                </a:moveTo>
                <a:cubicBezTo>
                  <a:pt x="f40" y="f96"/>
                  <a:pt x="f173" y="f161"/>
                  <a:pt x="f174" y="f21"/>
                </a:cubicBezTo>
                <a:cubicBezTo>
                  <a:pt x="f175" y="f10"/>
                  <a:pt x="f175" y="f10"/>
                  <a:pt x="f175" y="f10"/>
                </a:cubicBezTo>
                <a:cubicBezTo>
                  <a:pt x="f176" y="f126"/>
                  <a:pt x="f136" y="f142"/>
                  <a:pt x="f177" y="f25"/>
                </a:cubicBezTo>
                <a:cubicBezTo>
                  <a:pt x="f15" y="f178"/>
                  <a:pt x="f156" y="f179"/>
                  <a:pt x="f16" y="f180"/>
                </a:cubicBezTo>
                <a:cubicBezTo>
                  <a:pt x="f16" y="f180"/>
                  <a:pt x="f16" y="f180"/>
                  <a:pt x="f16" y="f180"/>
                </a:cubicBezTo>
                <a:cubicBezTo>
                  <a:pt x="f16" y="f180"/>
                  <a:pt x="f98" y="f143"/>
                  <a:pt x="f21" y="f143"/>
                </a:cubicBezTo>
                <a:cubicBezTo>
                  <a:pt x="f77" y="f143"/>
                  <a:pt x="f24" y="f181"/>
                  <a:pt x="f27" y="f180"/>
                </a:cubicBezTo>
                <a:cubicBezTo>
                  <a:pt x="f8" y="f20"/>
                  <a:pt x="f8" y="f139"/>
                  <a:pt x="f8" y="f140"/>
                </a:cubicBezTo>
                <a:cubicBezTo>
                  <a:pt x="f8" y="f32"/>
                  <a:pt x="f59" y="f92"/>
                  <a:pt x="f24" y="f85"/>
                </a:cubicBezTo>
                <a:cubicBezTo>
                  <a:pt x="f140" y="f87"/>
                  <a:pt x="f140" y="f87"/>
                  <a:pt x="f140" y="f87"/>
                </a:cubicBezTo>
                <a:cubicBezTo>
                  <a:pt x="f32" y="f77"/>
                  <a:pt x="f32" y="f77"/>
                  <a:pt x="f32" y="f77"/>
                </a:cubicBezTo>
                <a:cubicBezTo>
                  <a:pt x="f182" y="f102"/>
                  <a:pt x="f139" y="f26"/>
                  <a:pt x="f178" y="f26"/>
                </a:cubicBezTo>
                <a:cubicBezTo>
                  <a:pt x="f155" y="f26"/>
                  <a:pt x="f181" y="f24"/>
                  <a:pt x="f183" y="f76"/>
                </a:cubicBezTo>
                <a:cubicBezTo>
                  <a:pt x="f184" y="f78"/>
                  <a:pt x="f185" y="f186"/>
                  <a:pt x="f187" y="f19"/>
                </a:cubicBezTo>
                <a:cubicBezTo>
                  <a:pt x="f153" y="f34"/>
                  <a:pt x="f188" y="f19"/>
                  <a:pt x="f70" y="f159"/>
                </a:cubicBezTo>
                <a:cubicBezTo>
                  <a:pt x="f66" y="f189"/>
                  <a:pt x="f63" y="f149"/>
                  <a:pt x="f190" y="f156"/>
                </a:cubicBezTo>
                <a:cubicBezTo>
                  <a:pt x="f57" y="f147"/>
                  <a:pt x="f26" y="f157"/>
                  <a:pt x="f76" y="f170"/>
                </a:cubicBezTo>
                <a:cubicBezTo>
                  <a:pt x="f22" y="f191"/>
                  <a:pt x="f81" y="f177"/>
                  <a:pt x="f81" y="f12"/>
                </a:cubicBezTo>
                <a:cubicBezTo>
                  <a:pt x="f192" y="f129"/>
                  <a:pt x="f19" y="f12"/>
                  <a:pt x="f94" y="f37"/>
                </a:cubicBezTo>
                <a:cubicBezTo>
                  <a:pt x="f150" y="f99"/>
                  <a:pt x="f149" y="f95"/>
                  <a:pt x="f150" y="f193"/>
                </a:cubicBezTo>
                <a:cubicBezTo>
                  <a:pt x="f148" y="f194"/>
                  <a:pt x="f148" y="f194"/>
                  <a:pt x="f148" y="f194"/>
                </a:cubicBezTo>
                <a:cubicBezTo>
                  <a:pt x="f195" y="f194"/>
                  <a:pt x="f195" y="f194"/>
                  <a:pt x="f195" y="f112"/>
                </a:cubicBezTo>
                <a:cubicBezTo>
                  <a:pt x="f166" y="f112"/>
                  <a:pt x="f166" y="f112"/>
                  <a:pt x="f166" y="f112"/>
                </a:cubicBezTo>
                <a:cubicBezTo>
                  <a:pt x="f147" y="f125"/>
                  <a:pt x="f157" y="f196"/>
                  <a:pt x="f158" y="f196"/>
                </a:cubicBezTo>
                <a:cubicBezTo>
                  <a:pt x="f133" y="f196"/>
                  <a:pt x="f15" y="f194"/>
                  <a:pt x="f130" y="f123"/>
                </a:cubicBezTo>
                <a:cubicBezTo>
                  <a:pt x="f14" y="f115"/>
                  <a:pt x="f197" y="f104"/>
                  <a:pt x="f134" y="f198"/>
                </a:cubicBezTo>
                <a:cubicBezTo>
                  <a:pt x="f134" y="f39"/>
                  <a:pt x="f134" y="f39"/>
                  <a:pt x="f134" y="f39"/>
                </a:cubicBezTo>
                <a:cubicBezTo>
                  <a:pt x="f172" y="f130"/>
                  <a:pt x="f172" y="f130"/>
                  <a:pt x="f172" y="f130"/>
                </a:cubicBezTo>
                <a:cubicBezTo>
                  <a:pt x="f116" y="f130"/>
                  <a:pt x="f94" y="f15"/>
                  <a:pt x="f94" y="f199"/>
                </a:cubicBezTo>
                <a:cubicBezTo>
                  <a:pt x="f94" y="f191"/>
                  <a:pt x="f94" y="f133"/>
                  <a:pt x="f116" y="f132"/>
                </a:cubicBezTo>
                <a:cubicBezTo>
                  <a:pt x="f172" y="f158"/>
                  <a:pt x="f18" y="f158"/>
                  <a:pt x="f150" y="f132"/>
                </a:cubicBezTo>
                <a:cubicBezTo>
                  <a:pt x="f200" y="f198"/>
                  <a:pt x="f200" y="f198"/>
                  <a:pt x="f200" y="f198"/>
                </a:cubicBezTo>
                <a:cubicBezTo>
                  <a:pt x="f201" y="f95"/>
                  <a:pt x="f144" y="f95"/>
                  <a:pt x="f97" y="f95"/>
                </a:cubicBezTo>
                <a:cubicBezTo>
                  <a:pt x="f198" y="f95"/>
                  <a:pt x="f103" y="f198"/>
                  <a:pt x="f121" y="f97"/>
                </a:cubicBezTo>
                <a:cubicBezTo>
                  <a:pt x="f193" y="f201"/>
                  <a:pt x="f105" y="f200"/>
                  <a:pt x="f193" y="f138"/>
                </a:cubicBezTo>
                <a:cubicBezTo>
                  <a:pt x="f193" y="f202"/>
                  <a:pt x="f121" y="f197"/>
                  <a:pt x="f104" y="f14"/>
                </a:cubicBezTo>
                <a:cubicBezTo>
                  <a:pt x="f198" y="f130"/>
                  <a:pt x="f198" y="f130"/>
                  <a:pt x="f198" y="f130"/>
                </a:cubicBezTo>
                <a:cubicBezTo>
                  <a:pt x="f198" y="f130"/>
                  <a:pt x="f198" y="f130"/>
                  <a:pt x="f198" y="f130"/>
                </a:cubicBezTo>
                <a:cubicBezTo>
                  <a:pt x="f141" y="f148"/>
                  <a:pt x="f141" y="f148"/>
                  <a:pt x="f141" y="f148"/>
                </a:cubicBezTo>
                <a:cubicBezTo>
                  <a:pt x="f14" y="f165"/>
                  <a:pt x="f14" y="f149"/>
                  <a:pt x="f14" y="f16"/>
                </a:cubicBezTo>
                <a:cubicBezTo>
                  <a:pt x="f14" y="f150"/>
                  <a:pt x="f14" y="f18"/>
                  <a:pt x="f14" y="f18"/>
                </a:cubicBezTo>
                <a:cubicBezTo>
                  <a:pt x="f197" y="f189"/>
                  <a:pt x="f12" y="f189"/>
                  <a:pt x="f136" y="f152"/>
                </a:cubicBezTo>
                <a:cubicBezTo>
                  <a:pt x="f203" y="f14"/>
                  <a:pt x="f203" y="f14"/>
                  <a:pt x="f203" y="f14"/>
                </a:cubicBezTo>
                <a:cubicBezTo>
                  <a:pt x="f204" y="f197"/>
                  <a:pt x="f205" y="f197"/>
                  <a:pt x="f111" y="f197"/>
                </a:cubicBezTo>
                <a:cubicBezTo>
                  <a:pt x="f109" y="f197"/>
                  <a:pt x="f206" y="f141"/>
                  <a:pt x="f207" y="f130"/>
                </a:cubicBezTo>
                <a:cubicBezTo>
                  <a:pt x="f208" y="f199"/>
                  <a:pt x="f209" y="f132"/>
                  <a:pt x="f209" y="f158"/>
                </a:cubicBezTo>
                <a:cubicBezTo>
                  <a:pt x="f208" y="f156"/>
                  <a:pt x="f210" y="f166"/>
                  <a:pt x="f211" y="f165"/>
                </a:cubicBezTo>
                <a:cubicBezTo>
                  <a:pt x="f111" y="f189"/>
                  <a:pt x="f111" y="f189"/>
                  <a:pt x="f111" y="f189"/>
                </a:cubicBezTo>
                <a:cubicBezTo>
                  <a:pt x="f111" y="f189"/>
                  <a:pt x="f111" y="f189"/>
                  <a:pt x="f111" y="f189"/>
                </a:cubicBezTo>
                <a:cubicBezTo>
                  <a:pt x="f115" y="f100"/>
                  <a:pt x="f115" y="f100"/>
                  <a:pt x="f115" y="f100"/>
                </a:cubicBezTo>
                <a:cubicBezTo>
                  <a:pt x="f121" y="f186"/>
                  <a:pt x="f212" y="f21"/>
                  <a:pt x="f115" y="f80"/>
                </a:cubicBezTo>
                <a:cubicBezTo>
                  <a:pt x="f193" y="f78"/>
                  <a:pt x="f114" y="f78"/>
                  <a:pt x="f194" y="f80"/>
                </a:cubicBezTo>
                <a:cubicBezTo>
                  <a:pt x="f213" y="f152"/>
                  <a:pt x="f213" y="f152"/>
                  <a:pt x="f213" y="f152"/>
                </a:cubicBezTo>
                <a:cubicBezTo>
                  <a:pt x="f214" y="f149"/>
                  <a:pt x="f215" y="f16"/>
                  <a:pt x="f171" y="f172"/>
                </a:cubicBezTo>
                <a:close/>
              </a:path>
            </a:pathLst>
          </a:custGeom>
          <a:solidFill>
            <a:srgbClr val="FFFFFF"/>
          </a:solidFill>
          <a:ln cap="flat">
            <a:noFill/>
            <a:prstDash val="solid"/>
          </a:ln>
        </p:spPr>
        <p:txBody>
          <a:bodyPr vert="horz" wrap="square" lIns="80677" tIns="40325" rIns="80677" bIns="40325"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588" b="0" i="0" u="none" strike="noStrike" kern="0" cap="none" spc="0" baseline="0">
              <a:solidFill>
                <a:srgbClr val="000000"/>
              </a:solidFill>
              <a:uFillTx/>
              <a:latin typeface="Calibri"/>
              <a:ea typeface="Calibri"/>
              <a:cs typeface="Calibri"/>
            </a:endParaRPr>
          </a:p>
        </p:txBody>
      </p:sp>
      <p:sp>
        <p:nvSpPr>
          <p:cNvPr id="5" name="Google Shape;132;p11">
            <a:extLst>
              <a:ext uri="{FF2B5EF4-FFF2-40B4-BE49-F238E27FC236}">
                <a16:creationId xmlns:a16="http://schemas.microsoft.com/office/drawing/2014/main" id="{8055F044-1982-48F3-8753-1943428A0EBC}"/>
              </a:ext>
            </a:extLst>
          </p:cNvPr>
          <p:cNvSpPr/>
          <p:nvPr/>
        </p:nvSpPr>
        <p:spPr>
          <a:xfrm>
            <a:off x="1804568" y="2056567"/>
            <a:ext cx="868460" cy="728383"/>
          </a:xfrm>
          <a:custGeom>
            <a:avLst/>
            <a:gdLst>
              <a:gd name="f0" fmla="val 180"/>
              <a:gd name="f1" fmla="val w"/>
              <a:gd name="f2" fmla="val h"/>
              <a:gd name="f3" fmla="val 0"/>
              <a:gd name="f4" fmla="val 240"/>
              <a:gd name="f5" fmla="val 201"/>
              <a:gd name="f6" fmla="val 32"/>
              <a:gd name="f7" fmla="val 164"/>
              <a:gd name="f8" fmla="val 110"/>
              <a:gd name="f9" fmla="val 105"/>
              <a:gd name="f10" fmla="val 36"/>
              <a:gd name="f11" fmla="val 102"/>
              <a:gd name="f12" fmla="val 40"/>
              <a:gd name="f13" fmla="val 53"/>
              <a:gd name="f14" fmla="val 58"/>
              <a:gd name="f15" fmla="val 61"/>
              <a:gd name="f16" fmla="val 168"/>
              <a:gd name="f17" fmla="val 172"/>
              <a:gd name="f18" fmla="val 88"/>
              <a:gd name="f19" fmla="val 83"/>
              <a:gd name="f20" fmla="val 84"/>
              <a:gd name="f21" fmla="val 80"/>
              <a:gd name="f22" fmla="val 86"/>
              <a:gd name="f23" fmla="val 91"/>
              <a:gd name="f24" fmla="val 101"/>
              <a:gd name="f25" fmla="val 106"/>
              <a:gd name="f26" fmla="val 109"/>
              <a:gd name="f27" fmla="val 136"/>
              <a:gd name="f28" fmla="val 66"/>
              <a:gd name="f29" fmla="val 132"/>
              <a:gd name="f30" fmla="val 128"/>
              <a:gd name="f31" fmla="val 70"/>
              <a:gd name="f32" fmla="val 74"/>
              <a:gd name="f33" fmla="val 149"/>
              <a:gd name="f34" fmla="val 154"/>
              <a:gd name="f35" fmla="val 157"/>
              <a:gd name="f36" fmla="val 184"/>
              <a:gd name="f37" fmla="val 49"/>
              <a:gd name="f38" fmla="val 177"/>
              <a:gd name="f39" fmla="val 57"/>
              <a:gd name="f40" fmla="val 198"/>
              <a:gd name="f41" fmla="val 202"/>
              <a:gd name="f42" fmla="val 206"/>
              <a:gd name="f43" fmla="val 81"/>
              <a:gd name="f44" fmla="val 87"/>
              <a:gd name="f45" fmla="val 71"/>
              <a:gd name="f46" fmla="val 135"/>
              <a:gd name="f47" fmla="val 179"/>
              <a:gd name="f48" fmla="val 27"/>
              <a:gd name="f49" fmla="val 183"/>
              <a:gd name="f50" fmla="val 35"/>
              <a:gd name="f51" fmla="val 11"/>
              <a:gd name="f52" fmla="val 169"/>
              <a:gd name="f53" fmla="val 10"/>
              <a:gd name="f54" fmla="val 174"/>
              <a:gd name="f55" fmla="val 18"/>
              <a:gd name="f56" fmla="val 131"/>
              <a:gd name="f57" fmla="val 43"/>
              <a:gd name="f58" fmla="val 34"/>
              <a:gd name="f59" fmla="val 187"/>
              <a:gd name="f60" fmla="val 216"/>
              <a:gd name="f61" fmla="val 173"/>
              <a:gd name="f62" fmla="val 182"/>
              <a:gd name="f63" fmla="val 19"/>
              <a:gd name="f64" fmla="val 25"/>
              <a:gd name="f65" fmla="val 28"/>
              <a:gd name="f66" fmla="val 14"/>
              <a:gd name="f67" fmla="val 9"/>
              <a:gd name="f68" fmla="val 193"/>
              <a:gd name="f69" fmla="*/ f1 1 240"/>
              <a:gd name="f70" fmla="*/ f2 1 201"/>
              <a:gd name="f71" fmla="val f3"/>
              <a:gd name="f72" fmla="val f4"/>
              <a:gd name="f73" fmla="val f5"/>
              <a:gd name="f74" fmla="+- f73 0 f71"/>
              <a:gd name="f75" fmla="+- f72 0 f71"/>
              <a:gd name="f76" fmla="*/ f75 1 240"/>
              <a:gd name="f77" fmla="*/ f74 1 201"/>
              <a:gd name="f78" fmla="*/ f71 1 f76"/>
              <a:gd name="f79" fmla="*/ f72 1 f76"/>
              <a:gd name="f80" fmla="*/ f71 1 f77"/>
              <a:gd name="f81" fmla="*/ f73 1 f77"/>
              <a:gd name="f82" fmla="*/ f78 f69 1"/>
              <a:gd name="f83" fmla="*/ f79 f69 1"/>
              <a:gd name="f84" fmla="*/ f81 f70 1"/>
              <a:gd name="f85" fmla="*/ f80 f70 1"/>
            </a:gdLst>
            <a:ahLst/>
            <a:cxnLst>
              <a:cxn ang="3cd4">
                <a:pos x="hc" y="t"/>
              </a:cxn>
              <a:cxn ang="0">
                <a:pos x="r" y="vc"/>
              </a:cxn>
              <a:cxn ang="cd4">
                <a:pos x="hc" y="b"/>
              </a:cxn>
              <a:cxn ang="cd2">
                <a:pos x="l" y="vc"/>
              </a:cxn>
            </a:cxnLst>
            <a:rect l="f82" t="f85" r="f83" b="f84"/>
            <a:pathLst>
              <a:path w="240" h="201">
                <a:moveTo>
                  <a:pt x="f6" y="f7"/>
                </a:moveTo>
                <a:cubicBezTo>
                  <a:pt x="f6" y="f8"/>
                  <a:pt x="f6" y="f8"/>
                  <a:pt x="f6" y="f8"/>
                </a:cubicBezTo>
                <a:cubicBezTo>
                  <a:pt x="f6" y="f9"/>
                  <a:pt x="f10" y="f11"/>
                  <a:pt x="f12" y="f11"/>
                </a:cubicBezTo>
                <a:cubicBezTo>
                  <a:pt x="f13" y="f11"/>
                  <a:pt x="f13" y="f11"/>
                  <a:pt x="f13" y="f11"/>
                </a:cubicBezTo>
                <a:cubicBezTo>
                  <a:pt x="f14" y="f11"/>
                  <a:pt x="f15" y="f9"/>
                  <a:pt x="f15" y="f8"/>
                </a:cubicBezTo>
                <a:cubicBezTo>
                  <a:pt x="f15" y="f7"/>
                  <a:pt x="f15" y="f7"/>
                  <a:pt x="f15" y="f7"/>
                </a:cubicBezTo>
                <a:cubicBezTo>
                  <a:pt x="f15" y="f16"/>
                  <a:pt x="f14" y="f17"/>
                  <a:pt x="f13" y="f17"/>
                </a:cubicBezTo>
                <a:cubicBezTo>
                  <a:pt x="f12" y="f17"/>
                  <a:pt x="f12" y="f17"/>
                  <a:pt x="f12" y="f17"/>
                </a:cubicBezTo>
                <a:cubicBezTo>
                  <a:pt x="f10" y="f17"/>
                  <a:pt x="f6" y="f16"/>
                  <a:pt x="f6" y="f7"/>
                </a:cubicBezTo>
                <a:close/>
                <a:moveTo>
                  <a:pt x="f18" y="f19"/>
                </a:moveTo>
                <a:cubicBezTo>
                  <a:pt x="f20" y="f19"/>
                  <a:pt x="f21" y="f22"/>
                  <a:pt x="f21" y="f23"/>
                </a:cubicBezTo>
                <a:cubicBezTo>
                  <a:pt x="f21" y="f7"/>
                  <a:pt x="f21" y="f7"/>
                  <a:pt x="f21" y="f7"/>
                </a:cubicBezTo>
                <a:cubicBezTo>
                  <a:pt x="f21" y="f16"/>
                  <a:pt x="f20" y="f17"/>
                  <a:pt x="f18" y="f17"/>
                </a:cubicBezTo>
                <a:cubicBezTo>
                  <a:pt x="f24" y="f17"/>
                  <a:pt x="f24" y="f17"/>
                  <a:pt x="f24" y="f17"/>
                </a:cubicBezTo>
                <a:cubicBezTo>
                  <a:pt x="f25" y="f17"/>
                  <a:pt x="f26" y="f16"/>
                  <a:pt x="f26" y="f7"/>
                </a:cubicBezTo>
                <a:cubicBezTo>
                  <a:pt x="f26" y="f23"/>
                  <a:pt x="f26" y="f23"/>
                  <a:pt x="f26" y="f23"/>
                </a:cubicBezTo>
                <a:cubicBezTo>
                  <a:pt x="f26" y="f22"/>
                  <a:pt x="f25" y="f19"/>
                  <a:pt x="f24" y="f19"/>
                </a:cubicBezTo>
                <a:lnTo>
                  <a:pt x="f18" y="f19"/>
                </a:lnTo>
                <a:close/>
                <a:moveTo>
                  <a:pt x="f27" y="f28"/>
                </a:moveTo>
                <a:cubicBezTo>
                  <a:pt x="f29" y="f28"/>
                  <a:pt x="f30" y="f31"/>
                  <a:pt x="f30" y="f32"/>
                </a:cubicBezTo>
                <a:cubicBezTo>
                  <a:pt x="f30" y="f7"/>
                  <a:pt x="f30" y="f7"/>
                  <a:pt x="f30" y="f7"/>
                </a:cubicBezTo>
                <a:cubicBezTo>
                  <a:pt x="f30" y="f16"/>
                  <a:pt x="f29" y="f17"/>
                  <a:pt x="f27" y="f17"/>
                </a:cubicBezTo>
                <a:cubicBezTo>
                  <a:pt x="f33" y="f17"/>
                  <a:pt x="f33" y="f17"/>
                  <a:pt x="f33" y="f17"/>
                </a:cubicBezTo>
                <a:cubicBezTo>
                  <a:pt x="f34" y="f17"/>
                  <a:pt x="f35" y="f16"/>
                  <a:pt x="f35" y="f7"/>
                </a:cubicBezTo>
                <a:cubicBezTo>
                  <a:pt x="f35" y="f32"/>
                  <a:pt x="f35" y="f32"/>
                  <a:pt x="f35" y="f32"/>
                </a:cubicBezTo>
                <a:cubicBezTo>
                  <a:pt x="f35" y="f31"/>
                  <a:pt x="f34" y="f28"/>
                  <a:pt x="f33" y="f28"/>
                </a:cubicBezTo>
                <a:lnTo>
                  <a:pt x="f27" y="f28"/>
                </a:lnTo>
                <a:close/>
                <a:moveTo>
                  <a:pt x="f36" y="f37"/>
                </a:moveTo>
                <a:cubicBezTo>
                  <a:pt x="f0" y="f37"/>
                  <a:pt x="f38" y="f13"/>
                  <a:pt x="f38" y="f39"/>
                </a:cubicBezTo>
                <a:cubicBezTo>
                  <a:pt x="f38" y="f7"/>
                  <a:pt x="f38" y="f7"/>
                  <a:pt x="f38" y="f7"/>
                </a:cubicBezTo>
                <a:cubicBezTo>
                  <a:pt x="f38" y="f16"/>
                  <a:pt x="f0" y="f17"/>
                  <a:pt x="f36" y="f17"/>
                </a:cubicBezTo>
                <a:cubicBezTo>
                  <a:pt x="f40" y="f17"/>
                  <a:pt x="f40" y="f17"/>
                  <a:pt x="f40" y="f17"/>
                </a:cubicBezTo>
                <a:cubicBezTo>
                  <a:pt x="f41" y="f17"/>
                  <a:pt x="f42" y="f16"/>
                  <a:pt x="f42" y="f7"/>
                </a:cubicBezTo>
                <a:cubicBezTo>
                  <a:pt x="f42" y="f39"/>
                  <a:pt x="f42" y="f39"/>
                  <a:pt x="f42" y="f39"/>
                </a:cubicBezTo>
                <a:cubicBezTo>
                  <a:pt x="f42" y="f13"/>
                  <a:pt x="f41" y="f37"/>
                  <a:pt x="f40" y="f37"/>
                </a:cubicBezTo>
                <a:lnTo>
                  <a:pt x="f36" y="f37"/>
                </a:lnTo>
                <a:close/>
                <a:moveTo>
                  <a:pt x="f10" y="f43"/>
                </a:moveTo>
                <a:cubicBezTo>
                  <a:pt x="f44" y="f45"/>
                  <a:pt x="f46" y="f13"/>
                  <a:pt x="f47" y="f48"/>
                </a:cubicBezTo>
                <a:cubicBezTo>
                  <a:pt x="f49" y="f50"/>
                  <a:pt x="f49" y="f50"/>
                  <a:pt x="f49" y="f50"/>
                </a:cubicBezTo>
                <a:cubicBezTo>
                  <a:pt x="f40" y="f51"/>
                  <a:pt x="f40" y="f51"/>
                  <a:pt x="f40" y="f51"/>
                </a:cubicBezTo>
                <a:cubicBezTo>
                  <a:pt x="f52" y="f53"/>
                  <a:pt x="f52" y="f53"/>
                  <a:pt x="f52" y="f53"/>
                </a:cubicBezTo>
                <a:cubicBezTo>
                  <a:pt x="f54" y="f55"/>
                  <a:pt x="f54" y="f55"/>
                  <a:pt x="f54" y="f55"/>
                </a:cubicBezTo>
                <a:cubicBezTo>
                  <a:pt x="f56" y="f57"/>
                  <a:pt x="f20" y="f15"/>
                  <a:pt x="f58" y="f31"/>
                </a:cubicBezTo>
                <a:lnTo>
                  <a:pt x="f10" y="f43"/>
                </a:lnTo>
                <a:close/>
                <a:moveTo>
                  <a:pt x="f4" y="f59"/>
                </a:moveTo>
                <a:cubicBezTo>
                  <a:pt x="f60" y="f61"/>
                  <a:pt x="f60" y="f61"/>
                  <a:pt x="f60" y="f61"/>
                </a:cubicBezTo>
                <a:cubicBezTo>
                  <a:pt x="f60" y="f62"/>
                  <a:pt x="f60" y="f62"/>
                  <a:pt x="f60" y="f62"/>
                </a:cubicBezTo>
                <a:cubicBezTo>
                  <a:pt x="f63" y="f62"/>
                  <a:pt x="f63" y="f62"/>
                  <a:pt x="f63" y="f62"/>
                </a:cubicBezTo>
                <a:cubicBezTo>
                  <a:pt x="f63" y="f64"/>
                  <a:pt x="f63" y="f64"/>
                  <a:pt x="f63" y="f64"/>
                </a:cubicBezTo>
                <a:cubicBezTo>
                  <a:pt x="f65" y="f64"/>
                  <a:pt x="f65" y="f64"/>
                  <a:pt x="f65" y="f64"/>
                </a:cubicBezTo>
                <a:cubicBezTo>
                  <a:pt x="f66" y="f3"/>
                  <a:pt x="f66" y="f3"/>
                  <a:pt x="f66" y="f3"/>
                </a:cubicBezTo>
                <a:cubicBezTo>
                  <a:pt x="f3" y="f64"/>
                  <a:pt x="f3" y="f64"/>
                  <a:pt x="f3" y="f64"/>
                </a:cubicBezTo>
                <a:cubicBezTo>
                  <a:pt x="f67" y="f64"/>
                  <a:pt x="f67" y="f64"/>
                  <a:pt x="f67" y="f64"/>
                </a:cubicBezTo>
                <a:cubicBezTo>
                  <a:pt x="f67" y="f62"/>
                  <a:pt x="f67" y="f62"/>
                  <a:pt x="f67" y="f62"/>
                </a:cubicBezTo>
                <a:cubicBezTo>
                  <a:pt x="f67" y="f59"/>
                  <a:pt x="f67" y="f59"/>
                  <a:pt x="f67" y="f59"/>
                </a:cubicBezTo>
                <a:cubicBezTo>
                  <a:pt x="f67" y="f68"/>
                  <a:pt x="f67" y="f68"/>
                  <a:pt x="f67" y="f68"/>
                </a:cubicBezTo>
                <a:cubicBezTo>
                  <a:pt x="f60" y="f68"/>
                  <a:pt x="f60" y="f68"/>
                  <a:pt x="f60" y="f68"/>
                </a:cubicBezTo>
                <a:cubicBezTo>
                  <a:pt x="f60" y="f5"/>
                  <a:pt x="f60" y="f5"/>
                  <a:pt x="f60" y="f5"/>
                </a:cubicBezTo>
                <a:lnTo>
                  <a:pt x="f4" y="f59"/>
                </a:lnTo>
                <a:close/>
              </a:path>
            </a:pathLst>
          </a:custGeom>
          <a:solidFill>
            <a:srgbClr val="FFFFFF"/>
          </a:solidFill>
          <a:ln cap="flat">
            <a:noFill/>
            <a:prstDash val="solid"/>
          </a:ln>
        </p:spPr>
        <p:txBody>
          <a:bodyPr vert="horz" wrap="square" lIns="80677" tIns="40325" rIns="80677" bIns="40325"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588" b="0" i="0" u="none" strike="noStrike" kern="0" cap="none" spc="0" baseline="0">
              <a:solidFill>
                <a:srgbClr val="000000"/>
              </a:solidFill>
              <a:uFillTx/>
              <a:latin typeface="Calibri"/>
              <a:ea typeface="Calibri"/>
              <a:cs typeface="Calibri"/>
            </a:endParaRPr>
          </a:p>
        </p:txBody>
      </p:sp>
      <p:sp>
        <p:nvSpPr>
          <p:cNvPr id="6" name="Google Shape;133;p11">
            <a:extLst>
              <a:ext uri="{FF2B5EF4-FFF2-40B4-BE49-F238E27FC236}">
                <a16:creationId xmlns:a16="http://schemas.microsoft.com/office/drawing/2014/main" id="{CFA05BE4-5CA2-441D-998B-727D06F99B9A}"/>
              </a:ext>
            </a:extLst>
          </p:cNvPr>
          <p:cNvSpPr txBox="1"/>
          <p:nvPr/>
        </p:nvSpPr>
        <p:spPr>
          <a:xfrm>
            <a:off x="5913187" y="1186031"/>
            <a:ext cx="2919852" cy="1118768"/>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1235" b="0" i="0" u="none" strike="noStrike" kern="0" cap="none" spc="0" baseline="0">
                <a:solidFill>
                  <a:srgbClr val="000000"/>
                </a:solidFill>
                <a:uFillTx/>
                <a:latin typeface="Calibri"/>
                <a:ea typeface="Calibri"/>
                <a:cs typeface="Calibri"/>
              </a:rPr>
              <a:t>Bring in outside risk and cyber experts to pilot a manual metrics program that crossed entire risk footprint (Cyber, IT, HR, Vendor Management).  Mapped metrics to NIST CSF.   Benchmarked and built target metrics.</a:t>
            </a:r>
            <a:endParaRPr lang="en-US" sz="1400" b="0" i="0" u="none" strike="noStrike" kern="0" cap="none" spc="0" baseline="0">
              <a:solidFill>
                <a:srgbClr val="000000"/>
              </a:solidFill>
              <a:uFillTx/>
              <a:latin typeface="Arial"/>
              <a:ea typeface="Arial"/>
              <a:cs typeface="Arial"/>
            </a:endParaRPr>
          </a:p>
        </p:txBody>
      </p:sp>
      <p:sp>
        <p:nvSpPr>
          <p:cNvPr id="7" name="Google Shape;134;p11">
            <a:extLst>
              <a:ext uri="{FF2B5EF4-FFF2-40B4-BE49-F238E27FC236}">
                <a16:creationId xmlns:a16="http://schemas.microsoft.com/office/drawing/2014/main" id="{0BB6673D-47A0-42D9-80B6-588C5DA878CD}"/>
              </a:ext>
            </a:extLst>
          </p:cNvPr>
          <p:cNvSpPr/>
          <p:nvPr/>
        </p:nvSpPr>
        <p:spPr>
          <a:xfrm>
            <a:off x="1574569" y="3107231"/>
            <a:ext cx="3555068" cy="2881310"/>
          </a:xfrm>
          <a:custGeom>
            <a:avLst/>
            <a:gdLst>
              <a:gd name="f0" fmla="val 180"/>
              <a:gd name="f1" fmla="val w"/>
              <a:gd name="f2" fmla="val h"/>
              <a:gd name="f3" fmla="val 0"/>
              <a:gd name="f4" fmla="val 861"/>
              <a:gd name="f5" fmla="val 697"/>
              <a:gd name="f6" fmla="val 849"/>
              <a:gd name="f7" fmla="val 6"/>
              <a:gd name="f8" fmla="val 847"/>
              <a:gd name="f9" fmla="val 839"/>
              <a:gd name="f10" fmla="val 837"/>
              <a:gd name="f11" fmla="val 5"/>
              <a:gd name="f12" fmla="val 830"/>
              <a:gd name="f13" fmla="val 26"/>
              <a:gd name="f14" fmla="val 820"/>
              <a:gd name="f15" fmla="val 51"/>
              <a:gd name="f16" fmla="val 806"/>
              <a:gd name="f17" fmla="val 78"/>
              <a:gd name="f18" fmla="val 770"/>
              <a:gd name="f19" fmla="val 150"/>
              <a:gd name="f20" fmla="val 700"/>
              <a:gd name="f21" fmla="val 250"/>
              <a:gd name="f22" fmla="val 575"/>
              <a:gd name="f23" fmla="val 321"/>
              <a:gd name="f24" fmla="val 513"/>
              <a:gd name="f25" fmla="val 356"/>
              <a:gd name="f26" fmla="val 448"/>
              <a:gd name="f27" fmla="val 374"/>
              <a:gd name="f28" fmla="val 380"/>
              <a:gd name="f29" fmla="val 262"/>
              <a:gd name="f30" fmla="val 176"/>
              <a:gd name="f31" fmla="val 319"/>
              <a:gd name="f32" fmla="val 108"/>
              <a:gd name="f33" fmla="val 279"/>
              <a:gd name="f34" fmla="val 65"/>
              <a:gd name="f35" fmla="val 205"/>
              <a:gd name="f36" fmla="val 125"/>
              <a:gd name="f37" fmla="val 112"/>
              <a:gd name="f38" fmla="val 66"/>
              <a:gd name="f39" fmla="val 99"/>
              <a:gd name="f40" fmla="val 69"/>
              <a:gd name="f41" fmla="val 86"/>
              <a:gd name="f42" fmla="val 70"/>
              <a:gd name="f43" fmla="val 79"/>
              <a:gd name="f44" fmla="val 61"/>
              <a:gd name="f45" fmla="val 76"/>
              <a:gd name="f46" fmla="val 57"/>
              <a:gd name="f47" fmla="val 81"/>
              <a:gd name="f48" fmla="val 21"/>
              <a:gd name="f49" fmla="val 139"/>
              <a:gd name="f50" fmla="val 3"/>
              <a:gd name="f51" fmla="val 203"/>
              <a:gd name="f52" fmla="val 2"/>
              <a:gd name="f53" fmla="val 275"/>
              <a:gd name="f54" fmla="val 517"/>
              <a:gd name="f55" fmla="val 156"/>
              <a:gd name="f56" fmla="val 664"/>
              <a:gd name="f57" fmla="val 182"/>
              <a:gd name="f58" fmla="val 686"/>
              <a:gd name="f59" fmla="val 687"/>
              <a:gd name="f60" fmla="val 183"/>
              <a:gd name="f61" fmla="val 185"/>
              <a:gd name="f62" fmla="val 688"/>
              <a:gd name="f63" fmla="val 219"/>
              <a:gd name="f64" fmla="val 694"/>
              <a:gd name="f65" fmla="val 254"/>
              <a:gd name="f66" fmla="val 289"/>
              <a:gd name="f67" fmla="val 604"/>
              <a:gd name="f68" fmla="val 441"/>
              <a:gd name="f69" fmla="val 85"/>
              <a:gd name="f70" fmla="val 857"/>
              <a:gd name="f71" fmla="val 45"/>
              <a:gd name="f72" fmla="*/ f1 1 861"/>
              <a:gd name="f73" fmla="*/ f2 1 697"/>
              <a:gd name="f74" fmla="val f3"/>
              <a:gd name="f75" fmla="val f4"/>
              <a:gd name="f76" fmla="val f5"/>
              <a:gd name="f77" fmla="+- f76 0 f74"/>
              <a:gd name="f78" fmla="+- f75 0 f74"/>
              <a:gd name="f79" fmla="*/ f78 1 861"/>
              <a:gd name="f80" fmla="*/ f77 1 697"/>
              <a:gd name="f81" fmla="*/ f74 1 f79"/>
              <a:gd name="f82" fmla="*/ f75 1 f79"/>
              <a:gd name="f83" fmla="*/ f74 1 f80"/>
              <a:gd name="f84" fmla="*/ f76 1 f80"/>
              <a:gd name="f85" fmla="*/ f81 f72 1"/>
              <a:gd name="f86" fmla="*/ f82 f72 1"/>
              <a:gd name="f87" fmla="*/ f84 f73 1"/>
              <a:gd name="f88" fmla="*/ f83 f73 1"/>
            </a:gdLst>
            <a:ahLst/>
            <a:cxnLst>
              <a:cxn ang="3cd4">
                <a:pos x="hc" y="t"/>
              </a:cxn>
              <a:cxn ang="0">
                <a:pos x="r" y="vc"/>
              </a:cxn>
              <a:cxn ang="cd4">
                <a:pos x="hc" y="b"/>
              </a:cxn>
              <a:cxn ang="cd2">
                <a:pos x="l" y="vc"/>
              </a:cxn>
            </a:cxnLst>
            <a:rect l="f85" t="f88" r="f86" b="f87"/>
            <a:pathLst>
              <a:path w="861" h="697">
                <a:moveTo>
                  <a:pt x="f6" y="f7"/>
                </a:moveTo>
                <a:cubicBezTo>
                  <a:pt x="f8" y="f3"/>
                  <a:pt x="f9" y="f3"/>
                  <a:pt x="f10" y="f11"/>
                </a:cubicBezTo>
                <a:cubicBezTo>
                  <a:pt x="f12" y="f13"/>
                  <a:pt x="f14" y="f15"/>
                  <a:pt x="f16" y="f17"/>
                </a:cubicBezTo>
                <a:cubicBezTo>
                  <a:pt x="f18" y="f19"/>
                  <a:pt x="f20" y="f21"/>
                  <a:pt x="f22" y="f23"/>
                </a:cubicBezTo>
                <a:cubicBezTo>
                  <a:pt x="f24" y="f25"/>
                  <a:pt x="f26" y="f27"/>
                  <a:pt x="f28" y="f27"/>
                </a:cubicBezTo>
                <a:cubicBezTo>
                  <a:pt x="f29" y="f27"/>
                  <a:pt x="f0" y="f23"/>
                  <a:pt x="f30" y="f31"/>
                </a:cubicBezTo>
                <a:cubicBezTo>
                  <a:pt x="f30" y="f31"/>
                  <a:pt x="f30" y="f31"/>
                  <a:pt x="f30" y="f31"/>
                </a:cubicBezTo>
                <a:cubicBezTo>
                  <a:pt x="f32" y="f33"/>
                  <a:pt x="f34" y="f35"/>
                  <a:pt x="f34" y="f36"/>
                </a:cubicBezTo>
                <a:cubicBezTo>
                  <a:pt x="f34" y="f37"/>
                  <a:pt x="f38" y="f39"/>
                  <a:pt x="f40" y="f41"/>
                </a:cubicBezTo>
                <a:cubicBezTo>
                  <a:pt x="f42" y="f43"/>
                  <a:pt x="f44" y="f45"/>
                  <a:pt x="f46" y="f47"/>
                </a:cubicBezTo>
                <a:cubicBezTo>
                  <a:pt x="f48" y="f49"/>
                  <a:pt x="f50" y="f51"/>
                  <a:pt x="f52" y="f53"/>
                </a:cubicBezTo>
                <a:cubicBezTo>
                  <a:pt x="f3" y="f54"/>
                  <a:pt x="f55" y="f56"/>
                  <a:pt x="f57" y="f58"/>
                </a:cubicBezTo>
                <a:cubicBezTo>
                  <a:pt x="f57" y="f59"/>
                  <a:pt x="f60" y="f59"/>
                  <a:pt x="f61" y="f62"/>
                </a:cubicBezTo>
                <a:cubicBezTo>
                  <a:pt x="f63" y="f64"/>
                  <a:pt x="f65" y="f5"/>
                  <a:pt x="f66" y="f5"/>
                </a:cubicBezTo>
                <a:cubicBezTo>
                  <a:pt x="f67" y="f5"/>
                  <a:pt x="f4" y="f68"/>
                  <a:pt x="f4" y="f36"/>
                </a:cubicBezTo>
                <a:cubicBezTo>
                  <a:pt x="f4" y="f69"/>
                  <a:pt x="f70" y="f71"/>
                  <a:pt x="f6" y="f7"/>
                </a:cubicBezTo>
                <a:close/>
              </a:path>
            </a:pathLst>
          </a:custGeom>
          <a:solidFill>
            <a:srgbClr val="758AA7"/>
          </a:solidFill>
          <a:ln cap="flat">
            <a:noFill/>
            <a:prstDash val="solid"/>
          </a:ln>
          <a:effectLst>
            <a:outerShdw dist="38096" dir="2700000" algn="tl">
              <a:srgbClr val="000000">
                <a:alpha val="40000"/>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588" b="0" i="0" u="none" strike="noStrike" kern="0" cap="none" spc="0" baseline="0">
              <a:solidFill>
                <a:srgbClr val="FFFFFF"/>
              </a:solidFill>
              <a:uFillTx/>
              <a:latin typeface="Calibri"/>
              <a:ea typeface="Calibri"/>
              <a:cs typeface="Calibri"/>
            </a:endParaRPr>
          </a:p>
        </p:txBody>
      </p:sp>
      <p:sp>
        <p:nvSpPr>
          <p:cNvPr id="8" name="Google Shape;135;p11">
            <a:extLst>
              <a:ext uri="{FF2B5EF4-FFF2-40B4-BE49-F238E27FC236}">
                <a16:creationId xmlns:a16="http://schemas.microsoft.com/office/drawing/2014/main" id="{472BA887-D7CA-484B-BCCB-6D93C4934E0A}"/>
              </a:ext>
            </a:extLst>
          </p:cNvPr>
          <p:cNvSpPr/>
          <p:nvPr/>
        </p:nvSpPr>
        <p:spPr>
          <a:xfrm>
            <a:off x="404951" y="1975433"/>
            <a:ext cx="3011585" cy="3905246"/>
          </a:xfrm>
          <a:custGeom>
            <a:avLst/>
            <a:gdLst>
              <a:gd name="f0" fmla="val 360"/>
              <a:gd name="f1" fmla="val w"/>
              <a:gd name="f2" fmla="val h"/>
              <a:gd name="f3" fmla="val 0"/>
              <a:gd name="f4" fmla="val 729"/>
              <a:gd name="f5" fmla="val 945"/>
              <a:gd name="f6" fmla="val 717"/>
              <a:gd name="f7" fmla="val 228"/>
              <a:gd name="f8" fmla="val 722"/>
              <a:gd name="f9" fmla="val 233"/>
              <a:gd name="f10" fmla="val 227"/>
              <a:gd name="f11" fmla="val 726"/>
              <a:gd name="f12" fmla="val 221"/>
              <a:gd name="f13" fmla="val 694"/>
              <a:gd name="f14" fmla="val 161"/>
              <a:gd name="f15" fmla="val 647"/>
              <a:gd name="f16" fmla="val 112"/>
              <a:gd name="f17" fmla="val 586"/>
              <a:gd name="f18" fmla="val 76"/>
              <a:gd name="f19" fmla="val 500"/>
              <a:gd name="f20" fmla="val 26"/>
              <a:gd name="f21" fmla="val 406"/>
              <a:gd name="f22" fmla="val 307"/>
              <a:gd name="f23" fmla="val 157"/>
              <a:gd name="f24" fmla="val 20"/>
              <a:gd name="f25" fmla="val 140"/>
              <a:gd name="f26" fmla="val 139"/>
              <a:gd name="f27" fmla="val 138"/>
              <a:gd name="f28" fmla="val 27"/>
              <a:gd name="f29" fmla="val 137"/>
              <a:gd name="f30" fmla="val 49"/>
              <a:gd name="f31" fmla="val 131"/>
              <a:gd name="f32" fmla="val 263"/>
              <a:gd name="f33" fmla="val 399"/>
              <a:gd name="f34" fmla="val 649"/>
              <a:gd name="f35" fmla="val 163"/>
              <a:gd name="f36" fmla="val 868"/>
              <a:gd name="f37" fmla="val 396"/>
              <a:gd name="f38" fmla="val 943"/>
              <a:gd name="f39" fmla="val 401"/>
              <a:gd name="f40" fmla="val 938"/>
              <a:gd name="f41" fmla="val 402"/>
              <a:gd name="f42" fmla="val 934"/>
              <a:gd name="f43" fmla="val 387"/>
              <a:gd name="f44" fmla="val 917"/>
              <a:gd name="f45" fmla="val 371"/>
              <a:gd name="f46" fmla="val 896"/>
              <a:gd name="f47" fmla="val 354"/>
              <a:gd name="f48" fmla="val 870"/>
              <a:gd name="f49" fmla="val 310"/>
              <a:gd name="f50" fmla="val 803"/>
              <a:gd name="f51" fmla="val 258"/>
              <a:gd name="f52" fmla="val 693"/>
              <a:gd name="f53" fmla="val 259"/>
              <a:gd name="f54" fmla="val 549"/>
              <a:gd name="f55" fmla="val 260"/>
              <a:gd name="f56" fmla="val 423"/>
              <a:gd name="f57" fmla="val 315"/>
              <a:gd name="f58" fmla="val 337"/>
              <a:gd name="f59" fmla="val 286"/>
              <a:gd name="f60" fmla="val 410"/>
              <a:gd name="f61" fmla="val 231"/>
              <a:gd name="f62" fmla="val 459"/>
              <a:gd name="f63" fmla="val 206"/>
              <a:gd name="f64" fmla="val 461"/>
              <a:gd name="f65" fmla="val 205"/>
              <a:gd name="f66" fmla="val 495"/>
              <a:gd name="f67" fmla="val 185"/>
              <a:gd name="f68" fmla="val 533"/>
              <a:gd name="f69" fmla="val 175"/>
              <a:gd name="f70" fmla="val 572"/>
              <a:gd name="f71" fmla="val 627"/>
              <a:gd name="f72" fmla="val 678"/>
              <a:gd name="f73" fmla="val 195"/>
              <a:gd name="f74" fmla="*/ f1 1 729"/>
              <a:gd name="f75" fmla="*/ f2 1 945"/>
              <a:gd name="f76" fmla="val f3"/>
              <a:gd name="f77" fmla="val f4"/>
              <a:gd name="f78" fmla="val f5"/>
              <a:gd name="f79" fmla="+- f78 0 f76"/>
              <a:gd name="f80" fmla="+- f77 0 f76"/>
              <a:gd name="f81" fmla="*/ f80 1 729"/>
              <a:gd name="f82" fmla="*/ f79 1 945"/>
              <a:gd name="f83" fmla="*/ f76 1 f81"/>
              <a:gd name="f84" fmla="*/ f77 1 f81"/>
              <a:gd name="f85" fmla="*/ f76 1 f82"/>
              <a:gd name="f86" fmla="*/ f78 1 f82"/>
              <a:gd name="f87" fmla="*/ f83 f74 1"/>
              <a:gd name="f88" fmla="*/ f84 f74 1"/>
              <a:gd name="f89" fmla="*/ f86 f75 1"/>
              <a:gd name="f90" fmla="*/ f85 f75 1"/>
            </a:gdLst>
            <a:ahLst/>
            <a:cxnLst>
              <a:cxn ang="3cd4">
                <a:pos x="hc" y="t"/>
              </a:cxn>
              <a:cxn ang="0">
                <a:pos x="r" y="vc"/>
              </a:cxn>
              <a:cxn ang="cd4">
                <a:pos x="hc" y="b"/>
              </a:cxn>
              <a:cxn ang="cd2">
                <a:pos x="l" y="vc"/>
              </a:cxn>
            </a:cxnLst>
            <a:rect l="f87" t="f90" r="f88" b="f89"/>
            <a:pathLst>
              <a:path w="729" h="945">
                <a:moveTo>
                  <a:pt x="f6" y="f7"/>
                </a:moveTo>
                <a:cubicBezTo>
                  <a:pt x="f8" y="f9"/>
                  <a:pt x="f4" y="f10"/>
                  <a:pt x="f11" y="f12"/>
                </a:cubicBezTo>
                <a:cubicBezTo>
                  <a:pt x="f13" y="f14"/>
                  <a:pt x="f15" y="f16"/>
                  <a:pt x="f17" y="f18"/>
                </a:cubicBezTo>
                <a:cubicBezTo>
                  <a:pt x="f19" y="f20"/>
                  <a:pt x="f21" y="f3"/>
                  <a:pt x="f22" y="f3"/>
                </a:cubicBezTo>
                <a:cubicBezTo>
                  <a:pt x="f12" y="f3"/>
                  <a:pt x="f23" y="f24"/>
                  <a:pt x="f25" y="f20"/>
                </a:cubicBezTo>
                <a:cubicBezTo>
                  <a:pt x="f26" y="f20"/>
                  <a:pt x="f27" y="f28"/>
                  <a:pt x="f29" y="f28"/>
                </a:cubicBezTo>
                <a:cubicBezTo>
                  <a:pt x="f30" y="f31"/>
                  <a:pt x="f3" y="f32"/>
                  <a:pt x="f3" y="f33"/>
                </a:cubicBezTo>
                <a:cubicBezTo>
                  <a:pt x="f3" y="f34"/>
                  <a:pt x="f35" y="f36"/>
                  <a:pt x="f37" y="f38"/>
                </a:cubicBezTo>
                <a:cubicBezTo>
                  <a:pt x="f39" y="f5"/>
                  <a:pt x="f21" y="f40"/>
                  <a:pt x="f41" y="f42"/>
                </a:cubicBezTo>
                <a:cubicBezTo>
                  <a:pt x="f43" y="f44"/>
                  <a:pt x="f45" y="f46"/>
                  <a:pt x="f47" y="f48"/>
                </a:cubicBezTo>
                <a:cubicBezTo>
                  <a:pt x="f49" y="f50"/>
                  <a:pt x="f51" y="f52"/>
                  <a:pt x="f53" y="f54"/>
                </a:cubicBezTo>
                <a:cubicBezTo>
                  <a:pt x="f55" y="f56"/>
                  <a:pt x="f57" y="f58"/>
                  <a:pt x="f0" y="f59"/>
                </a:cubicBezTo>
                <a:cubicBezTo>
                  <a:pt x="f60" y="f61"/>
                  <a:pt x="f62" y="f63"/>
                  <a:pt x="f64" y="f65"/>
                </a:cubicBezTo>
                <a:cubicBezTo>
                  <a:pt x="f64" y="f65"/>
                  <a:pt x="f64" y="f65"/>
                  <a:pt x="f64" y="f65"/>
                </a:cubicBezTo>
                <a:cubicBezTo>
                  <a:pt x="f66" y="f67"/>
                  <a:pt x="f68" y="f69"/>
                  <a:pt x="f70" y="f69"/>
                </a:cubicBezTo>
                <a:cubicBezTo>
                  <a:pt x="f71" y="f69"/>
                  <a:pt x="f72" y="f73"/>
                  <a:pt x="f6" y="f7"/>
                </a:cubicBezTo>
                <a:close/>
              </a:path>
            </a:pathLst>
          </a:custGeom>
          <a:solidFill>
            <a:srgbClr val="758AA7"/>
          </a:solidFill>
          <a:ln cap="flat">
            <a:noFill/>
            <a:prstDash val="solid"/>
          </a:ln>
          <a:effectLst>
            <a:outerShdw dist="38096" dir="2700000" algn="tl">
              <a:srgbClr val="000000">
                <a:alpha val="40000"/>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588" b="0" i="0" u="none" strike="noStrike" kern="0" cap="none" spc="0" baseline="0">
              <a:solidFill>
                <a:srgbClr val="FFFFFF"/>
              </a:solidFill>
              <a:uFillTx/>
              <a:latin typeface="Calibri"/>
              <a:ea typeface="Calibri"/>
              <a:cs typeface="Calibri"/>
            </a:endParaRPr>
          </a:p>
        </p:txBody>
      </p:sp>
      <p:sp>
        <p:nvSpPr>
          <p:cNvPr id="9" name="Google Shape;136;p11">
            <a:extLst>
              <a:ext uri="{FF2B5EF4-FFF2-40B4-BE49-F238E27FC236}">
                <a16:creationId xmlns:a16="http://schemas.microsoft.com/office/drawing/2014/main" id="{31380FC9-BFA3-484A-A288-88AE818CF772}"/>
              </a:ext>
            </a:extLst>
          </p:cNvPr>
          <p:cNvSpPr/>
          <p:nvPr/>
        </p:nvSpPr>
        <p:spPr>
          <a:xfrm>
            <a:off x="1169755" y="1259659"/>
            <a:ext cx="3828208" cy="3286125"/>
          </a:xfrm>
          <a:custGeom>
            <a:avLst/>
            <a:gdLst>
              <a:gd name="f0" fmla="val w"/>
              <a:gd name="f1" fmla="val h"/>
              <a:gd name="f2" fmla="val 0"/>
              <a:gd name="f3" fmla="val 927"/>
              <a:gd name="f4" fmla="val 795"/>
              <a:gd name="f5" fmla="val 660"/>
              <a:gd name="f6" fmla="val 746"/>
              <a:gd name="f7" fmla="val 871"/>
              <a:gd name="f8" fmla="val 626"/>
              <a:gd name="f9" fmla="val 920"/>
              <a:gd name="f10" fmla="val 418"/>
              <a:gd name="f11" fmla="val 385"/>
              <a:gd name="f12" fmla="val 384"/>
              <a:gd name="f13" fmla="val 383"/>
              <a:gd name="f14" fmla="val 926"/>
              <a:gd name="f15" fmla="val 381"/>
              <a:gd name="f16" fmla="val 846"/>
              <a:gd name="f17" fmla="val 153"/>
              <a:gd name="f18" fmla="val 630"/>
              <a:gd name="f19" fmla="val 387"/>
              <a:gd name="f20" fmla="val 245"/>
              <a:gd name="f21" fmla="val 109"/>
              <a:gd name="f22" fmla="val 53"/>
              <a:gd name="f23" fmla="val 4"/>
              <a:gd name="f24" fmla="val 147"/>
              <a:gd name="f25" fmla="val 151"/>
              <a:gd name="f26" fmla="val 159"/>
              <a:gd name="f27" fmla="val 10"/>
              <a:gd name="f28" fmla="val 158"/>
              <a:gd name="f29" fmla="val 39"/>
              <a:gd name="f30" fmla="val 152"/>
              <a:gd name="f31" fmla="val 78"/>
              <a:gd name="f32" fmla="val 122"/>
              <a:gd name="f33" fmla="val 226"/>
              <a:gd name="f34" fmla="val 324"/>
              <a:gd name="f35" fmla="val 174"/>
              <a:gd name="f36" fmla="val 414"/>
              <a:gd name="f37" fmla="val 227"/>
              <a:gd name="f38" fmla="val 522"/>
              <a:gd name="f39" fmla="val 290"/>
              <a:gd name="f40" fmla="val 570"/>
              <a:gd name="f41" fmla="val 591"/>
              <a:gd name="f42" fmla="val 446"/>
              <a:gd name="f43" fmla="val 613"/>
              <a:gd name="f44" fmla="val 514"/>
              <a:gd name="f45" fmla="val 611"/>
              <a:gd name="f46" fmla="val 567"/>
              <a:gd name="f47" fmla="val 573"/>
              <a:gd name="f48" fmla="val 669"/>
              <a:gd name="f49" fmla="val 549"/>
              <a:gd name="f50" fmla="val 752"/>
              <a:gd name="f51" fmla="val 463"/>
              <a:gd name="f52" fmla="val 783"/>
              <a:gd name="f53" fmla="val 457"/>
              <a:gd name="f54" fmla="val 785"/>
              <a:gd name="f55" fmla="val 458"/>
              <a:gd name="f56" fmla="val 465"/>
              <a:gd name="f57" fmla="val 469"/>
              <a:gd name="f58" fmla="val 474"/>
              <a:gd name="f59" fmla="val 478"/>
              <a:gd name="f60" fmla="val 541"/>
              <a:gd name="f61" fmla="val 602"/>
              <a:gd name="f62" fmla="val 778"/>
              <a:gd name="f63" fmla="*/ f0 1 927"/>
              <a:gd name="f64" fmla="*/ f1 1 795"/>
              <a:gd name="f65" fmla="val f2"/>
              <a:gd name="f66" fmla="val f3"/>
              <a:gd name="f67" fmla="val f4"/>
              <a:gd name="f68" fmla="+- f67 0 f65"/>
              <a:gd name="f69" fmla="+- f66 0 f65"/>
              <a:gd name="f70" fmla="*/ f69 1 927"/>
              <a:gd name="f71" fmla="*/ f68 1 795"/>
              <a:gd name="f72" fmla="*/ f65 1 f70"/>
              <a:gd name="f73" fmla="*/ f66 1 f70"/>
              <a:gd name="f74" fmla="*/ f65 1 f71"/>
              <a:gd name="f75" fmla="*/ f67 1 f71"/>
              <a:gd name="f76" fmla="*/ f72 f63 1"/>
              <a:gd name="f77" fmla="*/ f73 f63 1"/>
              <a:gd name="f78" fmla="*/ f75 f64 1"/>
              <a:gd name="f79" fmla="*/ f74 f64 1"/>
            </a:gdLst>
            <a:ahLst/>
            <a:cxnLst>
              <a:cxn ang="3cd4">
                <a:pos x="hc" y="t"/>
              </a:cxn>
              <a:cxn ang="0">
                <a:pos x="r" y="vc"/>
              </a:cxn>
              <a:cxn ang="cd4">
                <a:pos x="hc" y="b"/>
              </a:cxn>
              <a:cxn ang="cd2">
                <a:pos x="l" y="vc"/>
              </a:cxn>
            </a:cxnLst>
            <a:rect l="f76" t="f79" r="f77" b="f78"/>
            <a:pathLst>
              <a:path w="927" h="795">
                <a:moveTo>
                  <a:pt x="f5" y="f6"/>
                </a:moveTo>
                <a:cubicBezTo>
                  <a:pt x="f7" y="f8"/>
                  <a:pt x="f9" y="f10"/>
                  <a:pt x="f3" y="f11"/>
                </a:cubicBezTo>
                <a:cubicBezTo>
                  <a:pt x="f3" y="f12"/>
                  <a:pt x="f3" y="f13"/>
                  <a:pt x="f14" y="f15"/>
                </a:cubicBezTo>
                <a:cubicBezTo>
                  <a:pt x="f16" y="f17"/>
                  <a:pt x="f18" y="f2"/>
                  <a:pt x="f19" y="f2"/>
                </a:cubicBezTo>
                <a:cubicBezTo>
                  <a:pt x="f20" y="f2"/>
                  <a:pt x="f21" y="f22"/>
                  <a:pt x="f23" y="f24"/>
                </a:cubicBezTo>
                <a:cubicBezTo>
                  <a:pt x="f2" y="f25"/>
                  <a:pt x="f23" y="f26"/>
                  <a:pt x="f27" y="f28"/>
                </a:cubicBezTo>
                <a:cubicBezTo>
                  <a:pt x="f29" y="f30"/>
                  <a:pt x="f31" y="f24"/>
                  <a:pt x="f32" y="f24"/>
                </a:cubicBezTo>
                <a:cubicBezTo>
                  <a:pt x="f33" y="f24"/>
                  <a:pt x="f34" y="f35"/>
                  <a:pt x="f36" y="f37"/>
                </a:cubicBezTo>
                <a:cubicBezTo>
                  <a:pt x="f38" y="f39"/>
                  <a:pt x="f40" y="f15"/>
                  <a:pt x="f41" y="f42"/>
                </a:cubicBezTo>
                <a:cubicBezTo>
                  <a:pt x="f43" y="f44"/>
                  <a:pt x="f45" y="f46"/>
                  <a:pt x="f45" y="f47"/>
                </a:cubicBezTo>
                <a:cubicBezTo>
                  <a:pt x="f45" y="f48"/>
                  <a:pt x="f49" y="f50"/>
                  <a:pt x="f51" y="f52"/>
                </a:cubicBezTo>
                <a:cubicBezTo>
                  <a:pt x="f53" y="f54"/>
                  <a:pt x="f55" y="f4"/>
                  <a:pt x="f56" y="f4"/>
                </a:cubicBezTo>
                <a:cubicBezTo>
                  <a:pt x="f57" y="f4"/>
                  <a:pt x="f58" y="f4"/>
                  <a:pt x="f59" y="f4"/>
                </a:cubicBezTo>
                <a:cubicBezTo>
                  <a:pt x="f60" y="f4"/>
                  <a:pt x="f61" y="f62"/>
                  <a:pt x="f5" y="f6"/>
                </a:cubicBezTo>
                <a:close/>
              </a:path>
            </a:pathLst>
          </a:custGeom>
          <a:solidFill>
            <a:srgbClr val="758AA7"/>
          </a:solidFill>
          <a:ln cap="flat">
            <a:noFill/>
            <a:prstDash val="solid"/>
          </a:ln>
          <a:effectLst>
            <a:outerShdw dist="38096" dir="2700000" algn="tl">
              <a:srgbClr val="000000">
                <a:alpha val="40000"/>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588" b="0" i="0" u="none" strike="noStrike" kern="0" cap="none" spc="0" baseline="0">
              <a:solidFill>
                <a:srgbClr val="FFFFFF"/>
              </a:solidFill>
              <a:uFillTx/>
              <a:latin typeface="Calibri"/>
              <a:ea typeface="Calibri"/>
              <a:cs typeface="Calibri"/>
            </a:endParaRPr>
          </a:p>
        </p:txBody>
      </p:sp>
      <p:sp>
        <p:nvSpPr>
          <p:cNvPr id="10" name="Google Shape;137;p11">
            <a:extLst>
              <a:ext uri="{FF2B5EF4-FFF2-40B4-BE49-F238E27FC236}">
                <a16:creationId xmlns:a16="http://schemas.microsoft.com/office/drawing/2014/main" id="{828A63B5-11DF-4C9B-97CB-2D4DFFE13E22}"/>
              </a:ext>
            </a:extLst>
          </p:cNvPr>
          <p:cNvSpPr/>
          <p:nvPr/>
        </p:nvSpPr>
        <p:spPr>
          <a:xfrm>
            <a:off x="6438619" y="2901153"/>
            <a:ext cx="1287530" cy="325919"/>
          </a:xfrm>
          <a:prstGeom prst="rect">
            <a:avLst/>
          </a:prstGeom>
          <a:noFill/>
          <a:ln cap="flat">
            <a:noFill/>
            <a:prstDash val="solid"/>
          </a:ln>
        </p:spPr>
        <p:txBody>
          <a:bodyPr vert="horz" wrap="square" lIns="91421" tIns="45701" rIns="91421" bIns="4570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0" cap="none" spc="0" baseline="0">
                <a:solidFill>
                  <a:srgbClr val="244061"/>
                </a:solidFill>
                <a:uFillTx/>
                <a:latin typeface="Calibri"/>
                <a:ea typeface="Arial"/>
                <a:cs typeface="Calibri"/>
              </a:rPr>
              <a:t>Validate</a:t>
            </a:r>
          </a:p>
        </p:txBody>
      </p:sp>
      <p:sp>
        <p:nvSpPr>
          <p:cNvPr id="11" name="Google Shape;138;p11">
            <a:extLst>
              <a:ext uri="{FF2B5EF4-FFF2-40B4-BE49-F238E27FC236}">
                <a16:creationId xmlns:a16="http://schemas.microsoft.com/office/drawing/2014/main" id="{7F061281-D433-473A-B7AB-77540EF60068}"/>
              </a:ext>
            </a:extLst>
          </p:cNvPr>
          <p:cNvSpPr/>
          <p:nvPr/>
        </p:nvSpPr>
        <p:spPr>
          <a:xfrm>
            <a:off x="6021479" y="4888062"/>
            <a:ext cx="1674723" cy="325919"/>
          </a:xfrm>
          <a:prstGeom prst="rect">
            <a:avLst/>
          </a:prstGeom>
          <a:no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0" cap="none" spc="0" baseline="0">
                <a:solidFill>
                  <a:srgbClr val="244061"/>
                </a:solidFill>
                <a:uFillTx/>
                <a:latin typeface="Calibri"/>
                <a:ea typeface="Arial"/>
                <a:cs typeface="Calibri"/>
              </a:rPr>
              <a:t>Automate</a:t>
            </a:r>
          </a:p>
        </p:txBody>
      </p:sp>
      <p:sp>
        <p:nvSpPr>
          <p:cNvPr id="12" name="Google Shape;139;p11">
            <a:extLst>
              <a:ext uri="{FF2B5EF4-FFF2-40B4-BE49-F238E27FC236}">
                <a16:creationId xmlns:a16="http://schemas.microsoft.com/office/drawing/2014/main" id="{D398C549-EDDA-402A-816A-2A9E359F8F2C}"/>
              </a:ext>
            </a:extLst>
          </p:cNvPr>
          <p:cNvSpPr/>
          <p:nvPr/>
        </p:nvSpPr>
        <p:spPr>
          <a:xfrm>
            <a:off x="5910224" y="954587"/>
            <a:ext cx="1438351" cy="325919"/>
          </a:xfrm>
          <a:prstGeom prst="rect">
            <a:avLst/>
          </a:prstGeom>
          <a:noFill/>
          <a:ln cap="flat">
            <a:noFill/>
            <a:prstDash val="solid"/>
          </a:ln>
        </p:spPr>
        <p:txBody>
          <a:bodyPr vert="horz" wrap="square" lIns="91421" tIns="45701" rIns="91421" bIns="4570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0" cap="none" spc="0" baseline="0">
                <a:solidFill>
                  <a:srgbClr val="244061"/>
                </a:solidFill>
                <a:uFillTx/>
                <a:latin typeface="Calibri"/>
                <a:ea typeface="Arial"/>
                <a:cs typeface="Calibri"/>
              </a:rPr>
              <a:t>Pilot</a:t>
            </a:r>
          </a:p>
        </p:txBody>
      </p:sp>
      <p:sp>
        <p:nvSpPr>
          <p:cNvPr id="13" name="Google Shape;140;p11">
            <a:extLst>
              <a:ext uri="{FF2B5EF4-FFF2-40B4-BE49-F238E27FC236}">
                <a16:creationId xmlns:a16="http://schemas.microsoft.com/office/drawing/2014/main" id="{413AF6ED-1A9F-436F-AE58-7AE6D5B79377}"/>
              </a:ext>
            </a:extLst>
          </p:cNvPr>
          <p:cNvSpPr/>
          <p:nvPr/>
        </p:nvSpPr>
        <p:spPr>
          <a:xfrm>
            <a:off x="5514133" y="2943883"/>
            <a:ext cx="841842" cy="84324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758AA7"/>
          </a:solidFill>
          <a:ln cap="flat">
            <a:noFill/>
            <a:prstDash val="solid"/>
          </a:ln>
          <a:effectLst>
            <a:outerShdw dist="38096" dir="2700000" algn="tl">
              <a:srgbClr val="000000">
                <a:alpha val="40000"/>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588" b="0" i="0" u="none" strike="noStrike" kern="0" cap="none" spc="0" baseline="0">
              <a:solidFill>
                <a:srgbClr val="FFFFFF"/>
              </a:solidFill>
              <a:uFillTx/>
              <a:latin typeface="Calibri"/>
              <a:ea typeface="Calibri"/>
              <a:cs typeface="Calibri"/>
            </a:endParaRPr>
          </a:p>
        </p:txBody>
      </p:sp>
      <p:sp>
        <p:nvSpPr>
          <p:cNvPr id="14" name="Google Shape;141;p11">
            <a:extLst>
              <a:ext uri="{FF2B5EF4-FFF2-40B4-BE49-F238E27FC236}">
                <a16:creationId xmlns:a16="http://schemas.microsoft.com/office/drawing/2014/main" id="{5F971A6F-AB2E-4419-9B7C-C8AE78FB4246}"/>
              </a:ext>
            </a:extLst>
          </p:cNvPr>
          <p:cNvSpPr/>
          <p:nvPr/>
        </p:nvSpPr>
        <p:spPr>
          <a:xfrm>
            <a:off x="4980453" y="4882502"/>
            <a:ext cx="843241" cy="84184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758AA7"/>
          </a:solidFill>
          <a:ln cap="flat">
            <a:noFill/>
            <a:prstDash val="solid"/>
          </a:ln>
          <a:effectLst>
            <a:outerShdw dist="38096" dir="2700000" algn="tl">
              <a:srgbClr val="000000">
                <a:alpha val="40000"/>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588" b="0" i="0" u="none" strike="noStrike" kern="0" cap="none" spc="0" baseline="0">
              <a:solidFill>
                <a:srgbClr val="FFFFFF"/>
              </a:solidFill>
              <a:uFillTx/>
              <a:latin typeface="Calibri"/>
              <a:ea typeface="Calibri"/>
              <a:cs typeface="Calibri"/>
            </a:endParaRPr>
          </a:p>
        </p:txBody>
      </p:sp>
      <p:sp>
        <p:nvSpPr>
          <p:cNvPr id="15" name="Google Shape;142;p11">
            <a:extLst>
              <a:ext uri="{FF2B5EF4-FFF2-40B4-BE49-F238E27FC236}">
                <a16:creationId xmlns:a16="http://schemas.microsoft.com/office/drawing/2014/main" id="{7C527604-5FB1-43F0-89A7-93915A21CF7E}"/>
              </a:ext>
            </a:extLst>
          </p:cNvPr>
          <p:cNvSpPr/>
          <p:nvPr/>
        </p:nvSpPr>
        <p:spPr>
          <a:xfrm>
            <a:off x="4980453" y="950637"/>
            <a:ext cx="843241" cy="84324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758AA7"/>
          </a:solidFill>
          <a:ln cap="flat">
            <a:noFill/>
            <a:prstDash val="solid"/>
          </a:ln>
          <a:effectLst>
            <a:outerShdw dist="38096" dir="2700000" algn="tl">
              <a:srgbClr val="000000">
                <a:alpha val="40000"/>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588" b="0" i="0" u="none" strike="noStrike" kern="0" cap="none" spc="0" baseline="0">
              <a:solidFill>
                <a:srgbClr val="FFFFFF"/>
              </a:solidFill>
              <a:uFillTx/>
              <a:latin typeface="Calibri"/>
              <a:ea typeface="Calibri"/>
              <a:cs typeface="Calibri"/>
            </a:endParaRPr>
          </a:p>
        </p:txBody>
      </p:sp>
      <p:sp>
        <p:nvSpPr>
          <p:cNvPr id="16" name="Google Shape;143;p11">
            <a:extLst>
              <a:ext uri="{FF2B5EF4-FFF2-40B4-BE49-F238E27FC236}">
                <a16:creationId xmlns:a16="http://schemas.microsoft.com/office/drawing/2014/main" id="{1003BA80-4CB2-45F7-954E-6123C517A457}"/>
              </a:ext>
            </a:extLst>
          </p:cNvPr>
          <p:cNvSpPr/>
          <p:nvPr/>
        </p:nvSpPr>
        <p:spPr>
          <a:xfrm>
            <a:off x="5307058" y="1053169"/>
            <a:ext cx="261006" cy="638187"/>
          </a:xfrm>
          <a:prstGeom prst="rect">
            <a:avLst/>
          </a:prstGeom>
          <a:no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147" b="0" i="0" u="none" strike="noStrike" kern="0" cap="none" spc="0" baseline="0">
                <a:solidFill>
                  <a:srgbClr val="FFFFFF"/>
                </a:solidFill>
                <a:uFillTx/>
                <a:latin typeface="Montserrat"/>
                <a:ea typeface="Montserrat"/>
                <a:cs typeface="Montserrat"/>
              </a:rPr>
              <a:t>1</a:t>
            </a:r>
            <a:endParaRPr lang="en-US" sz="1588" b="0" i="0" u="none" strike="noStrike" kern="0" cap="none" spc="0" baseline="0">
              <a:solidFill>
                <a:srgbClr val="000000"/>
              </a:solidFill>
              <a:uFillTx/>
              <a:latin typeface="Calibri"/>
              <a:ea typeface="Calibri"/>
              <a:cs typeface="Calibri"/>
            </a:endParaRPr>
          </a:p>
        </p:txBody>
      </p:sp>
      <p:sp>
        <p:nvSpPr>
          <p:cNvPr id="17" name="Google Shape;144;p11">
            <a:extLst>
              <a:ext uri="{FF2B5EF4-FFF2-40B4-BE49-F238E27FC236}">
                <a16:creationId xmlns:a16="http://schemas.microsoft.com/office/drawing/2014/main" id="{87DAD6C0-A91B-4D02-927F-B14C60A07442}"/>
              </a:ext>
            </a:extLst>
          </p:cNvPr>
          <p:cNvSpPr/>
          <p:nvPr/>
        </p:nvSpPr>
        <p:spPr>
          <a:xfrm>
            <a:off x="5780434" y="3050173"/>
            <a:ext cx="391893" cy="638187"/>
          </a:xfrm>
          <a:prstGeom prst="rect">
            <a:avLst/>
          </a:prstGeom>
          <a:no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147" b="0" i="0" u="none" strike="noStrike" kern="0" cap="none" spc="0" baseline="0">
                <a:solidFill>
                  <a:srgbClr val="FFFFFF"/>
                </a:solidFill>
                <a:uFillTx/>
                <a:latin typeface="Montserrat"/>
                <a:ea typeface="Montserrat"/>
                <a:cs typeface="Montserrat"/>
              </a:rPr>
              <a:t>2</a:t>
            </a:r>
            <a:endParaRPr lang="en-US" sz="1588" b="0" i="0" u="none" strike="noStrike" kern="0" cap="none" spc="0" baseline="0">
              <a:solidFill>
                <a:srgbClr val="000000"/>
              </a:solidFill>
              <a:uFillTx/>
              <a:latin typeface="Calibri"/>
              <a:ea typeface="Calibri"/>
              <a:cs typeface="Calibri"/>
            </a:endParaRPr>
          </a:p>
        </p:txBody>
      </p:sp>
      <p:sp>
        <p:nvSpPr>
          <p:cNvPr id="18" name="Google Shape;145;p11">
            <a:extLst>
              <a:ext uri="{FF2B5EF4-FFF2-40B4-BE49-F238E27FC236}">
                <a16:creationId xmlns:a16="http://schemas.microsoft.com/office/drawing/2014/main" id="{76850E94-4697-46D8-863D-2CA2AF8CAF9B}"/>
              </a:ext>
            </a:extLst>
          </p:cNvPr>
          <p:cNvSpPr/>
          <p:nvPr/>
        </p:nvSpPr>
        <p:spPr>
          <a:xfrm>
            <a:off x="5253593" y="4980553"/>
            <a:ext cx="362788" cy="638187"/>
          </a:xfrm>
          <a:prstGeom prst="rect">
            <a:avLst/>
          </a:prstGeom>
          <a:no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147" b="0" i="0" u="none" strike="noStrike" kern="0" cap="none" spc="0" baseline="0">
                <a:solidFill>
                  <a:srgbClr val="FFFFFF"/>
                </a:solidFill>
                <a:uFillTx/>
                <a:latin typeface="Montserrat"/>
                <a:ea typeface="Montserrat"/>
                <a:cs typeface="Montserrat"/>
              </a:rPr>
              <a:t>3</a:t>
            </a:r>
            <a:endParaRPr lang="en-US" sz="1588" b="0" i="0" u="none" strike="noStrike" kern="0" cap="none" spc="0" baseline="0">
              <a:solidFill>
                <a:srgbClr val="000000"/>
              </a:solidFill>
              <a:uFillTx/>
              <a:latin typeface="Calibri"/>
              <a:ea typeface="Calibri"/>
              <a:cs typeface="Calibri"/>
            </a:endParaRPr>
          </a:p>
        </p:txBody>
      </p:sp>
      <p:sp>
        <p:nvSpPr>
          <p:cNvPr id="19" name="Google Shape;146;p11">
            <a:extLst>
              <a:ext uri="{FF2B5EF4-FFF2-40B4-BE49-F238E27FC236}">
                <a16:creationId xmlns:a16="http://schemas.microsoft.com/office/drawing/2014/main" id="{C7760081-9D40-44FD-8F68-B4D3BB7DDDD0}"/>
              </a:ext>
            </a:extLst>
          </p:cNvPr>
          <p:cNvSpPr/>
          <p:nvPr/>
        </p:nvSpPr>
        <p:spPr>
          <a:xfrm>
            <a:off x="5616391" y="1840111"/>
            <a:ext cx="306762" cy="1000125"/>
          </a:xfrm>
          <a:custGeom>
            <a:avLst/>
            <a:gdLst>
              <a:gd name="f0" fmla="val w"/>
              <a:gd name="f1" fmla="val h"/>
              <a:gd name="f2" fmla="val 0"/>
              <a:gd name="f3" fmla="val 74"/>
              <a:gd name="f4" fmla="val 242"/>
              <a:gd name="f5" fmla="val 68"/>
              <a:gd name="f6" fmla="val 66"/>
              <a:gd name="f7" fmla="val 64"/>
              <a:gd name="f8" fmla="val 241"/>
              <a:gd name="f9" fmla="val 63"/>
              <a:gd name="f10" fmla="val 238"/>
              <a:gd name="f11" fmla="val 53"/>
              <a:gd name="f12" fmla="val 159"/>
              <a:gd name="f13" fmla="val 32"/>
              <a:gd name="f14" fmla="val 81"/>
              <a:gd name="f15" fmla="val 1"/>
              <a:gd name="f16" fmla="val 7"/>
              <a:gd name="f17" fmla="val 5"/>
              <a:gd name="f18" fmla="val 2"/>
              <a:gd name="f19" fmla="val 4"/>
              <a:gd name="f20" fmla="val 6"/>
              <a:gd name="f21" fmla="val 9"/>
              <a:gd name="f22" fmla="val 10"/>
              <a:gd name="f23" fmla="val 3"/>
              <a:gd name="f24" fmla="val 41"/>
              <a:gd name="f25" fmla="val 78"/>
              <a:gd name="f26" fmla="val 156"/>
              <a:gd name="f27" fmla="val 73"/>
              <a:gd name="f28" fmla="val 237"/>
              <a:gd name="f29" fmla="val 239"/>
              <a:gd name="f30" fmla="val 72"/>
              <a:gd name="f31" fmla="val 69"/>
              <a:gd name="f32" fmla="*/ f0 1 74"/>
              <a:gd name="f33" fmla="*/ f1 1 242"/>
              <a:gd name="f34" fmla="val f2"/>
              <a:gd name="f35" fmla="val f3"/>
              <a:gd name="f36" fmla="val f4"/>
              <a:gd name="f37" fmla="+- f36 0 f34"/>
              <a:gd name="f38" fmla="+- f35 0 f34"/>
              <a:gd name="f39" fmla="*/ f38 1 74"/>
              <a:gd name="f40" fmla="*/ f37 1 242"/>
              <a:gd name="f41" fmla="*/ f34 1 f39"/>
              <a:gd name="f42" fmla="*/ f35 1 f39"/>
              <a:gd name="f43" fmla="*/ f34 1 f40"/>
              <a:gd name="f44" fmla="*/ f36 1 f40"/>
              <a:gd name="f45" fmla="*/ f41 f32 1"/>
              <a:gd name="f46" fmla="*/ f42 f32 1"/>
              <a:gd name="f47" fmla="*/ f44 f33 1"/>
              <a:gd name="f48" fmla="*/ f43 f33 1"/>
            </a:gdLst>
            <a:ahLst/>
            <a:cxnLst>
              <a:cxn ang="3cd4">
                <a:pos x="hc" y="t"/>
              </a:cxn>
              <a:cxn ang="0">
                <a:pos x="r" y="vc"/>
              </a:cxn>
              <a:cxn ang="cd4">
                <a:pos x="hc" y="b"/>
              </a:cxn>
              <a:cxn ang="cd2">
                <a:pos x="l" y="vc"/>
              </a:cxn>
            </a:cxnLst>
            <a:rect l="f45" t="f48" r="f46" b="f47"/>
            <a:pathLst>
              <a:path w="74" h="242">
                <a:moveTo>
                  <a:pt x="f5" y="f4"/>
                </a:moveTo>
                <a:cubicBezTo>
                  <a:pt x="f6" y="f4"/>
                  <a:pt x="f7" y="f8"/>
                  <a:pt x="f9" y="f10"/>
                </a:cubicBezTo>
                <a:cubicBezTo>
                  <a:pt x="f11" y="f12"/>
                  <a:pt x="f13" y="f14"/>
                  <a:pt x="f15" y="f16"/>
                </a:cubicBezTo>
                <a:cubicBezTo>
                  <a:pt x="f2" y="f17"/>
                  <a:pt x="f15" y="f18"/>
                  <a:pt x="f19" y="f15"/>
                </a:cubicBezTo>
                <a:cubicBezTo>
                  <a:pt x="f20" y="f2"/>
                  <a:pt x="f21" y="f15"/>
                  <a:pt x="f22" y="f23"/>
                </a:cubicBezTo>
                <a:cubicBezTo>
                  <a:pt x="f24" y="f25"/>
                  <a:pt x="f9" y="f26"/>
                  <a:pt x="f27" y="f28"/>
                </a:cubicBezTo>
                <a:cubicBezTo>
                  <a:pt x="f3" y="f29"/>
                  <a:pt x="f30" y="f4"/>
                  <a:pt x="f31" y="f4"/>
                </a:cubicBezTo>
                <a:cubicBezTo>
                  <a:pt x="f31" y="f4"/>
                  <a:pt x="f31" y="f4"/>
                  <a:pt x="f5" y="f4"/>
                </a:cubicBezTo>
                <a:close/>
              </a:path>
            </a:pathLst>
          </a:custGeom>
          <a:solidFill>
            <a:srgbClr val="282828"/>
          </a:solidFill>
          <a:ln cap="flat">
            <a:noFill/>
            <a:prstDash val="solid"/>
          </a:ln>
        </p:spPr>
        <p:txBody>
          <a:bodyPr vert="horz" wrap="square" lIns="80677" tIns="40325" rIns="80677" bIns="40325"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588" b="0" i="0" u="none" strike="noStrike" kern="0" cap="none" spc="0" baseline="0">
              <a:solidFill>
                <a:srgbClr val="000000"/>
              </a:solidFill>
              <a:uFillTx/>
              <a:latin typeface="Calibri"/>
              <a:ea typeface="Calibri"/>
              <a:cs typeface="Calibri"/>
            </a:endParaRPr>
          </a:p>
        </p:txBody>
      </p:sp>
      <p:sp>
        <p:nvSpPr>
          <p:cNvPr id="20" name="Google Shape;147;p11">
            <a:extLst>
              <a:ext uri="{FF2B5EF4-FFF2-40B4-BE49-F238E27FC236}">
                <a16:creationId xmlns:a16="http://schemas.microsoft.com/office/drawing/2014/main" id="{DEC0762F-B87F-4C6B-83E8-E6769CDC0C95}"/>
              </a:ext>
            </a:extLst>
          </p:cNvPr>
          <p:cNvSpPr/>
          <p:nvPr/>
        </p:nvSpPr>
        <p:spPr>
          <a:xfrm>
            <a:off x="5616391" y="3865571"/>
            <a:ext cx="306762" cy="1000125"/>
          </a:xfrm>
          <a:custGeom>
            <a:avLst/>
            <a:gdLst>
              <a:gd name="f0" fmla="val w"/>
              <a:gd name="f1" fmla="val h"/>
              <a:gd name="f2" fmla="val 0"/>
              <a:gd name="f3" fmla="val 74"/>
              <a:gd name="f4" fmla="val 242"/>
              <a:gd name="f5" fmla="val 6"/>
              <a:gd name="f6" fmla="val 5"/>
              <a:gd name="f7" fmla="val 4"/>
              <a:gd name="f8" fmla="val 1"/>
              <a:gd name="f9" fmla="val 241"/>
              <a:gd name="f10" fmla="val 238"/>
              <a:gd name="f11" fmla="val 235"/>
              <a:gd name="f12" fmla="val 32"/>
              <a:gd name="f13" fmla="val 161"/>
              <a:gd name="f14" fmla="val 53"/>
              <a:gd name="f15" fmla="val 84"/>
              <a:gd name="f16" fmla="val 63"/>
              <a:gd name="f17" fmla="val 64"/>
              <a:gd name="f18" fmla="val 2"/>
              <a:gd name="f19" fmla="val 66"/>
              <a:gd name="f20" fmla="val 69"/>
              <a:gd name="f21" fmla="val 72"/>
              <a:gd name="f22" fmla="val 3"/>
              <a:gd name="f23" fmla="val 73"/>
              <a:gd name="f24" fmla="val 86"/>
              <a:gd name="f25" fmla="val 41"/>
              <a:gd name="f26" fmla="val 164"/>
              <a:gd name="f27" fmla="val 10"/>
              <a:gd name="f28" fmla="val 239"/>
              <a:gd name="f29" fmla="val 8"/>
              <a:gd name="f30" fmla="*/ f0 1 74"/>
              <a:gd name="f31" fmla="*/ f1 1 242"/>
              <a:gd name="f32" fmla="val f2"/>
              <a:gd name="f33" fmla="val f3"/>
              <a:gd name="f34" fmla="val f4"/>
              <a:gd name="f35" fmla="+- f34 0 f32"/>
              <a:gd name="f36" fmla="+- f33 0 f32"/>
              <a:gd name="f37" fmla="*/ f36 1 74"/>
              <a:gd name="f38" fmla="*/ f35 1 242"/>
              <a:gd name="f39" fmla="*/ f32 1 f37"/>
              <a:gd name="f40" fmla="*/ f33 1 f37"/>
              <a:gd name="f41" fmla="*/ f32 1 f38"/>
              <a:gd name="f42" fmla="*/ f34 1 f38"/>
              <a:gd name="f43" fmla="*/ f39 f30 1"/>
              <a:gd name="f44" fmla="*/ f40 f30 1"/>
              <a:gd name="f45" fmla="*/ f42 f31 1"/>
              <a:gd name="f46" fmla="*/ f41 f31 1"/>
            </a:gdLst>
            <a:ahLst/>
            <a:cxnLst>
              <a:cxn ang="3cd4">
                <a:pos x="hc" y="t"/>
              </a:cxn>
              <a:cxn ang="0">
                <a:pos x="r" y="vc"/>
              </a:cxn>
              <a:cxn ang="cd4">
                <a:pos x="hc" y="b"/>
              </a:cxn>
              <a:cxn ang="cd2">
                <a:pos x="l" y="vc"/>
              </a:cxn>
            </a:cxnLst>
            <a:rect l="f43" t="f46" r="f44" b="f45"/>
            <a:pathLst>
              <a:path w="74" h="242">
                <a:moveTo>
                  <a:pt x="f5" y="f4"/>
                </a:moveTo>
                <a:cubicBezTo>
                  <a:pt x="f6" y="f4"/>
                  <a:pt x="f7" y="f4"/>
                  <a:pt x="f7" y="f4"/>
                </a:cubicBezTo>
                <a:cubicBezTo>
                  <a:pt x="f8" y="f9"/>
                  <a:pt x="f2" y="f10"/>
                  <a:pt x="f8" y="f11"/>
                </a:cubicBezTo>
                <a:cubicBezTo>
                  <a:pt x="f12" y="f13"/>
                  <a:pt x="f14" y="f15"/>
                  <a:pt x="f16" y="f6"/>
                </a:cubicBezTo>
                <a:cubicBezTo>
                  <a:pt x="f17" y="f18"/>
                  <a:pt x="f19" y="f2"/>
                  <a:pt x="f20" y="f2"/>
                </a:cubicBezTo>
                <a:cubicBezTo>
                  <a:pt x="f21" y="f8"/>
                  <a:pt x="f3" y="f22"/>
                  <a:pt x="f23" y="f5"/>
                </a:cubicBezTo>
                <a:cubicBezTo>
                  <a:pt x="f16" y="f24"/>
                  <a:pt x="f25" y="f26"/>
                  <a:pt x="f27" y="f28"/>
                </a:cubicBezTo>
                <a:cubicBezTo>
                  <a:pt x="f27" y="f9"/>
                  <a:pt x="f29" y="f4"/>
                  <a:pt x="f5" y="f4"/>
                </a:cubicBezTo>
                <a:close/>
              </a:path>
            </a:pathLst>
          </a:custGeom>
          <a:solidFill>
            <a:srgbClr val="282828"/>
          </a:solidFill>
          <a:ln cap="flat">
            <a:noFill/>
            <a:prstDash val="solid"/>
          </a:ln>
        </p:spPr>
        <p:txBody>
          <a:bodyPr vert="horz" wrap="square" lIns="80677" tIns="40325" rIns="80677" bIns="40325"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588" b="0" i="0" u="none" strike="noStrike" kern="0" cap="none" spc="0" baseline="0">
              <a:solidFill>
                <a:srgbClr val="000000"/>
              </a:solidFill>
              <a:uFillTx/>
              <a:latin typeface="Calibri"/>
              <a:ea typeface="Calibri"/>
              <a:cs typeface="Calibri"/>
            </a:endParaRPr>
          </a:p>
        </p:txBody>
      </p:sp>
      <p:sp>
        <p:nvSpPr>
          <p:cNvPr id="21" name="Google Shape;148;p11">
            <a:extLst>
              <a:ext uri="{FF2B5EF4-FFF2-40B4-BE49-F238E27FC236}">
                <a16:creationId xmlns:a16="http://schemas.microsoft.com/office/drawing/2014/main" id="{95D47D94-A918-4436-863A-E3EEB7B005D1}"/>
              </a:ext>
            </a:extLst>
          </p:cNvPr>
          <p:cNvSpPr/>
          <p:nvPr/>
        </p:nvSpPr>
        <p:spPr>
          <a:xfrm>
            <a:off x="3360163" y="1974820"/>
            <a:ext cx="920279" cy="610718"/>
          </a:xfrm>
          <a:custGeom>
            <a:avLst/>
            <a:gdLst>
              <a:gd name="f0" fmla="val w"/>
              <a:gd name="f1" fmla="val h"/>
              <a:gd name="f2" fmla="val 0"/>
              <a:gd name="f3" fmla="val 223"/>
              <a:gd name="f4" fmla="val 148"/>
              <a:gd name="f5" fmla="val 177"/>
              <a:gd name="f6" fmla="val 14"/>
              <a:gd name="f7" fmla="val 198"/>
              <a:gd name="f8" fmla="val 66"/>
              <a:gd name="f9" fmla="val 172"/>
              <a:gd name="f10" fmla="val 77"/>
              <a:gd name="f11" fmla="val 159"/>
              <a:gd name="f12" fmla="val 65"/>
              <a:gd name="f13" fmla="val 117"/>
              <a:gd name="f14" fmla="val 29"/>
              <a:gd name="f15" fmla="val 113"/>
              <a:gd name="f16" fmla="val 110"/>
              <a:gd name="f17" fmla="val 97"/>
              <a:gd name="f18" fmla="val 33"/>
              <a:gd name="f19" fmla="val 96"/>
              <a:gd name="f20" fmla="val 34"/>
              <a:gd name="f21" fmla="val 88"/>
              <a:gd name="f22" fmla="val 36"/>
              <a:gd name="f23" fmla="val 81"/>
              <a:gd name="f24" fmla="val 78"/>
              <a:gd name="f25" fmla="val 75"/>
              <a:gd name="f26" fmla="val 35"/>
              <a:gd name="f27" fmla="val 74"/>
              <a:gd name="f28" fmla="val 72"/>
              <a:gd name="f29" fmla="val 71"/>
              <a:gd name="f30" fmla="val 32"/>
              <a:gd name="f31" fmla="val 31"/>
              <a:gd name="f32" fmla="val 28"/>
              <a:gd name="f33" fmla="val 25"/>
              <a:gd name="f34" fmla="val 76"/>
              <a:gd name="f35" fmla="val 87"/>
              <a:gd name="f36" fmla="val 19"/>
              <a:gd name="f37" fmla="val 116"/>
              <a:gd name="f38" fmla="val 8"/>
              <a:gd name="f39" fmla="val 119"/>
              <a:gd name="f40" fmla="val 7"/>
              <a:gd name="f41" fmla="val 120"/>
              <a:gd name="f42" fmla="val 127"/>
              <a:gd name="f43" fmla="val 13"/>
              <a:gd name="f44" fmla="val 195"/>
              <a:gd name="f45" fmla="val 194"/>
              <a:gd name="f46" fmla="val 193"/>
              <a:gd name="f47" fmla="val 185"/>
              <a:gd name="f48" fmla="val 3"/>
              <a:gd name="f49" fmla="val 183"/>
              <a:gd name="f50" fmla="val 4"/>
              <a:gd name="f51" fmla="val 182"/>
              <a:gd name="f52" fmla="val 5"/>
              <a:gd name="f53" fmla="val 181"/>
              <a:gd name="f54" fmla="val 10"/>
              <a:gd name="f55" fmla="val 11"/>
              <a:gd name="f56" fmla="val 203"/>
              <a:gd name="f57" fmla="val 204"/>
              <a:gd name="f58" fmla="val 68"/>
              <a:gd name="f59" fmla="val 207"/>
              <a:gd name="f60" fmla="val 69"/>
              <a:gd name="f61" fmla="val 210"/>
              <a:gd name="f62" fmla="val 219"/>
              <a:gd name="f63" fmla="val 220"/>
              <a:gd name="f64" fmla="val 64"/>
              <a:gd name="f65" fmla="val 221"/>
              <a:gd name="f66" fmla="val 63"/>
              <a:gd name="f67" fmla="val 222"/>
              <a:gd name="f68" fmla="val 62"/>
              <a:gd name="f69" fmla="val 60"/>
              <a:gd name="f70" fmla="val 59"/>
              <a:gd name="f71" fmla="val 57"/>
              <a:gd name="f72" fmla="val 201"/>
              <a:gd name="f73" fmla="val 200"/>
              <a:gd name="f74" fmla="val 1"/>
              <a:gd name="f75" fmla="val 2"/>
              <a:gd name="f76" fmla="val 79"/>
              <a:gd name="f77" fmla="val 80"/>
              <a:gd name="f78" fmla="val 6"/>
              <a:gd name="f79" fmla="val 15"/>
              <a:gd name="f80" fmla="val 18"/>
              <a:gd name="f81" fmla="val 21"/>
              <a:gd name="f82" fmla="val 26"/>
              <a:gd name="f83" fmla="val 12"/>
              <a:gd name="f84" fmla="val 24"/>
              <a:gd name="f85" fmla="val 23"/>
              <a:gd name="f86" fmla="val 9"/>
              <a:gd name="f87" fmla="val 22"/>
              <a:gd name="f88" fmla="val 20"/>
              <a:gd name="f89" fmla="val 92"/>
              <a:gd name="f90" fmla="val 128"/>
              <a:gd name="f91" fmla="val 91"/>
              <a:gd name="f92" fmla="val 126"/>
              <a:gd name="f93" fmla="val 90"/>
              <a:gd name="f94" fmla="val 124"/>
              <a:gd name="f95" fmla="val 123"/>
              <a:gd name="f96" fmla="val 84"/>
              <a:gd name="f97" fmla="val 73"/>
              <a:gd name="f98" fmla="val 129"/>
              <a:gd name="f99" fmla="val 130"/>
              <a:gd name="f100" fmla="val 134"/>
              <a:gd name="f101" fmla="val 140"/>
              <a:gd name="f102" fmla="val 145"/>
              <a:gd name="f103" fmla="val 70"/>
              <a:gd name="f104" fmla="val 146"/>
              <a:gd name="f105" fmla="val 147"/>
              <a:gd name="f106" fmla="val 137"/>
              <a:gd name="f107" fmla="val 132"/>
              <a:gd name="f108" fmla="val 49"/>
              <a:gd name="f109" fmla="val 45"/>
              <a:gd name="f110" fmla="val 46"/>
              <a:gd name="f111" fmla="val 131"/>
              <a:gd name="f112" fmla="val 51"/>
              <a:gd name="f113" fmla="val 135"/>
              <a:gd name="f114" fmla="val 55"/>
              <a:gd name="f115" fmla="val 138"/>
              <a:gd name="f116" fmla="val 121"/>
              <a:gd name="f117" fmla="val 115"/>
              <a:gd name="f118" fmla="val 109"/>
              <a:gd name="f119" fmla="val 106"/>
              <a:gd name="f120" fmla="val 111"/>
              <a:gd name="f121" fmla="val 54"/>
              <a:gd name="f122" fmla="val 118"/>
              <a:gd name="f123" fmla="val 39"/>
              <a:gd name="f124" fmla="val 42"/>
              <a:gd name="f125" fmla="val 58"/>
              <a:gd name="f126" fmla="val 104"/>
              <a:gd name="f127" fmla="val 101"/>
              <a:gd name="f128" fmla="val 99"/>
              <a:gd name="f129" fmla="val 95"/>
              <a:gd name="f130" fmla="val 56"/>
              <a:gd name="f131" fmla="val 94"/>
              <a:gd name="f132" fmla="val 52"/>
              <a:gd name="f133" fmla="val 48"/>
              <a:gd name="f134" fmla="val 102"/>
              <a:gd name="f135" fmla="val 38"/>
              <a:gd name="f136" fmla="val 103"/>
              <a:gd name="f137" fmla="val 47"/>
              <a:gd name="f138" fmla="val 41"/>
              <a:gd name="f139" fmla="val 37"/>
              <a:gd name="f140" fmla="val 30"/>
              <a:gd name="f141" fmla="val 85"/>
              <a:gd name="f142" fmla="val 86"/>
              <a:gd name="f143" fmla="val 17"/>
              <a:gd name="f144" fmla="val 98"/>
              <a:gd name="f145" fmla="val 105"/>
              <a:gd name="f146" fmla="val 169"/>
              <a:gd name="f147" fmla="val 171"/>
              <a:gd name="f148" fmla="val 89"/>
              <a:gd name="f149" fmla="val 173"/>
              <a:gd name="f150" fmla="val 168"/>
              <a:gd name="f151" fmla="val 164"/>
              <a:gd name="f152" fmla="val 143"/>
              <a:gd name="f153" fmla="val 27"/>
              <a:gd name="f154" fmla="val 44"/>
              <a:gd name="f155" fmla="val 50"/>
              <a:gd name="f156" fmla="val 82"/>
              <a:gd name="f157" fmla="val 53"/>
              <a:gd name="f158" fmla="val 93"/>
              <a:gd name="f159" fmla="val 108"/>
              <a:gd name="f160" fmla="val 112"/>
              <a:gd name="f161" fmla="val 122"/>
              <a:gd name="f162" fmla="val 133"/>
              <a:gd name="f163" fmla="val 100"/>
              <a:gd name="f164" fmla="val 136"/>
              <a:gd name="f165" fmla="val 114"/>
              <a:gd name="f166" fmla="val 107"/>
              <a:gd name="f167" fmla="val 142"/>
              <a:gd name="f168" fmla="val 144"/>
              <a:gd name="f169" fmla="val 151"/>
              <a:gd name="f170" fmla="val 153"/>
              <a:gd name="f171" fmla="val 155"/>
              <a:gd name="f172" fmla="val 154"/>
              <a:gd name="f173" fmla="val 152"/>
              <a:gd name="f174" fmla="val 83"/>
              <a:gd name="f175" fmla="val 156"/>
              <a:gd name="f176" fmla="val 160"/>
              <a:gd name="f177" fmla="val 165"/>
              <a:gd name="f178" fmla="*/ f0 1 223"/>
              <a:gd name="f179" fmla="*/ f1 1 148"/>
              <a:gd name="f180" fmla="val f2"/>
              <a:gd name="f181" fmla="val f3"/>
              <a:gd name="f182" fmla="val f4"/>
              <a:gd name="f183" fmla="+- f182 0 f180"/>
              <a:gd name="f184" fmla="+- f181 0 f180"/>
              <a:gd name="f185" fmla="*/ f184 1 223"/>
              <a:gd name="f186" fmla="*/ f183 1 148"/>
              <a:gd name="f187" fmla="*/ f180 1 f185"/>
              <a:gd name="f188" fmla="*/ f181 1 f185"/>
              <a:gd name="f189" fmla="*/ f180 1 f186"/>
              <a:gd name="f190" fmla="*/ f182 1 f186"/>
              <a:gd name="f191" fmla="*/ f187 f178 1"/>
              <a:gd name="f192" fmla="*/ f188 f178 1"/>
              <a:gd name="f193" fmla="*/ f190 f179 1"/>
              <a:gd name="f194" fmla="*/ f189 f179 1"/>
            </a:gdLst>
            <a:ahLst/>
            <a:cxnLst>
              <a:cxn ang="3cd4">
                <a:pos x="hc" y="t"/>
              </a:cxn>
              <a:cxn ang="0">
                <a:pos x="r" y="vc"/>
              </a:cxn>
              <a:cxn ang="cd4">
                <a:pos x="hc" y="b"/>
              </a:cxn>
              <a:cxn ang="cd2">
                <a:pos x="l" y="vc"/>
              </a:cxn>
            </a:cxnLst>
            <a:rect l="f191" t="f194" r="f192" b="f193"/>
            <a:pathLst>
              <a:path w="223" h="148">
                <a:moveTo>
                  <a:pt x="f5" y="f6"/>
                </a:moveTo>
                <a:cubicBezTo>
                  <a:pt x="f7" y="f8"/>
                  <a:pt x="f7" y="f8"/>
                  <a:pt x="f7" y="f8"/>
                </a:cubicBezTo>
                <a:cubicBezTo>
                  <a:pt x="f9" y="f10"/>
                  <a:pt x="f9" y="f10"/>
                  <a:pt x="f9" y="f10"/>
                </a:cubicBezTo>
                <a:cubicBezTo>
                  <a:pt x="f11" y="f12"/>
                  <a:pt x="f13" y="f14"/>
                  <a:pt x="f15" y="f14"/>
                </a:cubicBezTo>
                <a:cubicBezTo>
                  <a:pt x="f16" y="f14"/>
                  <a:pt x="f17" y="f18"/>
                  <a:pt x="f19" y="f20"/>
                </a:cubicBezTo>
                <a:cubicBezTo>
                  <a:pt x="f19" y="f20"/>
                  <a:pt x="f21" y="f22"/>
                  <a:pt x="f23" y="f22"/>
                </a:cubicBezTo>
                <a:cubicBezTo>
                  <a:pt x="f24" y="f22"/>
                  <a:pt x="f25" y="f26"/>
                  <a:pt x="f27" y="f20"/>
                </a:cubicBezTo>
                <a:cubicBezTo>
                  <a:pt x="f28" y="f18"/>
                  <a:pt x="f29" y="f30"/>
                  <a:pt x="f29" y="f31"/>
                </a:cubicBezTo>
                <a:cubicBezTo>
                  <a:pt x="f29" y="f32"/>
                  <a:pt x="f27" y="f33"/>
                  <a:pt x="f34" y="f33"/>
                </a:cubicBezTo>
                <a:cubicBezTo>
                  <a:pt x="f35" y="f36"/>
                  <a:pt x="f37" y="f38"/>
                  <a:pt x="f39" y="f40"/>
                </a:cubicBezTo>
                <a:cubicBezTo>
                  <a:pt x="f39" y="f40"/>
                  <a:pt x="f41" y="f40"/>
                  <a:pt x="f41" y="f40"/>
                </a:cubicBezTo>
                <a:cubicBezTo>
                  <a:pt x="f42" y="f40"/>
                  <a:pt x="f9" y="f43"/>
                  <a:pt x="f5" y="f6"/>
                </a:cubicBezTo>
                <a:close/>
                <a:moveTo>
                  <a:pt x="f44" y="f2"/>
                </a:moveTo>
                <a:cubicBezTo>
                  <a:pt x="f44" y="f2"/>
                  <a:pt x="f45" y="f2"/>
                  <a:pt x="f46" y="f2"/>
                </a:cubicBezTo>
                <a:cubicBezTo>
                  <a:pt x="f47" y="f48"/>
                  <a:pt x="f47" y="f48"/>
                  <a:pt x="f47" y="f48"/>
                </a:cubicBezTo>
                <a:cubicBezTo>
                  <a:pt x="f49" y="f50"/>
                  <a:pt x="f51" y="f52"/>
                  <a:pt x="f51" y="f40"/>
                </a:cubicBezTo>
                <a:cubicBezTo>
                  <a:pt x="f53" y="f38"/>
                  <a:pt x="f53" y="f54"/>
                  <a:pt x="f51" y="f55"/>
                </a:cubicBezTo>
                <a:cubicBezTo>
                  <a:pt x="f56" y="f12"/>
                  <a:pt x="f56" y="f12"/>
                  <a:pt x="f56" y="f12"/>
                </a:cubicBezTo>
                <a:cubicBezTo>
                  <a:pt x="f57" y="f58"/>
                  <a:pt x="f59" y="f60"/>
                  <a:pt x="f61" y="f58"/>
                </a:cubicBezTo>
                <a:cubicBezTo>
                  <a:pt x="f62" y="f12"/>
                  <a:pt x="f62" y="f12"/>
                  <a:pt x="f62" y="f12"/>
                </a:cubicBezTo>
                <a:cubicBezTo>
                  <a:pt x="f63" y="f64"/>
                  <a:pt x="f65" y="f66"/>
                  <a:pt x="f67" y="f68"/>
                </a:cubicBezTo>
                <a:cubicBezTo>
                  <a:pt x="f3" y="f69"/>
                  <a:pt x="f3" y="f70"/>
                  <a:pt x="f67" y="f71"/>
                </a:cubicBezTo>
                <a:cubicBezTo>
                  <a:pt x="f72" y="f48"/>
                  <a:pt x="f72" y="f48"/>
                  <a:pt x="f72" y="f48"/>
                </a:cubicBezTo>
                <a:cubicBezTo>
                  <a:pt x="f73" y="f74"/>
                  <a:pt x="f7" y="f2"/>
                  <a:pt x="f44" y="f2"/>
                </a:cubicBezTo>
                <a:close/>
                <a:moveTo>
                  <a:pt x="f74" y="f27"/>
                </a:moveTo>
                <a:cubicBezTo>
                  <a:pt x="f2" y="f25"/>
                  <a:pt x="f74" y="f10"/>
                  <a:pt x="f75" y="f24"/>
                </a:cubicBezTo>
                <a:cubicBezTo>
                  <a:pt x="f48" y="f76"/>
                  <a:pt x="f50" y="f77"/>
                  <a:pt x="f78" y="f77"/>
                </a:cubicBezTo>
                <a:cubicBezTo>
                  <a:pt x="f79" y="f23"/>
                  <a:pt x="f79" y="f23"/>
                  <a:pt x="f79" y="f23"/>
                </a:cubicBezTo>
                <a:cubicBezTo>
                  <a:pt x="f80" y="f23"/>
                  <a:pt x="f81" y="f76"/>
                  <a:pt x="f81" y="f25"/>
                </a:cubicBezTo>
                <a:cubicBezTo>
                  <a:pt x="f82" y="f79"/>
                  <a:pt x="f82" y="f79"/>
                  <a:pt x="f82" y="f79"/>
                </a:cubicBezTo>
                <a:cubicBezTo>
                  <a:pt x="f82" y="f43"/>
                  <a:pt x="f33" y="f83"/>
                  <a:pt x="f84" y="f54"/>
                </a:cubicBezTo>
                <a:cubicBezTo>
                  <a:pt x="f85" y="f86"/>
                  <a:pt x="f87" y="f86"/>
                  <a:pt x="f88" y="f38"/>
                </a:cubicBezTo>
                <a:cubicBezTo>
                  <a:pt x="f55" y="f38"/>
                  <a:pt x="f55" y="f38"/>
                  <a:pt x="f55" y="f38"/>
                </a:cubicBezTo>
                <a:cubicBezTo>
                  <a:pt x="f55" y="f38"/>
                  <a:pt x="f55" y="f38"/>
                  <a:pt x="f55" y="f38"/>
                </a:cubicBezTo>
                <a:cubicBezTo>
                  <a:pt x="f38" y="f38"/>
                  <a:pt x="f52" y="f54"/>
                  <a:pt x="f52" y="f43"/>
                </a:cubicBezTo>
                <a:lnTo>
                  <a:pt x="f74" y="f27"/>
                </a:lnTo>
                <a:close/>
                <a:moveTo>
                  <a:pt x="f89" y="f90"/>
                </a:moveTo>
                <a:cubicBezTo>
                  <a:pt x="f91" y="f92"/>
                  <a:pt x="f93" y="f94"/>
                  <a:pt x="f21" y="f95"/>
                </a:cubicBezTo>
                <a:cubicBezTo>
                  <a:pt x="f96" y="f39"/>
                  <a:pt x="f77" y="f41"/>
                  <a:pt x="f10" y="f94"/>
                </a:cubicBezTo>
                <a:cubicBezTo>
                  <a:pt x="f97" y="f98"/>
                  <a:pt x="f97" y="f98"/>
                  <a:pt x="f97" y="f98"/>
                </a:cubicBezTo>
                <a:cubicBezTo>
                  <a:pt x="f28" y="f99"/>
                  <a:pt x="f28" y="f99"/>
                  <a:pt x="f28" y="f99"/>
                </a:cubicBezTo>
                <a:cubicBezTo>
                  <a:pt x="f60" y="f100"/>
                  <a:pt x="f60" y="f100"/>
                  <a:pt x="f60" y="f100"/>
                </a:cubicBezTo>
                <a:cubicBezTo>
                  <a:pt x="f64" y="f101"/>
                  <a:pt x="f60" y="f102"/>
                  <a:pt x="f103" y="f104"/>
                </a:cubicBezTo>
                <a:cubicBezTo>
                  <a:pt x="f28" y="f105"/>
                  <a:pt x="f27" y="f4"/>
                  <a:pt x="f25" y="f4"/>
                </a:cubicBezTo>
                <a:cubicBezTo>
                  <a:pt x="f10" y="f4"/>
                  <a:pt x="f76" y="f105"/>
                  <a:pt x="f23" y="f102"/>
                </a:cubicBezTo>
                <a:cubicBezTo>
                  <a:pt x="f21" y="f106"/>
                  <a:pt x="f21" y="f106"/>
                  <a:pt x="f21" y="f106"/>
                </a:cubicBezTo>
                <a:cubicBezTo>
                  <a:pt x="f21" y="f106"/>
                  <a:pt x="f21" y="f106"/>
                  <a:pt x="f21" y="f106"/>
                </a:cubicBezTo>
                <a:cubicBezTo>
                  <a:pt x="f93" y="f100"/>
                  <a:pt x="f93" y="f100"/>
                  <a:pt x="f93" y="f100"/>
                </a:cubicBezTo>
                <a:cubicBezTo>
                  <a:pt x="f91" y="f107"/>
                  <a:pt x="f89" y="f99"/>
                  <a:pt x="f89" y="f90"/>
                </a:cubicBezTo>
                <a:close/>
                <a:moveTo>
                  <a:pt x="f108" y="f94"/>
                </a:moveTo>
                <a:cubicBezTo>
                  <a:pt x="f109" y="f90"/>
                  <a:pt x="f110" y="f111"/>
                  <a:pt x="f112" y="f113"/>
                </a:cubicBezTo>
                <a:cubicBezTo>
                  <a:pt x="f114" y="f115"/>
                  <a:pt x="f70" y="f115"/>
                  <a:pt x="f68" y="f100"/>
                </a:cubicBezTo>
                <a:cubicBezTo>
                  <a:pt x="f97" y="f116"/>
                  <a:pt x="f97" y="f116"/>
                  <a:pt x="f97" y="f116"/>
                </a:cubicBezTo>
                <a:cubicBezTo>
                  <a:pt x="f24" y="f117"/>
                  <a:pt x="f97" y="f16"/>
                  <a:pt x="f29" y="f118"/>
                </a:cubicBezTo>
                <a:cubicBezTo>
                  <a:pt x="f58" y="f119"/>
                  <a:pt x="f64" y="f119"/>
                  <a:pt x="f69" y="f120"/>
                </a:cubicBezTo>
                <a:cubicBezTo>
                  <a:pt x="f121" y="f122"/>
                  <a:pt x="f121" y="f122"/>
                  <a:pt x="f121" y="f122"/>
                </a:cubicBezTo>
                <a:cubicBezTo>
                  <a:pt x="f121" y="f122"/>
                  <a:pt x="f121" y="f122"/>
                  <a:pt x="f121" y="f122"/>
                </a:cubicBezTo>
                <a:cubicBezTo>
                  <a:pt x="f121" y="f122"/>
                  <a:pt x="f121" y="f122"/>
                  <a:pt x="f121" y="f122"/>
                </a:cubicBezTo>
                <a:lnTo>
                  <a:pt x="f108" y="f94"/>
                </a:lnTo>
                <a:close/>
                <a:moveTo>
                  <a:pt x="f18" y="f118"/>
                </a:moveTo>
                <a:cubicBezTo>
                  <a:pt x="f31" y="f120"/>
                  <a:pt x="f31" y="f15"/>
                  <a:pt x="f31" y="f37"/>
                </a:cubicBezTo>
                <a:cubicBezTo>
                  <a:pt x="f30" y="f122"/>
                  <a:pt x="f18" y="f39"/>
                  <a:pt x="f26" y="f116"/>
                </a:cubicBezTo>
                <a:cubicBezTo>
                  <a:pt x="f123" y="f94"/>
                  <a:pt x="f124" y="f94"/>
                  <a:pt x="f110" y="f39"/>
                </a:cubicBezTo>
                <a:cubicBezTo>
                  <a:pt x="f125" y="f119"/>
                  <a:pt x="f125" y="f119"/>
                  <a:pt x="f125" y="f119"/>
                </a:cubicBezTo>
                <a:cubicBezTo>
                  <a:pt x="f70" y="f126"/>
                  <a:pt x="f69" y="f127"/>
                  <a:pt x="f69" y="f128"/>
                </a:cubicBezTo>
                <a:cubicBezTo>
                  <a:pt x="f70" y="f17"/>
                  <a:pt x="f125" y="f129"/>
                  <a:pt x="f130" y="f131"/>
                </a:cubicBezTo>
                <a:cubicBezTo>
                  <a:pt x="f132" y="f91"/>
                  <a:pt x="f133" y="f91"/>
                  <a:pt x="f109" y="f129"/>
                </a:cubicBezTo>
                <a:cubicBezTo>
                  <a:pt x="f123" y="f134"/>
                  <a:pt x="f123" y="f134"/>
                  <a:pt x="f123" y="f134"/>
                </a:cubicBezTo>
                <a:cubicBezTo>
                  <a:pt x="f123" y="f134"/>
                  <a:pt x="f123" y="f134"/>
                  <a:pt x="f123" y="f134"/>
                </a:cubicBezTo>
                <a:cubicBezTo>
                  <a:pt x="f135" y="f136"/>
                  <a:pt x="f135" y="f136"/>
                  <a:pt x="f135" y="f136"/>
                </a:cubicBezTo>
                <a:lnTo>
                  <a:pt x="f18" y="f118"/>
                </a:lnTo>
                <a:close/>
                <a:moveTo>
                  <a:pt x="f31" y="f126"/>
                </a:moveTo>
                <a:cubicBezTo>
                  <a:pt x="f124" y="f93"/>
                  <a:pt x="f124" y="f93"/>
                  <a:pt x="f124" y="f93"/>
                </a:cubicBezTo>
                <a:cubicBezTo>
                  <a:pt x="f137" y="f96"/>
                  <a:pt x="f124" y="f77"/>
                  <a:pt x="f138" y="f76"/>
                </a:cubicBezTo>
                <a:cubicBezTo>
                  <a:pt x="f139" y="f25"/>
                  <a:pt x="f18" y="f34"/>
                  <a:pt x="f140" y="f77"/>
                </a:cubicBezTo>
                <a:cubicBezTo>
                  <a:pt x="f82" y="f141"/>
                  <a:pt x="f82" y="f141"/>
                  <a:pt x="f82" y="f141"/>
                </a:cubicBezTo>
                <a:cubicBezTo>
                  <a:pt x="f82" y="f141"/>
                  <a:pt x="f82" y="f141"/>
                  <a:pt x="f82" y="f141"/>
                </a:cubicBezTo>
                <a:cubicBezTo>
                  <a:pt x="f33" y="f142"/>
                  <a:pt x="f33" y="f142"/>
                  <a:pt x="f33" y="f142"/>
                </a:cubicBezTo>
                <a:cubicBezTo>
                  <a:pt x="f88" y="f89"/>
                  <a:pt x="f88" y="f89"/>
                  <a:pt x="f88" y="f89"/>
                </a:cubicBezTo>
                <a:cubicBezTo>
                  <a:pt x="f80" y="f131"/>
                  <a:pt x="f143" y="f19"/>
                  <a:pt x="f143" y="f144"/>
                </a:cubicBezTo>
                <a:cubicBezTo>
                  <a:pt x="f143" y="f127"/>
                  <a:pt x="f36" y="f134"/>
                  <a:pt x="f88" y="f136"/>
                </a:cubicBezTo>
                <a:cubicBezTo>
                  <a:pt x="f87" y="f126"/>
                  <a:pt x="f84" y="f119"/>
                  <a:pt x="f82" y="f119"/>
                </a:cubicBezTo>
                <a:cubicBezTo>
                  <a:pt x="f32" y="f119"/>
                  <a:pt x="f14" y="f145"/>
                  <a:pt x="f31" y="f126"/>
                </a:cubicBezTo>
                <a:close/>
                <a:moveTo>
                  <a:pt x="f146" y="f89"/>
                </a:moveTo>
                <a:cubicBezTo>
                  <a:pt x="f147" y="f148"/>
                  <a:pt x="f149" y="f141"/>
                  <a:pt x="f150" y="f77"/>
                </a:cubicBezTo>
                <a:cubicBezTo>
                  <a:pt x="f151" y="f34"/>
                  <a:pt x="f151" y="f34"/>
                  <a:pt x="f151" y="f34"/>
                </a:cubicBezTo>
                <a:cubicBezTo>
                  <a:pt x="f152" y="f125"/>
                  <a:pt x="f122" y="f135"/>
                  <a:pt x="f15" y="f20"/>
                </a:cubicBezTo>
                <a:cubicBezTo>
                  <a:pt x="f16" y="f26"/>
                  <a:pt x="f136" y="f139"/>
                  <a:pt x="f144" y="f123"/>
                </a:cubicBezTo>
                <a:cubicBezTo>
                  <a:pt x="f17" y="f123"/>
                  <a:pt x="f17" y="f123"/>
                  <a:pt x="f17" y="f123"/>
                </a:cubicBezTo>
                <a:cubicBezTo>
                  <a:pt x="f17" y="f123"/>
                  <a:pt x="f148" y="f138"/>
                  <a:pt x="f23" y="f138"/>
                </a:cubicBezTo>
                <a:cubicBezTo>
                  <a:pt x="f10" y="f138"/>
                  <a:pt x="f97" y="f138"/>
                  <a:pt x="f29" y="f123"/>
                </a:cubicBezTo>
                <a:cubicBezTo>
                  <a:pt x="f8" y="f22"/>
                  <a:pt x="f8" y="f30"/>
                  <a:pt x="f8" y="f31"/>
                </a:cubicBezTo>
                <a:cubicBezTo>
                  <a:pt x="f8" y="f82"/>
                  <a:pt x="f103" y="f87"/>
                  <a:pt x="f97" y="f88"/>
                </a:cubicBezTo>
                <a:cubicBezTo>
                  <a:pt x="f31" y="f79"/>
                  <a:pt x="f31" y="f79"/>
                  <a:pt x="f31" y="f79"/>
                </a:cubicBezTo>
                <a:cubicBezTo>
                  <a:pt x="f153" y="f34"/>
                  <a:pt x="f153" y="f34"/>
                  <a:pt x="f153" y="f34"/>
                </a:cubicBezTo>
                <a:cubicBezTo>
                  <a:pt x="f140" y="f28"/>
                  <a:pt x="f18" y="f29"/>
                  <a:pt x="f22" y="f29"/>
                </a:cubicBezTo>
                <a:cubicBezTo>
                  <a:pt x="f123" y="f29"/>
                  <a:pt x="f124" y="f28"/>
                  <a:pt x="f154" y="f25"/>
                </a:cubicBezTo>
                <a:cubicBezTo>
                  <a:pt x="f133" y="f24"/>
                  <a:pt x="f155" y="f156"/>
                  <a:pt x="f108" y="f35"/>
                </a:cubicBezTo>
                <a:cubicBezTo>
                  <a:pt x="f157" y="f142"/>
                  <a:pt x="f130" y="f35"/>
                  <a:pt x="f70" y="f93"/>
                </a:cubicBezTo>
                <a:cubicBezTo>
                  <a:pt x="f66" y="f158"/>
                  <a:pt x="f12" y="f144"/>
                  <a:pt x="f12" y="f134"/>
                </a:cubicBezTo>
                <a:cubicBezTo>
                  <a:pt x="f58" y="f127"/>
                  <a:pt x="f28" y="f136"/>
                  <a:pt x="f25" y="f145"/>
                </a:cubicBezTo>
                <a:cubicBezTo>
                  <a:pt x="f24" y="f159"/>
                  <a:pt x="f77" y="f160"/>
                  <a:pt x="f77" y="f37"/>
                </a:cubicBezTo>
                <a:cubicBezTo>
                  <a:pt x="f96" y="f117"/>
                  <a:pt x="f21" y="f37"/>
                  <a:pt x="f89" y="f122"/>
                </a:cubicBezTo>
                <a:cubicBezTo>
                  <a:pt x="f19" y="f161"/>
                  <a:pt x="f144" y="f90"/>
                  <a:pt x="f19" y="f162"/>
                </a:cubicBezTo>
                <a:cubicBezTo>
                  <a:pt x="f163" y="f164"/>
                  <a:pt x="f163" y="f164"/>
                  <a:pt x="f163" y="f164"/>
                </a:cubicBezTo>
                <a:cubicBezTo>
                  <a:pt x="f163" y="f164"/>
                  <a:pt x="f163" y="f106"/>
                  <a:pt x="f127" y="f106"/>
                </a:cubicBezTo>
                <a:cubicBezTo>
                  <a:pt x="f127" y="f106"/>
                  <a:pt x="f127" y="f106"/>
                  <a:pt x="f127" y="f106"/>
                </a:cubicBezTo>
                <a:cubicBezTo>
                  <a:pt x="f134" y="f115"/>
                  <a:pt x="f126" y="f115"/>
                  <a:pt x="f145" y="f115"/>
                </a:cubicBezTo>
                <a:cubicBezTo>
                  <a:pt x="f159" y="f115"/>
                  <a:pt x="f16" y="f106"/>
                  <a:pt x="f120" y="f113"/>
                </a:cubicBezTo>
                <a:cubicBezTo>
                  <a:pt x="f165" y="f107"/>
                  <a:pt x="f117" y="f99"/>
                  <a:pt x="f160" y="f92"/>
                </a:cubicBezTo>
                <a:cubicBezTo>
                  <a:pt x="f160" y="f92"/>
                  <a:pt x="f160" y="f92"/>
                  <a:pt x="f160" y="f92"/>
                </a:cubicBezTo>
                <a:cubicBezTo>
                  <a:pt x="f158" y="f16"/>
                  <a:pt x="f158" y="f16"/>
                  <a:pt x="f158" y="f16"/>
                </a:cubicBezTo>
                <a:cubicBezTo>
                  <a:pt x="f89" y="f16"/>
                  <a:pt x="f89" y="f118"/>
                  <a:pt x="f89" y="f159"/>
                </a:cubicBezTo>
                <a:cubicBezTo>
                  <a:pt x="f89" y="f166"/>
                  <a:pt x="f89" y="f166"/>
                  <a:pt x="f158" y="f119"/>
                </a:cubicBezTo>
                <a:cubicBezTo>
                  <a:pt x="f131" y="f145"/>
                  <a:pt x="f19" y="f145"/>
                  <a:pt x="f17" y="f119"/>
                </a:cubicBezTo>
                <a:cubicBezTo>
                  <a:pt x="f116" y="f42"/>
                  <a:pt x="f116" y="f42"/>
                  <a:pt x="f116" y="f42"/>
                </a:cubicBezTo>
                <a:cubicBezTo>
                  <a:pt x="f95" y="f42"/>
                  <a:pt x="f94" y="f90"/>
                  <a:pt x="f92" y="f90"/>
                </a:cubicBezTo>
                <a:cubicBezTo>
                  <a:pt x="f90" y="f90"/>
                  <a:pt x="f99" y="f92"/>
                  <a:pt x="f107" y="f94"/>
                </a:cubicBezTo>
                <a:cubicBezTo>
                  <a:pt x="f100" y="f161"/>
                  <a:pt x="f100" y="f41"/>
                  <a:pt x="f100" y="f122"/>
                </a:cubicBezTo>
                <a:cubicBezTo>
                  <a:pt x="f100" y="f37"/>
                  <a:pt x="f162" y="f165"/>
                  <a:pt x="f111" y="f160"/>
                </a:cubicBezTo>
                <a:cubicBezTo>
                  <a:pt x="f90" y="f16"/>
                  <a:pt x="f90" y="f16"/>
                  <a:pt x="f90" y="f16"/>
                </a:cubicBezTo>
                <a:cubicBezTo>
                  <a:pt x="f90" y="f16"/>
                  <a:pt x="f90" y="f16"/>
                  <a:pt x="f90" y="f16"/>
                </a:cubicBezTo>
                <a:cubicBezTo>
                  <a:pt x="f165" y="f128"/>
                  <a:pt x="f165" y="f128"/>
                  <a:pt x="f165" y="f128"/>
                </a:cubicBezTo>
                <a:cubicBezTo>
                  <a:pt x="f15" y="f144"/>
                  <a:pt x="f15" y="f144"/>
                  <a:pt x="f15" y="f17"/>
                </a:cubicBezTo>
                <a:cubicBezTo>
                  <a:pt x="f15" y="f19"/>
                  <a:pt x="f15" y="f129"/>
                  <a:pt x="f165" y="f129"/>
                </a:cubicBezTo>
                <a:cubicBezTo>
                  <a:pt x="f117" y="f158"/>
                  <a:pt x="f13" y="f158"/>
                  <a:pt x="f122" y="f131"/>
                </a:cubicBezTo>
                <a:cubicBezTo>
                  <a:pt x="f101" y="f160"/>
                  <a:pt x="f101" y="f160"/>
                  <a:pt x="f101" y="f160"/>
                </a:cubicBezTo>
                <a:cubicBezTo>
                  <a:pt x="f167" y="f165"/>
                  <a:pt x="f168" y="f165"/>
                  <a:pt x="f104" y="f165"/>
                </a:cubicBezTo>
                <a:cubicBezTo>
                  <a:pt x="f4" y="f165"/>
                  <a:pt x="f169" y="f15"/>
                  <a:pt x="f170" y="f16"/>
                </a:cubicBezTo>
                <a:cubicBezTo>
                  <a:pt x="f171" y="f159"/>
                  <a:pt x="f171" y="f119"/>
                  <a:pt x="f171" y="f126"/>
                </a:cubicBezTo>
                <a:cubicBezTo>
                  <a:pt x="f171" y="f134"/>
                  <a:pt x="f172" y="f163"/>
                  <a:pt x="f173" y="f144"/>
                </a:cubicBezTo>
                <a:cubicBezTo>
                  <a:pt x="f102" y="f158"/>
                  <a:pt x="f102" y="f158"/>
                  <a:pt x="f102" y="f158"/>
                </a:cubicBezTo>
                <a:cubicBezTo>
                  <a:pt x="f102" y="f158"/>
                  <a:pt x="f102" y="f158"/>
                  <a:pt x="f102" y="f158"/>
                </a:cubicBezTo>
                <a:cubicBezTo>
                  <a:pt x="f162" y="f174"/>
                  <a:pt x="f162" y="f174"/>
                  <a:pt x="f162" y="f174"/>
                </a:cubicBezTo>
                <a:cubicBezTo>
                  <a:pt x="f107" y="f156"/>
                  <a:pt x="f107" y="f23"/>
                  <a:pt x="f162" y="f76"/>
                </a:cubicBezTo>
                <a:cubicBezTo>
                  <a:pt x="f100" y="f24"/>
                  <a:pt x="f164" y="f24"/>
                  <a:pt x="f106" y="f76"/>
                </a:cubicBezTo>
                <a:cubicBezTo>
                  <a:pt x="f175" y="f131"/>
                  <a:pt x="f175" y="f131"/>
                  <a:pt x="f175" y="f131"/>
                </a:cubicBezTo>
                <a:cubicBezTo>
                  <a:pt x="f176" y="f144"/>
                  <a:pt x="f177" y="f17"/>
                  <a:pt x="f146" y="f89"/>
                </a:cubicBezTo>
                <a:close/>
              </a:path>
            </a:pathLst>
          </a:custGeom>
          <a:solidFill>
            <a:srgbClr val="FFFFFF"/>
          </a:solidFill>
          <a:ln cap="flat">
            <a:noFill/>
            <a:prstDash val="solid"/>
          </a:ln>
        </p:spPr>
        <p:txBody>
          <a:bodyPr vert="horz" wrap="square" lIns="80677" tIns="40325" rIns="80677" bIns="40325"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588" b="0" i="0" u="none" strike="noStrike" kern="0" cap="none" spc="0" baseline="0">
              <a:solidFill>
                <a:srgbClr val="000000"/>
              </a:solidFill>
              <a:uFillTx/>
              <a:latin typeface="Calibri"/>
              <a:ea typeface="Calibri"/>
              <a:cs typeface="Calibri"/>
            </a:endParaRPr>
          </a:p>
        </p:txBody>
      </p:sp>
      <p:sp>
        <p:nvSpPr>
          <p:cNvPr id="22" name="Google Shape;149;p11">
            <a:extLst>
              <a:ext uri="{FF2B5EF4-FFF2-40B4-BE49-F238E27FC236}">
                <a16:creationId xmlns:a16="http://schemas.microsoft.com/office/drawing/2014/main" id="{CE2B88D6-FB26-4C85-A117-4312D1C384FF}"/>
              </a:ext>
            </a:extLst>
          </p:cNvPr>
          <p:cNvSpPr/>
          <p:nvPr/>
        </p:nvSpPr>
        <p:spPr>
          <a:xfrm>
            <a:off x="2039925" y="4830692"/>
            <a:ext cx="792812" cy="665354"/>
          </a:xfrm>
          <a:custGeom>
            <a:avLst/>
            <a:gdLst>
              <a:gd name="f0" fmla="val w"/>
              <a:gd name="f1" fmla="val h"/>
              <a:gd name="f2" fmla="val 0"/>
              <a:gd name="f3" fmla="val 192"/>
              <a:gd name="f4" fmla="val 161"/>
              <a:gd name="f5" fmla="val 26"/>
              <a:gd name="f6" fmla="val 131"/>
              <a:gd name="f7" fmla="val 87"/>
              <a:gd name="f8" fmla="val 84"/>
              <a:gd name="f9" fmla="val 29"/>
              <a:gd name="f10" fmla="val 81"/>
              <a:gd name="f11" fmla="val 32"/>
              <a:gd name="f12" fmla="val 43"/>
              <a:gd name="f13" fmla="val 46"/>
              <a:gd name="f14" fmla="val 49"/>
              <a:gd name="f15" fmla="val 134"/>
              <a:gd name="f16" fmla="val 137"/>
              <a:gd name="f17" fmla="val 71"/>
              <a:gd name="f18" fmla="val 66"/>
              <a:gd name="f19" fmla="val 67"/>
              <a:gd name="f20" fmla="val 64"/>
              <a:gd name="f21" fmla="val 69"/>
              <a:gd name="f22" fmla="val 72"/>
              <a:gd name="f23" fmla="val 85"/>
              <a:gd name="f24" fmla="val 88"/>
              <a:gd name="f25" fmla="val 109"/>
              <a:gd name="f26" fmla="val 53"/>
              <a:gd name="f27" fmla="val 106"/>
              <a:gd name="f28" fmla="val 103"/>
              <a:gd name="f29" fmla="val 55"/>
              <a:gd name="f30" fmla="val 59"/>
              <a:gd name="f31" fmla="val 120"/>
              <a:gd name="f32" fmla="val 123"/>
              <a:gd name="f33" fmla="val 126"/>
              <a:gd name="f34" fmla="val 148"/>
              <a:gd name="f35" fmla="val 39"/>
              <a:gd name="f36" fmla="val 144"/>
              <a:gd name="f37" fmla="val 141"/>
              <a:gd name="f38" fmla="val 42"/>
              <a:gd name="f39" fmla="val 45"/>
              <a:gd name="f40" fmla="val 158"/>
              <a:gd name="f41" fmla="val 162"/>
              <a:gd name="f42" fmla="val 165"/>
              <a:gd name="f43" fmla="val 70"/>
              <a:gd name="f44" fmla="val 57"/>
              <a:gd name="f45" fmla="val 108"/>
              <a:gd name="f46" fmla="val 143"/>
              <a:gd name="f47" fmla="val 21"/>
              <a:gd name="f48" fmla="val 146"/>
              <a:gd name="f49" fmla="val 27"/>
              <a:gd name="f50" fmla="val 8"/>
              <a:gd name="f51" fmla="val 136"/>
              <a:gd name="f52" fmla="val 7"/>
              <a:gd name="f53" fmla="val 139"/>
              <a:gd name="f54" fmla="val 14"/>
              <a:gd name="f55" fmla="val 105"/>
              <a:gd name="f56" fmla="val 34"/>
              <a:gd name="f57" fmla="val 68"/>
              <a:gd name="f58" fmla="val 28"/>
              <a:gd name="f59" fmla="val 56"/>
              <a:gd name="f60" fmla="val 149"/>
              <a:gd name="f61" fmla="val 173"/>
              <a:gd name="f62" fmla="val 138"/>
              <a:gd name="f63" fmla="val 145"/>
              <a:gd name="f64" fmla="val 16"/>
              <a:gd name="f65" fmla="val 20"/>
              <a:gd name="f66" fmla="val 23"/>
              <a:gd name="f67" fmla="val 12"/>
              <a:gd name="f68" fmla="val 154"/>
              <a:gd name="f69" fmla="*/ f0 1 192"/>
              <a:gd name="f70" fmla="*/ f1 1 161"/>
              <a:gd name="f71" fmla="val f2"/>
              <a:gd name="f72" fmla="val f3"/>
              <a:gd name="f73" fmla="val f4"/>
              <a:gd name="f74" fmla="+- f73 0 f71"/>
              <a:gd name="f75" fmla="+- f72 0 f71"/>
              <a:gd name="f76" fmla="*/ f75 1 192"/>
              <a:gd name="f77" fmla="*/ f74 1 161"/>
              <a:gd name="f78" fmla="*/ f71 1 f76"/>
              <a:gd name="f79" fmla="*/ f72 1 f76"/>
              <a:gd name="f80" fmla="*/ f71 1 f77"/>
              <a:gd name="f81" fmla="*/ f73 1 f77"/>
              <a:gd name="f82" fmla="*/ f78 f69 1"/>
              <a:gd name="f83" fmla="*/ f79 f69 1"/>
              <a:gd name="f84" fmla="*/ f81 f70 1"/>
              <a:gd name="f85" fmla="*/ f80 f70 1"/>
            </a:gdLst>
            <a:ahLst/>
            <a:cxnLst>
              <a:cxn ang="3cd4">
                <a:pos x="hc" y="t"/>
              </a:cxn>
              <a:cxn ang="0">
                <a:pos x="r" y="vc"/>
              </a:cxn>
              <a:cxn ang="cd4">
                <a:pos x="hc" y="b"/>
              </a:cxn>
              <a:cxn ang="cd2">
                <a:pos x="l" y="vc"/>
              </a:cxn>
            </a:cxnLst>
            <a:rect l="f82" t="f85" r="f83" b="f84"/>
            <a:pathLst>
              <a:path w="192" h="161">
                <a:moveTo>
                  <a:pt x="f5" y="f6"/>
                </a:moveTo>
                <a:cubicBezTo>
                  <a:pt x="f5" y="f7"/>
                  <a:pt x="f5" y="f7"/>
                  <a:pt x="f5" y="f7"/>
                </a:cubicBezTo>
                <a:cubicBezTo>
                  <a:pt x="f5" y="f8"/>
                  <a:pt x="f9" y="f10"/>
                  <a:pt x="f11" y="f10"/>
                </a:cubicBezTo>
                <a:cubicBezTo>
                  <a:pt x="f12" y="f10"/>
                  <a:pt x="f12" y="f10"/>
                  <a:pt x="f12" y="f10"/>
                </a:cubicBezTo>
                <a:cubicBezTo>
                  <a:pt x="f13" y="f10"/>
                  <a:pt x="f14" y="f8"/>
                  <a:pt x="f14" y="f7"/>
                </a:cubicBezTo>
                <a:cubicBezTo>
                  <a:pt x="f14" y="f6"/>
                  <a:pt x="f14" y="f6"/>
                  <a:pt x="f14" y="f6"/>
                </a:cubicBezTo>
                <a:cubicBezTo>
                  <a:pt x="f14" y="f15"/>
                  <a:pt x="f13" y="f16"/>
                  <a:pt x="f12" y="f16"/>
                </a:cubicBezTo>
                <a:cubicBezTo>
                  <a:pt x="f11" y="f16"/>
                  <a:pt x="f11" y="f16"/>
                  <a:pt x="f11" y="f16"/>
                </a:cubicBezTo>
                <a:cubicBezTo>
                  <a:pt x="f9" y="f16"/>
                  <a:pt x="f5" y="f15"/>
                  <a:pt x="f5" y="f6"/>
                </a:cubicBezTo>
                <a:close/>
                <a:moveTo>
                  <a:pt x="f17" y="f18"/>
                </a:moveTo>
                <a:cubicBezTo>
                  <a:pt x="f19" y="f18"/>
                  <a:pt x="f20" y="f21"/>
                  <a:pt x="f20" y="f22"/>
                </a:cubicBezTo>
                <a:cubicBezTo>
                  <a:pt x="f20" y="f6"/>
                  <a:pt x="f20" y="f6"/>
                  <a:pt x="f20" y="f6"/>
                </a:cubicBezTo>
                <a:cubicBezTo>
                  <a:pt x="f20" y="f15"/>
                  <a:pt x="f19" y="f16"/>
                  <a:pt x="f17" y="f16"/>
                </a:cubicBezTo>
                <a:cubicBezTo>
                  <a:pt x="f10" y="f16"/>
                  <a:pt x="f10" y="f16"/>
                  <a:pt x="f10" y="f16"/>
                </a:cubicBezTo>
                <a:cubicBezTo>
                  <a:pt x="f23" y="f16"/>
                  <a:pt x="f24" y="f15"/>
                  <a:pt x="f24" y="f6"/>
                </a:cubicBezTo>
                <a:cubicBezTo>
                  <a:pt x="f24" y="f22"/>
                  <a:pt x="f24" y="f22"/>
                  <a:pt x="f24" y="f22"/>
                </a:cubicBezTo>
                <a:cubicBezTo>
                  <a:pt x="f24" y="f21"/>
                  <a:pt x="f23" y="f18"/>
                  <a:pt x="f10" y="f18"/>
                </a:cubicBezTo>
                <a:lnTo>
                  <a:pt x="f17" y="f18"/>
                </a:lnTo>
                <a:close/>
                <a:moveTo>
                  <a:pt x="f25" y="f26"/>
                </a:moveTo>
                <a:cubicBezTo>
                  <a:pt x="f27" y="f26"/>
                  <a:pt x="f28" y="f29"/>
                  <a:pt x="f28" y="f30"/>
                </a:cubicBezTo>
                <a:cubicBezTo>
                  <a:pt x="f28" y="f6"/>
                  <a:pt x="f28" y="f6"/>
                  <a:pt x="f28" y="f6"/>
                </a:cubicBezTo>
                <a:cubicBezTo>
                  <a:pt x="f28" y="f15"/>
                  <a:pt x="f27" y="f16"/>
                  <a:pt x="f25" y="f16"/>
                </a:cubicBezTo>
                <a:cubicBezTo>
                  <a:pt x="f31" y="f16"/>
                  <a:pt x="f31" y="f16"/>
                  <a:pt x="f31" y="f16"/>
                </a:cubicBezTo>
                <a:cubicBezTo>
                  <a:pt x="f32" y="f16"/>
                  <a:pt x="f33" y="f15"/>
                  <a:pt x="f33" y="f6"/>
                </a:cubicBezTo>
                <a:cubicBezTo>
                  <a:pt x="f33" y="f30"/>
                  <a:pt x="f33" y="f30"/>
                  <a:pt x="f33" y="f30"/>
                </a:cubicBezTo>
                <a:cubicBezTo>
                  <a:pt x="f33" y="f29"/>
                  <a:pt x="f32" y="f26"/>
                  <a:pt x="f31" y="f26"/>
                </a:cubicBezTo>
                <a:lnTo>
                  <a:pt x="f25" y="f26"/>
                </a:lnTo>
                <a:close/>
                <a:moveTo>
                  <a:pt x="f34" y="f35"/>
                </a:moveTo>
                <a:cubicBezTo>
                  <a:pt x="f36" y="f35"/>
                  <a:pt x="f37" y="f38"/>
                  <a:pt x="f37" y="f39"/>
                </a:cubicBezTo>
                <a:cubicBezTo>
                  <a:pt x="f37" y="f6"/>
                  <a:pt x="f37" y="f6"/>
                  <a:pt x="f37" y="f6"/>
                </a:cubicBezTo>
                <a:cubicBezTo>
                  <a:pt x="f37" y="f15"/>
                  <a:pt x="f36" y="f16"/>
                  <a:pt x="f34" y="f16"/>
                </a:cubicBezTo>
                <a:cubicBezTo>
                  <a:pt x="f40" y="f16"/>
                  <a:pt x="f40" y="f16"/>
                  <a:pt x="f40" y="f16"/>
                </a:cubicBezTo>
                <a:cubicBezTo>
                  <a:pt x="f41" y="f16"/>
                  <a:pt x="f42" y="f15"/>
                  <a:pt x="f42" y="f6"/>
                </a:cubicBezTo>
                <a:cubicBezTo>
                  <a:pt x="f42" y="f39"/>
                  <a:pt x="f42" y="f39"/>
                  <a:pt x="f42" y="f39"/>
                </a:cubicBezTo>
                <a:cubicBezTo>
                  <a:pt x="f42" y="f38"/>
                  <a:pt x="f41" y="f35"/>
                  <a:pt x="f40" y="f35"/>
                </a:cubicBezTo>
                <a:lnTo>
                  <a:pt x="f34" y="f35"/>
                </a:lnTo>
                <a:close/>
                <a:moveTo>
                  <a:pt x="f9" y="f20"/>
                </a:moveTo>
                <a:cubicBezTo>
                  <a:pt x="f43" y="f44"/>
                  <a:pt x="f45" y="f38"/>
                  <a:pt x="f46" y="f47"/>
                </a:cubicBezTo>
                <a:cubicBezTo>
                  <a:pt x="f48" y="f49"/>
                  <a:pt x="f48" y="f49"/>
                  <a:pt x="f48" y="f49"/>
                </a:cubicBezTo>
                <a:cubicBezTo>
                  <a:pt x="f40" y="f50"/>
                  <a:pt x="f40" y="f50"/>
                  <a:pt x="f40" y="f50"/>
                </a:cubicBezTo>
                <a:cubicBezTo>
                  <a:pt x="f51" y="f52"/>
                  <a:pt x="f51" y="f52"/>
                  <a:pt x="f51" y="f52"/>
                </a:cubicBezTo>
                <a:cubicBezTo>
                  <a:pt x="f53" y="f54"/>
                  <a:pt x="f53" y="f54"/>
                  <a:pt x="f53" y="f54"/>
                </a:cubicBezTo>
                <a:cubicBezTo>
                  <a:pt x="f55" y="f56"/>
                  <a:pt x="f57" y="f14"/>
                  <a:pt x="f58" y="f59"/>
                </a:cubicBezTo>
                <a:lnTo>
                  <a:pt x="f9" y="f20"/>
                </a:lnTo>
                <a:close/>
                <a:moveTo>
                  <a:pt x="f3" y="f60"/>
                </a:moveTo>
                <a:cubicBezTo>
                  <a:pt x="f61" y="f62"/>
                  <a:pt x="f61" y="f62"/>
                  <a:pt x="f61" y="f62"/>
                </a:cubicBezTo>
                <a:cubicBezTo>
                  <a:pt x="f61" y="f63"/>
                  <a:pt x="f61" y="f63"/>
                  <a:pt x="f61" y="f63"/>
                </a:cubicBezTo>
                <a:cubicBezTo>
                  <a:pt x="f64" y="f63"/>
                  <a:pt x="f64" y="f63"/>
                  <a:pt x="f64" y="f63"/>
                </a:cubicBezTo>
                <a:cubicBezTo>
                  <a:pt x="f64" y="f65"/>
                  <a:pt x="f64" y="f65"/>
                  <a:pt x="f64" y="f65"/>
                </a:cubicBezTo>
                <a:cubicBezTo>
                  <a:pt x="f66" y="f65"/>
                  <a:pt x="f66" y="f65"/>
                  <a:pt x="f66" y="f65"/>
                </a:cubicBezTo>
                <a:cubicBezTo>
                  <a:pt x="f67" y="f2"/>
                  <a:pt x="f67" y="f2"/>
                  <a:pt x="f67" y="f2"/>
                </a:cubicBezTo>
                <a:cubicBezTo>
                  <a:pt x="f2" y="f65"/>
                  <a:pt x="f2" y="f65"/>
                  <a:pt x="f2" y="f65"/>
                </a:cubicBezTo>
                <a:cubicBezTo>
                  <a:pt x="f52" y="f65"/>
                  <a:pt x="f52" y="f65"/>
                  <a:pt x="f52" y="f65"/>
                </a:cubicBezTo>
                <a:cubicBezTo>
                  <a:pt x="f52" y="f63"/>
                  <a:pt x="f52" y="f63"/>
                  <a:pt x="f52" y="f63"/>
                </a:cubicBezTo>
                <a:cubicBezTo>
                  <a:pt x="f52" y="f60"/>
                  <a:pt x="f52" y="f60"/>
                  <a:pt x="f52" y="f60"/>
                </a:cubicBezTo>
                <a:cubicBezTo>
                  <a:pt x="f52" y="f68"/>
                  <a:pt x="f52" y="f68"/>
                  <a:pt x="f52" y="f68"/>
                </a:cubicBezTo>
                <a:cubicBezTo>
                  <a:pt x="f61" y="f68"/>
                  <a:pt x="f61" y="f68"/>
                  <a:pt x="f61" y="f68"/>
                </a:cubicBezTo>
                <a:cubicBezTo>
                  <a:pt x="f61" y="f4"/>
                  <a:pt x="f61" y="f4"/>
                  <a:pt x="f61" y="f4"/>
                </a:cubicBezTo>
                <a:lnTo>
                  <a:pt x="f3" y="f60"/>
                </a:lnTo>
                <a:close/>
              </a:path>
            </a:pathLst>
          </a:custGeom>
          <a:solidFill>
            <a:srgbClr val="FFFFFF"/>
          </a:solidFill>
          <a:ln cap="flat">
            <a:noFill/>
            <a:prstDash val="solid"/>
          </a:ln>
        </p:spPr>
        <p:txBody>
          <a:bodyPr vert="horz" wrap="square" lIns="80677" tIns="40325" rIns="80677" bIns="40325"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588" b="0" i="0" u="none" strike="noStrike" kern="0" cap="none" spc="0" baseline="0">
              <a:solidFill>
                <a:srgbClr val="000000"/>
              </a:solidFill>
              <a:uFillTx/>
              <a:latin typeface="Calibri"/>
              <a:ea typeface="Calibri"/>
              <a:cs typeface="Calibri"/>
            </a:endParaRPr>
          </a:p>
        </p:txBody>
      </p:sp>
      <p:sp>
        <p:nvSpPr>
          <p:cNvPr id="23" name="Google Shape;150;p11">
            <a:extLst>
              <a:ext uri="{FF2B5EF4-FFF2-40B4-BE49-F238E27FC236}">
                <a16:creationId xmlns:a16="http://schemas.microsoft.com/office/drawing/2014/main" id="{3B8E59EB-311A-469D-9B9C-E1693F8A7472}"/>
              </a:ext>
            </a:extLst>
          </p:cNvPr>
          <p:cNvSpPr/>
          <p:nvPr/>
        </p:nvSpPr>
        <p:spPr>
          <a:xfrm>
            <a:off x="862937" y="2340928"/>
            <a:ext cx="731181" cy="656941"/>
          </a:xfrm>
          <a:custGeom>
            <a:avLst/>
            <a:gdLst>
              <a:gd name="f0" fmla="val w"/>
              <a:gd name="f1" fmla="val h"/>
              <a:gd name="f2" fmla="val 0"/>
              <a:gd name="f3" fmla="val 177"/>
              <a:gd name="f4" fmla="val 159"/>
              <a:gd name="f5" fmla="val 121"/>
              <a:gd name="f6" fmla="val 21"/>
              <a:gd name="f7" fmla="val 110"/>
              <a:gd name="f8" fmla="val 109"/>
              <a:gd name="f9" fmla="val 15"/>
              <a:gd name="f10" fmla="val 105"/>
              <a:gd name="f11" fmla="val 10"/>
              <a:gd name="f12" fmla="val 99"/>
              <a:gd name="f13" fmla="val 79"/>
              <a:gd name="f14" fmla="val 73"/>
              <a:gd name="f15" fmla="val 68"/>
              <a:gd name="f16" fmla="val 67"/>
              <a:gd name="f17" fmla="val 57"/>
              <a:gd name="f18" fmla="val 9"/>
              <a:gd name="f19" fmla="val 66"/>
              <a:gd name="f20" fmla="val 76"/>
              <a:gd name="f21" fmla="val 101"/>
              <a:gd name="f22" fmla="val 112"/>
              <a:gd name="f23" fmla="val 120"/>
              <a:gd name="f24" fmla="val 27"/>
              <a:gd name="f25" fmla="val 88"/>
              <a:gd name="f26" fmla="val 72"/>
              <a:gd name="f27" fmla="val 82"/>
              <a:gd name="f28" fmla="val 77"/>
              <a:gd name="f29" fmla="val 80"/>
              <a:gd name="f30" fmla="val 98"/>
              <a:gd name="f31" fmla="val 102"/>
              <a:gd name="f32" fmla="val 106"/>
              <a:gd name="f33" fmla="val 151"/>
              <a:gd name="f34" fmla="val 164"/>
              <a:gd name="f35" fmla="val 175"/>
              <a:gd name="f36" fmla="val 63"/>
              <a:gd name="f37" fmla="val 49"/>
              <a:gd name="f38" fmla="val 36"/>
              <a:gd name="f39" fmla="val 168"/>
              <a:gd name="f40" fmla="val 26"/>
              <a:gd name="f41" fmla="val 157"/>
              <a:gd name="f42" fmla="val 147"/>
              <a:gd name="f43" fmla="val 142"/>
              <a:gd name="f44" fmla="val 135"/>
              <a:gd name="f45" fmla="val 127"/>
              <a:gd name="f46" fmla="val 122"/>
              <a:gd name="f47" fmla="val 56"/>
              <a:gd name="f48" fmla="val 42"/>
              <a:gd name="f49" fmla="val 34"/>
              <a:gd name="f50" fmla="val 28"/>
              <a:gd name="f51" fmla="val 2"/>
              <a:gd name="f52" fmla="val 14"/>
              <a:gd name="f53" fmla="val 96"/>
              <a:gd name="f54" fmla="val 107"/>
              <a:gd name="f55" fmla="val 111"/>
              <a:gd name="f56" fmla="val 16"/>
              <a:gd name="f57" fmla="val 6"/>
              <a:gd name="f58" fmla="val 90"/>
              <a:gd name="f59" fmla="val 148"/>
              <a:gd name="f60" fmla="val 172"/>
              <a:gd name="f61" fmla="val 162"/>
              <a:gd name="f62" fmla="val 97"/>
              <a:gd name="f63" fmla="val 81"/>
              <a:gd name="f64" fmla="val 78"/>
              <a:gd name="f65" fmla="val 83"/>
              <a:gd name="f66" fmla="val 87"/>
              <a:gd name="f67" fmla="val 95"/>
              <a:gd name="f68" fmla="val 103"/>
              <a:gd name="f69" fmla="val 100"/>
              <a:gd name="f70" fmla="*/ f0 1 177"/>
              <a:gd name="f71" fmla="*/ f1 1 159"/>
              <a:gd name="f72" fmla="val f2"/>
              <a:gd name="f73" fmla="val f3"/>
              <a:gd name="f74" fmla="val f4"/>
              <a:gd name="f75" fmla="+- f74 0 f72"/>
              <a:gd name="f76" fmla="+- f73 0 f72"/>
              <a:gd name="f77" fmla="*/ f76 1 177"/>
              <a:gd name="f78" fmla="*/ f75 1 159"/>
              <a:gd name="f79" fmla="*/ f72 1 f77"/>
              <a:gd name="f80" fmla="*/ f73 1 f77"/>
              <a:gd name="f81" fmla="*/ f72 1 f78"/>
              <a:gd name="f82" fmla="*/ f74 1 f78"/>
              <a:gd name="f83" fmla="*/ f79 f70 1"/>
              <a:gd name="f84" fmla="*/ f80 f70 1"/>
              <a:gd name="f85" fmla="*/ f82 f71 1"/>
              <a:gd name="f86" fmla="*/ f81 f71 1"/>
            </a:gdLst>
            <a:ahLst/>
            <a:cxnLst>
              <a:cxn ang="3cd4">
                <a:pos x="hc" y="t"/>
              </a:cxn>
              <a:cxn ang="0">
                <a:pos x="r" y="vc"/>
              </a:cxn>
              <a:cxn ang="cd4">
                <a:pos x="hc" y="b"/>
              </a:cxn>
              <a:cxn ang="cd2">
                <a:pos x="l" y="vc"/>
              </a:cxn>
            </a:cxnLst>
            <a:rect l="f83" t="f86" r="f84" b="f85"/>
            <a:pathLst>
              <a:path w="177" h="159">
                <a:moveTo>
                  <a:pt x="f5" y="f6"/>
                </a:moveTo>
                <a:cubicBezTo>
                  <a:pt x="f7" y="f6"/>
                  <a:pt x="f7" y="f6"/>
                  <a:pt x="f7" y="f6"/>
                </a:cubicBezTo>
                <a:cubicBezTo>
                  <a:pt x="f8" y="f9"/>
                  <a:pt x="f10" y="f11"/>
                  <a:pt x="f12" y="f11"/>
                </a:cubicBezTo>
                <a:cubicBezTo>
                  <a:pt x="f13" y="f11"/>
                  <a:pt x="f13" y="f11"/>
                  <a:pt x="f13" y="f11"/>
                </a:cubicBezTo>
                <a:cubicBezTo>
                  <a:pt x="f14" y="f11"/>
                  <a:pt x="f15" y="f9"/>
                  <a:pt x="f16" y="f6"/>
                </a:cubicBezTo>
                <a:cubicBezTo>
                  <a:pt x="f17" y="f6"/>
                  <a:pt x="f17" y="f6"/>
                  <a:pt x="f17" y="f6"/>
                </a:cubicBezTo>
                <a:cubicBezTo>
                  <a:pt x="f17" y="f18"/>
                  <a:pt x="f19" y="f2"/>
                  <a:pt x="f20" y="f2"/>
                </a:cubicBezTo>
                <a:cubicBezTo>
                  <a:pt x="f21" y="f2"/>
                  <a:pt x="f21" y="f2"/>
                  <a:pt x="f21" y="f2"/>
                </a:cubicBezTo>
                <a:cubicBezTo>
                  <a:pt x="f22" y="f2"/>
                  <a:pt x="f23" y="f18"/>
                  <a:pt x="f5" y="f6"/>
                </a:cubicBezTo>
                <a:close/>
                <a:moveTo>
                  <a:pt x="f24" y="f25"/>
                </a:moveTo>
                <a:cubicBezTo>
                  <a:pt x="f26" y="f25"/>
                  <a:pt x="f26" y="f25"/>
                  <a:pt x="f26" y="f25"/>
                </a:cubicBezTo>
                <a:cubicBezTo>
                  <a:pt x="f26" y="f27"/>
                  <a:pt x="f26" y="f27"/>
                  <a:pt x="f26" y="f27"/>
                </a:cubicBezTo>
                <a:cubicBezTo>
                  <a:pt x="f26" y="f28"/>
                  <a:pt x="f20" y="f14"/>
                  <a:pt x="f29" y="f14"/>
                </a:cubicBezTo>
                <a:cubicBezTo>
                  <a:pt x="f30" y="f14"/>
                  <a:pt x="f30" y="f14"/>
                  <a:pt x="f30" y="f14"/>
                </a:cubicBezTo>
                <a:cubicBezTo>
                  <a:pt x="f31" y="f14"/>
                  <a:pt x="f32" y="f28"/>
                  <a:pt x="f32" y="f27"/>
                </a:cubicBezTo>
                <a:cubicBezTo>
                  <a:pt x="f32" y="f25"/>
                  <a:pt x="f32" y="f25"/>
                  <a:pt x="f32" y="f25"/>
                </a:cubicBezTo>
                <a:cubicBezTo>
                  <a:pt x="f33" y="f25"/>
                  <a:pt x="f33" y="f25"/>
                  <a:pt x="f33" y="f25"/>
                </a:cubicBezTo>
                <a:cubicBezTo>
                  <a:pt x="f34" y="f25"/>
                  <a:pt x="f35" y="f28"/>
                  <a:pt x="f3" y="f36"/>
                </a:cubicBezTo>
                <a:cubicBezTo>
                  <a:pt x="f3" y="f37"/>
                  <a:pt x="f3" y="f37"/>
                  <a:pt x="f3" y="f37"/>
                </a:cubicBezTo>
                <a:cubicBezTo>
                  <a:pt x="f3" y="f38"/>
                  <a:pt x="f39" y="f40"/>
                  <a:pt x="f41" y="f40"/>
                </a:cubicBezTo>
                <a:cubicBezTo>
                  <a:pt x="f42" y="f40"/>
                  <a:pt x="f42" y="f40"/>
                  <a:pt x="f42" y="f40"/>
                </a:cubicBezTo>
                <a:cubicBezTo>
                  <a:pt x="f43" y="f40"/>
                  <a:pt x="f43" y="f40"/>
                  <a:pt x="f43" y="f40"/>
                </a:cubicBezTo>
                <a:cubicBezTo>
                  <a:pt x="f44" y="f40"/>
                  <a:pt x="f44" y="f40"/>
                  <a:pt x="f44" y="f40"/>
                </a:cubicBezTo>
                <a:cubicBezTo>
                  <a:pt x="f45" y="f40"/>
                  <a:pt x="f45" y="f40"/>
                  <a:pt x="f45" y="f40"/>
                </a:cubicBezTo>
                <a:cubicBezTo>
                  <a:pt x="f46" y="f40"/>
                  <a:pt x="f46" y="f40"/>
                  <a:pt x="f46" y="f40"/>
                </a:cubicBezTo>
                <a:cubicBezTo>
                  <a:pt x="f8" y="f40"/>
                  <a:pt x="f8" y="f40"/>
                  <a:pt x="f8" y="f40"/>
                </a:cubicBezTo>
                <a:cubicBezTo>
                  <a:pt x="f15" y="f40"/>
                  <a:pt x="f15" y="f40"/>
                  <a:pt x="f15" y="f40"/>
                </a:cubicBezTo>
                <a:cubicBezTo>
                  <a:pt x="f47" y="f40"/>
                  <a:pt x="f47" y="f40"/>
                  <a:pt x="f47" y="f40"/>
                </a:cubicBezTo>
                <a:cubicBezTo>
                  <a:pt x="f48" y="f40"/>
                  <a:pt x="f48" y="f40"/>
                  <a:pt x="f48" y="f40"/>
                </a:cubicBezTo>
                <a:cubicBezTo>
                  <a:pt x="f49" y="f40"/>
                  <a:pt x="f49" y="f40"/>
                  <a:pt x="f49" y="f40"/>
                </a:cubicBezTo>
                <a:cubicBezTo>
                  <a:pt x="f50" y="f40"/>
                  <a:pt x="f50" y="f40"/>
                  <a:pt x="f50" y="f40"/>
                </a:cubicBezTo>
                <a:cubicBezTo>
                  <a:pt x="f6" y="f40"/>
                  <a:pt x="f6" y="f40"/>
                  <a:pt x="f6" y="f40"/>
                </a:cubicBezTo>
                <a:cubicBezTo>
                  <a:pt x="f11" y="f40"/>
                  <a:pt x="f2" y="f38"/>
                  <a:pt x="f2" y="f37"/>
                </a:cubicBezTo>
                <a:cubicBezTo>
                  <a:pt x="f2" y="f36"/>
                  <a:pt x="f2" y="f36"/>
                  <a:pt x="f2" y="f36"/>
                </a:cubicBezTo>
                <a:cubicBezTo>
                  <a:pt x="f51" y="f28"/>
                  <a:pt x="f52" y="f25"/>
                  <a:pt x="f24" y="f25"/>
                </a:cubicBezTo>
                <a:close/>
                <a:moveTo>
                  <a:pt x="f33" y="f53"/>
                </a:moveTo>
                <a:cubicBezTo>
                  <a:pt x="f32" y="f53"/>
                  <a:pt x="f32" y="f53"/>
                  <a:pt x="f32" y="f53"/>
                </a:cubicBezTo>
                <a:cubicBezTo>
                  <a:pt x="f32" y="f31"/>
                  <a:pt x="f32" y="f31"/>
                  <a:pt x="f32" y="f31"/>
                </a:cubicBezTo>
                <a:cubicBezTo>
                  <a:pt x="f32" y="f54"/>
                  <a:pt x="f31" y="f55"/>
                  <a:pt x="f30" y="f55"/>
                </a:cubicBezTo>
                <a:cubicBezTo>
                  <a:pt x="f29" y="f55"/>
                  <a:pt x="f29" y="f55"/>
                  <a:pt x="f29" y="f55"/>
                </a:cubicBezTo>
                <a:cubicBezTo>
                  <a:pt x="f20" y="f55"/>
                  <a:pt x="f26" y="f54"/>
                  <a:pt x="f26" y="f31"/>
                </a:cubicBezTo>
                <a:cubicBezTo>
                  <a:pt x="f26" y="f53"/>
                  <a:pt x="f26" y="f53"/>
                  <a:pt x="f26" y="f53"/>
                </a:cubicBezTo>
                <a:cubicBezTo>
                  <a:pt x="f24" y="f53"/>
                  <a:pt x="f24" y="f53"/>
                  <a:pt x="f24" y="f53"/>
                </a:cubicBezTo>
                <a:cubicBezTo>
                  <a:pt x="f56" y="f53"/>
                  <a:pt x="f57" y="f58"/>
                  <a:pt x="f2" y="f29"/>
                </a:cubicBezTo>
                <a:cubicBezTo>
                  <a:pt x="f2" y="f44"/>
                  <a:pt x="f2" y="f44"/>
                  <a:pt x="f2" y="f44"/>
                </a:cubicBezTo>
                <a:cubicBezTo>
                  <a:pt x="f2" y="f59"/>
                  <a:pt x="f11" y="f4"/>
                  <a:pt x="f6" y="f4"/>
                </a:cubicBezTo>
                <a:cubicBezTo>
                  <a:pt x="f50" y="f4"/>
                  <a:pt x="f50" y="f4"/>
                  <a:pt x="f50" y="f4"/>
                </a:cubicBezTo>
                <a:cubicBezTo>
                  <a:pt x="f49" y="f4"/>
                  <a:pt x="f49" y="f4"/>
                  <a:pt x="f49" y="f4"/>
                </a:cubicBezTo>
                <a:cubicBezTo>
                  <a:pt x="f48" y="f4"/>
                  <a:pt x="f48" y="f4"/>
                  <a:pt x="f48" y="f4"/>
                </a:cubicBezTo>
                <a:cubicBezTo>
                  <a:pt x="f44" y="f4"/>
                  <a:pt x="f44" y="f4"/>
                  <a:pt x="f44" y="f4"/>
                </a:cubicBezTo>
                <a:cubicBezTo>
                  <a:pt x="f43" y="f4"/>
                  <a:pt x="f43" y="f4"/>
                  <a:pt x="f43" y="f4"/>
                </a:cubicBezTo>
                <a:cubicBezTo>
                  <a:pt x="f42" y="f4"/>
                  <a:pt x="f42" y="f4"/>
                  <a:pt x="f42" y="f4"/>
                </a:cubicBezTo>
                <a:cubicBezTo>
                  <a:pt x="f41" y="f4"/>
                  <a:pt x="f41" y="f4"/>
                  <a:pt x="f41" y="f4"/>
                </a:cubicBezTo>
                <a:cubicBezTo>
                  <a:pt x="f39" y="f4"/>
                  <a:pt x="f3" y="f59"/>
                  <a:pt x="f3" y="f44"/>
                </a:cubicBezTo>
                <a:cubicBezTo>
                  <a:pt x="f3" y="f29"/>
                  <a:pt x="f3" y="f29"/>
                  <a:pt x="f3" y="f29"/>
                </a:cubicBezTo>
                <a:cubicBezTo>
                  <a:pt x="f60" y="f58"/>
                  <a:pt x="f61" y="f53"/>
                  <a:pt x="f33" y="f53"/>
                </a:cubicBezTo>
                <a:close/>
                <a:moveTo>
                  <a:pt x="f62" y="f29"/>
                </a:moveTo>
                <a:cubicBezTo>
                  <a:pt x="f63" y="f29"/>
                  <a:pt x="f63" y="f29"/>
                  <a:pt x="f63" y="f29"/>
                </a:cubicBezTo>
                <a:cubicBezTo>
                  <a:pt x="f13" y="f29"/>
                  <a:pt x="f64" y="f63"/>
                  <a:pt x="f64" y="f65"/>
                </a:cubicBezTo>
                <a:cubicBezTo>
                  <a:pt x="f64" y="f66"/>
                  <a:pt x="f64" y="f66"/>
                  <a:pt x="f64" y="f66"/>
                </a:cubicBezTo>
                <a:cubicBezTo>
                  <a:pt x="f64" y="f58"/>
                  <a:pt x="f64" y="f58"/>
                  <a:pt x="f64" y="f58"/>
                </a:cubicBezTo>
                <a:cubicBezTo>
                  <a:pt x="f64" y="f67"/>
                  <a:pt x="f64" y="f67"/>
                  <a:pt x="f64" y="f67"/>
                </a:cubicBezTo>
                <a:cubicBezTo>
                  <a:pt x="f64" y="f62"/>
                  <a:pt x="f64" y="f62"/>
                  <a:pt x="f64" y="f62"/>
                </a:cubicBezTo>
                <a:cubicBezTo>
                  <a:pt x="f64" y="f21"/>
                  <a:pt x="f64" y="f21"/>
                  <a:pt x="f64" y="f21"/>
                </a:cubicBezTo>
                <a:cubicBezTo>
                  <a:pt x="f64" y="f68"/>
                  <a:pt x="f13" y="f10"/>
                  <a:pt x="f63" y="f10"/>
                </a:cubicBezTo>
                <a:cubicBezTo>
                  <a:pt x="f62" y="f10"/>
                  <a:pt x="f62" y="f10"/>
                  <a:pt x="f62" y="f10"/>
                </a:cubicBezTo>
                <a:cubicBezTo>
                  <a:pt x="f12" y="f10"/>
                  <a:pt x="f69" y="f68"/>
                  <a:pt x="f69" y="f21"/>
                </a:cubicBezTo>
                <a:cubicBezTo>
                  <a:pt x="f69" y="f62"/>
                  <a:pt x="f69" y="f62"/>
                  <a:pt x="f69" y="f62"/>
                </a:cubicBezTo>
                <a:cubicBezTo>
                  <a:pt x="f69" y="f67"/>
                  <a:pt x="f69" y="f67"/>
                  <a:pt x="f69" y="f67"/>
                </a:cubicBezTo>
                <a:cubicBezTo>
                  <a:pt x="f69" y="f58"/>
                  <a:pt x="f69" y="f58"/>
                  <a:pt x="f69" y="f58"/>
                </a:cubicBezTo>
                <a:cubicBezTo>
                  <a:pt x="f69" y="f66"/>
                  <a:pt x="f69" y="f66"/>
                  <a:pt x="f69" y="f66"/>
                </a:cubicBezTo>
                <a:cubicBezTo>
                  <a:pt x="f69" y="f65"/>
                  <a:pt x="f69" y="f65"/>
                  <a:pt x="f69" y="f65"/>
                </a:cubicBezTo>
                <a:cubicBezTo>
                  <a:pt x="f69" y="f63"/>
                  <a:pt x="f12" y="f29"/>
                  <a:pt x="f62" y="f29"/>
                </a:cubicBezTo>
                <a:close/>
              </a:path>
            </a:pathLst>
          </a:custGeom>
          <a:solidFill>
            <a:srgbClr val="FFFFFF"/>
          </a:solidFill>
          <a:ln cap="flat">
            <a:noFill/>
            <a:prstDash val="solid"/>
          </a:ln>
        </p:spPr>
        <p:txBody>
          <a:bodyPr vert="horz" wrap="square" lIns="80677" tIns="40325" rIns="80677" bIns="40325"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588" b="0" i="0" u="none" strike="noStrike" kern="0" cap="none" spc="0" baseline="0">
              <a:solidFill>
                <a:srgbClr val="000000"/>
              </a:solidFill>
              <a:uFillTx/>
              <a:latin typeface="Calibri"/>
              <a:ea typeface="Calibri"/>
              <a:cs typeface="Calibri"/>
            </a:endParaRPr>
          </a:p>
        </p:txBody>
      </p:sp>
      <p:sp>
        <p:nvSpPr>
          <p:cNvPr id="24" name="Google Shape;151;p11">
            <a:extLst>
              <a:ext uri="{FF2B5EF4-FFF2-40B4-BE49-F238E27FC236}">
                <a16:creationId xmlns:a16="http://schemas.microsoft.com/office/drawing/2014/main" id="{650E9E00-94B4-4CE7-9AE8-02A6244BD2B8}"/>
              </a:ext>
            </a:extLst>
          </p:cNvPr>
          <p:cNvSpPr txBox="1"/>
          <p:nvPr/>
        </p:nvSpPr>
        <p:spPr>
          <a:xfrm>
            <a:off x="6446090" y="3159178"/>
            <a:ext cx="2386949" cy="605552"/>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1235" b="0" i="0" u="none" strike="noStrike" kern="0" cap="none" spc="0" baseline="0">
                <a:solidFill>
                  <a:srgbClr val="000000"/>
                </a:solidFill>
                <a:uFillTx/>
                <a:latin typeface="Calibri"/>
                <a:ea typeface="Calibri"/>
                <a:cs typeface="Calibri"/>
              </a:rPr>
              <a:t>Brought independent Big 4 firm to validate approach and methodology behind the program</a:t>
            </a:r>
            <a:endParaRPr lang="en-US" sz="1400" b="0" i="0" u="none" strike="noStrike" kern="0" cap="none" spc="0" baseline="0">
              <a:solidFill>
                <a:srgbClr val="000000"/>
              </a:solidFill>
              <a:uFillTx/>
              <a:latin typeface="Arial"/>
              <a:ea typeface="Arial"/>
              <a:cs typeface="Arial"/>
            </a:endParaRPr>
          </a:p>
        </p:txBody>
      </p:sp>
      <p:sp>
        <p:nvSpPr>
          <p:cNvPr id="25" name="Google Shape;152;p11">
            <a:extLst>
              <a:ext uri="{FF2B5EF4-FFF2-40B4-BE49-F238E27FC236}">
                <a16:creationId xmlns:a16="http://schemas.microsoft.com/office/drawing/2014/main" id="{00061D20-F3B9-43C1-8314-216C2945C1E8}"/>
              </a:ext>
            </a:extLst>
          </p:cNvPr>
          <p:cNvSpPr txBox="1"/>
          <p:nvPr/>
        </p:nvSpPr>
        <p:spPr>
          <a:xfrm>
            <a:off x="5898245" y="5122834"/>
            <a:ext cx="3022192" cy="662491"/>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35" b="0" i="0" u="none" strike="noStrike" kern="0" cap="none" spc="0" baseline="0">
                <a:solidFill>
                  <a:srgbClr val="000000"/>
                </a:solidFill>
                <a:uFillTx/>
                <a:latin typeface="Calibri"/>
                <a:ea typeface="Calibri"/>
                <a:cs typeface="Calibri"/>
              </a:rPr>
              <a:t>Developed a web-based application to automate data ingest via API, data entry and reporting.</a:t>
            </a:r>
            <a:endParaRPr lang="en-US" sz="1235" b="0" i="0" u="none" strike="noStrike" kern="0" cap="none" spc="0" baseline="0">
              <a:solidFill>
                <a:srgbClr val="000000"/>
              </a:solidFill>
              <a:uFillTx/>
              <a:latin typeface="Open Sans"/>
              <a:ea typeface="Open Sans"/>
              <a:cs typeface="Open Sans"/>
            </a:endParaRPr>
          </a:p>
        </p:txBody>
      </p:sp>
      <p:sp>
        <p:nvSpPr>
          <p:cNvPr id="26" name="Google Shape;153;p11">
            <a:extLst>
              <a:ext uri="{FF2B5EF4-FFF2-40B4-BE49-F238E27FC236}">
                <a16:creationId xmlns:a16="http://schemas.microsoft.com/office/drawing/2014/main" id="{1E8684D6-4B23-4679-9399-3701CFA08FB6}"/>
              </a:ext>
            </a:extLst>
          </p:cNvPr>
          <p:cNvSpPr/>
          <p:nvPr/>
        </p:nvSpPr>
        <p:spPr>
          <a:xfrm>
            <a:off x="2189018" y="1298457"/>
            <a:ext cx="2613382" cy="244364"/>
          </a:xfrm>
          <a:prstGeom prst="rect">
            <a:avLst/>
          </a:prstGeom>
          <a:no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588" b="0" i="0" u="none" strike="noStrike" kern="0" cap="none" spc="0" baseline="0">
              <a:solidFill>
                <a:srgbClr val="000000"/>
              </a:solidFill>
              <a:uFillTx/>
              <a:latin typeface="Calibri"/>
              <a:ea typeface="Calibri"/>
              <a:cs typeface="Calibri"/>
            </a:endParaRPr>
          </a:p>
        </p:txBody>
      </p:sp>
      <p:sp>
        <p:nvSpPr>
          <p:cNvPr id="27" name="Google Shape;154;p11">
            <a:extLst>
              <a:ext uri="{FF2B5EF4-FFF2-40B4-BE49-F238E27FC236}">
                <a16:creationId xmlns:a16="http://schemas.microsoft.com/office/drawing/2014/main" id="{14566E92-F97E-4345-BE17-693F769E5A17}"/>
              </a:ext>
            </a:extLst>
          </p:cNvPr>
          <p:cNvSpPr/>
          <p:nvPr/>
        </p:nvSpPr>
        <p:spPr>
          <a:xfrm>
            <a:off x="2231081" y="1425732"/>
            <a:ext cx="2585941" cy="434605"/>
          </a:xfrm>
          <a:prstGeom prst="rect">
            <a:avLst/>
          </a:prstGeom>
          <a:no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700" b="0" i="0" u="none" strike="noStrike" kern="0" cap="none" spc="0" baseline="0">
                <a:solidFill>
                  <a:srgbClr val="FFFFFF"/>
                </a:solidFill>
                <a:uFillTx/>
                <a:latin typeface="Montserrat"/>
                <a:ea typeface="Montserrat"/>
                <a:cs typeface="Montserrat"/>
              </a:rPr>
              <a:t>Phase 1</a:t>
            </a:r>
            <a:endParaRPr lang="en-US" sz="2700" b="0" i="0" u="none" strike="noStrike" kern="0" cap="none" spc="0" baseline="0">
              <a:solidFill>
                <a:srgbClr val="000000"/>
              </a:solidFill>
              <a:uFillTx/>
              <a:latin typeface="Calibri"/>
              <a:ea typeface="Calibri"/>
              <a:cs typeface="Calibri"/>
            </a:endParaRPr>
          </a:p>
        </p:txBody>
      </p:sp>
      <p:sp>
        <p:nvSpPr>
          <p:cNvPr id="28" name="Google Shape;155;p11">
            <a:extLst>
              <a:ext uri="{FF2B5EF4-FFF2-40B4-BE49-F238E27FC236}">
                <a16:creationId xmlns:a16="http://schemas.microsoft.com/office/drawing/2014/main" id="{CAECD162-6CC4-4F90-A1D7-9381C857022C}"/>
              </a:ext>
            </a:extLst>
          </p:cNvPr>
          <p:cNvSpPr/>
          <p:nvPr/>
        </p:nvSpPr>
        <p:spPr>
          <a:xfrm>
            <a:off x="2925412" y="4950762"/>
            <a:ext cx="2585941" cy="434605"/>
          </a:xfrm>
          <a:prstGeom prst="rect">
            <a:avLst/>
          </a:prstGeom>
          <a:no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700" b="0" i="0" u="none" strike="noStrike" kern="0" cap="none" spc="0" baseline="0">
                <a:solidFill>
                  <a:srgbClr val="FFFFFF"/>
                </a:solidFill>
                <a:uFillTx/>
                <a:latin typeface="Montserrat"/>
                <a:ea typeface="Montserrat"/>
                <a:cs typeface="Montserrat"/>
              </a:rPr>
              <a:t>Phase 2</a:t>
            </a:r>
            <a:endParaRPr lang="en-US" sz="2700" b="0" i="0" u="none" strike="noStrike" kern="0" cap="none" spc="0" baseline="0">
              <a:solidFill>
                <a:srgbClr val="000000"/>
              </a:solidFill>
              <a:uFillTx/>
              <a:latin typeface="Calibri"/>
              <a:ea typeface="Calibri"/>
              <a:cs typeface="Calibri"/>
            </a:endParaRPr>
          </a:p>
        </p:txBody>
      </p:sp>
      <p:sp>
        <p:nvSpPr>
          <p:cNvPr id="29" name="Google Shape;156;p11">
            <a:extLst>
              <a:ext uri="{FF2B5EF4-FFF2-40B4-BE49-F238E27FC236}">
                <a16:creationId xmlns:a16="http://schemas.microsoft.com/office/drawing/2014/main" id="{12C5DB91-3D47-4095-BAE2-8FAFD6801095}"/>
              </a:ext>
            </a:extLst>
          </p:cNvPr>
          <p:cNvSpPr/>
          <p:nvPr/>
        </p:nvSpPr>
        <p:spPr>
          <a:xfrm>
            <a:off x="463975" y="2967941"/>
            <a:ext cx="2585941" cy="434605"/>
          </a:xfrm>
          <a:prstGeom prst="rect">
            <a:avLst/>
          </a:prstGeom>
          <a:no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700" b="0" i="0" u="none" strike="noStrike" kern="0" cap="none" spc="0" baseline="0">
                <a:solidFill>
                  <a:srgbClr val="FFFFFF"/>
                </a:solidFill>
                <a:uFillTx/>
                <a:latin typeface="Montserrat"/>
                <a:ea typeface="Montserrat"/>
                <a:cs typeface="Montserrat"/>
              </a:rPr>
              <a:t>Phase 3</a:t>
            </a:r>
            <a:endParaRPr lang="en-US" sz="2700" b="0" i="0" u="none" strike="noStrike" kern="0" cap="none" spc="0" baseline="0">
              <a:solidFill>
                <a:srgbClr val="000000"/>
              </a:solidFill>
              <a:uFillTx/>
              <a:latin typeface="Calibri"/>
              <a:ea typeface="Calibri"/>
              <a:cs typeface="Calibri"/>
            </a:endParaRPr>
          </a:p>
        </p:txBody>
      </p:sp>
      <p:sp>
        <p:nvSpPr>
          <p:cNvPr id="30" name="Google Shape;157;p11">
            <a:extLst>
              <a:ext uri="{FF2B5EF4-FFF2-40B4-BE49-F238E27FC236}">
                <a16:creationId xmlns:a16="http://schemas.microsoft.com/office/drawing/2014/main" id="{4B1192F7-415A-453F-AB0A-F2BE413262DD}"/>
              </a:ext>
            </a:extLst>
          </p:cNvPr>
          <p:cNvSpPr txBox="1"/>
          <p:nvPr/>
        </p:nvSpPr>
        <p:spPr>
          <a:xfrm>
            <a:off x="8021171" y="6094219"/>
            <a:ext cx="317689" cy="322170"/>
          </a:xfrm>
          <a:prstGeom prst="rect">
            <a:avLst/>
          </a:prstGeom>
          <a:noFill/>
          <a:ln cap="flat">
            <a:noFill/>
          </a:ln>
        </p:spPr>
        <p:txBody>
          <a:bodyPr vert="horz" wrap="square" lIns="80677" tIns="40325" rIns="80677" bIns="40325"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5F0BB2C-A8DA-4906-A696-B497F473B819}" type="slidenum">
              <a:t>5</a:t>
            </a:fld>
            <a:endParaRPr lang="en-US" sz="1165" b="0" i="0" u="none" strike="noStrike" kern="0" cap="none" spc="0" baseline="0">
              <a:solidFill>
                <a:srgbClr val="FFFFFF"/>
              </a:solidFill>
              <a:uFillTx/>
              <a:latin typeface="Calibri"/>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Google Shape;163;p12">
            <a:extLst>
              <a:ext uri="{FF2B5EF4-FFF2-40B4-BE49-F238E27FC236}">
                <a16:creationId xmlns:a16="http://schemas.microsoft.com/office/drawing/2014/main" id="{9AC37F82-34C4-4318-88F4-8535FCD37DB7}"/>
              </a:ext>
            </a:extLst>
          </p:cNvPr>
          <p:cNvSpPr txBox="1">
            <a:spLocks noGrp="1"/>
          </p:cNvSpPr>
          <p:nvPr>
            <p:ph type="title"/>
          </p:nvPr>
        </p:nvSpPr>
        <p:spPr/>
        <p:txBody>
          <a:bodyPr/>
          <a:lstStyle/>
          <a:p>
            <a:pPr lvl="0"/>
            <a:r>
              <a:rPr lang="en-US" sz="3600" b="1"/>
              <a:t>Sample KPI</a:t>
            </a:r>
          </a:p>
        </p:txBody>
      </p:sp>
      <p:sp>
        <p:nvSpPr>
          <p:cNvPr id="3" name="Google Shape;164;p12">
            <a:extLst>
              <a:ext uri="{FF2B5EF4-FFF2-40B4-BE49-F238E27FC236}">
                <a16:creationId xmlns:a16="http://schemas.microsoft.com/office/drawing/2014/main" id="{146448D0-9629-4756-9995-AA1F993DA1FF}"/>
              </a:ext>
            </a:extLst>
          </p:cNvPr>
          <p:cNvSpPr txBox="1"/>
          <p:nvPr/>
        </p:nvSpPr>
        <p:spPr>
          <a:xfrm>
            <a:off x="6629400" y="6287021"/>
            <a:ext cx="2133596" cy="228600"/>
          </a:xfrm>
          <a:prstGeom prst="rect">
            <a:avLst/>
          </a:prstGeom>
          <a:noFill/>
          <a:ln cap="flat">
            <a:noFill/>
          </a:ln>
        </p:spPr>
        <p:txBody>
          <a:bodyPr vert="horz" wrap="square" lIns="91421" tIns="45701" rIns="91421" bIns="45701"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2F8A820-1E0C-4A0E-99EF-9898CE5B26EF}" type="slidenum">
              <a:t>6</a:t>
            </a:fld>
            <a:endParaRPr lang="en-US" sz="1200" b="0" i="0" u="none" strike="noStrike" kern="0" cap="none" spc="0" baseline="0">
              <a:solidFill>
                <a:srgbClr val="244061"/>
              </a:solidFill>
              <a:uFillTx/>
              <a:latin typeface="Calibri"/>
              <a:ea typeface="Calibri"/>
              <a:cs typeface="Calibri"/>
            </a:endParaRPr>
          </a:p>
        </p:txBody>
      </p:sp>
      <p:graphicFrame>
        <p:nvGraphicFramePr>
          <p:cNvPr id="5" name="Table 1">
            <a:extLst>
              <a:ext uri="{FF2B5EF4-FFF2-40B4-BE49-F238E27FC236}">
                <a16:creationId xmlns:a16="http://schemas.microsoft.com/office/drawing/2014/main" id="{0C04706C-F838-438F-9540-99BD896A2A17}"/>
              </a:ext>
            </a:extLst>
          </p:cNvPr>
          <p:cNvGraphicFramePr>
            <a:graphicFrameLocks noGrp="1"/>
          </p:cNvGraphicFramePr>
          <p:nvPr/>
        </p:nvGraphicFramePr>
        <p:xfrm>
          <a:off x="88897" y="3094594"/>
          <a:ext cx="8674097" cy="1000602"/>
        </p:xfrm>
        <a:graphic>
          <a:graphicData uri="http://schemas.openxmlformats.org/drawingml/2006/table">
            <a:tbl>
              <a:tblPr>
                <a:effectLst/>
              </a:tblPr>
              <a:tblGrid>
                <a:gridCol w="3012472">
                  <a:extLst>
                    <a:ext uri="{9D8B030D-6E8A-4147-A177-3AD203B41FA5}">
                      <a16:colId xmlns:a16="http://schemas.microsoft.com/office/drawing/2014/main" val="336517406"/>
                    </a:ext>
                  </a:extLst>
                </a:gridCol>
                <a:gridCol w="1497302">
                  <a:extLst>
                    <a:ext uri="{9D8B030D-6E8A-4147-A177-3AD203B41FA5}">
                      <a16:colId xmlns:a16="http://schemas.microsoft.com/office/drawing/2014/main" val="1259158696"/>
                    </a:ext>
                  </a:extLst>
                </a:gridCol>
                <a:gridCol w="4164323">
                  <a:extLst>
                    <a:ext uri="{9D8B030D-6E8A-4147-A177-3AD203B41FA5}">
                      <a16:colId xmlns:a16="http://schemas.microsoft.com/office/drawing/2014/main" val="744585384"/>
                    </a:ext>
                  </a:extLst>
                </a:gridCol>
              </a:tblGrid>
              <a:tr h="0">
                <a:tc>
                  <a:txBody>
                    <a:bodyPr/>
                    <a:lstStyle/>
                    <a:p>
                      <a:pPr lvl="0" algn="ctr" fontAlgn="b"/>
                      <a:r>
                        <a:rPr lang="en-US" sz="1200" b="1" i="0" u="none" strike="noStrike">
                          <a:solidFill>
                            <a:srgbClr val="FFFFFF"/>
                          </a:solidFill>
                          <a:latin typeface="Calibri" pitchFamily="34"/>
                        </a:rPr>
                        <a:t>KPI</a:t>
                      </a:r>
                    </a:p>
                  </a:txBody>
                  <a:tcPr marL="0" marR="0" marT="0" marB="0" anchor="b">
                    <a:lnL w="6345" cap="flat" cmpd="sng" algn="ctr">
                      <a:solidFill>
                        <a:srgbClr val="000000"/>
                      </a:solidFill>
                      <a:prstDash val="solid"/>
                      <a:round/>
                      <a:headEnd type="none" w="med" len="med"/>
                      <a:tailEnd type="none" w="med" len="med"/>
                    </a:lnL>
                    <a:lnR w="6345" cap="flat" cmpd="sng" algn="ctr">
                      <a:solidFill>
                        <a:srgbClr val="000000"/>
                      </a:solidFill>
                      <a:prstDash val="solid"/>
                      <a:round/>
                      <a:headEnd type="none" w="med" len="med"/>
                      <a:tailEnd type="none" w="med" len="med"/>
                    </a:lnR>
                    <a:lnT w="6345" cap="flat" cmpd="sng" algn="ctr">
                      <a:solidFill>
                        <a:srgbClr val="000000"/>
                      </a:solidFill>
                      <a:prstDash val="solid"/>
                      <a:round/>
                      <a:headEnd type="none" w="med" len="med"/>
                      <a:tailEnd type="none" w="med" len="med"/>
                    </a:lnT>
                    <a:lnB w="6345" cap="flat" cmpd="sng" algn="ctr">
                      <a:solidFill>
                        <a:srgbClr val="000000"/>
                      </a:solidFill>
                      <a:prstDash val="solid"/>
                      <a:round/>
                      <a:headEnd type="none" w="med" len="med"/>
                      <a:tailEnd type="none" w="med" len="med"/>
                    </a:lnB>
                    <a:solidFill>
                      <a:srgbClr val="758AA7"/>
                    </a:solidFill>
                  </a:tcPr>
                </a:tc>
                <a:tc>
                  <a:txBody>
                    <a:bodyPr/>
                    <a:lstStyle/>
                    <a:p>
                      <a:pPr lvl="0" algn="ctr" fontAlgn="b"/>
                      <a:r>
                        <a:rPr lang="en-US" sz="1200" b="1" i="0" u="none" strike="noStrike">
                          <a:solidFill>
                            <a:srgbClr val="FFFFFF"/>
                          </a:solidFill>
                          <a:latin typeface="Calibri" pitchFamily="34"/>
                        </a:rPr>
                        <a:t>Maturity Levels</a:t>
                      </a:r>
                    </a:p>
                  </a:txBody>
                  <a:tcPr marL="0" marR="0" marT="0" marB="0" anchor="b">
                    <a:lnL w="6345" cap="flat" cmpd="sng" algn="ctr">
                      <a:solidFill>
                        <a:srgbClr val="000000"/>
                      </a:solidFill>
                      <a:prstDash val="solid"/>
                      <a:round/>
                      <a:headEnd type="none" w="med" len="med"/>
                      <a:tailEnd type="none" w="med" len="med"/>
                    </a:lnL>
                    <a:lnR w="6345" cap="flat" cmpd="sng" algn="ctr">
                      <a:solidFill>
                        <a:srgbClr val="000000"/>
                      </a:solidFill>
                      <a:prstDash val="solid"/>
                      <a:round/>
                      <a:headEnd type="none" w="med" len="med"/>
                      <a:tailEnd type="none" w="med" len="med"/>
                    </a:lnR>
                    <a:lnT w="6345" cap="flat" cmpd="sng" algn="ctr">
                      <a:solidFill>
                        <a:srgbClr val="000000"/>
                      </a:solidFill>
                      <a:prstDash val="solid"/>
                      <a:round/>
                      <a:headEnd type="none" w="med" len="med"/>
                      <a:tailEnd type="none" w="med" len="med"/>
                    </a:lnT>
                    <a:lnB w="6345" cap="flat" cmpd="sng" algn="ctr">
                      <a:solidFill>
                        <a:srgbClr val="000000"/>
                      </a:solidFill>
                      <a:prstDash val="solid"/>
                      <a:round/>
                      <a:headEnd type="none" w="med" len="med"/>
                      <a:tailEnd type="none" w="med" len="med"/>
                    </a:lnB>
                    <a:solidFill>
                      <a:srgbClr val="758AA7"/>
                    </a:solidFill>
                  </a:tcPr>
                </a:tc>
                <a:tc>
                  <a:txBody>
                    <a:bodyPr/>
                    <a:lstStyle/>
                    <a:p>
                      <a:pPr lvl="0" algn="ctr" fontAlgn="ctr"/>
                      <a:r>
                        <a:rPr lang="en-US" sz="1200" b="1" i="0" u="none" strike="noStrike">
                          <a:solidFill>
                            <a:srgbClr val="FFFFFF"/>
                          </a:solidFill>
                          <a:latin typeface="Calibri" pitchFamily="34"/>
                        </a:rPr>
                        <a:t>Rational for Maturity Levels</a:t>
                      </a:r>
                    </a:p>
                  </a:txBody>
                  <a:tcPr marL="0" marR="0" marT="0" marB="0" anchor="ctr">
                    <a:lnL w="6345" cap="flat" cmpd="sng" algn="ctr">
                      <a:solidFill>
                        <a:srgbClr val="000000"/>
                      </a:solidFill>
                      <a:prstDash val="solid"/>
                      <a:round/>
                      <a:headEnd type="none" w="med" len="med"/>
                      <a:tailEnd type="none" w="med" len="med"/>
                    </a:lnL>
                    <a:lnR w="6345" cap="flat" cmpd="sng" algn="ctr">
                      <a:solidFill>
                        <a:srgbClr val="000000"/>
                      </a:solidFill>
                      <a:prstDash val="solid"/>
                      <a:round/>
                      <a:headEnd type="none" w="med" len="med"/>
                      <a:tailEnd type="none" w="med" len="med"/>
                    </a:lnR>
                    <a:lnT w="6345" cap="flat" cmpd="sng" algn="ctr">
                      <a:solidFill>
                        <a:srgbClr val="000000"/>
                      </a:solidFill>
                      <a:prstDash val="solid"/>
                      <a:round/>
                      <a:headEnd type="none" w="med" len="med"/>
                      <a:tailEnd type="none" w="med" len="med"/>
                    </a:lnT>
                    <a:lnB w="6345" cap="flat" cmpd="sng" algn="ctr">
                      <a:solidFill>
                        <a:srgbClr val="000000"/>
                      </a:solidFill>
                      <a:prstDash val="solid"/>
                      <a:round/>
                      <a:headEnd type="none" w="med" len="med"/>
                      <a:tailEnd type="none" w="med" len="med"/>
                    </a:lnB>
                    <a:solidFill>
                      <a:srgbClr val="758AA7"/>
                    </a:solidFill>
                  </a:tcPr>
                </a:tc>
                <a:extLst>
                  <a:ext uri="{0D108BD9-81ED-4DB2-BD59-A6C34878D82A}">
                    <a16:rowId xmlns:a16="http://schemas.microsoft.com/office/drawing/2014/main" val="3225394090"/>
                  </a:ext>
                </a:extLst>
              </a:tr>
              <a:tr h="122602">
                <a:tc rowSpan="5">
                  <a:txBody>
                    <a:bodyPr/>
                    <a:lstStyle/>
                    <a:p>
                      <a:pPr marL="0" marR="0" lvl="0" indent="0" algn="ctr" defTabSz="1005840" rtl="0" fontAlgn="b" hangingPunct="1">
                        <a:lnSpc>
                          <a:spcPct val="100000"/>
                        </a:lnSpc>
                        <a:spcBef>
                          <a:spcPts val="0"/>
                        </a:spcBef>
                        <a:spcAft>
                          <a:spcPts val="0"/>
                        </a:spcAft>
                        <a:buNone/>
                        <a:tabLst/>
                      </a:pPr>
                      <a:r>
                        <a:rPr lang="en-US" sz="1000" b="0" i="0" u="none" strike="noStrike" cap="none">
                          <a:solidFill>
                            <a:srgbClr val="000000"/>
                          </a:solidFill>
                          <a:latin typeface="Calibri" pitchFamily="34"/>
                        </a:rPr>
                        <a:t>Average phishing pass rate on phishing exercises</a:t>
                      </a:r>
                    </a:p>
                    <a:p>
                      <a:pPr marL="0" marR="0" lvl="0" indent="0" algn="ctr" defTabSz="1005840" rtl="0" fontAlgn="b" hangingPunct="1">
                        <a:lnSpc>
                          <a:spcPct val="100000"/>
                        </a:lnSpc>
                        <a:spcBef>
                          <a:spcPts val="0"/>
                        </a:spcBef>
                        <a:spcAft>
                          <a:spcPts val="0"/>
                        </a:spcAft>
                        <a:buNone/>
                        <a:tabLst/>
                      </a:pPr>
                      <a:endParaRPr lang="en-US" sz="1000" b="0" i="0" u="none" strike="noStrike" cap="none">
                        <a:solidFill>
                          <a:srgbClr val="000000"/>
                        </a:solidFill>
                        <a:latin typeface="Calibri" pitchFamily="34"/>
                      </a:endParaRPr>
                    </a:p>
                    <a:p>
                      <a:pPr marL="0" marR="0" lvl="0" indent="0" algn="ctr" defTabSz="1005840" rtl="0" fontAlgn="b" hangingPunct="1">
                        <a:lnSpc>
                          <a:spcPct val="100000"/>
                        </a:lnSpc>
                        <a:spcBef>
                          <a:spcPts val="0"/>
                        </a:spcBef>
                        <a:spcAft>
                          <a:spcPts val="0"/>
                        </a:spcAft>
                        <a:buNone/>
                        <a:tabLst/>
                      </a:pPr>
                      <a:endParaRPr lang="en-US" sz="1000" b="0" i="0" u="none" strike="noStrike" cap="none">
                        <a:solidFill>
                          <a:srgbClr val="000000"/>
                        </a:solidFill>
                        <a:latin typeface="Calibri" pitchFamily="34"/>
                      </a:endParaRPr>
                    </a:p>
                  </a:txBody>
                  <a:tcPr marL="0" marR="0" marT="0" marB="0" anchor="b">
                    <a:lnL w="6345" cap="flat" cmpd="sng" algn="ctr">
                      <a:solidFill>
                        <a:srgbClr val="000000"/>
                      </a:solidFill>
                      <a:prstDash val="solid"/>
                      <a:round/>
                      <a:headEnd type="none" w="med" len="med"/>
                      <a:tailEnd type="none" w="med" len="med"/>
                    </a:lnL>
                    <a:lnR w="6345" cap="flat" cmpd="sng" algn="ctr">
                      <a:solidFill>
                        <a:srgbClr val="000000"/>
                      </a:solidFill>
                      <a:prstDash val="solid"/>
                      <a:round/>
                      <a:headEnd type="none" w="med" len="med"/>
                      <a:tailEnd type="none" w="med" len="med"/>
                    </a:lnR>
                    <a:lnT w="6345" cap="flat" cmpd="sng" algn="ctr">
                      <a:solidFill>
                        <a:srgbClr val="000000"/>
                      </a:solidFill>
                      <a:prstDash val="solid"/>
                      <a:round/>
                      <a:headEnd type="none" w="med" len="med"/>
                      <a:tailEnd type="none" w="med" len="med"/>
                    </a:lnT>
                    <a:lnB w="6345" cap="flat" cmpd="sng" algn="ctr">
                      <a:solidFill>
                        <a:srgbClr val="000000"/>
                      </a:solidFill>
                      <a:prstDash val="solid"/>
                      <a:round/>
                      <a:headEnd type="none" w="med" len="med"/>
                      <a:tailEnd type="none" w="med" len="med"/>
                    </a:lnB>
                  </a:tcPr>
                </a:tc>
                <a:tc>
                  <a:txBody>
                    <a:bodyPr/>
                    <a:lstStyle/>
                    <a:p>
                      <a:pPr lvl="0" algn="ctr" fontAlgn="b"/>
                      <a:r>
                        <a:rPr lang="en-US" sz="1000" b="1" i="0" u="none" strike="noStrike">
                          <a:solidFill>
                            <a:srgbClr val="000000"/>
                          </a:solidFill>
                          <a:latin typeface="Calibri" pitchFamily="34"/>
                        </a:rPr>
                        <a:t>4 </a:t>
                      </a:r>
                      <a:r>
                        <a:rPr lang="en-US" sz="1000" b="0" i="0" u="none" strike="noStrike">
                          <a:solidFill>
                            <a:srgbClr val="000000"/>
                          </a:solidFill>
                          <a:latin typeface="Calibri" pitchFamily="34"/>
                        </a:rPr>
                        <a:t>- &gt; 92%</a:t>
                      </a:r>
                    </a:p>
                  </a:txBody>
                  <a:tcPr marL="0" marR="0" marT="0" marB="0" anchor="b">
                    <a:lnL w="6345" cap="flat" cmpd="sng" algn="ctr">
                      <a:solidFill>
                        <a:srgbClr val="000000"/>
                      </a:solidFill>
                      <a:prstDash val="solid"/>
                      <a:round/>
                      <a:headEnd type="none" w="med" len="med"/>
                      <a:tailEnd type="none" w="med" len="med"/>
                    </a:lnL>
                    <a:lnR w="6345" cap="flat" cmpd="sng" algn="ctr">
                      <a:solidFill>
                        <a:srgbClr val="000000"/>
                      </a:solidFill>
                      <a:prstDash val="solid"/>
                      <a:round/>
                      <a:headEnd type="none" w="med" len="med"/>
                      <a:tailEnd type="none" w="med" len="med"/>
                    </a:lnR>
                    <a:lnT w="6345" cap="flat" cmpd="sng" algn="ctr">
                      <a:solidFill>
                        <a:srgbClr val="000000"/>
                      </a:solidFill>
                      <a:prstDash val="solid"/>
                      <a:round/>
                      <a:headEnd type="none" w="med" len="med"/>
                      <a:tailEnd type="none" w="med" len="med"/>
                    </a:lnT>
                    <a:lnB w="6345" cap="flat" cmpd="sng" algn="ctr">
                      <a:solidFill>
                        <a:srgbClr val="000000"/>
                      </a:solidFill>
                      <a:prstDash val="solid"/>
                      <a:round/>
                      <a:headEnd type="none" w="med" len="med"/>
                      <a:tailEnd type="none" w="med" len="med"/>
                    </a:lnB>
                  </a:tcPr>
                </a:tc>
                <a:tc rowSpan="5">
                  <a:txBody>
                    <a:bodyPr/>
                    <a:lstStyle/>
                    <a:p>
                      <a:pPr lvl="0" algn="ctr" fontAlgn="ctr"/>
                      <a:r>
                        <a:rPr lang="en-US" sz="1000" b="0" i="0" u="none" strike="noStrike">
                          <a:solidFill>
                            <a:srgbClr val="000000"/>
                          </a:solidFill>
                          <a:latin typeface="Calibri" pitchFamily="34"/>
                        </a:rPr>
                        <a:t>&lt; 8% Phishing Fail Rate </a:t>
                      </a:r>
                      <a:br>
                        <a:rPr lang="en-US" sz="1000" b="0" i="0" u="none" strike="noStrike">
                          <a:solidFill>
                            <a:srgbClr val="000000"/>
                          </a:solidFill>
                          <a:latin typeface="Calibri" pitchFamily="34"/>
                        </a:rPr>
                      </a:br>
                      <a:r>
                        <a:rPr lang="en-US" sz="1000" b="0" i="0" u="none" strike="noStrike">
                          <a:solidFill>
                            <a:srgbClr val="000000"/>
                          </a:solidFill>
                          <a:latin typeface="Calibri" pitchFamily="34"/>
                        </a:rPr>
                        <a:t>Department of Health and Human Services goal</a:t>
                      </a:r>
                      <a:br>
                        <a:rPr lang="en-US" sz="1000" b="0" i="0" u="none" strike="noStrike">
                          <a:solidFill>
                            <a:srgbClr val="000000"/>
                          </a:solidFill>
                          <a:latin typeface="Calibri" pitchFamily="34"/>
                        </a:rPr>
                      </a:br>
                      <a:br>
                        <a:rPr lang="en-US" sz="1000" b="0" i="0" u="none" strike="noStrike">
                          <a:solidFill>
                            <a:srgbClr val="000000"/>
                          </a:solidFill>
                          <a:latin typeface="Calibri" pitchFamily="34"/>
                        </a:rPr>
                      </a:br>
                      <a:r>
                        <a:rPr lang="en-US" sz="1000" b="0" i="0" u="none" strike="noStrike">
                          <a:solidFill>
                            <a:srgbClr val="000000"/>
                          </a:solidFill>
                          <a:latin typeface="Calibri" pitchFamily="34"/>
                        </a:rPr>
                        <a:t>PhishMe reports that 58% of users will click on a phishing link prior to training. http://phishme.com/story-phish-infographic/</a:t>
                      </a:r>
                    </a:p>
                  </a:txBody>
                  <a:tcPr marL="0" marR="0" marT="0" marB="0" anchor="ctr">
                    <a:lnL w="6345" cap="flat" cmpd="sng" algn="ctr">
                      <a:solidFill>
                        <a:srgbClr val="000000"/>
                      </a:solidFill>
                      <a:prstDash val="solid"/>
                      <a:round/>
                      <a:headEnd type="none" w="med" len="med"/>
                      <a:tailEnd type="none" w="med" len="med"/>
                    </a:lnL>
                    <a:lnR w="6345" cap="flat" cmpd="sng" algn="ctr">
                      <a:solidFill>
                        <a:srgbClr val="000000"/>
                      </a:solidFill>
                      <a:prstDash val="solid"/>
                      <a:round/>
                      <a:headEnd type="none" w="med" len="med"/>
                      <a:tailEnd type="none" w="med" len="med"/>
                    </a:lnR>
                    <a:lnT w="6345" cap="flat" cmpd="sng" algn="ctr">
                      <a:solidFill>
                        <a:srgbClr val="000000"/>
                      </a:solidFill>
                      <a:prstDash val="solid"/>
                      <a:round/>
                      <a:headEnd type="none" w="med" len="med"/>
                      <a:tailEnd type="none" w="med" len="med"/>
                    </a:lnT>
                    <a:lnB w="634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7552018"/>
                  </a:ext>
                </a:extLst>
              </a:tr>
              <a:tr h="170974">
                <a:tc vMerge="1">
                  <a:txBody>
                    <a:bodyPr/>
                    <a:lstStyle/>
                    <a:p>
                      <a:endParaRPr lang="en-US"/>
                    </a:p>
                  </a:txBody>
                  <a:tcPr/>
                </a:tc>
                <a:tc>
                  <a:txBody>
                    <a:bodyPr/>
                    <a:lstStyle/>
                    <a:p>
                      <a:pPr lvl="0" algn="ctr" fontAlgn="b"/>
                      <a:r>
                        <a:rPr lang="en-US" sz="1000" b="1" i="0" u="none" strike="noStrike">
                          <a:solidFill>
                            <a:srgbClr val="000000"/>
                          </a:solidFill>
                          <a:latin typeface="Calibri" pitchFamily="34"/>
                        </a:rPr>
                        <a:t>3</a:t>
                      </a:r>
                      <a:r>
                        <a:rPr lang="en-US" sz="1000" b="0" i="0" u="none" strike="noStrike">
                          <a:solidFill>
                            <a:srgbClr val="000000"/>
                          </a:solidFill>
                          <a:latin typeface="Calibri" pitchFamily="34"/>
                        </a:rPr>
                        <a:t> - &gt; 80% - 92%</a:t>
                      </a:r>
                    </a:p>
                  </a:txBody>
                  <a:tcPr marL="0" marR="0" marT="0" marB="0" anchor="b">
                    <a:lnL w="6345" cap="flat" cmpd="sng" algn="ctr">
                      <a:solidFill>
                        <a:srgbClr val="000000"/>
                      </a:solidFill>
                      <a:prstDash val="solid"/>
                      <a:round/>
                      <a:headEnd type="none" w="med" len="med"/>
                      <a:tailEnd type="none" w="med" len="med"/>
                    </a:lnL>
                    <a:lnR w="6345" cap="flat" cmpd="sng" algn="ctr">
                      <a:solidFill>
                        <a:srgbClr val="000000"/>
                      </a:solidFill>
                      <a:prstDash val="solid"/>
                      <a:round/>
                      <a:headEnd type="none" w="med" len="med"/>
                      <a:tailEnd type="none" w="med" len="med"/>
                    </a:lnR>
                    <a:lnT w="6345" cap="flat" cmpd="sng" algn="ctr">
                      <a:solidFill>
                        <a:srgbClr val="000000"/>
                      </a:solidFill>
                      <a:prstDash val="solid"/>
                      <a:round/>
                      <a:headEnd type="none" w="med" len="med"/>
                      <a:tailEnd type="none" w="med" len="med"/>
                    </a:lnT>
                    <a:lnB w="6345"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968258356"/>
                  </a:ext>
                </a:extLst>
              </a:tr>
              <a:tr h="170974">
                <a:tc vMerge="1">
                  <a:txBody>
                    <a:bodyPr/>
                    <a:lstStyle/>
                    <a:p>
                      <a:endParaRPr lang="en-US"/>
                    </a:p>
                  </a:txBody>
                  <a:tcPr/>
                </a:tc>
                <a:tc>
                  <a:txBody>
                    <a:bodyPr/>
                    <a:lstStyle/>
                    <a:p>
                      <a:pPr lvl="0" algn="ctr" fontAlgn="b"/>
                      <a:r>
                        <a:rPr lang="en-US" sz="1000" b="1" i="0" u="none" strike="noStrike">
                          <a:solidFill>
                            <a:srgbClr val="000000"/>
                          </a:solidFill>
                          <a:latin typeface="Calibri" pitchFamily="34"/>
                        </a:rPr>
                        <a:t>2</a:t>
                      </a:r>
                      <a:r>
                        <a:rPr lang="en-US" sz="1000" b="0" i="0" u="none" strike="noStrike">
                          <a:solidFill>
                            <a:srgbClr val="000000"/>
                          </a:solidFill>
                          <a:latin typeface="Calibri" pitchFamily="34"/>
                        </a:rPr>
                        <a:t> - &gt; 58% - 80% </a:t>
                      </a:r>
                    </a:p>
                  </a:txBody>
                  <a:tcPr marL="0" marR="0" marT="0" marB="0" anchor="b">
                    <a:lnL w="6345" cap="flat" cmpd="sng" algn="ctr">
                      <a:solidFill>
                        <a:srgbClr val="000000"/>
                      </a:solidFill>
                      <a:prstDash val="solid"/>
                      <a:round/>
                      <a:headEnd type="none" w="med" len="med"/>
                      <a:tailEnd type="none" w="med" len="med"/>
                    </a:lnL>
                    <a:lnR w="6345" cap="flat" cmpd="sng" algn="ctr">
                      <a:solidFill>
                        <a:srgbClr val="000000"/>
                      </a:solidFill>
                      <a:prstDash val="solid"/>
                      <a:round/>
                      <a:headEnd type="none" w="med" len="med"/>
                      <a:tailEnd type="none" w="med" len="med"/>
                    </a:lnR>
                    <a:lnT w="6345" cap="flat" cmpd="sng" algn="ctr">
                      <a:solidFill>
                        <a:srgbClr val="000000"/>
                      </a:solidFill>
                      <a:prstDash val="solid"/>
                      <a:round/>
                      <a:headEnd type="none" w="med" len="med"/>
                      <a:tailEnd type="none" w="med" len="med"/>
                    </a:lnT>
                    <a:lnB w="6345"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832396325"/>
                  </a:ext>
                </a:extLst>
              </a:tr>
              <a:tr h="170974">
                <a:tc vMerge="1">
                  <a:txBody>
                    <a:bodyPr/>
                    <a:lstStyle/>
                    <a:p>
                      <a:endParaRPr lang="en-US"/>
                    </a:p>
                  </a:txBody>
                  <a:tcPr/>
                </a:tc>
                <a:tc>
                  <a:txBody>
                    <a:bodyPr/>
                    <a:lstStyle/>
                    <a:p>
                      <a:pPr lvl="0" algn="ctr" fontAlgn="b"/>
                      <a:r>
                        <a:rPr lang="en-US" sz="1000" b="1" i="0" u="none" strike="noStrike">
                          <a:solidFill>
                            <a:srgbClr val="000000"/>
                          </a:solidFill>
                          <a:latin typeface="Calibri" pitchFamily="34"/>
                        </a:rPr>
                        <a:t>1</a:t>
                      </a:r>
                      <a:r>
                        <a:rPr lang="en-US" sz="1000" b="0" i="0" u="none" strike="noStrike">
                          <a:solidFill>
                            <a:srgbClr val="000000"/>
                          </a:solidFill>
                          <a:latin typeface="Calibri" pitchFamily="34"/>
                        </a:rPr>
                        <a:t> - &gt; 0% - 58%</a:t>
                      </a:r>
                    </a:p>
                  </a:txBody>
                  <a:tcPr marL="0" marR="0" marT="0" marB="0" anchor="b">
                    <a:lnL w="6345" cap="flat" cmpd="sng" algn="ctr">
                      <a:solidFill>
                        <a:srgbClr val="000000"/>
                      </a:solidFill>
                      <a:prstDash val="solid"/>
                      <a:round/>
                      <a:headEnd type="none" w="med" len="med"/>
                      <a:tailEnd type="none" w="med" len="med"/>
                    </a:lnL>
                    <a:lnR w="6345" cap="flat" cmpd="sng" algn="ctr">
                      <a:solidFill>
                        <a:srgbClr val="000000"/>
                      </a:solidFill>
                      <a:prstDash val="solid"/>
                      <a:round/>
                      <a:headEnd type="none" w="med" len="med"/>
                      <a:tailEnd type="none" w="med" len="med"/>
                    </a:lnR>
                    <a:lnT w="6345" cap="flat" cmpd="sng" algn="ctr">
                      <a:solidFill>
                        <a:srgbClr val="000000"/>
                      </a:solidFill>
                      <a:prstDash val="solid"/>
                      <a:round/>
                      <a:headEnd type="none" w="med" len="med"/>
                      <a:tailEnd type="none" w="med" len="med"/>
                    </a:lnT>
                    <a:lnB w="6345"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849413748"/>
                  </a:ext>
                </a:extLst>
              </a:tr>
              <a:tr h="0">
                <a:tc vMerge="1">
                  <a:txBody>
                    <a:bodyPr/>
                    <a:lstStyle/>
                    <a:p>
                      <a:endParaRPr lang="en-US"/>
                    </a:p>
                  </a:txBody>
                  <a:tcPr/>
                </a:tc>
                <a:tc>
                  <a:txBody>
                    <a:bodyPr/>
                    <a:lstStyle/>
                    <a:p>
                      <a:pPr lvl="0" algn="ctr"/>
                      <a:r>
                        <a:rPr lang="en-US" sz="1000" b="1" i="0" u="none" strike="noStrike" cap="none">
                          <a:solidFill>
                            <a:srgbClr val="000000"/>
                          </a:solidFill>
                          <a:latin typeface="Calibri" pitchFamily="34"/>
                        </a:rPr>
                        <a:t>0</a:t>
                      </a:r>
                      <a:r>
                        <a:rPr lang="en-US" sz="1000" b="0" i="0" u="none" strike="noStrike" cap="none">
                          <a:solidFill>
                            <a:srgbClr val="000000"/>
                          </a:solidFill>
                          <a:latin typeface="Calibri" pitchFamily="34"/>
                        </a:rPr>
                        <a:t> - Unknown</a:t>
                      </a:r>
                    </a:p>
                  </a:txBody>
                  <a:tcPr marL="0" marR="0" marT="0" marB="0" anchor="b">
                    <a:lnL w="6345" cap="flat" cmpd="sng" algn="ctr">
                      <a:solidFill>
                        <a:srgbClr val="000000"/>
                      </a:solidFill>
                      <a:prstDash val="solid"/>
                      <a:round/>
                      <a:headEnd type="none" w="med" len="med"/>
                      <a:tailEnd type="none" w="med" len="med"/>
                    </a:lnL>
                    <a:lnR w="6345" cap="flat" cmpd="sng" algn="ctr">
                      <a:solidFill>
                        <a:srgbClr val="000000"/>
                      </a:solidFill>
                      <a:prstDash val="solid"/>
                      <a:round/>
                      <a:headEnd type="none" w="med" len="med"/>
                      <a:tailEnd type="none" w="med" len="med"/>
                    </a:lnR>
                    <a:lnT w="6345" cap="flat" cmpd="sng" algn="ctr">
                      <a:solidFill>
                        <a:srgbClr val="000000"/>
                      </a:solidFill>
                      <a:prstDash val="solid"/>
                      <a:round/>
                      <a:headEnd type="none" w="med" len="med"/>
                      <a:tailEnd type="none" w="med" len="med"/>
                    </a:lnT>
                    <a:lnB w="6345"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613657668"/>
                  </a:ext>
                </a:extLst>
              </a:tr>
            </a:tbl>
          </a:graphicData>
        </a:graphic>
      </p:graphicFrame>
      <p:graphicFrame>
        <p:nvGraphicFramePr>
          <p:cNvPr id="6" name="Table 2">
            <a:extLst>
              <a:ext uri="{FF2B5EF4-FFF2-40B4-BE49-F238E27FC236}">
                <a16:creationId xmlns:a16="http://schemas.microsoft.com/office/drawing/2014/main" id="{7A29A6DE-D666-47C6-B74A-F8196204DC2F}"/>
              </a:ext>
            </a:extLst>
          </p:cNvPr>
          <p:cNvGraphicFramePr>
            <a:graphicFrameLocks noGrp="1"/>
          </p:cNvGraphicFramePr>
          <p:nvPr/>
        </p:nvGraphicFramePr>
        <p:xfrm>
          <a:off x="88897" y="1704523"/>
          <a:ext cx="8674105" cy="1293674"/>
        </p:xfrm>
        <a:graphic>
          <a:graphicData uri="http://schemas.openxmlformats.org/drawingml/2006/table">
            <a:tbl>
              <a:tblPr>
                <a:effectLst/>
              </a:tblPr>
              <a:tblGrid>
                <a:gridCol w="711988">
                  <a:extLst>
                    <a:ext uri="{9D8B030D-6E8A-4147-A177-3AD203B41FA5}">
                      <a16:colId xmlns:a16="http://schemas.microsoft.com/office/drawing/2014/main" val="1452217288"/>
                    </a:ext>
                  </a:extLst>
                </a:gridCol>
                <a:gridCol w="2313733">
                  <a:extLst>
                    <a:ext uri="{9D8B030D-6E8A-4147-A177-3AD203B41FA5}">
                      <a16:colId xmlns:a16="http://schemas.microsoft.com/office/drawing/2014/main" val="24934665"/>
                    </a:ext>
                  </a:extLst>
                </a:gridCol>
                <a:gridCol w="1046923">
                  <a:extLst>
                    <a:ext uri="{9D8B030D-6E8A-4147-A177-3AD203B41FA5}">
                      <a16:colId xmlns:a16="http://schemas.microsoft.com/office/drawing/2014/main" val="2742960104"/>
                    </a:ext>
                  </a:extLst>
                </a:gridCol>
                <a:gridCol w="1941444">
                  <a:extLst>
                    <a:ext uri="{9D8B030D-6E8A-4147-A177-3AD203B41FA5}">
                      <a16:colId xmlns:a16="http://schemas.microsoft.com/office/drawing/2014/main" val="1063952411"/>
                    </a:ext>
                  </a:extLst>
                </a:gridCol>
                <a:gridCol w="2660017">
                  <a:extLst>
                    <a:ext uri="{9D8B030D-6E8A-4147-A177-3AD203B41FA5}">
                      <a16:colId xmlns:a16="http://schemas.microsoft.com/office/drawing/2014/main" val="3462253101"/>
                    </a:ext>
                  </a:extLst>
                </a:gridCol>
              </a:tblGrid>
              <a:tr h="0">
                <a:tc>
                  <a:txBody>
                    <a:bodyPr/>
                    <a:lstStyle/>
                    <a:p>
                      <a:pPr lvl="0" algn="ctr" fontAlgn="ctr"/>
                      <a:r>
                        <a:rPr lang="en-US" sz="1200" b="1" i="0" u="none" strike="noStrike">
                          <a:solidFill>
                            <a:srgbClr val="FFFFFF"/>
                          </a:solidFill>
                          <a:latin typeface="Calibri" pitchFamily="34"/>
                        </a:rPr>
                        <a:t>CSF Function</a:t>
                      </a:r>
                    </a:p>
                  </a:txBody>
                  <a:tcPr marL="6757" marR="6757" marT="6757" marB="0" anchor="ctr">
                    <a:lnL w="6345" cap="flat" cmpd="sng" algn="ctr">
                      <a:solidFill>
                        <a:srgbClr val="000000"/>
                      </a:solidFill>
                      <a:prstDash val="solid"/>
                      <a:round/>
                      <a:headEnd type="none" w="med" len="med"/>
                      <a:tailEnd type="none" w="med" len="med"/>
                    </a:lnL>
                    <a:lnR w="6345" cap="flat" cmpd="sng" algn="ctr">
                      <a:solidFill>
                        <a:srgbClr val="000000"/>
                      </a:solidFill>
                      <a:prstDash val="solid"/>
                      <a:round/>
                      <a:headEnd type="none" w="med" len="med"/>
                      <a:tailEnd type="none" w="med" len="med"/>
                    </a:lnR>
                    <a:lnT w="6345" cap="flat" cmpd="sng" algn="ctr">
                      <a:solidFill>
                        <a:srgbClr val="000000"/>
                      </a:solidFill>
                      <a:prstDash val="solid"/>
                      <a:round/>
                      <a:headEnd type="none" w="med" len="med"/>
                      <a:tailEnd type="none" w="med" len="med"/>
                    </a:lnT>
                    <a:lnB w="6345" cap="flat" cmpd="sng" algn="ctr">
                      <a:solidFill>
                        <a:srgbClr val="000000"/>
                      </a:solidFill>
                      <a:prstDash val="solid"/>
                      <a:round/>
                      <a:headEnd type="none" w="med" len="med"/>
                      <a:tailEnd type="none" w="med" len="med"/>
                    </a:lnB>
                    <a:solidFill>
                      <a:srgbClr val="758AA7"/>
                    </a:solidFill>
                  </a:tcPr>
                </a:tc>
                <a:tc>
                  <a:txBody>
                    <a:bodyPr/>
                    <a:lstStyle/>
                    <a:p>
                      <a:pPr lvl="0" algn="ctr" fontAlgn="ctr"/>
                      <a:r>
                        <a:rPr lang="en-US" sz="1200" b="1" i="0" u="none" strike="noStrike">
                          <a:solidFill>
                            <a:srgbClr val="FFFFFF"/>
                          </a:solidFill>
                          <a:latin typeface="Calibri" pitchFamily="34"/>
                        </a:rPr>
                        <a:t>Question</a:t>
                      </a:r>
                    </a:p>
                  </a:txBody>
                  <a:tcPr marL="6757" marR="6757" marT="6757" marB="0" anchor="ctr">
                    <a:lnL w="6345" cap="flat" cmpd="sng" algn="ctr">
                      <a:solidFill>
                        <a:srgbClr val="000000"/>
                      </a:solidFill>
                      <a:prstDash val="solid"/>
                      <a:round/>
                      <a:headEnd type="none" w="med" len="med"/>
                      <a:tailEnd type="none" w="med" len="med"/>
                    </a:lnL>
                    <a:lnR w="6345" cap="flat" cmpd="sng" algn="ctr">
                      <a:solidFill>
                        <a:srgbClr val="000000"/>
                      </a:solidFill>
                      <a:prstDash val="solid"/>
                      <a:round/>
                      <a:headEnd type="none" w="med" len="med"/>
                      <a:tailEnd type="none" w="med" len="med"/>
                    </a:lnR>
                    <a:lnT w="6345" cap="flat" cmpd="sng" algn="ctr">
                      <a:solidFill>
                        <a:srgbClr val="000000"/>
                      </a:solidFill>
                      <a:prstDash val="solid"/>
                      <a:round/>
                      <a:headEnd type="none" w="med" len="med"/>
                      <a:tailEnd type="none" w="med" len="med"/>
                    </a:lnT>
                    <a:lnB w="6345" cap="flat" cmpd="sng" algn="ctr">
                      <a:solidFill>
                        <a:srgbClr val="000000"/>
                      </a:solidFill>
                      <a:prstDash val="solid"/>
                      <a:round/>
                      <a:headEnd type="none" w="med" len="med"/>
                      <a:tailEnd type="none" w="med" len="med"/>
                    </a:lnB>
                    <a:solidFill>
                      <a:srgbClr val="758AA7"/>
                    </a:solidFill>
                  </a:tcPr>
                </a:tc>
                <a:tc>
                  <a:txBody>
                    <a:bodyPr/>
                    <a:lstStyle/>
                    <a:p>
                      <a:pPr lvl="0" algn="ctr" fontAlgn="ctr"/>
                      <a:r>
                        <a:rPr lang="en-US" sz="1200" b="1" i="0" u="none" strike="noStrike">
                          <a:solidFill>
                            <a:srgbClr val="FFFFFF"/>
                          </a:solidFill>
                          <a:latin typeface="Calibri" pitchFamily="34"/>
                        </a:rPr>
                        <a:t>Topic</a:t>
                      </a:r>
                    </a:p>
                  </a:txBody>
                  <a:tcPr marL="6757" marR="6757" marT="6757" marB="0" anchor="ctr">
                    <a:lnL w="6345" cap="flat" cmpd="sng" algn="ctr">
                      <a:solidFill>
                        <a:srgbClr val="000000"/>
                      </a:solidFill>
                      <a:prstDash val="solid"/>
                      <a:round/>
                      <a:headEnd type="none" w="med" len="med"/>
                      <a:tailEnd type="none" w="med" len="med"/>
                    </a:lnL>
                    <a:lnR w="6345" cap="flat" cmpd="sng" algn="ctr">
                      <a:solidFill>
                        <a:srgbClr val="000000"/>
                      </a:solidFill>
                      <a:prstDash val="solid"/>
                      <a:round/>
                      <a:headEnd type="none" w="med" len="med"/>
                      <a:tailEnd type="none" w="med" len="med"/>
                    </a:lnR>
                    <a:lnT w="6345" cap="flat" cmpd="sng" algn="ctr">
                      <a:solidFill>
                        <a:srgbClr val="000000"/>
                      </a:solidFill>
                      <a:prstDash val="solid"/>
                      <a:round/>
                      <a:headEnd type="none" w="med" len="med"/>
                      <a:tailEnd type="none" w="med" len="med"/>
                    </a:lnT>
                    <a:lnB w="6345" cap="flat" cmpd="sng" algn="ctr">
                      <a:solidFill>
                        <a:srgbClr val="000000"/>
                      </a:solidFill>
                      <a:prstDash val="solid"/>
                      <a:round/>
                      <a:headEnd type="none" w="med" len="med"/>
                      <a:tailEnd type="none" w="med" len="med"/>
                    </a:lnB>
                    <a:solidFill>
                      <a:srgbClr val="758AA7"/>
                    </a:solidFill>
                  </a:tcPr>
                </a:tc>
                <a:tc>
                  <a:txBody>
                    <a:bodyPr/>
                    <a:lstStyle/>
                    <a:p>
                      <a:pPr lvl="0" algn="ctr" fontAlgn="ctr"/>
                      <a:r>
                        <a:rPr lang="en-US" sz="1200" b="1" i="0" u="none" strike="noStrike">
                          <a:solidFill>
                            <a:srgbClr val="FFFFFF"/>
                          </a:solidFill>
                          <a:latin typeface="Calibri" pitchFamily="34"/>
                        </a:rPr>
                        <a:t>People/Process/Technology</a:t>
                      </a:r>
                    </a:p>
                  </a:txBody>
                  <a:tcPr marL="6757" marR="6757" marT="6757" marB="0" anchor="ctr">
                    <a:lnL w="6345" cap="flat" cmpd="sng" algn="ctr">
                      <a:solidFill>
                        <a:srgbClr val="000000"/>
                      </a:solidFill>
                      <a:prstDash val="solid"/>
                      <a:round/>
                      <a:headEnd type="none" w="med" len="med"/>
                      <a:tailEnd type="none" w="med" len="med"/>
                    </a:lnL>
                    <a:lnR w="6345" cap="flat" cmpd="sng" algn="ctr">
                      <a:solidFill>
                        <a:srgbClr val="000000"/>
                      </a:solidFill>
                      <a:prstDash val="solid"/>
                      <a:round/>
                      <a:headEnd type="none" w="med" len="med"/>
                      <a:tailEnd type="none" w="med" len="med"/>
                    </a:lnR>
                    <a:lnT w="6345" cap="flat" cmpd="sng" algn="ctr">
                      <a:solidFill>
                        <a:srgbClr val="000000"/>
                      </a:solidFill>
                      <a:prstDash val="solid"/>
                      <a:round/>
                      <a:headEnd type="none" w="med" len="med"/>
                      <a:tailEnd type="none" w="med" len="med"/>
                    </a:lnT>
                    <a:lnB w="6345" cap="flat" cmpd="sng" algn="ctr">
                      <a:solidFill>
                        <a:srgbClr val="000000"/>
                      </a:solidFill>
                      <a:prstDash val="solid"/>
                      <a:round/>
                      <a:headEnd type="none" w="med" len="med"/>
                      <a:tailEnd type="none" w="med" len="med"/>
                    </a:lnB>
                    <a:solidFill>
                      <a:srgbClr val="758AA7"/>
                    </a:solidFill>
                  </a:tcPr>
                </a:tc>
                <a:tc>
                  <a:txBody>
                    <a:bodyPr/>
                    <a:lstStyle/>
                    <a:p>
                      <a:pPr lvl="0" algn="ctr" fontAlgn="ctr"/>
                      <a:r>
                        <a:rPr lang="en-US" sz="1200" b="1" i="0" u="none" strike="noStrike">
                          <a:solidFill>
                            <a:srgbClr val="FFFFFF"/>
                          </a:solidFill>
                          <a:latin typeface="Calibri" pitchFamily="34"/>
                        </a:rPr>
                        <a:t>KPI</a:t>
                      </a:r>
                    </a:p>
                  </a:txBody>
                  <a:tcPr marL="6757" marR="6757" marT="6757" marB="0" anchor="ctr">
                    <a:lnL w="6345" cap="flat" cmpd="sng" algn="ctr">
                      <a:solidFill>
                        <a:srgbClr val="000000"/>
                      </a:solidFill>
                      <a:prstDash val="solid"/>
                      <a:round/>
                      <a:headEnd type="none" w="med" len="med"/>
                      <a:tailEnd type="none" w="med" len="med"/>
                    </a:lnL>
                    <a:lnR w="6345" cap="flat" cmpd="sng" algn="ctr">
                      <a:solidFill>
                        <a:srgbClr val="000000"/>
                      </a:solidFill>
                      <a:prstDash val="solid"/>
                      <a:round/>
                      <a:headEnd type="none" w="med" len="med"/>
                      <a:tailEnd type="none" w="med" len="med"/>
                    </a:lnR>
                    <a:lnT w="6345" cap="flat" cmpd="sng" algn="ctr">
                      <a:solidFill>
                        <a:srgbClr val="000000"/>
                      </a:solidFill>
                      <a:prstDash val="solid"/>
                      <a:round/>
                      <a:headEnd type="none" w="med" len="med"/>
                      <a:tailEnd type="none" w="med" len="med"/>
                    </a:lnT>
                    <a:lnB w="6345" cap="flat" cmpd="sng" algn="ctr">
                      <a:solidFill>
                        <a:srgbClr val="000000"/>
                      </a:solidFill>
                      <a:prstDash val="solid"/>
                      <a:round/>
                      <a:headEnd type="none" w="med" len="med"/>
                      <a:tailEnd type="none" w="med" len="med"/>
                    </a:lnB>
                    <a:solidFill>
                      <a:srgbClr val="758AA7"/>
                    </a:solidFill>
                  </a:tcPr>
                </a:tc>
                <a:extLst>
                  <a:ext uri="{0D108BD9-81ED-4DB2-BD59-A6C34878D82A}">
                    <a16:rowId xmlns:a16="http://schemas.microsoft.com/office/drawing/2014/main" val="1205787516"/>
                  </a:ext>
                </a:extLst>
              </a:tr>
              <a:tr h="125656">
                <a:tc>
                  <a:txBody>
                    <a:bodyPr/>
                    <a:lstStyle/>
                    <a:p>
                      <a:pPr lvl="0" algn="ctr" fontAlgn="ctr"/>
                      <a:r>
                        <a:rPr lang="en-US" sz="1200" b="1" i="0" u="none" strike="noStrike">
                          <a:solidFill>
                            <a:srgbClr val="FFFFFF"/>
                          </a:solidFill>
                          <a:latin typeface="Calibri" pitchFamily="34"/>
                        </a:rPr>
                        <a:t>Protect</a:t>
                      </a:r>
                    </a:p>
                  </a:txBody>
                  <a:tcPr marL="6757" marR="6757" marT="6757" marB="0" anchor="ctr">
                    <a:lnL w="6345" cap="flat" cmpd="sng" algn="ctr">
                      <a:solidFill>
                        <a:srgbClr val="000000"/>
                      </a:solidFill>
                      <a:prstDash val="solid"/>
                      <a:round/>
                      <a:headEnd type="none" w="med" len="med"/>
                      <a:tailEnd type="none" w="med" len="med"/>
                    </a:lnL>
                    <a:lnR w="6345" cap="flat" cmpd="sng" algn="ctr">
                      <a:solidFill>
                        <a:srgbClr val="000000"/>
                      </a:solidFill>
                      <a:prstDash val="solid"/>
                      <a:round/>
                      <a:headEnd type="none" w="med" len="med"/>
                      <a:tailEnd type="none" w="med" len="med"/>
                    </a:lnR>
                    <a:lnT w="6345" cap="flat" cmpd="sng" algn="ctr">
                      <a:solidFill>
                        <a:srgbClr val="000000"/>
                      </a:solidFill>
                      <a:prstDash val="solid"/>
                      <a:round/>
                      <a:headEnd type="none" w="med" len="med"/>
                      <a:tailEnd type="none" w="med" len="med"/>
                    </a:lnT>
                    <a:lnB w="6345" cap="flat" cmpd="sng" algn="ctr">
                      <a:solidFill>
                        <a:srgbClr val="000000"/>
                      </a:solidFill>
                      <a:prstDash val="solid"/>
                      <a:round/>
                      <a:headEnd type="none" w="med" len="med"/>
                      <a:tailEnd type="none" w="med" len="med"/>
                    </a:lnB>
                    <a:solidFill>
                      <a:srgbClr val="7030A0"/>
                    </a:solidFill>
                  </a:tcPr>
                </a:tc>
                <a:tc>
                  <a:txBody>
                    <a:bodyPr/>
                    <a:lstStyle/>
                    <a:p>
                      <a:pPr lvl="0" algn="ctr" fontAlgn="ctr"/>
                      <a:r>
                        <a:rPr lang="en-US" sz="1200" b="0" i="0" u="none" strike="noStrike">
                          <a:solidFill>
                            <a:srgbClr val="000000"/>
                          </a:solidFill>
                          <a:latin typeface="Calibri" pitchFamily="34"/>
                        </a:rPr>
                        <a:t>How effective is our ability to develop and implement the appropriate safeguards to ensure delivery of critical infrastructure services?</a:t>
                      </a:r>
                    </a:p>
                  </a:txBody>
                  <a:tcPr marL="6757" marR="6757" marT="6757" marB="0" anchor="ctr">
                    <a:lnL w="6345" cap="flat" cmpd="sng" algn="ctr">
                      <a:solidFill>
                        <a:srgbClr val="000000"/>
                      </a:solidFill>
                      <a:prstDash val="solid"/>
                      <a:round/>
                      <a:headEnd type="none" w="med" len="med"/>
                      <a:tailEnd type="none" w="med" len="med"/>
                    </a:lnL>
                    <a:lnR w="6345" cap="flat" cmpd="sng" algn="ctr">
                      <a:solidFill>
                        <a:srgbClr val="000000"/>
                      </a:solidFill>
                      <a:prstDash val="solid"/>
                      <a:round/>
                      <a:headEnd type="none" w="med" len="med"/>
                      <a:tailEnd type="none" w="med" len="med"/>
                    </a:lnR>
                    <a:lnT w="6345" cap="flat" cmpd="sng" algn="ctr">
                      <a:solidFill>
                        <a:srgbClr val="000000"/>
                      </a:solidFill>
                      <a:prstDash val="solid"/>
                      <a:round/>
                      <a:headEnd type="none" w="med" len="med"/>
                      <a:tailEnd type="none" w="med" len="med"/>
                    </a:lnT>
                    <a:lnB w="6345" cap="flat" cmpd="sng" algn="ctr">
                      <a:solidFill>
                        <a:srgbClr val="000000"/>
                      </a:solidFill>
                      <a:prstDash val="solid"/>
                      <a:round/>
                      <a:headEnd type="none" w="med" len="med"/>
                      <a:tailEnd type="none" w="med" len="med"/>
                    </a:lnB>
                  </a:tcPr>
                </a:tc>
                <a:tc>
                  <a:txBody>
                    <a:bodyPr/>
                    <a:lstStyle/>
                    <a:p>
                      <a:pPr lvl="0" algn="ctr" fontAlgn="ctr"/>
                      <a:r>
                        <a:rPr lang="en-US" sz="1200" b="0" i="0" u="none" strike="noStrike">
                          <a:solidFill>
                            <a:srgbClr val="000000"/>
                          </a:solidFill>
                          <a:latin typeface="Calibri" pitchFamily="34"/>
                        </a:rPr>
                        <a:t>Training and Awareness</a:t>
                      </a:r>
                    </a:p>
                  </a:txBody>
                  <a:tcPr marL="6757" marR="6757" marT="6757" marB="0" anchor="ctr">
                    <a:lnL w="6345" cap="flat" cmpd="sng" algn="ctr">
                      <a:solidFill>
                        <a:srgbClr val="000000"/>
                      </a:solidFill>
                      <a:prstDash val="solid"/>
                      <a:round/>
                      <a:headEnd type="none" w="med" len="med"/>
                      <a:tailEnd type="none" w="med" len="med"/>
                    </a:lnL>
                    <a:lnR w="6345" cap="flat" cmpd="sng" algn="ctr">
                      <a:solidFill>
                        <a:srgbClr val="000000"/>
                      </a:solidFill>
                      <a:prstDash val="solid"/>
                      <a:round/>
                      <a:headEnd type="none" w="med" len="med"/>
                      <a:tailEnd type="none" w="med" len="med"/>
                    </a:lnR>
                    <a:lnT w="6345" cap="flat" cmpd="sng" algn="ctr">
                      <a:solidFill>
                        <a:srgbClr val="000000"/>
                      </a:solidFill>
                      <a:prstDash val="solid"/>
                      <a:round/>
                      <a:headEnd type="none" w="med" len="med"/>
                      <a:tailEnd type="none" w="med" len="med"/>
                    </a:lnT>
                    <a:lnB w="6345" cap="flat" cmpd="sng" algn="ctr">
                      <a:solidFill>
                        <a:srgbClr val="000000"/>
                      </a:solidFill>
                      <a:prstDash val="solid"/>
                      <a:round/>
                      <a:headEnd type="none" w="med" len="med"/>
                      <a:tailEnd type="none" w="med" len="med"/>
                    </a:lnB>
                  </a:tcPr>
                </a:tc>
                <a:tc>
                  <a:txBody>
                    <a:bodyPr/>
                    <a:lstStyle/>
                    <a:p>
                      <a:pPr lvl="0" algn="ctr" fontAlgn="ctr"/>
                      <a:r>
                        <a:rPr lang="en-US" sz="1200" b="0" i="0" u="none" strike="noStrike">
                          <a:solidFill>
                            <a:srgbClr val="000000"/>
                          </a:solidFill>
                          <a:latin typeface="Calibri" pitchFamily="34"/>
                        </a:rPr>
                        <a:t>People</a:t>
                      </a:r>
                    </a:p>
                  </a:txBody>
                  <a:tcPr marL="6757" marR="6757" marT="6757" marB="0" anchor="ctr">
                    <a:lnL w="6345" cap="flat" cmpd="sng" algn="ctr">
                      <a:solidFill>
                        <a:srgbClr val="000000"/>
                      </a:solidFill>
                      <a:prstDash val="solid"/>
                      <a:round/>
                      <a:headEnd type="none" w="med" len="med"/>
                      <a:tailEnd type="none" w="med" len="med"/>
                    </a:lnL>
                    <a:lnR w="6345" cap="flat" cmpd="sng" algn="ctr">
                      <a:solidFill>
                        <a:srgbClr val="000000"/>
                      </a:solidFill>
                      <a:prstDash val="solid"/>
                      <a:round/>
                      <a:headEnd type="none" w="med" len="med"/>
                      <a:tailEnd type="none" w="med" len="med"/>
                    </a:lnR>
                    <a:lnT w="6345" cap="flat" cmpd="sng" algn="ctr">
                      <a:solidFill>
                        <a:srgbClr val="000000"/>
                      </a:solidFill>
                      <a:prstDash val="solid"/>
                      <a:round/>
                      <a:headEnd type="none" w="med" len="med"/>
                      <a:tailEnd type="none" w="med" len="med"/>
                    </a:lnT>
                    <a:lnB w="6345" cap="flat" cmpd="sng" algn="ctr">
                      <a:solidFill>
                        <a:srgbClr val="000000"/>
                      </a:solidFill>
                      <a:prstDash val="solid"/>
                      <a:round/>
                      <a:headEnd type="none" w="med" len="med"/>
                      <a:tailEnd type="none" w="med" len="med"/>
                    </a:lnB>
                  </a:tcPr>
                </a:tc>
                <a:tc>
                  <a:txBody>
                    <a:bodyPr/>
                    <a:lstStyle/>
                    <a:p>
                      <a:pPr lvl="0" algn="l" fontAlgn="ctr"/>
                      <a:r>
                        <a:rPr lang="en-US" sz="1200" b="0" i="0" u="none" strike="noStrike">
                          <a:solidFill>
                            <a:srgbClr val="000000"/>
                          </a:solidFill>
                          <a:latin typeface="Calibri" pitchFamily="34"/>
                        </a:rPr>
                        <a:t>Average phishing pass rate on phishing exercises</a:t>
                      </a:r>
                    </a:p>
                  </a:txBody>
                  <a:tcPr marL="6757" marR="6757" marT="6757" marB="0" anchor="ctr">
                    <a:lnL w="6345" cap="flat" cmpd="sng" algn="ctr">
                      <a:solidFill>
                        <a:srgbClr val="000000"/>
                      </a:solidFill>
                      <a:prstDash val="solid"/>
                      <a:round/>
                      <a:headEnd type="none" w="med" len="med"/>
                      <a:tailEnd type="none" w="med" len="med"/>
                    </a:lnL>
                    <a:lnR w="6345" cap="flat" cmpd="sng" algn="ctr">
                      <a:solidFill>
                        <a:srgbClr val="000000"/>
                      </a:solidFill>
                      <a:prstDash val="solid"/>
                      <a:round/>
                      <a:headEnd type="none" w="med" len="med"/>
                      <a:tailEnd type="none" w="med" len="med"/>
                    </a:lnR>
                    <a:lnT w="6345" cap="flat" cmpd="sng" algn="ctr">
                      <a:solidFill>
                        <a:srgbClr val="000000"/>
                      </a:solidFill>
                      <a:prstDash val="solid"/>
                      <a:round/>
                      <a:headEnd type="none" w="med" len="med"/>
                      <a:tailEnd type="none" w="med" len="med"/>
                    </a:lnT>
                    <a:lnB w="634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938021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Google Shape;172;p13">
            <a:extLst>
              <a:ext uri="{FF2B5EF4-FFF2-40B4-BE49-F238E27FC236}">
                <a16:creationId xmlns:a16="http://schemas.microsoft.com/office/drawing/2014/main" id="{C52FD1BE-D97C-4041-85D4-56EB47AE51FE}"/>
              </a:ext>
            </a:extLst>
          </p:cNvPr>
          <p:cNvSpPr txBox="1">
            <a:spLocks noGrp="1"/>
          </p:cNvSpPr>
          <p:nvPr>
            <p:ph type="title"/>
          </p:nvPr>
        </p:nvSpPr>
        <p:spPr/>
        <p:txBody>
          <a:bodyPr/>
          <a:lstStyle/>
          <a:p>
            <a:pPr lvl="0"/>
            <a:r>
              <a:rPr lang="en-US" sz="3600" b="1"/>
              <a:t>Our Results</a:t>
            </a:r>
          </a:p>
        </p:txBody>
      </p:sp>
      <p:sp>
        <p:nvSpPr>
          <p:cNvPr id="4" name="Google Shape;174;p13">
            <a:extLst>
              <a:ext uri="{FF2B5EF4-FFF2-40B4-BE49-F238E27FC236}">
                <a16:creationId xmlns:a16="http://schemas.microsoft.com/office/drawing/2014/main" id="{185C3853-E0C8-45C4-BBC7-6D63BE02BE35}"/>
              </a:ext>
            </a:extLst>
          </p:cNvPr>
          <p:cNvSpPr txBox="1"/>
          <p:nvPr/>
        </p:nvSpPr>
        <p:spPr>
          <a:xfrm>
            <a:off x="8021171" y="6094219"/>
            <a:ext cx="317689" cy="322170"/>
          </a:xfrm>
          <a:prstGeom prst="rect">
            <a:avLst/>
          </a:prstGeom>
          <a:noFill/>
          <a:ln cap="flat">
            <a:noFill/>
          </a:ln>
        </p:spPr>
        <p:txBody>
          <a:bodyPr vert="horz" wrap="square" lIns="80677" tIns="40325" rIns="80677" bIns="40325"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65" b="0" i="0" u="none" strike="noStrike" kern="0" cap="none" spc="0" baseline="0" dirty="0">
              <a:solidFill>
                <a:srgbClr val="FFFFFF"/>
              </a:solidFill>
              <a:uFillTx/>
              <a:latin typeface="Calibri"/>
              <a:ea typeface="Calibri"/>
              <a:cs typeface="Calibri"/>
            </a:endParaRPr>
          </a:p>
        </p:txBody>
      </p:sp>
      <p:pic>
        <p:nvPicPr>
          <p:cNvPr id="5" name="Google Shape;175;p13">
            <a:extLst>
              <a:ext uri="{FF2B5EF4-FFF2-40B4-BE49-F238E27FC236}">
                <a16:creationId xmlns:a16="http://schemas.microsoft.com/office/drawing/2014/main" id="{E9B386E2-1D0E-45AC-92F1-32B1677DC1E5}"/>
              </a:ext>
            </a:extLst>
          </p:cNvPr>
          <p:cNvPicPr>
            <a:picLocks noChangeAspect="1"/>
          </p:cNvPicPr>
          <p:nvPr/>
        </p:nvPicPr>
        <p:blipFill rotWithShape="1">
          <a:blip r:embed="rId3">
            <a:alphaModFix/>
          </a:blip>
          <a:srcRect b="2697"/>
          <a:stretch/>
        </p:blipFill>
        <p:spPr>
          <a:xfrm>
            <a:off x="608530" y="372641"/>
            <a:ext cx="7926940" cy="4900114"/>
          </a:xfrm>
          <a:prstGeom prst="rect">
            <a:avLst/>
          </a:prstGeom>
          <a:solidFill>
            <a:srgbClr val="ECECEC"/>
          </a:solidFill>
          <a:ln w="88897" cap="sq">
            <a:solidFill>
              <a:srgbClr val="FFFFFF"/>
            </a:solidFill>
            <a:prstDash val="solid"/>
            <a:miter/>
          </a:ln>
          <a:effectLst>
            <a:outerShdw dist="18004" dir="5400000" algn="tl">
              <a:srgbClr val="000000">
                <a:alpha val="4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Google Shape;181;p14">
            <a:extLst>
              <a:ext uri="{FF2B5EF4-FFF2-40B4-BE49-F238E27FC236}">
                <a16:creationId xmlns:a16="http://schemas.microsoft.com/office/drawing/2014/main" id="{6921D25D-0C5E-4970-932B-BC06CFB362E0}"/>
              </a:ext>
            </a:extLst>
          </p:cNvPr>
          <p:cNvSpPr txBox="1">
            <a:spLocks noGrp="1"/>
          </p:cNvSpPr>
          <p:nvPr>
            <p:ph type="title"/>
          </p:nvPr>
        </p:nvSpPr>
        <p:spPr/>
        <p:txBody>
          <a:bodyPr/>
          <a:lstStyle/>
          <a:p>
            <a:pPr lvl="0"/>
            <a:r>
              <a:rPr lang="en-US" sz="3600" b="1"/>
              <a:t>Risk Tolerance &amp; Cost</a:t>
            </a:r>
          </a:p>
        </p:txBody>
      </p:sp>
      <p:sp>
        <p:nvSpPr>
          <p:cNvPr id="3" name="Google Shape;182;p14">
            <a:extLst>
              <a:ext uri="{FF2B5EF4-FFF2-40B4-BE49-F238E27FC236}">
                <a16:creationId xmlns:a16="http://schemas.microsoft.com/office/drawing/2014/main" id="{FDE896AF-4E8A-40E3-A6E6-B593A956C492}"/>
              </a:ext>
            </a:extLst>
          </p:cNvPr>
          <p:cNvSpPr txBox="1"/>
          <p:nvPr/>
        </p:nvSpPr>
        <p:spPr>
          <a:xfrm>
            <a:off x="6629400" y="6287021"/>
            <a:ext cx="2133596" cy="228600"/>
          </a:xfrm>
          <a:prstGeom prst="rect">
            <a:avLst/>
          </a:prstGeom>
          <a:noFill/>
          <a:ln cap="flat">
            <a:noFill/>
          </a:ln>
        </p:spPr>
        <p:txBody>
          <a:bodyPr vert="horz" wrap="square" lIns="91421" tIns="45701" rIns="91421" bIns="45701"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DB1B8F6-BD60-4199-AEE0-14680B5ED2CF}" type="slidenum">
              <a:t>8</a:t>
            </a:fld>
            <a:endParaRPr lang="en-US" sz="1200" b="0" i="0" u="none" strike="noStrike" kern="0" cap="none" spc="0" baseline="0">
              <a:solidFill>
                <a:srgbClr val="244061"/>
              </a:solidFill>
              <a:uFillTx/>
              <a:latin typeface="Calibri"/>
              <a:ea typeface="Calibri"/>
              <a:cs typeface="Calibri"/>
            </a:endParaRPr>
          </a:p>
        </p:txBody>
      </p:sp>
      <p:pic>
        <p:nvPicPr>
          <p:cNvPr id="5" name="Google Shape;184;p14">
            <a:extLst>
              <a:ext uri="{FF2B5EF4-FFF2-40B4-BE49-F238E27FC236}">
                <a16:creationId xmlns:a16="http://schemas.microsoft.com/office/drawing/2014/main" id="{639E3A73-96F3-4130-B7E3-28690AC70B18}"/>
              </a:ext>
            </a:extLst>
          </p:cNvPr>
          <p:cNvPicPr>
            <a:picLocks noChangeAspect="1"/>
          </p:cNvPicPr>
          <p:nvPr/>
        </p:nvPicPr>
        <p:blipFill>
          <a:blip r:embed="rId3">
            <a:alphaModFix/>
          </a:blip>
          <a:srcRect/>
          <a:stretch>
            <a:fillRect/>
          </a:stretch>
        </p:blipFill>
        <p:spPr>
          <a:xfrm>
            <a:off x="1524003" y="864016"/>
            <a:ext cx="5886450" cy="2717377"/>
          </a:xfrm>
          <a:prstGeom prst="rect">
            <a:avLst/>
          </a:prstGeom>
          <a:noFill/>
          <a:ln cap="flat">
            <a:noFill/>
          </a:ln>
        </p:spPr>
      </p:pic>
      <p:pic>
        <p:nvPicPr>
          <p:cNvPr id="6" name="Google Shape;185;p14">
            <a:extLst>
              <a:ext uri="{FF2B5EF4-FFF2-40B4-BE49-F238E27FC236}">
                <a16:creationId xmlns:a16="http://schemas.microsoft.com/office/drawing/2014/main" id="{FEAAE07A-364B-4025-B2C1-F82966286349}"/>
              </a:ext>
            </a:extLst>
          </p:cNvPr>
          <p:cNvPicPr>
            <a:picLocks noChangeAspect="1"/>
          </p:cNvPicPr>
          <p:nvPr/>
        </p:nvPicPr>
        <p:blipFill>
          <a:blip r:embed="rId4">
            <a:alphaModFix/>
          </a:blip>
          <a:srcRect/>
          <a:stretch>
            <a:fillRect/>
          </a:stretch>
        </p:blipFill>
        <p:spPr>
          <a:xfrm>
            <a:off x="1549405" y="3560783"/>
            <a:ext cx="5861047" cy="2603287"/>
          </a:xfrm>
          <a:prstGeom prst="rect">
            <a:avLst/>
          </a:prstGeom>
          <a:noFill/>
          <a:ln cap="flat">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3" name="Google Shape;191;p15">
            <a:extLst>
              <a:ext uri="{FF2B5EF4-FFF2-40B4-BE49-F238E27FC236}">
                <a16:creationId xmlns:a16="http://schemas.microsoft.com/office/drawing/2014/main" id="{EA9FADE7-8748-4551-943A-B599EBDCFFD8}"/>
              </a:ext>
            </a:extLst>
          </p:cNvPr>
          <p:cNvSpPr txBox="1"/>
          <p:nvPr/>
        </p:nvSpPr>
        <p:spPr>
          <a:xfrm>
            <a:off x="650458" y="4503200"/>
            <a:ext cx="1723552" cy="907304"/>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9" b="1" i="0" u="none" strike="noStrike" kern="0" cap="none" spc="0" baseline="0">
                <a:solidFill>
                  <a:srgbClr val="953734"/>
                </a:solidFill>
                <a:uFillTx/>
                <a:latin typeface="Calibri"/>
                <a:ea typeface="Calibri"/>
                <a:cs typeface="Calibri"/>
              </a:rPr>
              <a:t>Brian Gay</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9" b="1" i="0" u="none" strike="noStrike" kern="0" cap="none" spc="0" baseline="0">
                <a:solidFill>
                  <a:srgbClr val="953734"/>
                </a:solidFill>
                <a:uFillTx/>
                <a:latin typeface="Calibri"/>
                <a:ea typeface="Calibri"/>
                <a:cs typeface="Calibri"/>
              </a:rPr>
              <a:t>Managing Director</a:t>
            </a:r>
            <a:endParaRPr lang="en-US" sz="1400" b="0" i="0" u="none" strike="noStrike" kern="0" cap="none" spc="0" baseline="0">
              <a:solidFill>
                <a:srgbClr val="000000"/>
              </a:solidFill>
              <a:uFillTx/>
              <a:latin typeface="Arial"/>
              <a:ea typeface="Arial"/>
              <a:cs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9" b="1" i="0" u="none" strike="noStrike" kern="0" cap="none" spc="0" baseline="0">
                <a:solidFill>
                  <a:srgbClr val="953734"/>
                </a:solidFill>
                <a:uFillTx/>
                <a:latin typeface="Calibri"/>
                <a:ea typeface="Calibri"/>
                <a:cs typeface="Calibri"/>
              </a:rPr>
              <a:t>Brian.gay@northramp.com</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9" b="1" i="0" u="none" strike="noStrike" kern="0" cap="none" spc="0" baseline="0">
                <a:solidFill>
                  <a:srgbClr val="953734"/>
                </a:solidFill>
                <a:uFillTx/>
                <a:latin typeface="Calibri"/>
                <a:ea typeface="Calibri"/>
                <a:cs typeface="Calibri"/>
              </a:rPr>
              <a:t>(703) 989-3251</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9" b="1" i="0" u="none" strike="noStrike" kern="0" cap="none" spc="0" baseline="0">
              <a:solidFill>
                <a:srgbClr val="953734"/>
              </a:solidFill>
              <a:uFillTx/>
              <a:latin typeface="Calibri"/>
              <a:ea typeface="Calibri"/>
              <a:cs typeface="Calibri"/>
            </a:endParaRPr>
          </a:p>
        </p:txBody>
      </p:sp>
      <p:pic>
        <p:nvPicPr>
          <p:cNvPr id="4" name="Google Shape;192;p15" descr="http://thinkfc.com/wp-content/uploads/2016/11/Abt-associates-150x150.jpg">
            <a:extLst>
              <a:ext uri="{FF2B5EF4-FFF2-40B4-BE49-F238E27FC236}">
                <a16:creationId xmlns:a16="http://schemas.microsoft.com/office/drawing/2014/main" id="{2E0A9522-26B3-40A1-A76B-C77AD6B05703}"/>
              </a:ext>
            </a:extLst>
          </p:cNvPr>
          <p:cNvPicPr>
            <a:picLocks noChangeAspect="1"/>
          </p:cNvPicPr>
          <p:nvPr/>
        </p:nvPicPr>
        <p:blipFill>
          <a:blip r:embed="rId3">
            <a:alphaModFix/>
          </a:blip>
          <a:srcRect/>
          <a:stretch>
            <a:fillRect/>
          </a:stretch>
        </p:blipFill>
        <p:spPr>
          <a:xfrm>
            <a:off x="6275828" y="5400272"/>
            <a:ext cx="1038383" cy="1038383"/>
          </a:xfrm>
          <a:prstGeom prst="rect">
            <a:avLst/>
          </a:prstGeom>
          <a:noFill/>
          <a:ln cap="flat">
            <a:noFill/>
          </a:ln>
        </p:spPr>
      </p:pic>
      <p:sp>
        <p:nvSpPr>
          <p:cNvPr id="5" name="Google Shape;193;p15">
            <a:extLst>
              <a:ext uri="{FF2B5EF4-FFF2-40B4-BE49-F238E27FC236}">
                <a16:creationId xmlns:a16="http://schemas.microsoft.com/office/drawing/2014/main" id="{F090676F-5657-4432-8226-50A67E624FD7}"/>
              </a:ext>
            </a:extLst>
          </p:cNvPr>
          <p:cNvSpPr txBox="1"/>
          <p:nvPr/>
        </p:nvSpPr>
        <p:spPr>
          <a:xfrm>
            <a:off x="6276670" y="4503200"/>
            <a:ext cx="1731562" cy="907304"/>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9" b="1" i="0" u="none" strike="noStrike" kern="0" cap="none" spc="0" baseline="0">
                <a:solidFill>
                  <a:srgbClr val="953734"/>
                </a:solidFill>
                <a:uFillTx/>
                <a:latin typeface="Calibri"/>
                <a:ea typeface="Calibri"/>
                <a:cs typeface="Calibri"/>
              </a:rPr>
              <a:t>Sean Owen</a:t>
            </a:r>
            <a:endParaRPr lang="en-US" sz="1588" b="0" i="0" u="none" strike="noStrike" kern="0" cap="none" spc="0" baseline="0">
              <a:solidFill>
                <a:srgbClr val="000000"/>
              </a:solidFill>
              <a:uFillTx/>
              <a:latin typeface="Calibri"/>
              <a:ea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9" b="1" i="0" u="none" strike="noStrike" kern="0" cap="none" spc="0" baseline="0">
                <a:solidFill>
                  <a:srgbClr val="953734"/>
                </a:solidFill>
                <a:uFillTx/>
                <a:latin typeface="Calibri"/>
                <a:ea typeface="Calibri"/>
                <a:cs typeface="Calibri"/>
              </a:rPr>
              <a:t>Senior Director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9" b="1" i="0" u="none" strike="noStrike" kern="0" cap="none" spc="0" baseline="0">
                <a:solidFill>
                  <a:srgbClr val="953734"/>
                </a:solidFill>
                <a:uFillTx/>
                <a:latin typeface="Calibri"/>
                <a:ea typeface="Calibri"/>
                <a:cs typeface="Calibri"/>
              </a:rPr>
              <a:t>Sean_owen@abtassoc.com</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9" b="1" i="0" u="none" strike="noStrike" kern="0" cap="none" spc="0" baseline="0">
                <a:solidFill>
                  <a:srgbClr val="953734"/>
                </a:solidFill>
                <a:uFillTx/>
                <a:latin typeface="Calibri"/>
                <a:ea typeface="Calibri"/>
                <a:cs typeface="Calibri"/>
              </a:rPr>
              <a:t>(301) 347-5734 </a:t>
            </a:r>
            <a:endParaRPr lang="en-US" sz="1059" b="0" i="0" u="none" strike="noStrike" kern="0" cap="none" spc="0" baseline="0">
              <a:solidFill>
                <a:srgbClr val="953734"/>
              </a:solidFill>
              <a:uFillTx/>
              <a:latin typeface="Calibri"/>
              <a:ea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9" b="1" i="0" u="none" strike="noStrike" kern="0" cap="none" spc="0" baseline="0">
              <a:solidFill>
                <a:srgbClr val="953734"/>
              </a:solidFill>
              <a:uFillTx/>
              <a:latin typeface="Calibri"/>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1341</Words>
  <Application>Microsoft Office PowerPoint</Application>
  <PresentationFormat>On-screen Show (4:3)</PresentationFormat>
  <Paragraphs>179</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   Tactical Metrics don't lead to Strategic Investments </vt:lpstr>
      <vt:lpstr>Conclusion</vt:lpstr>
      <vt:lpstr>Disclaimer</vt:lpstr>
      <vt:lpstr>The Challenge</vt:lpstr>
      <vt:lpstr>The Approach</vt:lpstr>
      <vt:lpstr>Sample KPI</vt:lpstr>
      <vt:lpstr>Our Results</vt:lpstr>
      <vt:lpstr>Risk Tolerance &amp; Cost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Tactical Metrics don't lead to Strategic Investments </dc:title>
  <cp:lastModifiedBy>Gay, Brian</cp:lastModifiedBy>
  <cp:revision>16</cp:revision>
  <cp:lastPrinted>2019-03-20T15:17:57Z</cp:lastPrinted>
  <dcterms:modified xsi:type="dcterms:W3CDTF">2019-03-21T15:23:39Z</dcterms:modified>
</cp:coreProperties>
</file>