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7" r:id="rId2"/>
    <p:sldId id="538" r:id="rId3"/>
    <p:sldId id="499" r:id="rId4"/>
    <p:sldId id="501" r:id="rId5"/>
    <p:sldId id="502" r:id="rId6"/>
    <p:sldId id="528" r:id="rId7"/>
    <p:sldId id="504" r:id="rId8"/>
    <p:sldId id="533" r:id="rId9"/>
    <p:sldId id="534" r:id="rId10"/>
    <p:sldId id="507" r:id="rId11"/>
    <p:sldId id="555" r:id="rId12"/>
    <p:sldId id="556" r:id="rId13"/>
    <p:sldId id="557" r:id="rId14"/>
    <p:sldId id="558" r:id="rId15"/>
    <p:sldId id="508" r:id="rId16"/>
    <p:sldId id="569" r:id="rId17"/>
    <p:sldId id="510" r:id="rId18"/>
    <p:sldId id="511" r:id="rId19"/>
    <p:sldId id="512" r:id="rId20"/>
    <p:sldId id="529" r:id="rId21"/>
    <p:sldId id="531" r:id="rId22"/>
    <p:sldId id="515" r:id="rId23"/>
    <p:sldId id="535" r:id="rId24"/>
    <p:sldId id="568" r:id="rId25"/>
    <p:sldId id="559" r:id="rId26"/>
    <p:sldId id="560" r:id="rId27"/>
    <p:sldId id="573" r:id="rId28"/>
    <p:sldId id="561" r:id="rId29"/>
    <p:sldId id="562" r:id="rId30"/>
    <p:sldId id="563" r:id="rId31"/>
    <p:sldId id="565" r:id="rId32"/>
    <p:sldId id="567" r:id="rId33"/>
    <p:sldId id="543" r:id="rId34"/>
    <p:sldId id="544" r:id="rId35"/>
    <p:sldId id="545" r:id="rId36"/>
    <p:sldId id="546" r:id="rId37"/>
    <p:sldId id="570" r:id="rId38"/>
    <p:sldId id="547" r:id="rId39"/>
    <p:sldId id="548" r:id="rId40"/>
    <p:sldId id="549" r:id="rId41"/>
    <p:sldId id="571" r:id="rId42"/>
    <p:sldId id="550" r:id="rId43"/>
    <p:sldId id="551" r:id="rId44"/>
    <p:sldId id="552" r:id="rId45"/>
    <p:sldId id="554" r:id="rId46"/>
    <p:sldId id="572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8" autoAdjust="0"/>
    <p:restoredTop sz="94343" autoAdjust="0"/>
  </p:normalViewPr>
  <p:slideViewPr>
    <p:cSldViewPr>
      <p:cViewPr>
        <p:scale>
          <a:sx n="90" d="100"/>
          <a:sy n="90" d="100"/>
        </p:scale>
        <p:origin x="-90" y="-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65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7344"/>
    </p:cViewPr>
  </p:sorterViewPr>
  <p:notesViewPr>
    <p:cSldViewPr>
      <p:cViewPr varScale="1">
        <p:scale>
          <a:sx n="39" d="100"/>
          <a:sy n="39" d="100"/>
        </p:scale>
        <p:origin x="-150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4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4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E251BBE-48E1-4AD6-A2FE-2FC85E2894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6826495-A4C0-469D-AF3A-683EFAF692D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691745-49E8-4E74-9F35-82FCA8C2FDC9}" type="slidenum">
              <a:rPr lang="en-GB" altLang="en-US" sz="1200" smtClean="0"/>
              <a:pPr/>
              <a:t>1</a:t>
            </a:fld>
            <a:endParaRPr lang="en-GB" altLang="en-US" sz="120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9A814-1DB1-460A-AB5A-3355E50339ED}" type="datetime1">
              <a:rPr lang="en-US"/>
              <a:pPr>
                <a:defRPr/>
              </a:pPr>
              <a:t>4/9/2021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G. Ganchev       C++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77E44-BD3F-412E-B1D3-00502FACA6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609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0FA93-5ACC-4EA9-ACF1-C4657C6A4C8C}" type="datetime1">
              <a:rPr lang="en-US"/>
              <a:pPr>
                <a:defRPr/>
              </a:pPr>
              <a:t>4/9/2021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G. Ganchev       C++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9B998-5B1C-419C-BAAA-2A404EB1FF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01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609600"/>
            <a:ext cx="1962150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5734050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4FBE9-AF60-4E14-91A9-010FC7F634BD}" type="datetime1">
              <a:rPr lang="en-US"/>
              <a:pPr>
                <a:defRPr/>
              </a:pPr>
              <a:t>4/9/2021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G. Ganchev       C++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EE70C-6A52-480C-9858-3319BE8783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27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F8CD2-3225-46CD-A319-0931DCFB4B7E}" type="datetime1">
              <a:rPr lang="en-US"/>
              <a:pPr>
                <a:defRPr/>
              </a:pPr>
              <a:t>4/9/2021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G. Ganchev       C++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01AB6-80D6-4EE4-991E-C7EF0E2286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31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807B2-D459-44DC-835D-77624645D69D}" type="datetime1">
              <a:rPr lang="en-US"/>
              <a:pPr>
                <a:defRPr/>
              </a:pPr>
              <a:t>4/9/2021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G. Ganchev       C++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C860D-8100-4FB6-A30A-7D38B43C86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65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0002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20002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48AC5-9DB9-4929-849B-9F95029960B3}" type="datetime1">
              <a:rPr lang="en-US"/>
              <a:pPr>
                <a:defRPr/>
              </a:pPr>
              <a:t>4/9/2021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G. Ganchev       C++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47C5B-2678-4C7C-A6DC-6D24AE3157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16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11EC6-E467-440F-BFCC-A01D51EE1B8A}" type="datetime1">
              <a:rPr lang="en-US"/>
              <a:pPr>
                <a:defRPr/>
              </a:pPr>
              <a:t>4/9/2021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G. Ganchev       C++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5F839-2C43-40D1-A107-9EB7BB21D7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05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31A13-85C9-4CED-BABD-BC3CF8446D6A}" type="datetime1">
              <a:rPr lang="en-US"/>
              <a:pPr>
                <a:defRPr/>
              </a:pPr>
              <a:t>4/9/2021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G. Ganchev       C++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EE8DE-CEFD-4151-9B33-2C2FEC7964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1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36D88-640D-46E9-AF5D-E912D8F3FCAF}" type="datetime1">
              <a:rPr lang="en-US"/>
              <a:pPr>
                <a:defRPr/>
              </a:pPr>
              <a:t>4/9/2021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G. Ganchev       C++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D0DAA-6D23-40B3-8E64-ACA4AFF561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6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724EC-7E7A-4D2A-ABC9-22F1D490B48E}" type="datetime1">
              <a:rPr lang="en-US"/>
              <a:pPr>
                <a:defRPr/>
              </a:pPr>
              <a:t>4/9/2021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G. Ganchev       C++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B8C8E-41E5-4FE4-AFC9-2F78B8FC3A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218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85D4C-6076-4270-B4AB-1D919A77F856}" type="datetime1">
              <a:rPr lang="en-US"/>
              <a:pPr>
                <a:defRPr/>
              </a:pPr>
              <a:t>4/9/2021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G. Ganchev       C++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C8A90-9313-47D5-BCF2-7B35125EF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32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0025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fld id="{B4847B2C-FD51-4537-8246-40D93FBBBAB3}" type="datetime1">
              <a:rPr lang="en-US"/>
              <a:pPr>
                <a:defRPr/>
              </a:pPr>
              <a:t>4/9/2021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6800" y="6248400"/>
            <a:ext cx="467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G. Ganchev       C++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C002807-34DB-4127-B372-FACFD1B18D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8E77D9-424F-4E96-A1DC-365ECD055B23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66BD6E-D811-4453-8BE9-50E5EC9D5517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990600"/>
            <a:ext cx="6629400" cy="1600200"/>
          </a:xfrm>
          <a:noFill/>
        </p:spPr>
        <p:txBody>
          <a:bodyPr lIns="92075" tIns="46038" rIns="92075" bIns="46038" anchor="b"/>
          <a:lstStyle/>
          <a:p>
            <a:r>
              <a:rPr lang="en-US" altLang="en-US" sz="4400" smtClean="0"/>
              <a:t>Arrays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3886200"/>
            <a:ext cx="6400800" cy="1771650"/>
          </a:xfrm>
          <a:noFill/>
        </p:spPr>
        <p:txBody>
          <a:bodyPr lIns="92075" tIns="46038" rIns="92075" bIns="46038"/>
          <a:lstStyle/>
          <a:p>
            <a:r>
              <a:rPr lang="en-US" altLang="en-US" smtClean="0"/>
              <a:t>Gancho Ganchev</a:t>
            </a:r>
          </a:p>
          <a:p>
            <a:r>
              <a:rPr lang="en-US" altLang="en-US" smtClean="0"/>
              <a:t>Dept. of Computer Science</a:t>
            </a:r>
          </a:p>
          <a:p>
            <a:r>
              <a:rPr lang="en-US" altLang="en-US" smtClean="0"/>
              <a:t>Western Connecticut State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9FDA38-E6D8-4E76-AB10-D2875DFABD15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D3CD98-E98B-4DA8-80FC-9661B2CA31D8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Array pitfalls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Be careful about subscripts. Remember they start at 0 and go to 1 less than the size of the array.</a:t>
            </a:r>
          </a:p>
          <a:p>
            <a:r>
              <a:rPr lang="en-GB" altLang="en-US" smtClean="0"/>
              <a:t>Don’t let a subscript go “out of bounds” (exceed the range of subscripts for your array). C++ </a:t>
            </a:r>
            <a:r>
              <a:rPr lang="en-GB" altLang="en-US" b="1" i="1" smtClean="0"/>
              <a:t>will not catch this</a:t>
            </a:r>
            <a:r>
              <a:rPr lang="en-GB" altLang="en-US" smtClean="0"/>
              <a:t> and funny things may happen to your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19EACB-F200-41FA-B0F5-207A0E7DE4A4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ACD5C9-284D-4114-AD6D-014F9B27E100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altLang="en-US" smtClean="0"/>
              <a:t>Passing arrays to functions</a:t>
            </a:r>
          </a:p>
        </p:txBody>
      </p:sp>
      <p:graphicFrame>
        <p:nvGraphicFramePr>
          <p:cNvPr id="15366" name="Object 4"/>
          <p:cNvGraphicFramePr>
            <a:graphicFrameLocks noChangeAspect="1"/>
          </p:cNvGraphicFramePr>
          <p:nvPr/>
        </p:nvGraphicFramePr>
        <p:xfrm>
          <a:off x="876300" y="1371600"/>
          <a:ext cx="7562850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Document" r:id="rId3" imgW="7563612" imgH="4669536" progId="Word.Document.8">
                  <p:embed/>
                </p:oleObj>
              </mc:Choice>
              <mc:Fallback>
                <p:oleObj name="Document" r:id="rId3" imgW="7563612" imgH="466953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371600"/>
                        <a:ext cx="7562850" cy="466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5181600" y="4572000"/>
            <a:ext cx="2514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Not a good solution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80AAB6-A2FC-44A2-8899-E9FC444769E6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9088AC-9F29-407D-BD1F-5C6A85206F7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en-US" smtClean="0"/>
              <a:t>Passing arrays to functions...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9720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smtClean="0">
                <a:cs typeface="Times New Roman" panose="02020603050405020304" pitchFamily="18" charset="0"/>
              </a:rPr>
              <a:t>Solution 2: Use a global constant</a:t>
            </a:r>
            <a:endParaRPr lang="en-US" altLang="en-US" smtClean="0"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const int SIZE = 5;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1800" smtClean="0"/>
              <a:t/>
            </a:r>
            <a:br>
              <a:rPr lang="en-US" altLang="en-US" sz="1800" smtClean="0"/>
            </a:b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int add_up(int ar[SIZE])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for (index = 0; index &lt; SIZE; index++)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 </a:t>
            </a:r>
            <a:r>
              <a:rPr lang="en-US" altLang="en-US" b="1" smtClean="0">
                <a:cs typeface="Arial" panose="020B0604020202020204" pitchFamily="34" charset="0"/>
              </a:rPr>
              <a:t>Limitations: </a:t>
            </a:r>
          </a:p>
          <a:p>
            <a:pPr lvl="1"/>
            <a:r>
              <a:rPr lang="en-US" altLang="en-US" smtClean="0">
                <a:cs typeface="Arial" panose="020B0604020202020204" pitchFamily="34" charset="0"/>
              </a:rPr>
              <a:t>will not work for arrays of different sizes.  </a:t>
            </a:r>
          </a:p>
          <a:p>
            <a:pPr lvl="1"/>
            <a:r>
              <a:rPr lang="en-US" altLang="en-US" smtClean="0">
                <a:cs typeface="Arial" panose="020B0604020202020204" pitchFamily="34" charset="0"/>
              </a:rPr>
              <a:t>needs program recompilation to change the constant</a:t>
            </a:r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6400800" y="2514600"/>
            <a:ext cx="2209800" cy="685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i="1">
                <a:cs typeface="Arial" panose="020B0604020202020204" pitchFamily="34" charset="0"/>
              </a:rPr>
              <a:t>use constant in all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i="1">
                <a:cs typeface="Arial" panose="020B0604020202020204" pitchFamily="34" charset="0"/>
              </a:rPr>
              <a:t>array processing</a:t>
            </a:r>
            <a:r>
              <a:rPr lang="en-US" altLang="en-US">
                <a:latin typeface="Times New Roman" panose="02020603050405020304" pitchFamily="18" charset="0"/>
              </a:rPr>
              <a:t> </a:t>
            </a:r>
          </a:p>
        </p:txBody>
      </p:sp>
      <p:sp>
        <p:nvSpPr>
          <p:cNvPr id="16392" name="Line 5"/>
          <p:cNvSpPr>
            <a:spLocks noChangeShapeType="1"/>
          </p:cNvSpPr>
          <p:nvPr/>
        </p:nvSpPr>
        <p:spPr bwMode="auto">
          <a:xfrm flipH="1">
            <a:off x="5410200" y="28956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6"/>
          <p:cNvSpPr>
            <a:spLocks noChangeArrowheads="1"/>
          </p:cNvSpPr>
          <p:nvPr/>
        </p:nvSpPr>
        <p:spPr bwMode="auto">
          <a:xfrm>
            <a:off x="5562600" y="1143000"/>
            <a:ext cx="3048000" cy="1143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Declare a global constant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 for the exact size that the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 function expects.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94" name="Line 7"/>
          <p:cNvSpPr>
            <a:spLocks noChangeShapeType="1"/>
          </p:cNvSpPr>
          <p:nvPr/>
        </p:nvSpPr>
        <p:spPr bwMode="auto">
          <a:xfrm flipH="1" flipV="1">
            <a:off x="3733800" y="1752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ABB270-142F-460D-8CCE-97D832AE6C11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69A0A6-4DB4-451A-BE17-1F9EC70F9C37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90600"/>
          </a:xfrm>
        </p:spPr>
        <p:txBody>
          <a:bodyPr/>
          <a:lstStyle/>
          <a:p>
            <a:r>
              <a:rPr lang="en-US" altLang="en-US" smtClean="0"/>
              <a:t>Passing arrays to functions...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50482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cs typeface="Times New Roman" panose="02020603050405020304" pitchFamily="18" charset="0"/>
              </a:rPr>
              <a:t>Solution 3: Pass an extra parameter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int sum, test[5] = {10, 20, 30, 40, 50};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int month_max_days[12] = {31,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sum = add_up(test, 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sum = add_up(month_max_days, 12);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int add_up(int ar[], int count)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.. 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for (index = 0; index &lt; count; index++)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lang="en-US" altLang="en-US" sz="1800" smtClean="0"/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4114800" y="2590800"/>
            <a:ext cx="13716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array name</a:t>
            </a:r>
          </a:p>
        </p:txBody>
      </p:sp>
      <p:sp>
        <p:nvSpPr>
          <p:cNvPr id="17416" name="Line 5"/>
          <p:cNvSpPr>
            <a:spLocks noChangeShapeType="1"/>
          </p:cNvSpPr>
          <p:nvPr/>
        </p:nvSpPr>
        <p:spPr bwMode="auto">
          <a:xfrm flipH="1">
            <a:off x="3886200" y="2895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6"/>
          <p:cNvSpPr>
            <a:spLocks noChangeShapeType="1"/>
          </p:cNvSpPr>
          <p:nvPr/>
        </p:nvSpPr>
        <p:spPr bwMode="auto">
          <a:xfrm flipH="1">
            <a:off x="3352800" y="27432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Rectangle 7"/>
          <p:cNvSpPr>
            <a:spLocks noChangeArrowheads="1"/>
          </p:cNvSpPr>
          <p:nvPr/>
        </p:nvSpPr>
        <p:spPr bwMode="auto">
          <a:xfrm>
            <a:off x="6705600" y="2819400"/>
            <a:ext cx="22098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number of elements</a:t>
            </a:r>
          </a:p>
        </p:txBody>
      </p:sp>
      <p:sp>
        <p:nvSpPr>
          <p:cNvPr id="17419" name="Line 8"/>
          <p:cNvSpPr>
            <a:spLocks noChangeShapeType="1"/>
          </p:cNvSpPr>
          <p:nvPr/>
        </p:nvSpPr>
        <p:spPr bwMode="auto">
          <a:xfrm flipH="1">
            <a:off x="3733800" y="3048000"/>
            <a:ext cx="2971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9"/>
          <p:cNvSpPr>
            <a:spLocks noChangeShapeType="1"/>
          </p:cNvSpPr>
          <p:nvPr/>
        </p:nvSpPr>
        <p:spPr bwMode="auto">
          <a:xfrm flipH="1">
            <a:off x="5257800" y="3048000"/>
            <a:ext cx="1447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517201-20AB-4B53-A64B-3F278B9D4D7E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058D9B-5146-4BBB-B462-1B138EB0B63F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Examples: passing arrays to functions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77200" cy="5029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void main()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sum,test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[5] = {10,20,30,40,50};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cout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&lt;&lt; "In main size of array is "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 &lt;&lt;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sizeof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(test)  &lt;&lt; " bytes\n";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sum =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add_up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(test);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. . .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add_up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ar</a:t>
            </a:r>
            <a:r>
              <a:rPr lang="en-US" altLang="en-US" sz="1800" dirty="0" smtClean="0">
                <a:latin typeface="Courier New" panose="02070309020205020404" pitchFamily="49" charset="0"/>
              </a:rPr>
              <a:t>[]){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</a:rPr>
              <a:t>, tot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	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cout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&lt;&lt; "\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nIn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add_up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size of array is "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  &lt;&lt;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sizeof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ar</a:t>
            </a:r>
            <a:r>
              <a:rPr lang="en-US" altLang="en-US" sz="1800" dirty="0" smtClean="0">
                <a:latin typeface="Courier New" panose="02070309020205020404" pitchFamily="49" charset="0"/>
              </a:rPr>
              <a:t>)  &lt;&lt; " bytes\n";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		. . . 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}</a:t>
            </a:r>
          </a:p>
          <a:p>
            <a:pPr>
              <a:lnSpc>
                <a:spcPct val="90000"/>
              </a:lnSpc>
            </a:pPr>
            <a:r>
              <a:rPr lang="en-US" altLang="en-US" b="1" dirty="0" smtClean="0">
                <a:solidFill>
                  <a:schemeClr val="accent2"/>
                </a:solidFill>
              </a:rPr>
              <a:t>Examine and run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SizeofTest.cpp</a:t>
            </a:r>
            <a:r>
              <a:rPr lang="en-US" altLang="en-US" b="1" dirty="0" smtClean="0">
                <a:solidFill>
                  <a:schemeClr val="accent2"/>
                </a:solidFill>
              </a:rPr>
              <a:t> and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ArraySize.cpp</a:t>
            </a:r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4800600" y="2514600"/>
            <a:ext cx="23622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The size of the array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as declared, in bytes</a:t>
            </a:r>
          </a:p>
        </p:txBody>
      </p:sp>
      <p:sp>
        <p:nvSpPr>
          <p:cNvPr id="18440" name="Line 5"/>
          <p:cNvSpPr>
            <a:spLocks noChangeShapeType="1"/>
          </p:cNvSpPr>
          <p:nvPr/>
        </p:nvSpPr>
        <p:spPr bwMode="auto">
          <a:xfrm flipH="1" flipV="1">
            <a:off x="3962400" y="2209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6"/>
          <p:cNvSpPr>
            <a:spLocks noChangeArrowheads="1"/>
          </p:cNvSpPr>
          <p:nvPr/>
        </p:nvSpPr>
        <p:spPr bwMode="auto">
          <a:xfrm>
            <a:off x="6248400" y="4495800"/>
            <a:ext cx="19812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The size of the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pointer, in bytes</a:t>
            </a:r>
          </a:p>
        </p:txBody>
      </p:sp>
      <p:sp>
        <p:nvSpPr>
          <p:cNvPr id="18442" name="Line 7"/>
          <p:cNvSpPr>
            <a:spLocks noChangeShapeType="1"/>
          </p:cNvSpPr>
          <p:nvPr/>
        </p:nvSpPr>
        <p:spPr bwMode="auto">
          <a:xfrm flipH="1" flipV="1">
            <a:off x="3810000" y="4648200"/>
            <a:ext cx="2362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8A206A-5D2E-4ADB-AFB9-F242F3AFC5A1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F64329-37E2-402B-9D03-F4DFEDF926E7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Arrays and Functions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 smtClean="0"/>
              <a:t>Program </a:t>
            </a:r>
            <a:r>
              <a:rPr lang="en-GB" altLang="en-US" b="1" dirty="0" smtClean="0">
                <a:solidFill>
                  <a:schemeClr val="accent2"/>
                </a:solidFill>
                <a:latin typeface="Courier New" pitchFamily="49" charset="0"/>
              </a:rPr>
              <a:t>TestScores.cpp</a:t>
            </a:r>
            <a:r>
              <a:rPr lang="en-GB" altLang="en-US" b="1" dirty="0" smtClean="0">
                <a:solidFill>
                  <a:schemeClr val="accent2"/>
                </a:solidFill>
              </a:rPr>
              <a:t> </a:t>
            </a:r>
            <a:r>
              <a:rPr lang="en-GB" altLang="en-US" dirty="0" smtClean="0"/>
              <a:t>contains the code to solve the problem</a:t>
            </a:r>
          </a:p>
          <a:p>
            <a:pPr>
              <a:defRPr/>
            </a:pPr>
            <a:endParaRPr lang="en-GB" altLang="en-US" dirty="0"/>
          </a:p>
          <a:p>
            <a:pPr>
              <a:defRPr/>
            </a:pPr>
            <a:r>
              <a:rPr lang="en-GB" altLang="en-US" b="1" dirty="0" smtClean="0">
                <a:solidFill>
                  <a:srgbClr val="FF0000"/>
                </a:solidFill>
              </a:rPr>
              <a:t>Arrays are passed by reference</a:t>
            </a:r>
          </a:p>
          <a:p>
            <a:pPr lvl="1">
              <a:defRPr/>
            </a:pPr>
            <a:r>
              <a:rPr lang="en-GB" altLang="en-US" dirty="0" smtClean="0"/>
              <a:t>No need of the &amp; syntax in prototypes</a:t>
            </a:r>
          </a:p>
          <a:p>
            <a:pPr lvl="1">
              <a:defRPr/>
            </a:pPr>
            <a:r>
              <a:rPr lang="en-GB" altLang="en-US" dirty="0" smtClean="0"/>
              <a:t>Because the array names are references</a:t>
            </a:r>
          </a:p>
          <a:p>
            <a:pPr lvl="2">
              <a:defRPr/>
            </a:pPr>
            <a:r>
              <a:rPr lang="en-GB" altLang="en-US" dirty="0" smtClean="0"/>
              <a:t>Passed as pointers</a:t>
            </a:r>
          </a:p>
          <a:p>
            <a:pPr lvl="1">
              <a:defRPr/>
            </a:pPr>
            <a:endParaRPr lang="en-GB" altLang="en-US" dirty="0"/>
          </a:p>
          <a:p>
            <a:pPr>
              <a:defRPr/>
            </a:pPr>
            <a:r>
              <a:rPr lang="en-US" altLang="en-US" b="1" dirty="0" smtClean="0">
                <a:solidFill>
                  <a:srgbClr val="FF0000"/>
                </a:solidFill>
                <a:latin typeface="+mj-lt"/>
              </a:rPr>
              <a:t>Functions cannot return arrays</a:t>
            </a:r>
          </a:p>
          <a:p>
            <a:pPr>
              <a:defRPr/>
            </a:pPr>
            <a:endParaRPr lang="en-GB" alt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3D3BDA-FD58-4FBD-939E-EEDED341C51B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69BF5C-72AE-4C40-AE82-F51E96B89730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Homework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Read [1] chapter </a:t>
            </a:r>
            <a:r>
              <a:rPr lang="en-GB" altLang="en-US" dirty="0" smtClean="0"/>
              <a:t>6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Do not ignore the programs, even the </a:t>
            </a:r>
            <a:r>
              <a:rPr lang="en-GB" altLang="en-US" u="sng" dirty="0" smtClean="0"/>
              <a:t>simple</a:t>
            </a:r>
            <a:r>
              <a:rPr lang="en-GB" altLang="en-US" dirty="0" smtClean="0"/>
              <a:t> ones!!</a:t>
            </a:r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C3A91D-C9AF-4091-99CF-88B2D84625BF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DFA1E6-E3DD-4E23-8C47-03E0AD88CFC5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altLang="en-US" smtClean="0"/>
              <a:t>Sorting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772400" cy="5200650"/>
          </a:xfrm>
        </p:spPr>
        <p:txBody>
          <a:bodyPr/>
          <a:lstStyle/>
          <a:p>
            <a:r>
              <a:rPr lang="en-GB" altLang="en-US" smtClean="0"/>
              <a:t>A rich variety of sorting algorithms will be studied in depth in CS 221</a:t>
            </a:r>
          </a:p>
          <a:p>
            <a:r>
              <a:rPr lang="en-GB" altLang="en-US" smtClean="0"/>
              <a:t>In this course we only demonstrate some sorting algorithms as examples of array manipulation algorithms</a:t>
            </a:r>
          </a:p>
          <a:p>
            <a:r>
              <a:rPr lang="en-GB" altLang="en-US" smtClean="0"/>
              <a:t>Sorting is the arranging of the values in an array in ascending or descending order</a:t>
            </a:r>
          </a:p>
        </p:txBody>
      </p:sp>
      <p:graphicFrame>
        <p:nvGraphicFramePr>
          <p:cNvPr id="21511" name="Object 4"/>
          <p:cNvGraphicFramePr>
            <a:graphicFrameLocks noChangeAspect="1"/>
          </p:cNvGraphicFramePr>
          <p:nvPr/>
        </p:nvGraphicFramePr>
        <p:xfrm>
          <a:off x="3505200" y="3581400"/>
          <a:ext cx="126682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Worksheet" r:id="rId3" imgW="619363" imgH="819388" progId="Excel.Sheet.8">
                  <p:embed/>
                </p:oleObj>
              </mc:Choice>
              <mc:Fallback>
                <p:oleObj name="Worksheet" r:id="rId3" imgW="619363" imgH="819388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581400"/>
                        <a:ext cx="126682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5"/>
          <p:cNvGraphicFramePr>
            <a:graphicFrameLocks noChangeAspect="1"/>
          </p:cNvGraphicFramePr>
          <p:nvPr/>
        </p:nvGraphicFramePr>
        <p:xfrm>
          <a:off x="6248400" y="3581400"/>
          <a:ext cx="126682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Worksheet" r:id="rId5" imgW="619363" imgH="819388" progId="Excel.Sheet.8">
                  <p:embed/>
                </p:oleObj>
              </mc:Choice>
              <mc:Fallback>
                <p:oleObj name="Worksheet" r:id="rId5" imgW="619363" imgH="819388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581400"/>
                        <a:ext cx="126682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6"/>
          <p:cNvSpPr txBox="1">
            <a:spLocks noChangeArrowheads="1"/>
          </p:cNvSpPr>
          <p:nvPr/>
        </p:nvSpPr>
        <p:spPr bwMode="auto">
          <a:xfrm>
            <a:off x="3276600" y="52578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en-US" sz="2800"/>
              <a:t>Unsorted</a:t>
            </a:r>
          </a:p>
        </p:txBody>
      </p:sp>
      <p:sp>
        <p:nvSpPr>
          <p:cNvPr id="21514" name="Text Box 7"/>
          <p:cNvSpPr txBox="1">
            <a:spLocks noChangeArrowheads="1"/>
          </p:cNvSpPr>
          <p:nvPr/>
        </p:nvSpPr>
        <p:spPr bwMode="auto">
          <a:xfrm>
            <a:off x="6096000" y="52578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en-US" sz="2800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3A89A7-53F2-4CD7-B412-61D4C5533625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CB9C09-3EF1-4496-807C-0424C5029B4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Sorting algorithms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There are many sorting algorithms, each with their strengths and weaknesses</a:t>
            </a:r>
          </a:p>
          <a:p>
            <a:r>
              <a:rPr lang="en-GB" altLang="en-US" dirty="0" smtClean="0"/>
              <a:t>Some of these are:</a:t>
            </a:r>
          </a:p>
          <a:p>
            <a:pPr lvl="1"/>
            <a:r>
              <a:rPr lang="en-GB" altLang="en-US" dirty="0" smtClean="0"/>
              <a:t>Selection sort</a:t>
            </a:r>
          </a:p>
          <a:p>
            <a:pPr lvl="1"/>
            <a:r>
              <a:rPr lang="en-GB" altLang="en-US" dirty="0" smtClean="0"/>
              <a:t>Bubble sort</a:t>
            </a:r>
          </a:p>
          <a:p>
            <a:pPr lvl="1"/>
            <a:r>
              <a:rPr lang="en-GB" altLang="en-US" dirty="0" smtClean="0"/>
              <a:t>Merge sort</a:t>
            </a:r>
          </a:p>
          <a:p>
            <a:pPr lvl="1"/>
            <a:r>
              <a:rPr lang="en-GB" altLang="en-US" dirty="0" smtClean="0"/>
              <a:t>Quick sort</a:t>
            </a:r>
          </a:p>
          <a:p>
            <a:pPr lvl="1"/>
            <a:r>
              <a:rPr lang="en-GB" altLang="en-US" dirty="0" smtClean="0"/>
              <a:t>Heap sort</a:t>
            </a:r>
          </a:p>
          <a:p>
            <a:pPr lvl="1"/>
            <a:r>
              <a:rPr lang="en-GB" altLang="en-US" dirty="0" smtClean="0"/>
              <a:t>. . 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B2EB8A-1908-43F3-B725-6FBC1985F8F1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D56916-BB68-433B-8C1B-1FE48AE0393A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Selection sort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Search for the smallest value in the array</a:t>
            </a:r>
          </a:p>
          <a:p>
            <a:r>
              <a:rPr lang="en-GB" altLang="en-US" smtClean="0"/>
              <a:t>Swap it with the value in the first spot in the array</a:t>
            </a:r>
          </a:p>
          <a:p>
            <a:r>
              <a:rPr lang="en-GB" altLang="en-US" smtClean="0"/>
              <a:t>Repeat for each remaining value, ignoring the elements already sorted, and their positions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3C9A22-4185-4049-8B5E-B42FABC18F1B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C94B99-B739-4360-849B-0253D68240CC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Agenda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Array declaration and access</a:t>
            </a:r>
          </a:p>
          <a:p>
            <a:r>
              <a:rPr lang="en-US" altLang="en-US" smtClean="0"/>
              <a:t>Passing arrays to functions</a:t>
            </a:r>
          </a:p>
          <a:p>
            <a:r>
              <a:rPr lang="en-US" altLang="en-US" smtClean="0"/>
              <a:t>Sorting arrays</a:t>
            </a:r>
          </a:p>
          <a:p>
            <a:r>
              <a:rPr lang="en-US" altLang="en-US" smtClean="0"/>
              <a:t>Arrays and pointers</a:t>
            </a:r>
          </a:p>
          <a:p>
            <a:r>
              <a:rPr lang="en-US" altLang="en-US" smtClean="0"/>
              <a:t>Multidimensional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16A46B-6329-4E5C-9F65-222759C0CB4B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5426BD-C5F1-430A-8701-C36F6BC716D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Selection sort example</a:t>
            </a:r>
          </a:p>
        </p:txBody>
      </p:sp>
      <p:graphicFrame>
        <p:nvGraphicFramePr>
          <p:cNvPr id="24582" name="Object 3"/>
          <p:cNvGraphicFramePr>
            <a:graphicFrameLocks noChangeAspect="1"/>
          </p:cNvGraphicFramePr>
          <p:nvPr/>
        </p:nvGraphicFramePr>
        <p:xfrm>
          <a:off x="2971800" y="1752600"/>
          <a:ext cx="126682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name="Worksheet" r:id="rId3" imgW="533761" imgH="838441" progId="Excel.Sheet.8">
                  <p:embed/>
                </p:oleObj>
              </mc:Choice>
              <mc:Fallback>
                <p:oleObj name="Worksheet" r:id="rId3" imgW="533761" imgH="838441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126682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2971800" y="34290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en-US"/>
              <a:t>Original</a:t>
            </a:r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4724400" y="34290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en-US"/>
              <a:t>1st pass</a:t>
            </a:r>
          </a:p>
        </p:txBody>
      </p: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6553200" y="34290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en-US"/>
              <a:t>2nd pass</a:t>
            </a:r>
          </a:p>
        </p:txBody>
      </p:sp>
      <p:sp>
        <p:nvSpPr>
          <p:cNvPr id="24586" name="Text Box 11"/>
          <p:cNvSpPr txBox="1">
            <a:spLocks noChangeArrowheads="1"/>
          </p:cNvSpPr>
          <p:nvPr/>
        </p:nvSpPr>
        <p:spPr bwMode="auto">
          <a:xfrm>
            <a:off x="3886200" y="5791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en-US"/>
              <a:t>3rd pass</a:t>
            </a:r>
          </a:p>
        </p:txBody>
      </p: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5791200" y="5791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en-US"/>
              <a:t>4th pass</a:t>
            </a:r>
          </a:p>
        </p:txBody>
      </p:sp>
      <p:sp>
        <p:nvSpPr>
          <p:cNvPr id="24588" name="Line 13"/>
          <p:cNvSpPr>
            <a:spLocks noChangeShapeType="1"/>
          </p:cNvSpPr>
          <p:nvPr/>
        </p:nvSpPr>
        <p:spPr bwMode="auto">
          <a:xfrm flipH="1">
            <a:off x="43434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724400" y="1752600"/>
            <a:ext cx="1524000" cy="1676400"/>
            <a:chOff x="2976" y="1104"/>
            <a:chExt cx="960" cy="1056"/>
          </a:xfrm>
        </p:grpSpPr>
        <p:graphicFrame>
          <p:nvGraphicFramePr>
            <p:cNvPr id="24599" name="Object 4"/>
            <p:cNvGraphicFramePr>
              <a:graphicFrameLocks noChangeAspect="1"/>
            </p:cNvGraphicFramePr>
            <p:nvPr/>
          </p:nvGraphicFramePr>
          <p:xfrm>
            <a:off x="2976" y="1104"/>
            <a:ext cx="798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7" name="Worksheet" r:id="rId5" imgW="533761" imgH="838441" progId="Excel.Sheet.8">
                    <p:embed/>
                  </p:oleObj>
                </mc:Choice>
                <mc:Fallback>
                  <p:oleObj name="Worksheet" r:id="rId5" imgW="533761" imgH="838441" progId="Excel.Shee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104"/>
                          <a:ext cx="798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0" name="Line 14"/>
            <p:cNvSpPr>
              <a:spLocks noChangeShapeType="1"/>
            </p:cNvSpPr>
            <p:nvPr/>
          </p:nvSpPr>
          <p:spPr bwMode="auto">
            <a:xfrm flipH="1">
              <a:off x="3840" y="12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553200" y="1752600"/>
            <a:ext cx="1447800" cy="1676400"/>
            <a:chOff x="4128" y="1104"/>
            <a:chExt cx="912" cy="1056"/>
          </a:xfrm>
        </p:grpSpPr>
        <p:graphicFrame>
          <p:nvGraphicFramePr>
            <p:cNvPr id="24597" name="Object 5"/>
            <p:cNvGraphicFramePr>
              <a:graphicFrameLocks noChangeAspect="1"/>
            </p:cNvGraphicFramePr>
            <p:nvPr/>
          </p:nvGraphicFramePr>
          <p:xfrm>
            <a:off x="4128" y="1104"/>
            <a:ext cx="798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8" name="Worksheet" r:id="rId7" imgW="533761" imgH="857612" progId="Excel.Sheet.8">
                    <p:embed/>
                  </p:oleObj>
                </mc:Choice>
                <mc:Fallback>
                  <p:oleObj name="Worksheet" r:id="rId7" imgW="533761" imgH="857612" progId="Excel.Shee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104"/>
                          <a:ext cx="798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8" name="Line 15"/>
            <p:cNvSpPr>
              <a:spLocks noChangeShapeType="1"/>
            </p:cNvSpPr>
            <p:nvPr/>
          </p:nvSpPr>
          <p:spPr bwMode="auto">
            <a:xfrm flipH="1">
              <a:off x="4944" y="14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886200" y="4114800"/>
            <a:ext cx="1524000" cy="1676400"/>
            <a:chOff x="2448" y="2592"/>
            <a:chExt cx="960" cy="1056"/>
          </a:xfrm>
        </p:grpSpPr>
        <p:graphicFrame>
          <p:nvGraphicFramePr>
            <p:cNvPr id="24595" name="Object 6"/>
            <p:cNvGraphicFramePr>
              <a:graphicFrameLocks noChangeAspect="1"/>
            </p:cNvGraphicFramePr>
            <p:nvPr/>
          </p:nvGraphicFramePr>
          <p:xfrm>
            <a:off x="2448" y="2592"/>
            <a:ext cx="798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9" name="Worksheet" r:id="rId9" imgW="533761" imgH="838441" progId="Excel.Sheet.8">
                    <p:embed/>
                  </p:oleObj>
                </mc:Choice>
                <mc:Fallback>
                  <p:oleObj name="Worksheet" r:id="rId9" imgW="533761" imgH="838441" progId="Excel.Sheet.8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592"/>
                          <a:ext cx="798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6" name="Line 16"/>
            <p:cNvSpPr>
              <a:spLocks noChangeShapeType="1"/>
            </p:cNvSpPr>
            <p:nvPr/>
          </p:nvSpPr>
          <p:spPr bwMode="auto">
            <a:xfrm flipH="1">
              <a:off x="3312" y="32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791200" y="4114800"/>
            <a:ext cx="1524000" cy="1676400"/>
            <a:chOff x="3648" y="2592"/>
            <a:chExt cx="960" cy="1056"/>
          </a:xfrm>
        </p:grpSpPr>
        <p:graphicFrame>
          <p:nvGraphicFramePr>
            <p:cNvPr id="24593" name="Object 7"/>
            <p:cNvGraphicFramePr>
              <a:graphicFrameLocks noChangeAspect="1"/>
            </p:cNvGraphicFramePr>
            <p:nvPr/>
          </p:nvGraphicFramePr>
          <p:xfrm>
            <a:off x="3648" y="2592"/>
            <a:ext cx="798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0" name="Worksheet" r:id="rId11" imgW="533761" imgH="819632" progId="Excel.Sheet.8">
                    <p:embed/>
                  </p:oleObj>
                </mc:Choice>
                <mc:Fallback>
                  <p:oleObj name="Worksheet" r:id="rId11" imgW="533761" imgH="819632" progId="Excel.Sheet.8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592"/>
                          <a:ext cx="798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4" name="Line 17"/>
            <p:cNvSpPr>
              <a:spLocks noChangeShapeType="1"/>
            </p:cNvSpPr>
            <p:nvPr/>
          </p:nvSpPr>
          <p:spPr bwMode="auto">
            <a:xfrm flipH="1">
              <a:off x="4512" y="34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F1DC6E-C0D4-4BDE-8019-7AD83B3F7F4A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44888F-6483-4851-9071-DBB04DB8BC88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839200" cy="5181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 smtClean="0">
                <a:latin typeface="Courier New" panose="02070309020205020404" pitchFamily="49" charset="0"/>
              </a:rPr>
              <a:t>void 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SelectionSort</a:t>
            </a:r>
            <a:r>
              <a:rPr lang="en-GB" altLang="en-US" sz="1800" dirty="0" smtClean="0">
                <a:latin typeface="Courier New" panose="02070309020205020404" pitchFamily="49" charset="0"/>
              </a:rPr>
              <a:t> (int values[], int 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 smtClean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 smtClean="0">
                <a:latin typeface="Courier New" panose="02070309020205020404" pitchFamily="49" charset="0"/>
              </a:rPr>
              <a:t>   int 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loc</a:t>
            </a:r>
            <a:r>
              <a:rPr lang="en-GB" altLang="en-US" sz="1800" dirty="0" smtClean="0">
                <a:latin typeface="Courier New" panose="02070309020205020404" pitchFamily="49" charset="0"/>
              </a:rPr>
              <a:t>, index, min, temp;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  // </a:t>
            </a:r>
            <a:r>
              <a:rPr lang="en-GB" altLang="en-US" sz="18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loc</a:t>
            </a:r>
            <a:r>
              <a:rPr lang="en-GB" altLang="en-US" sz="18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is the beginning index of the unsorted part</a:t>
            </a:r>
            <a:endParaRPr lang="en-GB" altLang="en-US" sz="1800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 smtClean="0">
                <a:latin typeface="Courier New" panose="02070309020205020404" pitchFamily="49" charset="0"/>
              </a:rPr>
              <a:t>   for (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loc</a:t>
            </a:r>
            <a:r>
              <a:rPr lang="en-GB" altLang="en-US" sz="1800" dirty="0" smtClean="0">
                <a:latin typeface="Courier New" panose="02070309020205020404" pitchFamily="49" charset="0"/>
              </a:rPr>
              <a:t>=0; 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loc</a:t>
            </a:r>
            <a:r>
              <a:rPr lang="en-GB" altLang="en-US" sz="1800" dirty="0" smtClean="0">
                <a:latin typeface="Courier New" panose="02070309020205020404" pitchFamily="49" charset="0"/>
              </a:rPr>
              <a:t>&lt;n-1; 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loc</a:t>
            </a:r>
            <a:r>
              <a:rPr lang="en-GB" altLang="en-US" sz="1800" dirty="0" smtClean="0"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 smtClean="0">
                <a:latin typeface="Courier New" panose="02070309020205020404" pitchFamily="49" charset="0"/>
              </a:rPr>
              <a:t>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</a:t>
            </a:r>
            <a:r>
              <a:rPr lang="en-GB" altLang="en-US" sz="18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// assume the min element is at its correct location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 smtClean="0">
                <a:latin typeface="Courier New" panose="02070309020205020404" pitchFamily="49" charset="0"/>
              </a:rPr>
              <a:t>	   min = 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loc</a:t>
            </a:r>
            <a:r>
              <a:rPr lang="en-GB" altLang="en-US" sz="1800" dirty="0" smtClean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</a:t>
            </a:r>
            <a:r>
              <a:rPr lang="en-GB" altLang="en-US" sz="18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// find the actual location of the min element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 smtClean="0">
                <a:latin typeface="Courier New" panose="02070309020205020404" pitchFamily="49" charset="0"/>
              </a:rPr>
              <a:t>      for (index=loc+1; index&lt;n; index++)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 smtClean="0">
                <a:latin typeface="Courier New" panose="02070309020205020404" pitchFamily="49" charset="0"/>
              </a:rPr>
              <a:t>         if (values[index] &lt; values[min])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 smtClean="0">
                <a:latin typeface="Courier New" panose="02070309020205020404" pitchFamily="49" charset="0"/>
              </a:rPr>
              <a:t>            min = index;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	   </a:t>
            </a:r>
            <a:r>
              <a:rPr lang="en-GB" altLang="en-US" sz="18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// swap to place the min element at its correct location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 smtClean="0">
                <a:latin typeface="Courier New" panose="02070309020205020404" pitchFamily="49" charset="0"/>
              </a:rPr>
              <a:t>      temp = values[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loc</a:t>
            </a:r>
            <a:r>
              <a:rPr lang="en-GB" altLang="en-US" sz="1800" dirty="0" smtClean="0"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 smtClean="0">
                <a:latin typeface="Courier New" panose="02070309020205020404" pitchFamily="49" charset="0"/>
              </a:rPr>
              <a:t>      values[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loc</a:t>
            </a:r>
            <a:r>
              <a:rPr lang="en-GB" altLang="en-US" sz="1800" dirty="0" smtClean="0">
                <a:latin typeface="Courier New" panose="02070309020205020404" pitchFamily="49" charset="0"/>
              </a:rPr>
              <a:t>] = values[min];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 smtClean="0">
                <a:latin typeface="Courier New" panose="02070309020205020404" pitchFamily="49" charset="0"/>
              </a:rPr>
              <a:t>      values[min] = temp;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 smtClean="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 smtClean="0">
                <a:latin typeface="Courier New" panose="02070309020205020404" pitchFamily="49" charset="0"/>
              </a:rPr>
              <a:t>}</a:t>
            </a:r>
            <a:endParaRPr lang="en-GB" altLang="en-US" sz="1800" dirty="0" smtClean="0">
              <a:latin typeface="Coronet" pitchFamily="66" charset="0"/>
            </a:endParaRP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GB" altLang="en-US" smtClean="0"/>
              <a:t>Selection sort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ADBB5A-ABB6-4846-AB8C-3F8FC4BA0842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5B5770-7944-463C-A20D-304C38D5E9F2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GB" altLang="en-US" smtClean="0"/>
              <a:t>Analysis of selection sort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r>
              <a:rPr lang="en-GB" altLang="en-US" dirty="0" smtClean="0"/>
              <a:t>Selection sort makes n-1 passes of the data</a:t>
            </a:r>
          </a:p>
          <a:p>
            <a:r>
              <a:rPr lang="en-GB" altLang="en-US" dirty="0" smtClean="0"/>
              <a:t>Each pass makes exactly 1 swap, so there are n-1 swaps made to sort the data</a:t>
            </a:r>
          </a:p>
          <a:p>
            <a:r>
              <a:rPr lang="en-GB" altLang="en-US" dirty="0" smtClean="0"/>
              <a:t>Each pass makes one less comparison than the previous pass, so there are </a:t>
            </a:r>
            <a:br>
              <a:rPr lang="en-GB" altLang="en-US" dirty="0" smtClean="0"/>
            </a:br>
            <a:r>
              <a:rPr lang="en-GB" altLang="en-US" dirty="0" smtClean="0"/>
              <a:t>(n-1) + (n-2) + (n-3) + … + 2 + 1 = n(n-1)/2 = (n</a:t>
            </a:r>
            <a:r>
              <a:rPr lang="en-GB" altLang="en-US" baseline="30000" dirty="0" smtClean="0"/>
              <a:t>2</a:t>
            </a:r>
            <a:r>
              <a:rPr lang="en-GB" altLang="en-US" dirty="0" smtClean="0"/>
              <a:t>-n)/2 comparisons</a:t>
            </a:r>
          </a:p>
          <a:p>
            <a:r>
              <a:rPr lang="en-GB" altLang="en-US" dirty="0" smtClean="0"/>
              <a:t>Thus, the time necessary to sort an array will grow as fast as the square of the number of elements in the array (n</a:t>
            </a:r>
            <a:r>
              <a:rPr lang="en-GB" altLang="en-US" baseline="30000" dirty="0" smtClean="0"/>
              <a:t>2</a:t>
            </a:r>
            <a:r>
              <a:rPr lang="en-GB" altLang="en-US" dirty="0" smtClean="0"/>
              <a:t>)</a:t>
            </a:r>
          </a:p>
          <a:p>
            <a:pPr lvl="1"/>
            <a:r>
              <a:rPr lang="en-GB" altLang="en-US" dirty="0" smtClean="0"/>
              <a:t>"The </a:t>
            </a:r>
            <a:r>
              <a:rPr lang="en-GB" altLang="en-US" i="1" dirty="0" smtClean="0"/>
              <a:t>time complexity</a:t>
            </a:r>
            <a:r>
              <a:rPr lang="en-GB" altLang="en-US" dirty="0" smtClean="0"/>
              <a:t> of selection sort is </a:t>
            </a:r>
            <a:r>
              <a:rPr lang="en-GB" altLang="en-US" i="1" dirty="0" smtClean="0"/>
              <a:t>O(n</a:t>
            </a:r>
            <a:r>
              <a:rPr lang="en-GB" altLang="en-US" i="1" baseline="30000" dirty="0" smtClean="0"/>
              <a:t>2</a:t>
            </a:r>
            <a:r>
              <a:rPr lang="en-GB" altLang="en-US" i="1" dirty="0" smtClean="0"/>
              <a:t>)</a:t>
            </a:r>
            <a:r>
              <a:rPr lang="en-GB" altLang="en-US" dirty="0" smtClean="0"/>
              <a:t>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F0F756-8C41-4A3E-983B-04B2E9F81CFE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5296FF-A8B4-4610-BF95-B7B0347AC118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altLang="en-US" smtClean="0"/>
              <a:t>Bubble Sort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8636"/>
            <a:ext cx="7772400" cy="5810250"/>
          </a:xfrm>
        </p:spPr>
        <p:txBody>
          <a:bodyPr/>
          <a:lstStyle/>
          <a:p>
            <a:r>
              <a:rPr lang="en-US" altLang="en-US" dirty="0" smtClean="0"/>
              <a:t>Follow the class demonstration</a:t>
            </a:r>
          </a:p>
          <a:p>
            <a:pPr marL="800100" lvl="2" indent="0">
              <a:buNone/>
            </a:pPr>
            <a:r>
              <a:rPr lang="en-US" altLang="en-US" sz="3200" dirty="0" smtClean="0"/>
              <a:t>5 7 6 2 8 3</a:t>
            </a:r>
          </a:p>
          <a:p>
            <a:pPr marL="800100" lvl="2" indent="0">
              <a:buNone/>
            </a:pPr>
            <a:r>
              <a:rPr lang="en-US" altLang="en-US" sz="3200" dirty="0" smtClean="0"/>
              <a:t>5 6 2 7 3 </a:t>
            </a:r>
            <a:r>
              <a:rPr lang="en-US" altLang="en-US" sz="3200" dirty="0" smtClean="0">
                <a:solidFill>
                  <a:srgbClr val="3333FF"/>
                </a:solidFill>
              </a:rPr>
              <a:t>8</a:t>
            </a:r>
            <a:endParaRPr lang="en-US" altLang="en-US" sz="3200" dirty="0" smtClean="0"/>
          </a:p>
          <a:p>
            <a:pPr marL="800100" lvl="2" indent="0">
              <a:buNone/>
            </a:pPr>
            <a:r>
              <a:rPr lang="en-US" altLang="en-US" sz="3200" dirty="0" smtClean="0"/>
              <a:t>5 2 6 3 </a:t>
            </a:r>
            <a:r>
              <a:rPr lang="en-US" altLang="en-US" sz="3200" dirty="0" smtClean="0">
                <a:solidFill>
                  <a:srgbClr val="3333FF"/>
                </a:solidFill>
              </a:rPr>
              <a:t>7</a:t>
            </a:r>
          </a:p>
          <a:p>
            <a:pPr marL="800100" lvl="2" indent="0">
              <a:buNone/>
            </a:pPr>
            <a:r>
              <a:rPr lang="en-US" altLang="en-US" sz="3200" dirty="0" smtClean="0"/>
              <a:t>2 5 3 </a:t>
            </a:r>
            <a:r>
              <a:rPr lang="en-US" altLang="en-US" sz="3200" dirty="0" smtClean="0">
                <a:solidFill>
                  <a:srgbClr val="3333FF"/>
                </a:solidFill>
              </a:rPr>
              <a:t>6</a:t>
            </a:r>
            <a:endParaRPr lang="en-US" altLang="en-US" sz="3200" dirty="0" smtClean="0"/>
          </a:p>
          <a:p>
            <a:pPr marL="800100" lvl="2" indent="0">
              <a:buNone/>
            </a:pPr>
            <a:r>
              <a:rPr lang="en-US" altLang="en-US" sz="3200" dirty="0" smtClean="0"/>
              <a:t>2 3 </a:t>
            </a:r>
            <a:r>
              <a:rPr lang="en-US" altLang="en-US" sz="3200" dirty="0" smtClean="0">
                <a:solidFill>
                  <a:srgbClr val="3333FF"/>
                </a:solidFill>
              </a:rPr>
              <a:t>5</a:t>
            </a:r>
          </a:p>
          <a:p>
            <a:pPr marL="800100" lvl="2" indent="0">
              <a:buNone/>
            </a:pPr>
            <a:r>
              <a:rPr lang="en-US" altLang="en-US" sz="3200" dirty="0" smtClean="0"/>
              <a:t>2 </a:t>
            </a:r>
            <a:r>
              <a:rPr lang="en-US" altLang="en-US" sz="3200" dirty="0" smtClean="0">
                <a:solidFill>
                  <a:srgbClr val="3333FF"/>
                </a:solidFill>
              </a:rPr>
              <a:t>3</a:t>
            </a:r>
          </a:p>
          <a:p>
            <a:pPr marL="800100" lvl="2" indent="0">
              <a:buNone/>
            </a:pPr>
            <a:r>
              <a:rPr lang="en-US" altLang="en-US" sz="3200" dirty="0" smtClean="0">
                <a:solidFill>
                  <a:srgbClr val="3333FF"/>
                </a:solidFill>
              </a:rPr>
              <a:t>2</a:t>
            </a:r>
          </a:p>
          <a:p>
            <a:endParaRPr lang="en-US" altLang="en-US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E72FB8-CFCA-455E-968A-9364A3780A2B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D6B608-A61C-4126-B258-9728641E6616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GB" altLang="en-US" smtClean="0"/>
              <a:t>Homework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819650"/>
          </a:xfrm>
        </p:spPr>
        <p:txBody>
          <a:bodyPr/>
          <a:lstStyle/>
          <a:p>
            <a:r>
              <a:rPr lang="en-GB" altLang="en-US" smtClean="0"/>
              <a:t>Take the selection sort program and change the sorting algorithm to the bubble sort (b</a:t>
            </a:r>
            <a:r>
              <a:rPr lang="en-US" altLang="en-US" smtClean="0"/>
              <a:t>ubble sort was described in class; it is also described in book[2], pp.278 and 279)</a:t>
            </a:r>
          </a:p>
          <a:p>
            <a:r>
              <a:rPr lang="en-US" altLang="en-US" smtClean="0"/>
              <a:t>Make a recursive version of the Selection Sort algorithm</a:t>
            </a:r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378327-04AF-4DA3-AD5A-59139169D400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1D0008-F6CD-4F67-9F35-104660008E65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GB" altLang="en-US" smtClean="0"/>
              <a:t>Merge sort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772400" cy="5276850"/>
          </a:xfrm>
        </p:spPr>
        <p:txBody>
          <a:bodyPr/>
          <a:lstStyle/>
          <a:p>
            <a:r>
              <a:rPr lang="en-GB" altLang="en-US" smtClean="0"/>
              <a:t>Classical example of a recursive algorithm</a:t>
            </a:r>
          </a:p>
          <a:p>
            <a:endParaRPr lang="en-GB" altLang="en-US" smtClean="0"/>
          </a:p>
          <a:p>
            <a:r>
              <a:rPr lang="en-GB" altLang="en-US" smtClean="0"/>
              <a:t>Divide array into two halves</a:t>
            </a:r>
          </a:p>
          <a:p>
            <a:r>
              <a:rPr lang="en-GB" altLang="en-US" smtClean="0"/>
              <a:t>Sort the first half (</a:t>
            </a:r>
            <a:r>
              <a:rPr lang="en-GB" altLang="en-US" smtClean="0">
                <a:solidFill>
                  <a:schemeClr val="accent2"/>
                </a:solidFill>
              </a:rPr>
              <a:t>recursion!</a:t>
            </a:r>
            <a:r>
              <a:rPr lang="en-GB" altLang="en-US" smtClean="0"/>
              <a:t>)</a:t>
            </a:r>
          </a:p>
          <a:p>
            <a:r>
              <a:rPr lang="en-GB" altLang="en-US" smtClean="0"/>
              <a:t>Sort the second half (</a:t>
            </a:r>
            <a:r>
              <a:rPr lang="en-GB" altLang="en-US" smtClean="0">
                <a:solidFill>
                  <a:schemeClr val="accent2"/>
                </a:solidFill>
              </a:rPr>
              <a:t>recursion!</a:t>
            </a:r>
            <a:r>
              <a:rPr lang="en-GB" altLang="en-US" smtClean="0"/>
              <a:t>)</a:t>
            </a:r>
          </a:p>
          <a:p>
            <a:r>
              <a:rPr lang="en-GB" altLang="en-US" smtClean="0"/>
              <a:t>Merge the two sorted halves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9308DE-B9C7-46EE-A3A2-396A746E63E4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189D00-F632-4789-84BF-B1998072F1F7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7848600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dirty="0" smtClean="0">
                <a:latin typeface="Courier New" panose="02070309020205020404" pitchFamily="49" charset="0"/>
              </a:rPr>
              <a:t>void </a:t>
            </a:r>
            <a:r>
              <a:rPr lang="en-GB" altLang="en-US" dirty="0" err="1" smtClean="0">
                <a:latin typeface="Courier New" panose="02070309020205020404" pitchFamily="49" charset="0"/>
              </a:rPr>
              <a:t>MergeSort</a:t>
            </a:r>
            <a:r>
              <a:rPr lang="en-GB" altLang="en-US" dirty="0" smtClean="0">
                <a:latin typeface="Courier New" panose="02070309020205020404" pitchFamily="49" charset="0"/>
              </a:rPr>
              <a:t> (int values[], int low,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 smtClean="0">
                <a:latin typeface="Courier New" panose="02070309020205020404" pitchFamily="49" charset="0"/>
              </a:rPr>
              <a:t>                int high){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 smtClean="0">
                <a:latin typeface="Courier New" panose="02070309020205020404" pitchFamily="49" charset="0"/>
              </a:rPr>
              <a:t>   int mid;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 smtClean="0">
                <a:latin typeface="Courier New" panose="02070309020205020404" pitchFamily="49" charset="0"/>
              </a:rPr>
              <a:t>   if (low &lt; high)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 smtClean="0">
                <a:latin typeface="Courier New" panose="02070309020205020404" pitchFamily="49" charset="0"/>
              </a:rPr>
              <a:t>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 smtClean="0">
                <a:latin typeface="Courier New" panose="02070309020205020404" pitchFamily="49" charset="0"/>
              </a:rPr>
              <a:t>      mid = (low + high) / 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 smtClean="0">
                <a:latin typeface="Courier New" panose="02070309020205020404" pitchFamily="49" charset="0"/>
              </a:rPr>
              <a:t>      </a:t>
            </a:r>
            <a:r>
              <a:rPr lang="en-GB" altLang="en-US" dirty="0" err="1" smtClean="0">
                <a:latin typeface="Courier New" panose="02070309020205020404" pitchFamily="49" charset="0"/>
              </a:rPr>
              <a:t>MergeSort</a:t>
            </a:r>
            <a:r>
              <a:rPr lang="en-GB" altLang="en-US" dirty="0" smtClean="0">
                <a:latin typeface="Courier New" panose="02070309020205020404" pitchFamily="49" charset="0"/>
              </a:rPr>
              <a:t> (values, low, mid);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 smtClean="0">
                <a:latin typeface="Courier New" panose="02070309020205020404" pitchFamily="49" charset="0"/>
              </a:rPr>
              <a:t>      </a:t>
            </a:r>
            <a:r>
              <a:rPr lang="en-GB" altLang="en-US" dirty="0" err="1" smtClean="0">
                <a:latin typeface="Courier New" panose="02070309020205020404" pitchFamily="49" charset="0"/>
              </a:rPr>
              <a:t>MergeSort</a:t>
            </a:r>
            <a:r>
              <a:rPr lang="en-GB" altLang="en-US" dirty="0" smtClean="0">
                <a:latin typeface="Courier New" panose="02070309020205020404" pitchFamily="49" charset="0"/>
              </a:rPr>
              <a:t> (values, mid + 1, high);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 smtClean="0">
                <a:latin typeface="Courier New" panose="02070309020205020404" pitchFamily="49" charset="0"/>
              </a:rPr>
              <a:t>      Merge (values, low, mid, high);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 smtClean="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 smtClean="0">
                <a:latin typeface="Courier New" panose="02070309020205020404" pitchFamily="49" charset="0"/>
              </a:rPr>
              <a:t>}</a:t>
            </a:r>
            <a:endParaRPr lang="en-GB" altLang="en-US" dirty="0" smtClean="0">
              <a:latin typeface="Coronet" pitchFamily="66" charset="0"/>
            </a:endParaRP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914400"/>
          </a:xfrm>
        </p:spPr>
        <p:txBody>
          <a:bodyPr/>
          <a:lstStyle/>
          <a:p>
            <a:r>
              <a:rPr lang="en-GB" altLang="en-US" smtClean="0"/>
              <a:t>Merge sort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7772400" cy="5886450"/>
          </a:xfrm>
        </p:spPr>
        <p:txBody>
          <a:bodyPr/>
          <a:lstStyle/>
          <a:p>
            <a:r>
              <a:rPr lang="en-US" altLang="en-US" sz="2400" dirty="0" smtClean="0"/>
              <a:t>Merging: follow class demonstration</a:t>
            </a:r>
          </a:p>
          <a:p>
            <a:endParaRPr lang="en-US" altLang="en-US" dirty="0" smtClean="0"/>
          </a:p>
          <a:p>
            <a:pPr marL="400050" lvl="1" indent="0">
              <a:buNone/>
            </a:pPr>
            <a:r>
              <a:rPr lang="en-US" altLang="en-US" sz="2800" b="1" strike="sngStrike" dirty="0">
                <a:solidFill>
                  <a:srgbClr val="3333FF"/>
                </a:solidFill>
              </a:rPr>
              <a:t>2</a:t>
            </a:r>
            <a:r>
              <a:rPr lang="en-US" altLang="en-US" sz="2800" b="1" dirty="0">
                <a:solidFill>
                  <a:srgbClr val="3333FF"/>
                </a:solidFill>
              </a:rPr>
              <a:t> </a:t>
            </a:r>
            <a:r>
              <a:rPr lang="en-US" altLang="en-US" sz="2800" b="1" strike="sngStrike" dirty="0">
                <a:solidFill>
                  <a:srgbClr val="3333FF"/>
                </a:solidFill>
              </a:rPr>
              <a:t>3</a:t>
            </a:r>
            <a:r>
              <a:rPr lang="en-US" altLang="en-US" sz="2800" b="1" dirty="0">
                <a:solidFill>
                  <a:srgbClr val="3333FF"/>
                </a:solidFill>
              </a:rPr>
              <a:t> </a:t>
            </a:r>
            <a:r>
              <a:rPr lang="en-US" altLang="en-US" sz="2800" b="1" strike="sngStrike" dirty="0">
                <a:solidFill>
                  <a:srgbClr val="3333FF"/>
                </a:solidFill>
              </a:rPr>
              <a:t>6</a:t>
            </a:r>
            <a:r>
              <a:rPr lang="en-US" altLang="en-US" sz="2800" b="1" dirty="0">
                <a:solidFill>
                  <a:srgbClr val="3333FF"/>
                </a:solidFill>
              </a:rPr>
              <a:t> 8 11       </a:t>
            </a:r>
            <a:r>
              <a:rPr lang="en-US" altLang="en-US" sz="2800" b="1" strike="sngStrike" dirty="0">
                <a:solidFill>
                  <a:srgbClr val="00B050"/>
                </a:solidFill>
              </a:rPr>
              <a:t>1</a:t>
            </a:r>
            <a:r>
              <a:rPr lang="en-US" altLang="en-US" sz="2800" b="1" dirty="0">
                <a:solidFill>
                  <a:srgbClr val="00B050"/>
                </a:solidFill>
              </a:rPr>
              <a:t> </a:t>
            </a:r>
            <a:r>
              <a:rPr lang="en-US" altLang="en-US" sz="2800" b="1" strike="sngStrike" dirty="0">
                <a:solidFill>
                  <a:srgbClr val="00B050"/>
                </a:solidFill>
              </a:rPr>
              <a:t>5</a:t>
            </a:r>
            <a:r>
              <a:rPr lang="en-US" altLang="en-US" sz="2800" b="1" dirty="0">
                <a:solidFill>
                  <a:srgbClr val="00B050"/>
                </a:solidFill>
              </a:rPr>
              <a:t> </a:t>
            </a:r>
            <a:r>
              <a:rPr lang="en-US" altLang="en-US" sz="2800" b="1" strike="sngStrike" dirty="0">
                <a:solidFill>
                  <a:srgbClr val="00B050"/>
                </a:solidFill>
              </a:rPr>
              <a:t>7</a:t>
            </a:r>
            <a:endParaRPr lang="en-US" altLang="en-US" sz="2800" b="1" strike="sngStrike" dirty="0" smtClean="0">
              <a:solidFill>
                <a:srgbClr val="3333FF"/>
              </a:solidFill>
            </a:endParaRPr>
          </a:p>
          <a:p>
            <a:pPr marL="400050" lvl="1" indent="0">
              <a:buNone/>
            </a:pPr>
            <a:endParaRPr lang="en-US" altLang="en-US" sz="1200" b="1" dirty="0">
              <a:solidFill>
                <a:srgbClr val="3333FF"/>
              </a:solidFill>
            </a:endParaRPr>
          </a:p>
          <a:p>
            <a:pPr marL="400050" lvl="1" indent="0">
              <a:buNone/>
            </a:pPr>
            <a:r>
              <a:rPr lang="en-US" altLang="en-US" sz="2800" b="1" dirty="0" smtClean="0">
                <a:solidFill>
                  <a:srgbClr val="00B050"/>
                </a:solidFill>
              </a:rPr>
              <a:t>1 </a:t>
            </a:r>
            <a:r>
              <a:rPr lang="en-US" altLang="en-US" sz="2800" b="1" dirty="0" smtClean="0">
                <a:solidFill>
                  <a:srgbClr val="3333FF"/>
                </a:solidFill>
              </a:rPr>
              <a:t>2 3 </a:t>
            </a:r>
            <a:r>
              <a:rPr lang="en-US" altLang="en-US" sz="2800" b="1" dirty="0" smtClean="0">
                <a:solidFill>
                  <a:srgbClr val="00B050"/>
                </a:solidFill>
              </a:rPr>
              <a:t>5 </a:t>
            </a:r>
            <a:r>
              <a:rPr lang="en-US" altLang="en-US" sz="2800" b="1" dirty="0">
                <a:solidFill>
                  <a:srgbClr val="3333FF"/>
                </a:solidFill>
              </a:rPr>
              <a:t>6 </a:t>
            </a:r>
            <a:r>
              <a:rPr lang="en-US" altLang="en-US" sz="2800" b="1" dirty="0" smtClean="0">
                <a:solidFill>
                  <a:srgbClr val="00B050"/>
                </a:solidFill>
              </a:rPr>
              <a:t>7 </a:t>
            </a:r>
            <a:r>
              <a:rPr lang="en-US" altLang="en-US" sz="2800" b="1" dirty="0">
                <a:solidFill>
                  <a:srgbClr val="3333FF"/>
                </a:solidFill>
              </a:rPr>
              <a:t>8 11 </a:t>
            </a:r>
            <a:endParaRPr lang="en-US" altLang="en-US" sz="2800" b="1" dirty="0" smtClean="0">
              <a:solidFill>
                <a:srgbClr val="3333FF"/>
              </a:solidFill>
            </a:endParaRPr>
          </a:p>
          <a:p>
            <a:pPr marL="400050" lvl="1" indent="0">
              <a:buNone/>
            </a:pPr>
            <a:endParaRPr lang="en-US" altLang="en-US" sz="1200" b="1" dirty="0">
              <a:solidFill>
                <a:srgbClr val="3333FF"/>
              </a:solidFill>
            </a:endParaRPr>
          </a:p>
          <a:p>
            <a:pPr marL="400050" lvl="1" indent="0">
              <a:buNone/>
            </a:pPr>
            <a:endParaRPr lang="en-US" altLang="en-US" sz="1200" b="1" dirty="0" smtClean="0">
              <a:solidFill>
                <a:srgbClr val="3333FF"/>
              </a:solidFill>
            </a:endParaRPr>
          </a:p>
          <a:p>
            <a:pPr marL="400050" lvl="1" indent="0">
              <a:buNone/>
            </a:pPr>
            <a:r>
              <a:rPr lang="en-US" altLang="en-US" sz="1200" b="1" dirty="0" smtClean="0">
                <a:solidFill>
                  <a:srgbClr val="3333FF"/>
                </a:solidFill>
              </a:rPr>
              <a:t>2 </a:t>
            </a:r>
            <a:r>
              <a:rPr lang="en-US" altLang="en-US" sz="1200" b="1" dirty="0" smtClean="0">
                <a:solidFill>
                  <a:srgbClr val="3333FF"/>
                </a:solidFill>
              </a:rPr>
              <a:t>3 6 </a:t>
            </a:r>
            <a:r>
              <a:rPr lang="en-US" altLang="en-US" sz="2800" b="1" dirty="0" smtClean="0">
                <a:solidFill>
                  <a:srgbClr val="3333FF"/>
                </a:solidFill>
              </a:rPr>
              <a:t>8 11       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1 5 7 </a:t>
            </a:r>
          </a:p>
          <a:p>
            <a:pPr marL="400050" lvl="1" indent="0">
              <a:buNone/>
            </a:pPr>
            <a:r>
              <a:rPr lang="en-US" altLang="en-US" sz="2800" b="1" dirty="0" smtClean="0">
                <a:solidFill>
                  <a:srgbClr val="00B050"/>
                </a:solidFill>
              </a:rPr>
              <a:t>1</a:t>
            </a:r>
            <a:r>
              <a:rPr lang="en-US" altLang="en-US" sz="2800" b="1" dirty="0" smtClean="0">
                <a:solidFill>
                  <a:srgbClr val="3333FF"/>
                </a:solidFill>
              </a:rPr>
              <a:t>  2  3  </a:t>
            </a:r>
            <a:r>
              <a:rPr lang="en-US" altLang="en-US" sz="2800" b="1" dirty="0" smtClean="0">
                <a:solidFill>
                  <a:srgbClr val="00B050"/>
                </a:solidFill>
              </a:rPr>
              <a:t>5</a:t>
            </a:r>
            <a:r>
              <a:rPr lang="en-US" altLang="en-US" sz="2800" b="1" dirty="0" smtClean="0">
                <a:solidFill>
                  <a:srgbClr val="3333FF"/>
                </a:solidFill>
              </a:rPr>
              <a:t>  6  </a:t>
            </a:r>
            <a:r>
              <a:rPr lang="en-US" altLang="en-US" sz="2800" b="1" dirty="0" smtClean="0">
                <a:solidFill>
                  <a:srgbClr val="00B050"/>
                </a:solidFill>
              </a:rPr>
              <a:t>7</a:t>
            </a:r>
            <a:r>
              <a:rPr lang="en-US" altLang="en-US" sz="2800" b="1" dirty="0" smtClean="0">
                <a:solidFill>
                  <a:srgbClr val="3333FF"/>
                </a:solidFill>
              </a:rPr>
              <a:t> 8 11  </a:t>
            </a: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6034D4-394C-4C37-A52A-DE971840B352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69EE05-40DA-4291-BAD4-EA771D54458A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4B34F4-B4CF-4ED5-BA6A-F1BF8D6E83DC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F6BB9F-9687-49B7-A825-B74FEB9F4C20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sz="1800" dirty="0" smtClean="0">
                <a:latin typeface="Courier New" panose="02070309020205020404" pitchFamily="49" charset="0"/>
              </a:rPr>
              <a:t>void Merge (int values[], int low, int mid, int high)</a:t>
            </a:r>
          </a:p>
          <a:p>
            <a:pPr>
              <a:buFontTx/>
              <a:buNone/>
            </a:pPr>
            <a:r>
              <a:rPr lang="en-GB" altLang="en-US" sz="1800" dirty="0" smtClean="0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GB" altLang="en-US" sz="1800" dirty="0" smtClean="0">
                <a:latin typeface="Courier New" panose="02070309020205020404" pitchFamily="49" charset="0"/>
              </a:rPr>
              <a:t>	int 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first_half_loc</a:t>
            </a:r>
            <a:r>
              <a:rPr lang="en-GB" altLang="en-US" sz="1800" dirty="0" smtClean="0">
                <a:latin typeface="Courier New" panose="02070309020205020404" pitchFamily="49" charset="0"/>
              </a:rPr>
              <a:t> = low, 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second_half_loc</a:t>
            </a:r>
            <a:r>
              <a:rPr lang="en-GB" altLang="en-US" sz="1800" dirty="0" smtClean="0">
                <a:latin typeface="Courier New" panose="02070309020205020404" pitchFamily="49" charset="0"/>
              </a:rPr>
              <a:t> = mid + 1;</a:t>
            </a:r>
          </a:p>
          <a:p>
            <a:pPr>
              <a:buFontTx/>
              <a:buNone/>
            </a:pPr>
            <a:r>
              <a:rPr lang="en-GB" altLang="en-US" sz="1800" dirty="0" smtClean="0">
                <a:latin typeface="Courier New" panose="02070309020205020404" pitchFamily="49" charset="0"/>
              </a:rPr>
              <a:t>	int 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merged_list_loc</a:t>
            </a:r>
            <a:r>
              <a:rPr lang="en-GB" altLang="en-US" sz="1800" dirty="0" smtClean="0">
                <a:latin typeface="Courier New" panose="02070309020205020404" pitchFamily="49" charset="0"/>
              </a:rPr>
              <a:t> = low;</a:t>
            </a:r>
          </a:p>
          <a:p>
            <a:pPr>
              <a:buFontTx/>
              <a:buNone/>
            </a:pPr>
            <a:r>
              <a:rPr lang="en-GB" altLang="en-US" sz="1800" dirty="0" smtClean="0">
                <a:latin typeface="Courier New" panose="02070309020205020404" pitchFamily="49" charset="0"/>
              </a:rPr>
              <a:t>	static int 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merged_list</a:t>
            </a:r>
            <a:r>
              <a:rPr lang="en-GB" altLang="en-US" sz="1800" dirty="0" smtClean="0">
                <a:latin typeface="Courier New" panose="02070309020205020404" pitchFamily="49" charset="0"/>
              </a:rPr>
              <a:t>[SIZE];</a:t>
            </a:r>
          </a:p>
          <a:p>
            <a:pPr>
              <a:buFontTx/>
              <a:buNone/>
            </a:pPr>
            <a:endParaRPr lang="en-GB" altLang="en-US" sz="1800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GB" altLang="en-US" sz="1800" dirty="0" smtClean="0">
                <a:latin typeface="Courier New" panose="02070309020205020404" pitchFamily="49" charset="0"/>
              </a:rPr>
              <a:t>	while ((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first_half_loc</a:t>
            </a:r>
            <a:r>
              <a:rPr lang="en-GB" altLang="en-US" sz="1800" dirty="0" smtClean="0">
                <a:latin typeface="Courier New" panose="02070309020205020404" pitchFamily="49" charset="0"/>
              </a:rPr>
              <a:t> &lt;= mid)&amp;&amp;(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second_half_loc</a:t>
            </a:r>
            <a:r>
              <a:rPr lang="en-GB" altLang="en-US" sz="1800" dirty="0" smtClean="0">
                <a:latin typeface="Courier New" panose="02070309020205020404" pitchFamily="49" charset="0"/>
              </a:rPr>
              <a:t> &lt;= high))</a:t>
            </a:r>
          </a:p>
          <a:p>
            <a:pPr>
              <a:buFontTx/>
              <a:buNone/>
            </a:pPr>
            <a:r>
              <a:rPr lang="en-GB" altLang="en-US" sz="1800" dirty="0" smtClean="0">
                <a:latin typeface="Courier New" panose="02070309020205020404" pitchFamily="49" charset="0"/>
              </a:rPr>
              <a:t>	  if (values[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first_half_loc</a:t>
            </a:r>
            <a:r>
              <a:rPr lang="en-GB" altLang="en-US" sz="1800" dirty="0" smtClean="0">
                <a:latin typeface="Courier New" panose="02070309020205020404" pitchFamily="49" charset="0"/>
              </a:rPr>
              <a:t>] &lt;= values[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second_half_loc</a:t>
            </a:r>
            <a:r>
              <a:rPr lang="en-GB" altLang="en-US" sz="1800" dirty="0" smtClean="0">
                <a:latin typeface="Courier New" panose="02070309020205020404" pitchFamily="49" charset="0"/>
              </a:rPr>
              <a:t>])</a:t>
            </a:r>
          </a:p>
          <a:p>
            <a:pPr>
              <a:buFontTx/>
              <a:buNone/>
            </a:pPr>
            <a:r>
              <a:rPr lang="en-GB" altLang="en-US" sz="1800" dirty="0" smtClean="0">
                <a:latin typeface="Courier New" panose="02070309020205020404" pitchFamily="49" charset="0"/>
              </a:rPr>
              <a:t>		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merged_list</a:t>
            </a:r>
            <a:r>
              <a:rPr lang="en-GB" altLang="en-US" sz="1800" dirty="0" smtClean="0">
                <a:latin typeface="Courier New" panose="02070309020205020404" pitchFamily="49" charset="0"/>
              </a:rPr>
              <a:t>[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merged_list_loc</a:t>
            </a:r>
            <a:r>
              <a:rPr lang="en-GB" altLang="en-US" sz="1800" dirty="0" smtClean="0">
                <a:latin typeface="Courier New" panose="02070309020205020404" pitchFamily="49" charset="0"/>
              </a:rPr>
              <a:t>++] = </a:t>
            </a:r>
          </a:p>
          <a:p>
            <a:pPr>
              <a:buFontTx/>
              <a:buNone/>
            </a:pPr>
            <a:r>
              <a:rPr lang="en-GB" altLang="en-US" sz="1800" dirty="0" smtClean="0">
                <a:latin typeface="Courier New" panose="02070309020205020404" pitchFamily="49" charset="0"/>
              </a:rPr>
              <a:t>                                   values[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first_half_loc</a:t>
            </a:r>
            <a:r>
              <a:rPr lang="en-GB" altLang="en-US" sz="1800" dirty="0" smtClean="0">
                <a:latin typeface="Courier New" panose="02070309020205020404" pitchFamily="49" charset="0"/>
              </a:rPr>
              <a:t>++];</a:t>
            </a:r>
          </a:p>
          <a:p>
            <a:pPr>
              <a:buFontTx/>
              <a:buNone/>
            </a:pPr>
            <a:r>
              <a:rPr lang="en-GB" altLang="en-US" sz="1800" dirty="0" smtClean="0">
                <a:latin typeface="Courier New" panose="02070309020205020404" pitchFamily="49" charset="0"/>
              </a:rPr>
              <a:t>	  else</a:t>
            </a:r>
          </a:p>
          <a:p>
            <a:pPr>
              <a:buFontTx/>
              <a:buNone/>
            </a:pPr>
            <a:r>
              <a:rPr lang="en-GB" altLang="en-US" sz="1800" dirty="0" smtClean="0">
                <a:latin typeface="Courier New" panose="02070309020205020404" pitchFamily="49" charset="0"/>
              </a:rPr>
              <a:t>		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merged_list</a:t>
            </a:r>
            <a:r>
              <a:rPr lang="en-GB" altLang="en-US" sz="1800" dirty="0" smtClean="0">
                <a:latin typeface="Courier New" panose="02070309020205020404" pitchFamily="49" charset="0"/>
              </a:rPr>
              <a:t>[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merged_list_loc</a:t>
            </a:r>
            <a:r>
              <a:rPr lang="en-GB" altLang="en-US" sz="1800" dirty="0" smtClean="0">
                <a:latin typeface="Courier New" panose="02070309020205020404" pitchFamily="49" charset="0"/>
              </a:rPr>
              <a:t>++] = </a:t>
            </a:r>
          </a:p>
          <a:p>
            <a:pPr>
              <a:buFontTx/>
              <a:buNone/>
            </a:pPr>
            <a:r>
              <a:rPr lang="en-GB" altLang="en-US" sz="1800" dirty="0" smtClean="0">
                <a:latin typeface="Courier New" panose="02070309020205020404" pitchFamily="49" charset="0"/>
              </a:rPr>
              <a:t>                                   values[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second_half_loc</a:t>
            </a:r>
            <a:r>
              <a:rPr lang="en-GB" altLang="en-US" sz="1800" dirty="0" smtClean="0">
                <a:latin typeface="Courier New" panose="02070309020205020404" pitchFamily="49" charset="0"/>
              </a:rPr>
              <a:t>++];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altLang="en-US" smtClean="0"/>
              <a:t>Merge code - Part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1B4BA8-2F74-44A9-BF7A-D42EE5C2A6E5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B703E9-6744-492A-9E5B-B65AB90CA113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sz="1200" dirty="0" smtClean="0">
                <a:latin typeface="Courier New" panose="02070309020205020404" pitchFamily="49" charset="0"/>
              </a:rPr>
              <a:t>	</a:t>
            </a:r>
            <a:r>
              <a:rPr lang="en-GB" altLang="en-US" sz="1800" dirty="0" smtClean="0">
                <a:latin typeface="Courier New" panose="02070309020205020404" pitchFamily="49" charset="0"/>
              </a:rPr>
              <a:t>while (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first_half_loc</a:t>
            </a:r>
            <a:r>
              <a:rPr lang="en-GB" altLang="en-US" sz="1800" dirty="0" smtClean="0">
                <a:latin typeface="Courier New" panose="02070309020205020404" pitchFamily="49" charset="0"/>
              </a:rPr>
              <a:t> &lt;= mid)</a:t>
            </a:r>
          </a:p>
          <a:p>
            <a:pPr>
              <a:buFontTx/>
              <a:buNone/>
            </a:pPr>
            <a:r>
              <a:rPr lang="en-GB" altLang="en-US" sz="1800" dirty="0" smtClean="0">
                <a:latin typeface="Courier New" panose="02070309020205020404" pitchFamily="49" charset="0"/>
              </a:rPr>
              <a:t>		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merged_list</a:t>
            </a:r>
            <a:r>
              <a:rPr lang="en-GB" altLang="en-US" sz="1800" dirty="0" smtClean="0">
                <a:latin typeface="Courier New" panose="02070309020205020404" pitchFamily="49" charset="0"/>
              </a:rPr>
              <a:t>[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merged_list_loc</a:t>
            </a:r>
            <a:r>
              <a:rPr lang="en-GB" altLang="en-US" sz="1800" dirty="0" smtClean="0">
                <a:latin typeface="Courier New" panose="02070309020205020404" pitchFamily="49" charset="0"/>
              </a:rPr>
              <a:t>++] = </a:t>
            </a:r>
          </a:p>
          <a:p>
            <a:pPr>
              <a:buFontTx/>
              <a:buNone/>
            </a:pPr>
            <a:r>
              <a:rPr lang="en-GB" altLang="en-US" sz="1800" dirty="0" smtClean="0">
                <a:latin typeface="Courier New" panose="02070309020205020404" pitchFamily="49" charset="0"/>
              </a:rPr>
              <a:t>                                   values[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first_half_loc</a:t>
            </a:r>
            <a:r>
              <a:rPr lang="en-GB" altLang="en-US" sz="1800" dirty="0" smtClean="0">
                <a:latin typeface="Courier New" panose="02070309020205020404" pitchFamily="49" charset="0"/>
              </a:rPr>
              <a:t>++];</a:t>
            </a:r>
          </a:p>
          <a:p>
            <a:pPr>
              <a:buFontTx/>
              <a:buNone/>
            </a:pPr>
            <a:endParaRPr lang="en-GB" altLang="en-US" sz="1800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GB" altLang="en-US" sz="1800" dirty="0" smtClean="0">
                <a:latin typeface="Courier New" panose="02070309020205020404" pitchFamily="49" charset="0"/>
              </a:rPr>
              <a:t>	while (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second_half_loc</a:t>
            </a:r>
            <a:r>
              <a:rPr lang="en-GB" altLang="en-US" sz="1800" dirty="0" smtClean="0">
                <a:latin typeface="Courier New" panose="02070309020205020404" pitchFamily="49" charset="0"/>
              </a:rPr>
              <a:t> &lt;= high)</a:t>
            </a:r>
          </a:p>
          <a:p>
            <a:pPr>
              <a:buFontTx/>
              <a:buNone/>
            </a:pPr>
            <a:r>
              <a:rPr lang="en-GB" altLang="en-US" sz="1800" dirty="0" smtClean="0">
                <a:latin typeface="Courier New" panose="02070309020205020404" pitchFamily="49" charset="0"/>
              </a:rPr>
              <a:t>		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merged_list</a:t>
            </a:r>
            <a:r>
              <a:rPr lang="en-GB" altLang="en-US" sz="1800" dirty="0" smtClean="0">
                <a:latin typeface="Courier New" panose="02070309020205020404" pitchFamily="49" charset="0"/>
              </a:rPr>
              <a:t>[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merged_list_loc</a:t>
            </a:r>
            <a:r>
              <a:rPr lang="en-GB" altLang="en-US" sz="1800" dirty="0" smtClean="0">
                <a:latin typeface="Courier New" panose="02070309020205020404" pitchFamily="49" charset="0"/>
              </a:rPr>
              <a:t>++] = </a:t>
            </a:r>
          </a:p>
          <a:p>
            <a:pPr>
              <a:buFontTx/>
              <a:buNone/>
            </a:pPr>
            <a:r>
              <a:rPr lang="en-GB" altLang="en-US" sz="1800" dirty="0" smtClean="0">
                <a:latin typeface="Courier New" panose="02070309020205020404" pitchFamily="49" charset="0"/>
              </a:rPr>
              <a:t>                                  values[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second_half_loc</a:t>
            </a:r>
            <a:r>
              <a:rPr lang="en-GB" altLang="en-US" sz="1800" dirty="0" smtClean="0">
                <a:latin typeface="Courier New" panose="02070309020205020404" pitchFamily="49" charset="0"/>
              </a:rPr>
              <a:t>++];</a:t>
            </a:r>
          </a:p>
          <a:p>
            <a:pPr>
              <a:buFontTx/>
              <a:buNone/>
            </a:pPr>
            <a:endParaRPr lang="en-GB" altLang="en-US" sz="1800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GB" altLang="en-US" sz="1800" dirty="0" smtClean="0">
                <a:latin typeface="Courier New" panose="02070309020205020404" pitchFamily="49" charset="0"/>
              </a:rPr>
              <a:t>	for (int 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i</a:t>
            </a:r>
            <a:r>
              <a:rPr lang="en-GB" altLang="en-US" sz="1800" dirty="0" smtClean="0">
                <a:latin typeface="Courier New" panose="02070309020205020404" pitchFamily="49" charset="0"/>
              </a:rPr>
              <a:t>=low; 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i</a:t>
            </a:r>
            <a:r>
              <a:rPr lang="en-GB" altLang="en-US" sz="1800" dirty="0" smtClean="0">
                <a:latin typeface="Courier New" panose="02070309020205020404" pitchFamily="49" charset="0"/>
              </a:rPr>
              <a:t>&lt;=high; 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i</a:t>
            </a:r>
            <a:r>
              <a:rPr lang="en-GB" altLang="en-US" sz="1800" dirty="0" smtClean="0">
                <a:latin typeface="Courier New" panose="02070309020205020404" pitchFamily="49" charset="0"/>
              </a:rPr>
              <a:t>++) </a:t>
            </a:r>
          </a:p>
          <a:p>
            <a:pPr>
              <a:buFontTx/>
              <a:buNone/>
            </a:pPr>
            <a:r>
              <a:rPr lang="en-GB" altLang="en-US" sz="1800" dirty="0" smtClean="0">
                <a:latin typeface="Courier New" panose="02070309020205020404" pitchFamily="49" charset="0"/>
              </a:rPr>
              <a:t>                   values[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i</a:t>
            </a:r>
            <a:r>
              <a:rPr lang="en-GB" altLang="en-US" sz="1800" dirty="0" smtClean="0">
                <a:latin typeface="Courier New" panose="02070309020205020404" pitchFamily="49" charset="0"/>
              </a:rPr>
              <a:t>] = 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merged_list</a:t>
            </a:r>
            <a:r>
              <a:rPr lang="en-GB" altLang="en-US" sz="1800" dirty="0" smtClean="0">
                <a:latin typeface="Courier New" panose="02070309020205020404" pitchFamily="49" charset="0"/>
              </a:rPr>
              <a:t>[</a:t>
            </a:r>
            <a:r>
              <a:rPr lang="en-GB" altLang="en-US" sz="1800" dirty="0" err="1" smtClean="0">
                <a:latin typeface="Courier New" panose="02070309020205020404" pitchFamily="49" charset="0"/>
              </a:rPr>
              <a:t>i</a:t>
            </a:r>
            <a:r>
              <a:rPr lang="en-GB" altLang="en-US" sz="1800" dirty="0" smtClean="0">
                <a:latin typeface="Courier New" panose="02070309020205020404" pitchFamily="49" charset="0"/>
              </a:rPr>
              <a:t>];</a:t>
            </a:r>
          </a:p>
          <a:p>
            <a:pPr>
              <a:buFontTx/>
              <a:buNone/>
            </a:pPr>
            <a:r>
              <a:rPr lang="en-GB" altLang="en-US" sz="1200" dirty="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altLang="en-US" smtClean="0"/>
              <a:t>Merge code - Part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FA04C5-3864-439F-9B1A-5A2946499959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FDA5A4-A0AA-4FF0-8B3A-FA3C97F59C59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GB" altLang="en-US" smtClean="0"/>
              <a:t>A problem to consider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772400" cy="4114800"/>
          </a:xfrm>
        </p:spPr>
        <p:txBody>
          <a:bodyPr/>
          <a:lstStyle/>
          <a:p>
            <a:r>
              <a:rPr lang="en-GB" altLang="en-US" smtClean="0"/>
              <a:t>Given a set of test scores for a class, compute the average and standard deviation of the scores</a:t>
            </a:r>
          </a:p>
        </p:txBody>
      </p:sp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762000" y="3505200"/>
            <a:ext cx="708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4485" name="Text Box 5"/>
          <p:cNvSpPr txBox="1">
            <a:spLocks noChangeArrowheads="1"/>
          </p:cNvSpPr>
          <p:nvPr/>
        </p:nvSpPr>
        <p:spPr bwMode="auto">
          <a:xfrm>
            <a:off x="609600" y="1752600"/>
            <a:ext cx="7848600" cy="2235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4000">
                <a:solidFill>
                  <a:schemeClr val="tx2"/>
                </a:solidFill>
              </a:rPr>
              <a:t>Algorithm to solve the problem</a:t>
            </a:r>
          </a:p>
          <a:p>
            <a:r>
              <a:rPr lang="en-GB" altLang="en-US" sz="2400"/>
              <a:t>  </a:t>
            </a:r>
            <a:r>
              <a:rPr lang="en-GB" altLang="en-US"/>
              <a:t>Input the test scores, counting the number of scores entered</a:t>
            </a:r>
          </a:p>
          <a:p>
            <a:r>
              <a:rPr lang="en-GB" altLang="en-US"/>
              <a:t>  Compute the average</a:t>
            </a:r>
          </a:p>
          <a:p>
            <a:r>
              <a:rPr lang="en-GB" altLang="en-US"/>
              <a:t>  Compute the standard deviation</a:t>
            </a:r>
          </a:p>
          <a:p>
            <a:r>
              <a:rPr lang="en-GB" altLang="en-US"/>
              <a:t>  Display the results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5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8B4F75-6143-474C-8176-4141BED7AD93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DC0EF4-6D55-4C0B-8858-ABB8294F56C8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altLang="en-US" smtClean="0"/>
              <a:t>Analysis of merge sort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7772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mtClean="0"/>
              <a:t>Merge sort keeps dividing the list in half until only one item remains</a:t>
            </a:r>
          </a:p>
          <a:p>
            <a:pPr>
              <a:lnSpc>
                <a:spcPct val="90000"/>
              </a:lnSpc>
            </a:pPr>
            <a:r>
              <a:rPr lang="en-GB" altLang="en-US" smtClean="0"/>
              <a:t>At the first level of division, </a:t>
            </a:r>
            <a:r>
              <a:rPr lang="en-GB" altLang="en-US" smtClean="0">
                <a:latin typeface="Lucida Console" panose="020B0609040504020204" pitchFamily="49" charset="0"/>
              </a:rPr>
              <a:t>2</a:t>
            </a:r>
            <a:r>
              <a:rPr lang="en-GB" altLang="en-US" smtClean="0"/>
              <a:t> lists, each of size </a:t>
            </a:r>
            <a:r>
              <a:rPr lang="en-GB" altLang="en-US" smtClean="0">
                <a:latin typeface="Lucida Console" panose="020B0609040504020204" pitchFamily="49" charset="0"/>
              </a:rPr>
              <a:t>n/2</a:t>
            </a:r>
            <a:r>
              <a:rPr lang="en-GB" altLang="en-US" smtClean="0"/>
              <a:t>, are made; it requires </a:t>
            </a:r>
            <a:r>
              <a:rPr lang="en-GB" altLang="en-US" smtClean="0">
                <a:latin typeface="Lucida Console" panose="020B0609040504020204" pitchFamily="49" charset="0"/>
              </a:rPr>
              <a:t>n</a:t>
            </a:r>
            <a:r>
              <a:rPr lang="en-GB" altLang="en-US" smtClean="0"/>
              <a:t> comparisons to merge the items in the two </a:t>
            </a:r>
            <a:r>
              <a:rPr lang="en-GB" altLang="en-US" smtClean="0">
                <a:latin typeface="Lucida Console" panose="020B0609040504020204" pitchFamily="49" charset="0"/>
              </a:rPr>
              <a:t>n/2</a:t>
            </a:r>
            <a:r>
              <a:rPr lang="en-GB" altLang="en-US" smtClean="0"/>
              <a:t> lists to make one sorted list of size </a:t>
            </a:r>
            <a:r>
              <a:rPr lang="en-GB" altLang="en-US" smtClean="0">
                <a:latin typeface="Lucida Console" panose="020B0609040504020204" pitchFamily="49" charset="0"/>
              </a:rPr>
              <a:t>n</a:t>
            </a:r>
          </a:p>
          <a:p>
            <a:pPr>
              <a:lnSpc>
                <a:spcPct val="90000"/>
              </a:lnSpc>
            </a:pPr>
            <a:r>
              <a:rPr lang="en-GB" altLang="en-US" smtClean="0"/>
              <a:t>At the second level of division, </a:t>
            </a:r>
            <a:r>
              <a:rPr lang="en-GB" altLang="en-US" smtClean="0">
                <a:latin typeface="Lucida Console" panose="020B0609040504020204" pitchFamily="49" charset="0"/>
              </a:rPr>
              <a:t>4</a:t>
            </a:r>
            <a:r>
              <a:rPr lang="en-GB" altLang="en-US" smtClean="0"/>
              <a:t> lists, each of size </a:t>
            </a:r>
            <a:r>
              <a:rPr lang="en-GB" altLang="en-US" smtClean="0">
                <a:latin typeface="Lucida Console" panose="020B0609040504020204" pitchFamily="49" charset="0"/>
              </a:rPr>
              <a:t>n/</a:t>
            </a:r>
            <a:r>
              <a:rPr lang="en-GB" altLang="en-US" smtClean="0"/>
              <a:t>4, are made; it requires </a:t>
            </a:r>
            <a:r>
              <a:rPr lang="en-GB" altLang="en-US" smtClean="0">
                <a:latin typeface="Lucida Console" panose="020B0609040504020204" pitchFamily="49" charset="0"/>
              </a:rPr>
              <a:t>n/2</a:t>
            </a:r>
            <a:r>
              <a:rPr lang="en-GB" altLang="en-US" smtClean="0"/>
              <a:t> comparisons to merge two of the </a:t>
            </a:r>
            <a:r>
              <a:rPr lang="en-GB" altLang="en-US" smtClean="0">
                <a:latin typeface="Lucida Console" panose="020B0609040504020204" pitchFamily="49" charset="0"/>
              </a:rPr>
              <a:t>n/4</a:t>
            </a:r>
            <a:r>
              <a:rPr lang="en-GB" altLang="en-US" smtClean="0"/>
              <a:t> lists to make one </a:t>
            </a:r>
            <a:r>
              <a:rPr lang="en-GB" altLang="en-US" smtClean="0">
                <a:latin typeface="Lucida Console" panose="020B0609040504020204" pitchFamily="49" charset="0"/>
              </a:rPr>
              <a:t>n/2</a:t>
            </a:r>
            <a:r>
              <a:rPr lang="en-GB" altLang="en-US" smtClean="0"/>
              <a:t> list; thus a total of n comparisons are required at this level </a:t>
            </a:r>
          </a:p>
          <a:p>
            <a:pPr>
              <a:lnSpc>
                <a:spcPct val="90000"/>
              </a:lnSpc>
            </a:pPr>
            <a:r>
              <a:rPr lang="en-GB" altLang="en-US" smtClean="0"/>
              <a:t>At the third level of division, </a:t>
            </a:r>
            <a:r>
              <a:rPr lang="en-GB" altLang="en-US" smtClean="0">
                <a:latin typeface="Lucida Console" panose="020B0609040504020204" pitchFamily="49" charset="0"/>
              </a:rPr>
              <a:t>8</a:t>
            </a:r>
            <a:r>
              <a:rPr lang="en-GB" altLang="en-US" smtClean="0"/>
              <a:t> lists, each of size </a:t>
            </a:r>
            <a:r>
              <a:rPr lang="en-GB" altLang="en-US" smtClean="0">
                <a:latin typeface="Lucida Console" panose="020B0609040504020204" pitchFamily="49" charset="0"/>
              </a:rPr>
              <a:t>n/8</a:t>
            </a:r>
            <a:r>
              <a:rPr lang="en-GB" altLang="en-US" smtClean="0"/>
              <a:t>, are made; it requires </a:t>
            </a:r>
            <a:r>
              <a:rPr lang="en-GB" altLang="en-US" smtClean="0">
                <a:latin typeface="Lucida Console" panose="020B0609040504020204" pitchFamily="49" charset="0"/>
              </a:rPr>
              <a:t>n/4</a:t>
            </a:r>
            <a:r>
              <a:rPr lang="en-GB" altLang="en-US" smtClean="0"/>
              <a:t> comparisons to merge two of the </a:t>
            </a:r>
            <a:r>
              <a:rPr lang="en-GB" altLang="en-US" smtClean="0">
                <a:latin typeface="Lucida Console" panose="020B0609040504020204" pitchFamily="49" charset="0"/>
              </a:rPr>
              <a:t>n/8</a:t>
            </a:r>
            <a:r>
              <a:rPr lang="en-GB" altLang="en-US" smtClean="0"/>
              <a:t> lists to make one </a:t>
            </a:r>
            <a:r>
              <a:rPr lang="en-GB" altLang="en-US" smtClean="0">
                <a:latin typeface="Lucida Console" panose="020B0609040504020204" pitchFamily="49" charset="0"/>
              </a:rPr>
              <a:t>n/4</a:t>
            </a:r>
            <a:r>
              <a:rPr lang="en-GB" altLang="en-US" smtClean="0"/>
              <a:t> list; thus a total of </a:t>
            </a:r>
            <a:r>
              <a:rPr lang="en-GB" altLang="en-US" smtClean="0">
                <a:latin typeface="Lucida Console" panose="020B0609040504020204" pitchFamily="49" charset="0"/>
              </a:rPr>
              <a:t>n</a:t>
            </a:r>
            <a:r>
              <a:rPr lang="en-GB" altLang="en-US" smtClean="0"/>
              <a:t> comparisons are required at this level</a:t>
            </a:r>
          </a:p>
          <a:p>
            <a:pPr>
              <a:lnSpc>
                <a:spcPct val="90000"/>
              </a:lnSpc>
            </a:pPr>
            <a:endParaRPr lang="en-GB" altLang="en-US" smtClean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altLang="en-US" smtClean="0">
                <a:solidFill>
                  <a:schemeClr val="accent2"/>
                </a:solidFill>
              </a:rPr>
              <a:t>Each level of division requires a total of n comparisons to accomplish the merges</a:t>
            </a:r>
          </a:p>
          <a:p>
            <a:pPr>
              <a:lnSpc>
                <a:spcPct val="90000"/>
              </a:lnSpc>
            </a:pPr>
            <a:endParaRPr lang="en-GB" altLang="en-US" smtClean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6C2A1A-C4BB-4FB3-84CE-0DB6EC5A4557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7AB664-6574-4FEE-BAE8-839FEA6170A6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altLang="en-US" smtClean="0"/>
              <a:t>Analysis of merge sort  ...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01000" cy="5105400"/>
          </a:xfrm>
        </p:spPr>
        <p:txBody>
          <a:bodyPr/>
          <a:lstStyle/>
          <a:p>
            <a:r>
              <a:rPr lang="en-GB" altLang="en-US" smtClean="0">
                <a:solidFill>
                  <a:schemeClr val="accent2"/>
                </a:solidFill>
              </a:rPr>
              <a:t>Merge sort keeps dividing the list in half until only one item remains:</a:t>
            </a:r>
          </a:p>
          <a:p>
            <a:endParaRPr lang="en-GB" altLang="en-US" smtClean="0">
              <a:solidFill>
                <a:schemeClr val="accent2"/>
              </a:solidFill>
            </a:endParaRPr>
          </a:p>
          <a:p>
            <a:endParaRPr lang="en-GB" altLang="en-US" smtClean="0"/>
          </a:p>
          <a:p>
            <a:endParaRPr lang="en-GB" altLang="en-US" smtClean="0"/>
          </a:p>
          <a:p>
            <a:r>
              <a:rPr lang="en-GB" altLang="en-US" smtClean="0"/>
              <a:t>The number of levels is the number of factors of 2  - let it be </a:t>
            </a:r>
            <a:r>
              <a:rPr lang="en-GB" altLang="en-US" i="1" smtClean="0"/>
              <a:t>k</a:t>
            </a:r>
            <a:endParaRPr lang="en-GB" altLang="en-US" smtClean="0"/>
          </a:p>
          <a:p>
            <a:r>
              <a:rPr lang="en-GB" altLang="en-US" smtClean="0"/>
              <a:t>The equation then becomes</a:t>
            </a:r>
          </a:p>
          <a:p>
            <a:endParaRPr lang="en-GB" altLang="en-US" smtClean="0"/>
          </a:p>
          <a:p>
            <a:endParaRPr lang="en-GB" altLang="en-US" smtClean="0"/>
          </a:p>
          <a:p>
            <a:endParaRPr lang="en-GB" altLang="en-US" smtClean="0"/>
          </a:p>
          <a:p>
            <a:r>
              <a:rPr lang="en-GB" altLang="en-US" smtClean="0">
                <a:solidFill>
                  <a:schemeClr val="accent2"/>
                </a:solidFill>
              </a:rPr>
              <a:t>We thus have </a:t>
            </a:r>
            <a:r>
              <a:rPr lang="en-GB" altLang="en-US" smtClean="0">
                <a:solidFill>
                  <a:schemeClr val="accent2"/>
                </a:solidFill>
                <a:latin typeface="Lucida Console" panose="020B0609040504020204" pitchFamily="49" charset="0"/>
              </a:rPr>
              <a:t>log</a:t>
            </a:r>
            <a:r>
              <a:rPr lang="en-GB" altLang="en-US" baseline="-25000" smtClean="0">
                <a:solidFill>
                  <a:schemeClr val="accent2"/>
                </a:solidFill>
                <a:latin typeface="Lucida Console" panose="020B0609040504020204" pitchFamily="49" charset="0"/>
              </a:rPr>
              <a:t>2</a:t>
            </a:r>
            <a:r>
              <a:rPr lang="en-GB" altLang="en-US" smtClean="0">
                <a:solidFill>
                  <a:schemeClr val="accent2"/>
                </a:solidFill>
                <a:latin typeface="Lucida Console" panose="020B0609040504020204" pitchFamily="49" charset="0"/>
              </a:rPr>
              <a:t> n</a:t>
            </a:r>
            <a:r>
              <a:rPr lang="en-GB" altLang="en-US" smtClean="0">
                <a:solidFill>
                  <a:schemeClr val="accent2"/>
                </a:solidFill>
              </a:rPr>
              <a:t> levels, each requiring </a:t>
            </a:r>
            <a:r>
              <a:rPr lang="en-GB" altLang="en-US" smtClean="0">
                <a:solidFill>
                  <a:schemeClr val="accent2"/>
                </a:solidFill>
                <a:latin typeface="Lucida Console" panose="020B0609040504020204" pitchFamily="49" charset="0"/>
              </a:rPr>
              <a:t>n</a:t>
            </a:r>
            <a:r>
              <a:rPr lang="en-GB" altLang="en-US" smtClean="0">
                <a:solidFill>
                  <a:schemeClr val="accent2"/>
                </a:solidFill>
              </a:rPr>
              <a:t> comparisons to do the merges</a:t>
            </a:r>
          </a:p>
          <a:p>
            <a:r>
              <a:rPr lang="en-GB" altLang="en-US" smtClean="0"/>
              <a:t>The total number of comparisons is thus  </a:t>
            </a:r>
            <a:r>
              <a:rPr lang="en-GB" altLang="en-US" smtClean="0">
                <a:latin typeface="Lucida Console" panose="020B0609040504020204" pitchFamily="49" charset="0"/>
              </a:rPr>
              <a:t>n log</a:t>
            </a:r>
            <a:r>
              <a:rPr lang="en-GB" altLang="en-US" baseline="-25000" smtClean="0">
                <a:latin typeface="Lucida Console" panose="020B0609040504020204" pitchFamily="49" charset="0"/>
              </a:rPr>
              <a:t>2</a:t>
            </a:r>
            <a:r>
              <a:rPr lang="en-GB" altLang="en-US" smtClean="0">
                <a:latin typeface="Lucida Console" panose="020B0609040504020204" pitchFamily="49" charset="0"/>
              </a:rPr>
              <a:t> n</a:t>
            </a:r>
          </a:p>
          <a:p>
            <a:r>
              <a:rPr lang="en-GB" altLang="en-US" smtClean="0"/>
              <a:t>We say the merge sort is </a:t>
            </a:r>
            <a:r>
              <a:rPr lang="en-GB" altLang="en-US" smtClean="0">
                <a:latin typeface="Lucida Console" panose="020B0609040504020204" pitchFamily="49" charset="0"/>
              </a:rPr>
              <a:t>O(n log n)</a:t>
            </a:r>
          </a:p>
          <a:p>
            <a:endParaRPr lang="en-GB" altLang="en-US" smtClean="0"/>
          </a:p>
        </p:txBody>
      </p:sp>
      <p:graphicFrame>
        <p:nvGraphicFramePr>
          <p:cNvPr id="35847" name="Object 4"/>
          <p:cNvGraphicFramePr>
            <a:graphicFrameLocks noChangeAspect="1"/>
          </p:cNvGraphicFramePr>
          <p:nvPr/>
        </p:nvGraphicFramePr>
        <p:xfrm>
          <a:off x="1905000" y="1752600"/>
          <a:ext cx="17526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Equation" r:id="rId3" imgW="965200" imgH="393700" progId="Equation.3">
                  <p:embed/>
                </p:oleObj>
              </mc:Choice>
              <mc:Fallback>
                <p:oleObj name="Equation" r:id="rId3" imgW="9652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752600"/>
                        <a:ext cx="17526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5"/>
          <p:cNvGraphicFramePr>
            <a:graphicFrameLocks noChangeAspect="1"/>
          </p:cNvGraphicFramePr>
          <p:nvPr/>
        </p:nvGraphicFramePr>
        <p:xfrm>
          <a:off x="1219200" y="3581400"/>
          <a:ext cx="39624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Equation" r:id="rId5" imgW="1815312" imgH="393529" progId="Equation.3">
                  <p:embed/>
                </p:oleObj>
              </mc:Choice>
              <mc:Fallback>
                <p:oleObj name="Equation" r:id="rId5" imgW="1815312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396240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FF1498-441D-4DCC-A79C-686647B1B421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876580-84EA-4E6E-8410-BBC12F062348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GB" altLang="en-US" smtClean="0"/>
              <a:t>Comparison of sorting algorithms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772400" cy="4114800"/>
          </a:xfrm>
        </p:spPr>
        <p:txBody>
          <a:bodyPr/>
          <a:lstStyle/>
          <a:p>
            <a:r>
              <a:rPr lang="en-GB" altLang="en-US" smtClean="0"/>
              <a:t>O (n</a:t>
            </a:r>
            <a:r>
              <a:rPr lang="en-GB" altLang="en-US" baseline="30000" smtClean="0"/>
              <a:t>2</a:t>
            </a:r>
            <a:r>
              <a:rPr lang="en-GB" altLang="en-US" smtClean="0"/>
              <a:t>) sorts</a:t>
            </a:r>
          </a:p>
          <a:p>
            <a:pPr lvl="1"/>
            <a:r>
              <a:rPr lang="en-GB" altLang="en-US" smtClean="0"/>
              <a:t>Selection sort</a:t>
            </a:r>
          </a:p>
          <a:p>
            <a:pPr lvl="1"/>
            <a:r>
              <a:rPr lang="en-GB" altLang="en-US" smtClean="0"/>
              <a:t>Bubble sort</a:t>
            </a:r>
          </a:p>
          <a:p>
            <a:pPr lvl="1"/>
            <a:r>
              <a:rPr lang="en-GB" altLang="en-US" smtClean="0"/>
              <a:t>Insertion sort</a:t>
            </a:r>
          </a:p>
          <a:p>
            <a:r>
              <a:rPr lang="en-GB" altLang="en-US" smtClean="0"/>
              <a:t>O (n log n) sorts</a:t>
            </a:r>
          </a:p>
          <a:p>
            <a:pPr lvl="1"/>
            <a:r>
              <a:rPr lang="en-GB" altLang="en-US" smtClean="0"/>
              <a:t>Quick sort</a:t>
            </a:r>
          </a:p>
          <a:p>
            <a:pPr lvl="1"/>
            <a:r>
              <a:rPr lang="en-GB" altLang="en-US" smtClean="0"/>
              <a:t>Merge sort</a:t>
            </a:r>
          </a:p>
          <a:p>
            <a:pPr lvl="1"/>
            <a:r>
              <a:rPr lang="en-GB" altLang="en-US" smtClean="0"/>
              <a:t>Heap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7AAA1F-9D7B-4D7A-A4A5-1424AF93728A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51B6F3-C8CC-430F-B8AD-D14D43BAA55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altLang="en-US" smtClean="0"/>
              <a:t>Use of pointers with arrays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GB" altLang="en-US" dirty="0" smtClean="0"/>
              <a:t>Pointers can be used for stepping through an array</a:t>
            </a:r>
          </a:p>
          <a:p>
            <a:r>
              <a:rPr lang="en-GB" altLang="en-US" dirty="0" smtClean="0"/>
              <a:t>In C++ the name of an array is really a pointer constant</a:t>
            </a:r>
          </a:p>
          <a:p>
            <a:r>
              <a:rPr lang="en-GB" altLang="en-US" dirty="0" smtClean="0"/>
              <a:t>Can do increments on pointers to get at successive array elements</a:t>
            </a:r>
          </a:p>
          <a:p>
            <a:r>
              <a:rPr lang="en-GB" altLang="en-US" dirty="0" smtClean="0"/>
              <a:t>Can do arithmetic on pointers to get at any element in an array</a:t>
            </a:r>
          </a:p>
          <a:p>
            <a:endParaRPr lang="en-GB" altLang="en-US" dirty="0" smtClean="0"/>
          </a:p>
          <a:p>
            <a:r>
              <a:rPr lang="en-GB" altLang="en-US" dirty="0" smtClean="0">
                <a:solidFill>
                  <a:srgbClr val="FF0000"/>
                </a:solidFill>
              </a:rPr>
              <a:t>Useful with dynamically allocated </a:t>
            </a:r>
            <a:r>
              <a:rPr lang="en-GB" altLang="en-US" dirty="0" smtClean="0">
                <a:solidFill>
                  <a:srgbClr val="FF0000"/>
                </a:solidFill>
              </a:rPr>
              <a:t>arrays</a:t>
            </a:r>
            <a:br>
              <a:rPr lang="en-GB" altLang="en-US" dirty="0" smtClean="0">
                <a:solidFill>
                  <a:srgbClr val="FF0000"/>
                </a:solidFill>
              </a:rPr>
            </a:br>
            <a:r>
              <a:rPr lang="en-GB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 </a:t>
            </a:r>
            <a:r>
              <a:rPr lang="en-GB" alt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iptr</a:t>
            </a:r>
            <a:r>
              <a:rPr lang="en-GB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int[SIZE];</a:t>
            </a:r>
          </a:p>
          <a:p>
            <a:pPr marL="0" indent="0">
              <a:buNone/>
            </a:pPr>
            <a:endParaRPr lang="en-GB" alt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A46D9B-6A0F-46B6-884B-BB81E42C2EA5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B46571-6951-4815-8ADB-A019435FC930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altLang="en-US" smtClean="0"/>
              <a:t>Array-pointer example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GB" altLang="en-US" dirty="0" smtClean="0">
                <a:latin typeface="Courier New" panose="02070309020205020404" pitchFamily="49" charset="0"/>
              </a:rPr>
              <a:t>double </a:t>
            </a:r>
            <a:r>
              <a:rPr lang="en-GB" altLang="en-US" dirty="0" err="1" smtClean="0">
                <a:latin typeface="Courier New" panose="02070309020205020404" pitchFamily="49" charset="0"/>
              </a:rPr>
              <a:t>avg</a:t>
            </a:r>
            <a:r>
              <a:rPr lang="en-GB" altLang="en-US" dirty="0" smtClean="0">
                <a:latin typeface="Courier New" panose="02070309020205020404" pitchFamily="49" charset="0"/>
              </a:rPr>
              <a:t> (int values[], int n)</a:t>
            </a:r>
          </a:p>
          <a:p>
            <a:pPr marL="0" indent="0">
              <a:buFontTx/>
              <a:buNone/>
            </a:pPr>
            <a:r>
              <a:rPr lang="en-GB" altLang="en-US" dirty="0" smtClean="0">
                <a:latin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GB" altLang="en-US" dirty="0" smtClean="0">
                <a:latin typeface="Courier New" panose="02070309020205020404" pitchFamily="49" charset="0"/>
              </a:rPr>
              <a:t>  int *</a:t>
            </a:r>
            <a:r>
              <a:rPr lang="en-GB" altLang="en-US" dirty="0" err="1" smtClean="0">
                <a:latin typeface="Courier New" panose="02070309020205020404" pitchFamily="49" charset="0"/>
              </a:rPr>
              <a:t>ptr</a:t>
            </a:r>
            <a:r>
              <a:rPr lang="en-GB" altLang="en-US" dirty="0" smtClean="0">
                <a:latin typeface="Courier New" panose="02070309020205020404" pitchFamily="49" charset="0"/>
              </a:rPr>
              <a:t> = values, </a:t>
            </a:r>
            <a:r>
              <a:rPr lang="en-GB" altLang="en-US" dirty="0" err="1" smtClean="0">
                <a:latin typeface="Courier New" panose="02070309020205020404" pitchFamily="49" charset="0"/>
              </a:rPr>
              <a:t>i</a:t>
            </a:r>
            <a:r>
              <a:rPr lang="en-GB" altLang="en-US" dirty="0" smtClean="0">
                <a:latin typeface="Courier New" panose="02070309020205020404" pitchFamily="49" charset="0"/>
              </a:rPr>
              <a:t>, sum = 0;</a:t>
            </a:r>
          </a:p>
          <a:p>
            <a:pPr marL="0" indent="0">
              <a:buFontTx/>
              <a:buNone/>
            </a:pPr>
            <a:endParaRPr lang="en-GB" altLang="en-US" dirty="0" smtClean="0">
              <a:latin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GB" altLang="en-US" dirty="0" smtClean="0">
                <a:latin typeface="Courier New" panose="02070309020205020404" pitchFamily="49" charset="0"/>
              </a:rPr>
              <a:t>  for (</a:t>
            </a:r>
            <a:r>
              <a:rPr lang="en-GB" altLang="en-US" dirty="0" err="1" smtClean="0">
                <a:latin typeface="Courier New" panose="02070309020205020404" pitchFamily="49" charset="0"/>
              </a:rPr>
              <a:t>i</a:t>
            </a:r>
            <a:r>
              <a:rPr lang="en-GB" altLang="en-US" dirty="0" smtClean="0">
                <a:latin typeface="Courier New" panose="02070309020205020404" pitchFamily="49" charset="0"/>
              </a:rPr>
              <a:t>=0; </a:t>
            </a:r>
            <a:r>
              <a:rPr lang="en-GB" altLang="en-US" dirty="0" err="1" smtClean="0">
                <a:latin typeface="Courier New" panose="02070309020205020404" pitchFamily="49" charset="0"/>
              </a:rPr>
              <a:t>i</a:t>
            </a:r>
            <a:r>
              <a:rPr lang="en-GB" altLang="en-US" dirty="0" smtClean="0">
                <a:latin typeface="Courier New" panose="02070309020205020404" pitchFamily="49" charset="0"/>
              </a:rPr>
              <a:t>&lt;n; </a:t>
            </a:r>
            <a:r>
              <a:rPr lang="en-GB" altLang="en-US" dirty="0" err="1" smtClean="0">
                <a:latin typeface="Courier New" panose="02070309020205020404" pitchFamily="49" charset="0"/>
              </a:rPr>
              <a:t>i</a:t>
            </a:r>
            <a:r>
              <a:rPr lang="en-GB" altLang="en-US" dirty="0" smtClean="0">
                <a:latin typeface="Courier New" panose="02070309020205020404" pitchFamily="49" charset="0"/>
              </a:rPr>
              <a:t>++, </a:t>
            </a:r>
            <a:r>
              <a:rPr lang="en-GB" altLang="en-US" dirty="0" err="1" smtClean="0">
                <a:latin typeface="Courier New" panose="02070309020205020404" pitchFamily="49" charset="0"/>
              </a:rPr>
              <a:t>ptr</a:t>
            </a:r>
            <a:r>
              <a:rPr lang="en-GB" altLang="en-US" dirty="0" smtClean="0">
                <a:latin typeface="Courier New" panose="02070309020205020404" pitchFamily="49" charset="0"/>
              </a:rPr>
              <a:t>++)</a:t>
            </a:r>
          </a:p>
          <a:p>
            <a:pPr marL="0" indent="0">
              <a:buFontTx/>
              <a:buNone/>
            </a:pPr>
            <a:r>
              <a:rPr lang="en-GB" altLang="en-US" dirty="0" smtClean="0">
                <a:latin typeface="Courier New" panose="02070309020205020404" pitchFamily="49" charset="0"/>
              </a:rPr>
              <a:t>     sum += *</a:t>
            </a:r>
            <a:r>
              <a:rPr lang="en-GB" altLang="en-US" dirty="0" err="1" smtClean="0">
                <a:latin typeface="Courier New" panose="02070309020205020404" pitchFamily="49" charset="0"/>
              </a:rPr>
              <a:t>ptr</a:t>
            </a:r>
            <a:r>
              <a:rPr lang="en-GB" altLang="en-US" dirty="0" smtClean="0">
                <a:latin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GB" altLang="en-US" dirty="0" smtClean="0">
                <a:latin typeface="Courier New" panose="02070309020205020404" pitchFamily="49" charset="0"/>
              </a:rPr>
              <a:t>  return (double) sum / (double) n;</a:t>
            </a:r>
          </a:p>
          <a:p>
            <a:pPr marL="0" indent="0">
              <a:buFontTx/>
              <a:buNone/>
            </a:pPr>
            <a:r>
              <a:rPr lang="en-GB" altLang="en-US" dirty="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8919" name="Rectangle 4"/>
          <p:cNvSpPr>
            <a:spLocks noChangeArrowheads="1"/>
          </p:cNvSpPr>
          <p:nvPr/>
        </p:nvSpPr>
        <p:spPr bwMode="auto">
          <a:xfrm>
            <a:off x="6553200" y="914400"/>
            <a:ext cx="1905000" cy="990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ptr points to the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beginning of the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array values[]</a:t>
            </a:r>
          </a:p>
        </p:txBody>
      </p:sp>
      <p:sp>
        <p:nvSpPr>
          <p:cNvPr id="38920" name="Line 5"/>
          <p:cNvSpPr>
            <a:spLocks noChangeShapeType="1"/>
          </p:cNvSpPr>
          <p:nvPr/>
        </p:nvSpPr>
        <p:spPr bwMode="auto">
          <a:xfrm flipH="1">
            <a:off x="2286000" y="1295400"/>
            <a:ext cx="434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Rectangle 6"/>
          <p:cNvSpPr>
            <a:spLocks noChangeArrowheads="1"/>
          </p:cNvSpPr>
          <p:nvPr/>
        </p:nvSpPr>
        <p:spPr bwMode="auto">
          <a:xfrm>
            <a:off x="6553200" y="1981200"/>
            <a:ext cx="2362200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Increment the pointer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to point to the next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integer</a:t>
            </a:r>
          </a:p>
        </p:txBody>
      </p:sp>
      <p:sp>
        <p:nvSpPr>
          <p:cNvPr id="38922" name="Line 7"/>
          <p:cNvSpPr>
            <a:spLocks noChangeShapeType="1"/>
          </p:cNvSpPr>
          <p:nvPr/>
        </p:nvSpPr>
        <p:spPr bwMode="auto">
          <a:xfrm flipH="1">
            <a:off x="4800600" y="25146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Rectangle 8"/>
          <p:cNvSpPr>
            <a:spLocks noChangeArrowheads="1"/>
          </p:cNvSpPr>
          <p:nvPr/>
        </p:nvSpPr>
        <p:spPr bwMode="auto">
          <a:xfrm>
            <a:off x="6553200" y="3048000"/>
            <a:ext cx="2286000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Dereference pointer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to get the value of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the integer</a:t>
            </a:r>
          </a:p>
        </p:txBody>
      </p:sp>
      <p:sp>
        <p:nvSpPr>
          <p:cNvPr id="38924" name="Line 9"/>
          <p:cNvSpPr>
            <a:spLocks noChangeShapeType="1"/>
          </p:cNvSpPr>
          <p:nvPr/>
        </p:nvSpPr>
        <p:spPr bwMode="auto">
          <a:xfrm flipH="1" flipV="1">
            <a:off x="3505200" y="3200400"/>
            <a:ext cx="3048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20EBE9-E389-4978-AFAF-21B05E96FAE9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A644E1-3599-4741-86A7-0C8A360996DD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GB" altLang="en-US" smtClean="0"/>
              <a:t>Pointer arithmetic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819650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accent2"/>
                </a:solidFill>
              </a:rPr>
              <a:t>The value added to a pointer is multiplied by the size in bytes of the type being pointed to</a:t>
            </a:r>
          </a:p>
          <a:p>
            <a:pPr lvl="1"/>
            <a:r>
              <a:rPr lang="en-GB" altLang="en-US" dirty="0" smtClean="0"/>
              <a:t>Thus, given</a:t>
            </a:r>
          </a:p>
          <a:p>
            <a:pPr lvl="1">
              <a:buFontTx/>
              <a:buNone/>
            </a:pPr>
            <a:r>
              <a:rPr lang="en-GB" altLang="en-US" dirty="0" smtClean="0"/>
              <a:t>		</a:t>
            </a:r>
            <a:r>
              <a:rPr lang="en-GB" altLang="en-US" dirty="0" smtClean="0">
                <a:latin typeface="Courier New" panose="02070309020205020404" pitchFamily="49" charset="0"/>
              </a:rPr>
              <a:t>int *</a:t>
            </a:r>
            <a:r>
              <a:rPr lang="en-GB" altLang="en-US" dirty="0" err="1" smtClean="0">
                <a:latin typeface="Courier New" panose="02070309020205020404" pitchFamily="49" charset="0"/>
              </a:rPr>
              <a:t>ptr</a:t>
            </a:r>
            <a:r>
              <a:rPr lang="en-GB" altLang="en-US" dirty="0" smtClean="0">
                <a:latin typeface="Courier New" panose="02070309020205020404" pitchFamily="49" charset="0"/>
              </a:rPr>
              <a:t> = values;</a:t>
            </a:r>
            <a:endParaRPr lang="en-GB" altLang="en-US" dirty="0" smtClean="0"/>
          </a:p>
          <a:p>
            <a:pPr lvl="1">
              <a:buFontTx/>
              <a:buNone/>
            </a:pPr>
            <a:r>
              <a:rPr lang="en-GB" altLang="en-US" dirty="0" smtClean="0"/>
              <a:t>	the expression </a:t>
            </a:r>
            <a:r>
              <a:rPr lang="en-GB" altLang="en-US" dirty="0" smtClean="0">
                <a:latin typeface="Courier New" panose="02070309020205020404" pitchFamily="49" charset="0"/>
              </a:rPr>
              <a:t>ptr+3</a:t>
            </a:r>
            <a:r>
              <a:rPr lang="en-GB" altLang="en-US" dirty="0" smtClean="0"/>
              <a:t> would point to the fourth element of the array (the one with subscript 3) (it would </a:t>
            </a:r>
            <a:r>
              <a:rPr lang="en-GB" altLang="en-US" b="1" dirty="0" smtClean="0"/>
              <a:t>not</a:t>
            </a:r>
            <a:r>
              <a:rPr lang="en-GB" altLang="en-US" dirty="0" smtClean="0"/>
              <a:t> point 3 bytes following the start of the array)</a:t>
            </a:r>
          </a:p>
          <a:p>
            <a:r>
              <a:rPr lang="en-GB" altLang="en-US" b="1" dirty="0" smtClean="0"/>
              <a:t>Examine and run program </a:t>
            </a:r>
            <a:r>
              <a:rPr lang="en-GB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Arrays&amp;Ptrs1.cpp</a:t>
            </a:r>
          </a:p>
          <a:p>
            <a:r>
              <a:rPr lang="en-GB" altLang="en-US" b="1" dirty="0" smtClean="0"/>
              <a:t>Examine and run program </a:t>
            </a:r>
            <a:r>
              <a:rPr lang="en-GB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ArrayAccess.cpp</a:t>
            </a:r>
            <a:r>
              <a:rPr lang="en-GB" altLang="en-US" b="1" dirty="0" smtClean="0"/>
              <a:t> (indexing and pointers)</a:t>
            </a:r>
          </a:p>
          <a:p>
            <a:endParaRPr lang="en-GB" altLang="en-US" b="1" dirty="0" smtClean="0"/>
          </a:p>
          <a:p>
            <a:r>
              <a:rPr lang="en-GB" altLang="en-US" b="1" dirty="0" smtClean="0">
                <a:solidFill>
                  <a:srgbClr val="0000FF"/>
                </a:solidFill>
              </a:rPr>
              <a:t>Exercise: use pointers with indexing to access a dynamically allocated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0C2524-B74D-4391-B605-F085C89B76D1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21278E-45CE-48FA-A338-D97961390EE6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altLang="en-US" smtClean="0"/>
              <a:t>Using the C++ qsort function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772400" cy="54864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/>
              <a:t>int compare(const void* , const void*);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/>
              <a:t>void main()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/>
              <a:t>    int test[10] = {9 1 8 2 7 3 6 4 5 0};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smtClean="0">
                <a:solidFill>
                  <a:srgbClr val="0000FF"/>
                </a:solidFill>
              </a:rPr>
              <a:t>    qsort(test, 10, sizeof(int), compare);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/>
              <a:t>    . . 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/>
              <a:t>int compare(const void* pnum1, const void *pnum2){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/>
              <a:t>    int num1, num2;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/>
              <a:t>    num1 = *(int *)pnum1;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/>
              <a:t>    num2 = *(int *)pnum2;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/>
              <a:t>    if(num1 &lt; num2)  return -1;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/>
              <a:t>    else   if (num1 == num2) 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/>
              <a:t>    else return 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/>
              <a:t>}</a:t>
            </a:r>
          </a:p>
          <a:p>
            <a:pPr>
              <a:lnSpc>
                <a:spcPct val="90000"/>
              </a:lnSpc>
            </a:pPr>
            <a:r>
              <a:rPr lang="en-US" altLang="en-US" sz="2400" b="1" smtClean="0"/>
              <a:t>Examine and run the program </a:t>
            </a:r>
            <a:r>
              <a:rPr lang="en-US" altLang="en-US" sz="2400" b="1" smtClean="0">
                <a:solidFill>
                  <a:schemeClr val="accent2"/>
                </a:solidFill>
              </a:rPr>
              <a:t>qsortTest.cpp</a:t>
            </a: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5638800" y="1143000"/>
            <a:ext cx="2667000" cy="121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You write a function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with these parameters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and pass it to </a:t>
            </a:r>
            <a:r>
              <a:rPr lang="en-US" altLang="en-US" i="1">
                <a:latin typeface="Times New Roman" panose="02020603050405020304" pitchFamily="18" charset="0"/>
              </a:rPr>
              <a:t>qsort()</a:t>
            </a:r>
          </a:p>
        </p:txBody>
      </p:sp>
      <p:sp>
        <p:nvSpPr>
          <p:cNvPr id="40968" name="Line 7"/>
          <p:cNvSpPr>
            <a:spLocks noChangeShapeType="1"/>
          </p:cNvSpPr>
          <p:nvPr/>
        </p:nvSpPr>
        <p:spPr bwMode="auto">
          <a:xfrm flipH="1" flipV="1">
            <a:off x="4800600" y="15240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 flipH="1">
            <a:off x="4343400" y="17526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6019800" y="2438400"/>
            <a:ext cx="3124200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return -1 if *pnum1&lt;*pnum2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return 0 if *pnum1 =* pnum2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return 1 if *pnum1 &gt;* pnum2</a:t>
            </a:r>
          </a:p>
        </p:txBody>
      </p:sp>
      <p:sp>
        <p:nvSpPr>
          <p:cNvPr id="40971" name="Line 10"/>
          <p:cNvSpPr>
            <a:spLocks noChangeShapeType="1"/>
          </p:cNvSpPr>
          <p:nvPr/>
        </p:nvSpPr>
        <p:spPr bwMode="auto">
          <a:xfrm flipH="1">
            <a:off x="1752600" y="3048000"/>
            <a:ext cx="426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Rectangle 11"/>
          <p:cNvSpPr>
            <a:spLocks noChangeArrowheads="1"/>
          </p:cNvSpPr>
          <p:nvPr/>
        </p:nvSpPr>
        <p:spPr bwMode="auto">
          <a:xfrm>
            <a:off x="4495800" y="3733800"/>
            <a:ext cx="2667000" cy="990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cast from </a:t>
            </a:r>
            <a:r>
              <a:rPr lang="en-US" altLang="en-US">
                <a:latin typeface="Courier New" panose="02070309020205020404" pitchFamily="49" charset="0"/>
              </a:rPr>
              <a:t>void</a:t>
            </a:r>
            <a:r>
              <a:rPr lang="en-US" altLang="en-US">
                <a:latin typeface="Times New Roman" panose="02020603050405020304" pitchFamily="18" charset="0"/>
              </a:rPr>
              <a:t> pointer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to </a:t>
            </a:r>
            <a:r>
              <a:rPr lang="en-US" altLang="en-US">
                <a:latin typeface="Courier New" panose="02070309020205020404" pitchFamily="49" charset="0"/>
              </a:rPr>
              <a:t>int</a:t>
            </a:r>
            <a:r>
              <a:rPr lang="en-US" altLang="en-US">
                <a:latin typeface="Times New Roman" panose="02020603050405020304" pitchFamily="18" charset="0"/>
              </a:rPr>
              <a:t> pointer to be able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to assign</a:t>
            </a:r>
          </a:p>
        </p:txBody>
      </p:sp>
      <p:sp>
        <p:nvSpPr>
          <p:cNvPr id="40973" name="Line 12"/>
          <p:cNvSpPr>
            <a:spLocks noChangeShapeType="1"/>
          </p:cNvSpPr>
          <p:nvPr/>
        </p:nvSpPr>
        <p:spPr bwMode="auto">
          <a:xfrm flipH="1">
            <a:off x="3352800" y="41148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Line 13"/>
          <p:cNvSpPr>
            <a:spLocks noChangeShapeType="1"/>
          </p:cNvSpPr>
          <p:nvPr/>
        </p:nvSpPr>
        <p:spPr bwMode="auto">
          <a:xfrm flipH="1">
            <a:off x="3276600" y="41148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Line 14"/>
          <p:cNvSpPr>
            <a:spLocks noChangeShapeType="1"/>
          </p:cNvSpPr>
          <p:nvPr/>
        </p:nvSpPr>
        <p:spPr bwMode="auto">
          <a:xfrm flipH="1" flipV="1">
            <a:off x="4267200" y="25908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AC2481-1837-46FD-A099-51A36D27DAA0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93BCF0-1DF6-4783-9806-49B4A5042477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Homework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Make a program to sort characters alphabetically. Use the qsort function.</a:t>
            </a:r>
          </a:p>
          <a:p>
            <a:r>
              <a:rPr lang="en-US" altLang="en-US" smtClean="0"/>
              <a:t>Make a program to sort Employee objects. Use the qsort function. You can sort by name or by salary.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B34A09-0F72-4A3F-8D7E-2CE666743F93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11D42A-7DE9-48FA-B329-32E74C87A99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Array Rules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772400" cy="53340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dirty="0" smtClean="0">
                <a:cs typeface="Arial" panose="020B0604020202020204" pitchFamily="34" charset="0"/>
              </a:rPr>
              <a:t>Array indexes range from 0 to the number of elements minus 1 and there is no built-in range checking!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dirty="0" smtClean="0">
                <a:cs typeface="Arial" panose="020B0604020202020204" pitchFamily="34" charset="0"/>
              </a:rPr>
              <a:t>The name of an array is the same as the address of its first element.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dirty="0" smtClean="0">
                <a:cs typeface="Arial" panose="020B0604020202020204" pitchFamily="34" charset="0"/>
              </a:rPr>
              <a:t>Arrays are passed by reference to functions and the number of elements in the first dimension is lost.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dirty="0" smtClean="0">
                <a:cs typeface="Arial" panose="020B0604020202020204" pitchFamily="34" charset="0"/>
              </a:rPr>
              <a:t>Arrays cannot be returned from functions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dirty="0" smtClean="0">
                <a:solidFill>
                  <a:srgbClr val="FF0000"/>
                </a:solidFill>
                <a:cs typeface="Arial" panose="020B0604020202020204" pitchFamily="34" charset="0"/>
              </a:rPr>
              <a:t>New: </a:t>
            </a:r>
            <a:r>
              <a:rPr lang="en-US" altLang="en-US" dirty="0" smtClean="0">
                <a:cs typeface="Arial" panose="020B0604020202020204" pitchFamily="34" charset="0"/>
              </a:rPr>
              <a:t>A two-dimensional array is an array of (one-dimensional) arrays. Its first element is a one-dimensional array.</a:t>
            </a:r>
          </a:p>
          <a:p>
            <a:pPr marL="914400" lvl="1" indent="-457200">
              <a:lnSpc>
                <a:spcPct val="90000"/>
              </a:lnSpc>
              <a:buFontTx/>
              <a:buChar char="•"/>
              <a:defRPr/>
            </a:pPr>
            <a:r>
              <a:rPr lang="en-US" altLang="en-US" dirty="0" smtClean="0">
                <a:cs typeface="Arial" panose="020B0604020202020204" pitchFamily="34" charset="0"/>
              </a:rPr>
              <a:t>A three-dimensional array is an array of two-dimensional arrays. Its first element is a two-dimensional array</a:t>
            </a:r>
          </a:p>
          <a:p>
            <a:pPr marL="1295400" lvl="2" indent="-381000">
              <a:lnSpc>
                <a:spcPct val="90000"/>
              </a:lnSpc>
              <a:defRPr/>
            </a:pPr>
            <a:endParaRPr lang="en-US" altLang="en-US" dirty="0" smtClean="0">
              <a:cs typeface="Arial" panose="020B0604020202020204" pitchFamily="34" charset="0"/>
            </a:endParaRPr>
          </a:p>
          <a:p>
            <a:pPr marL="114300" indent="0">
              <a:lnSpc>
                <a:spcPct val="90000"/>
              </a:lnSpc>
              <a:buFontTx/>
              <a:buNone/>
              <a:defRPr/>
            </a:pPr>
            <a:r>
              <a:rPr lang="en-US" altLang="en-US" dirty="0" smtClean="0">
                <a:cs typeface="Arial" panose="020B0604020202020204" pitchFamily="34" charset="0"/>
              </a:rPr>
              <a:t>Array with 3 rows, 4 columns in memory</a:t>
            </a:r>
          </a:p>
          <a:p>
            <a:pPr marL="114300" indent="0">
              <a:lnSpc>
                <a:spcPct val="90000"/>
              </a:lnSpc>
              <a:buFontTx/>
              <a:buNone/>
              <a:defRPr/>
            </a:pPr>
            <a:r>
              <a:rPr lang="en-US" altLang="en-US" dirty="0" smtClean="0">
                <a:cs typeface="Arial" panose="020B0604020202020204" pitchFamily="34" charset="0"/>
              </a:rPr>
              <a:t>11 12 13 14   21 22 23 24.. 31 32 33 34......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240239-FD2E-4C44-B32C-9C451E48C0EA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64B3DE-0F56-450D-80E9-06744A1C561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en-US" smtClean="0"/>
              <a:t>Multidimensional arrays</a:t>
            </a:r>
          </a:p>
        </p:txBody>
      </p:sp>
      <p:graphicFrame>
        <p:nvGraphicFramePr>
          <p:cNvPr id="44038" name="Object 3"/>
          <p:cNvGraphicFramePr>
            <a:graphicFrameLocks noChangeAspect="1"/>
          </p:cNvGraphicFramePr>
          <p:nvPr/>
        </p:nvGraphicFramePr>
        <p:xfrm>
          <a:off x="228600" y="838200"/>
          <a:ext cx="8204200" cy="549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Document" r:id="rId3" imgW="6091520" imgH="4104837" progId="Word.Document.8">
                  <p:embed/>
                </p:oleObj>
              </mc:Choice>
              <mc:Fallback>
                <p:oleObj name="Document" r:id="rId3" imgW="6091520" imgH="410483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838200"/>
                        <a:ext cx="8204200" cy="5499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Line 4"/>
          <p:cNvSpPr>
            <a:spLocks noChangeShapeType="1"/>
          </p:cNvSpPr>
          <p:nvPr/>
        </p:nvSpPr>
        <p:spPr bwMode="auto">
          <a:xfrm flipH="1">
            <a:off x="3276600" y="16002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81BFDB-CD9F-43BB-BDB4-A4F1AECF6664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36ABDA-4425-4CD6-AFD4-FC324075220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GB" altLang="en-US" smtClean="0"/>
              <a:t>Computing the average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772400" cy="4114800"/>
          </a:xfrm>
        </p:spPr>
        <p:txBody>
          <a:bodyPr/>
          <a:lstStyle/>
          <a:p>
            <a:r>
              <a:rPr lang="en-GB" altLang="en-US" smtClean="0"/>
              <a:t>Initialise the sum to 0</a:t>
            </a:r>
          </a:p>
          <a:p>
            <a:r>
              <a:rPr lang="en-GB" altLang="en-US" smtClean="0"/>
              <a:t>Add each test score to the sum</a:t>
            </a:r>
          </a:p>
          <a:p>
            <a:r>
              <a:rPr lang="en-GB" altLang="en-US" smtClean="0"/>
              <a:t>Divide the sum by the number of test 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3F72F9-E9B3-4D79-8910-04509627E397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59C782-057F-48FA-BF1F-79955783A03B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en-US" smtClean="0"/>
              <a:t>Two-dimensional array example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7924800" cy="52768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/>
              <a:t>void main(){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/>
              <a:t>    int table[3][4] ={ {1,2,3,4},{2,4,999,8},{3,6,9,12} 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/>
              <a:t>    . . 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/>
              <a:t>    cout &lt;&lt; "The size of the table is " &lt;&lt; sizeof(table)  &lt;&lt; " bytes\n";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/>
              <a:t>    . . 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/>
              <a:t>    //dealing with rows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/>
              <a:t>    cout &lt;&lt; "\nThe size of a row is " &lt;&lt; sizeof(table[1]) &lt;&lt; " bytes";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/>
              <a:t>    . . . 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/>
              <a:t>    . . . 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/>
              <a:t>    // dealing with elements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/>
              <a:t>    cout &lt;&lt; "\n\nThe size of an element is " &lt;&lt; sizeof(table[1][1]) &lt;&lt; "bytes";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/>
              <a:t>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/>
              <a:t>}</a:t>
            </a:r>
            <a:br>
              <a:rPr lang="en-US" altLang="en-US" sz="1800" smtClean="0"/>
            </a:br>
            <a:endParaRPr lang="en-US" altLang="en-US" sz="1800" smtClean="0"/>
          </a:p>
          <a:p>
            <a:pPr>
              <a:lnSpc>
                <a:spcPct val="90000"/>
              </a:lnSpc>
            </a:pPr>
            <a:r>
              <a:rPr lang="en-US" altLang="en-US" b="1" smtClean="0"/>
              <a:t>Examine and run program </a:t>
            </a:r>
            <a:r>
              <a:rPr lang="en-US" altLang="en-US" b="1" u="sng" smtClean="0">
                <a:solidFill>
                  <a:schemeClr val="accent2"/>
                </a:solidFill>
              </a:rPr>
              <a:t>TwoDimArray.cpp</a:t>
            </a:r>
          </a:p>
        </p:txBody>
      </p:sp>
      <p:sp>
        <p:nvSpPr>
          <p:cNvPr id="45063" name="Rectangle 4"/>
          <p:cNvSpPr>
            <a:spLocks noChangeArrowheads="1"/>
          </p:cNvSpPr>
          <p:nvPr/>
        </p:nvSpPr>
        <p:spPr bwMode="auto">
          <a:xfrm>
            <a:off x="4876800" y="838200"/>
            <a:ext cx="40386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3 rows *4 elements *4 bytes=48 bytes</a:t>
            </a:r>
          </a:p>
        </p:txBody>
      </p:sp>
      <p:sp>
        <p:nvSpPr>
          <p:cNvPr id="45064" name="Line 5"/>
          <p:cNvSpPr>
            <a:spLocks noChangeShapeType="1"/>
          </p:cNvSpPr>
          <p:nvPr/>
        </p:nvSpPr>
        <p:spPr bwMode="auto">
          <a:xfrm flipH="1">
            <a:off x="5943600" y="10668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Rectangle 6"/>
          <p:cNvSpPr>
            <a:spLocks noChangeArrowheads="1"/>
          </p:cNvSpPr>
          <p:nvPr/>
        </p:nvSpPr>
        <p:spPr bwMode="auto">
          <a:xfrm>
            <a:off x="6400800" y="2057400"/>
            <a:ext cx="24384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same as sizeof(table[0]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or sizeof(table[2]</a:t>
            </a:r>
          </a:p>
        </p:txBody>
      </p:sp>
      <p:sp>
        <p:nvSpPr>
          <p:cNvPr id="45066" name="Line 7"/>
          <p:cNvSpPr>
            <a:spLocks noChangeShapeType="1"/>
          </p:cNvSpPr>
          <p:nvPr/>
        </p:nvSpPr>
        <p:spPr bwMode="auto">
          <a:xfrm flipH="1">
            <a:off x="5715000" y="23622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Rectangle 8"/>
          <p:cNvSpPr>
            <a:spLocks noChangeArrowheads="1"/>
          </p:cNvSpPr>
          <p:nvPr/>
        </p:nvSpPr>
        <p:spPr bwMode="auto">
          <a:xfrm>
            <a:off x="5943600" y="3048000"/>
            <a:ext cx="29718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4 elements in a row * 4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bytes per element =16 bytes</a:t>
            </a:r>
          </a:p>
        </p:txBody>
      </p:sp>
      <p:sp>
        <p:nvSpPr>
          <p:cNvPr id="45068" name="Line 9"/>
          <p:cNvSpPr>
            <a:spLocks noChangeShapeType="1"/>
          </p:cNvSpPr>
          <p:nvPr/>
        </p:nvSpPr>
        <p:spPr bwMode="auto">
          <a:xfrm flipH="1" flipV="1">
            <a:off x="5562600" y="3124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Rectangle 10"/>
          <p:cNvSpPr>
            <a:spLocks noChangeArrowheads="1"/>
          </p:cNvSpPr>
          <p:nvPr/>
        </p:nvSpPr>
        <p:spPr bwMode="auto">
          <a:xfrm>
            <a:off x="6934200" y="4343400"/>
            <a:ext cx="1828800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Implementation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dependent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here 4 bytes</a:t>
            </a:r>
          </a:p>
        </p:txBody>
      </p:sp>
      <p:sp>
        <p:nvSpPr>
          <p:cNvPr id="45070" name="Line 11"/>
          <p:cNvSpPr>
            <a:spLocks noChangeShapeType="1"/>
          </p:cNvSpPr>
          <p:nvPr/>
        </p:nvSpPr>
        <p:spPr bwMode="auto">
          <a:xfrm flipH="1" flipV="1">
            <a:off x="6172200" y="4191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99F1B8-142C-46D9-8A91-873BDF826230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D05BC1-7B64-42F4-B122-602E4E98B9F2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95400"/>
          </a:xfrm>
        </p:spPr>
        <p:txBody>
          <a:bodyPr/>
          <a:lstStyle/>
          <a:p>
            <a:r>
              <a:rPr lang="en-US" altLang="en-US" smtClean="0"/>
              <a:t>Passing two-dimensional arrays to functions</a:t>
            </a:r>
          </a:p>
        </p:txBody>
      </p:sp>
      <p:graphicFrame>
        <p:nvGraphicFramePr>
          <p:cNvPr id="46086" name="Object 3"/>
          <p:cNvGraphicFramePr>
            <a:graphicFrameLocks noChangeAspect="1"/>
          </p:cNvGraphicFramePr>
          <p:nvPr/>
        </p:nvGraphicFramePr>
        <p:xfrm>
          <a:off x="762000" y="2590800"/>
          <a:ext cx="7658100" cy="39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Document" r:id="rId3" imgW="7674864" imgH="3904488" progId="Word.Document.8">
                  <p:embed/>
                </p:oleObj>
              </mc:Choice>
              <mc:Fallback>
                <p:oleObj name="Document" r:id="rId3" imgW="7674864" imgH="390448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90800"/>
                        <a:ext cx="7658100" cy="390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Rectangle 4"/>
          <p:cNvSpPr>
            <a:spLocks noChangeArrowheads="1"/>
          </p:cNvSpPr>
          <p:nvPr/>
        </p:nvSpPr>
        <p:spPr bwMode="auto">
          <a:xfrm>
            <a:off x="6400800" y="2362200"/>
            <a:ext cx="1524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6088" name="Line 5"/>
          <p:cNvSpPr>
            <a:spLocks noChangeShapeType="1"/>
          </p:cNvSpPr>
          <p:nvPr/>
        </p:nvSpPr>
        <p:spPr bwMode="auto">
          <a:xfrm flipH="1">
            <a:off x="3581400" y="2514600"/>
            <a:ext cx="2819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Rectangle 6"/>
          <p:cNvSpPr>
            <a:spLocks noChangeArrowheads="1"/>
          </p:cNvSpPr>
          <p:nvPr/>
        </p:nvSpPr>
        <p:spPr bwMode="auto">
          <a:xfrm>
            <a:off x="609600" y="12192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>
                <a:cs typeface="Arial" panose="020B0604020202020204" pitchFamily="34" charset="0"/>
              </a:rPr>
              <a:t>Arrays are passed by reference to functions and </a:t>
            </a:r>
            <a:br>
              <a:rPr lang="en-US" altLang="en-US" sz="2200" b="1">
                <a:cs typeface="Arial" panose="020B0604020202020204" pitchFamily="34" charset="0"/>
              </a:rPr>
            </a:br>
            <a:r>
              <a:rPr lang="en-US" altLang="en-US" sz="2200" b="1">
                <a:cs typeface="Arial" panose="020B0604020202020204" pitchFamily="34" charset="0"/>
              </a:rPr>
              <a:t>the number of elements in the </a:t>
            </a:r>
            <a:r>
              <a:rPr lang="en-US" altLang="en-US" sz="2200" b="1" u="sng">
                <a:cs typeface="Arial" panose="020B0604020202020204" pitchFamily="34" charset="0"/>
              </a:rPr>
              <a:t>first</a:t>
            </a:r>
            <a:r>
              <a:rPr lang="en-US" altLang="en-US" sz="2200" b="1">
                <a:cs typeface="Arial" panose="020B0604020202020204" pitchFamily="34" charset="0"/>
              </a:rPr>
              <a:t> dimension is lost</a:t>
            </a:r>
            <a:r>
              <a:rPr lang="en-US" altLang="en-US" sz="22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BA9078-48DA-4DCD-AC42-9350DEC40811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5A00AC-EC59-4435-BF84-E108AA6DFEA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altLang="en-US" smtClean="0"/>
              <a:t>Multidimensional arrays - exercise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90600"/>
            <a:ext cx="7315200" cy="4114800"/>
          </a:xfrm>
        </p:spPr>
        <p:txBody>
          <a:bodyPr/>
          <a:lstStyle/>
          <a:p>
            <a:r>
              <a:rPr lang="en-GB" altLang="en-US" smtClean="0"/>
              <a:t>Let’s revisit the test statistics problem</a:t>
            </a:r>
          </a:p>
          <a:p>
            <a:r>
              <a:rPr lang="en-GB" altLang="en-US" smtClean="0"/>
              <a:t>Suppose the class took 3 tests</a:t>
            </a:r>
          </a:p>
          <a:p>
            <a:r>
              <a:rPr lang="en-GB" altLang="en-US" smtClean="0"/>
              <a:t>To keep the test scores such that we could compute statistics for each student as well as each test, we need a rectangular grid of values - rows for students, columns for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CC4D24-91D8-4110-A382-D1FF62289B0A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38F311-52E4-4CF9-871F-6CDBE91D1BB0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GB" altLang="en-US" smtClean="0"/>
              <a:t>Exercise: Test Score Array</a:t>
            </a:r>
          </a:p>
        </p:txBody>
      </p:sp>
      <p:graphicFrame>
        <p:nvGraphicFramePr>
          <p:cNvPr id="48134" name="Object 3"/>
          <p:cNvGraphicFramePr>
            <a:graphicFrameLocks noChangeAspect="1"/>
          </p:cNvGraphicFramePr>
          <p:nvPr/>
        </p:nvGraphicFramePr>
        <p:xfrm>
          <a:off x="1905000" y="1371600"/>
          <a:ext cx="51054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name="Worksheet" r:id="rId3" imgW="2505313" imgH="990838" progId="Excel.Sheet.8">
                  <p:embed/>
                </p:oleObj>
              </mc:Choice>
              <mc:Fallback>
                <p:oleObj name="Worksheet" r:id="rId3" imgW="2505313" imgH="990838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371600"/>
                        <a:ext cx="51054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 smtClean="0"/>
          </a:p>
          <a:p>
            <a:endParaRPr lang="en-GB" altLang="en-US" dirty="0" smtClean="0"/>
          </a:p>
          <a:p>
            <a:endParaRPr lang="en-GB" altLang="en-US" dirty="0" smtClean="0"/>
          </a:p>
          <a:p>
            <a:endParaRPr lang="en-GB" altLang="en-US" dirty="0" smtClean="0"/>
          </a:p>
          <a:p>
            <a:r>
              <a:rPr lang="en-GB" altLang="en-US" dirty="0" smtClean="0"/>
              <a:t>The statement</a:t>
            </a:r>
          </a:p>
          <a:p>
            <a:pPr>
              <a:buFontTx/>
              <a:buNone/>
            </a:pPr>
            <a:r>
              <a:rPr lang="en-GB" altLang="en-US" dirty="0" smtClean="0"/>
              <a:t>		</a:t>
            </a:r>
            <a:r>
              <a:rPr lang="en-GB" altLang="en-US" dirty="0" smtClean="0">
                <a:latin typeface="Courier New" panose="02070309020205020404" pitchFamily="49" charset="0"/>
              </a:rPr>
              <a:t>int grades [5][3];</a:t>
            </a:r>
            <a:endParaRPr lang="en-GB" altLang="en-US" dirty="0" smtClean="0"/>
          </a:p>
          <a:p>
            <a:pPr>
              <a:buFontTx/>
              <a:buNone/>
            </a:pPr>
            <a:r>
              <a:rPr lang="en-GB" altLang="en-US" dirty="0" smtClean="0"/>
              <a:t>	would be used to allocate this array</a:t>
            </a:r>
          </a:p>
          <a:p>
            <a:r>
              <a:rPr lang="en-GB" altLang="en-US" dirty="0" smtClean="0"/>
              <a:t>Modify the program </a:t>
            </a:r>
            <a:r>
              <a:rPr lang="en-GB" altLang="en-US" dirty="0" smtClean="0">
                <a:latin typeface="Courier New" panose="02070309020205020404" pitchFamily="49" charset="0"/>
              </a:rPr>
              <a:t>TestScores.cpp</a:t>
            </a:r>
            <a:r>
              <a:rPr lang="en-GB" altLang="en-US" dirty="0" smtClean="0"/>
              <a:t> to allow processing of grades for three tests. Use a 2-dimensional array to store test grades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51E7C9-9592-4F77-9FA0-7066905D407E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995726-13A7-4BDA-A1F7-650FBDB13FAF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Pointers and multidimensional arrays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772400" cy="4114800"/>
          </a:xfrm>
        </p:spPr>
        <p:txBody>
          <a:bodyPr/>
          <a:lstStyle/>
          <a:p>
            <a:r>
              <a:rPr lang="en-US" altLang="en-US" smtClean="0"/>
              <a:t>Modify 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TwoDimArray.cpp</a:t>
            </a:r>
            <a:r>
              <a:rPr lang="en-US" altLang="en-US" smtClean="0"/>
              <a:t> to test what the function call </a:t>
            </a:r>
            <a:r>
              <a:rPr lang="en-US" altLang="en-US" smtClean="0">
                <a:latin typeface="Courier New" panose="02070309020205020404" pitchFamily="49" charset="0"/>
              </a:rPr>
              <a:t>sizeof(*table)</a:t>
            </a:r>
            <a:r>
              <a:rPr lang="en-US" altLang="en-US" smtClean="0"/>
              <a:t> returns. </a:t>
            </a:r>
          </a:p>
          <a:p>
            <a:pPr lvl="1"/>
            <a:r>
              <a:rPr lang="en-US" altLang="en-US" smtClean="0"/>
              <a:t>Is this what you expected? </a:t>
            </a:r>
          </a:p>
          <a:p>
            <a:pPr lvl="1"/>
            <a:r>
              <a:rPr lang="en-US" altLang="en-US" smtClean="0"/>
              <a:t>What about </a:t>
            </a:r>
            <a:r>
              <a:rPr lang="en-US" altLang="en-US" smtClean="0">
                <a:latin typeface="Courier New" panose="02070309020205020404" pitchFamily="49" charset="0"/>
              </a:rPr>
              <a:t>sizeof(**table)</a:t>
            </a:r>
            <a:r>
              <a:rPr lang="en-US" altLang="en-US" smtClean="0"/>
              <a:t>?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Dynamic memory allocation for multidimensional arrays</a:t>
            </a:r>
          </a:p>
          <a:p>
            <a:endParaRPr lang="en-US" altLang="en-US" smtClean="0"/>
          </a:p>
          <a:p>
            <a:r>
              <a:rPr lang="en-US" altLang="en-US" smtClean="0"/>
              <a:t>2-dimensional heap-dynamic array</a:t>
            </a:r>
            <a:br>
              <a:rPr lang="en-US" altLang="en-US" smtClean="0"/>
            </a:br>
            <a:r>
              <a:rPr lang="en-US" altLang="en-US" smtClean="0">
                <a:latin typeface="Lucida Console" panose="020B0609040504020204" pitchFamily="49" charset="0"/>
              </a:rPr>
              <a:t>int</a:t>
            </a:r>
            <a:r>
              <a:rPr lang="en-US" altLang="en-US" b="1" smtClean="0">
                <a:latin typeface="Lucida Console" panose="020B0609040504020204" pitchFamily="49" charset="0"/>
              </a:rPr>
              <a:t> </a:t>
            </a:r>
            <a:r>
              <a:rPr lang="en-US" altLang="en-US" smtClean="0">
                <a:latin typeface="Lucida Console" panose="020B0609040504020204" pitchFamily="49" charset="0"/>
              </a:rPr>
              <a:t>(*ptr2dim)[20]</a:t>
            </a:r>
            <a:r>
              <a:rPr lang="en-US" altLang="en-US" b="1" smtClean="0">
                <a:latin typeface="Lucida Console" panose="020B0609040504020204" pitchFamily="49" charset="0"/>
              </a:rPr>
              <a:t> </a:t>
            </a:r>
            <a:r>
              <a:rPr lang="en-US" altLang="en-US" smtClean="0">
                <a:latin typeface="Lucida Console" panose="020B0609040504020204" pitchFamily="49" charset="0"/>
              </a:rPr>
              <a:t>=</a:t>
            </a:r>
            <a:r>
              <a:rPr lang="en-US" altLang="en-US" b="1" smtClean="0">
                <a:latin typeface="Lucida Console" panose="020B0609040504020204" pitchFamily="49" charset="0"/>
              </a:rPr>
              <a:t> </a:t>
            </a:r>
            <a:r>
              <a:rPr lang="en-US" altLang="en-US" smtClean="0">
                <a:latin typeface="Lucida Console" panose="020B0609040504020204" pitchFamily="49" charset="0"/>
              </a:rPr>
              <a:t>new</a:t>
            </a:r>
            <a:r>
              <a:rPr lang="en-US" altLang="en-US" b="1" smtClean="0">
                <a:latin typeface="Lucida Console" panose="020B0609040504020204" pitchFamily="49" charset="0"/>
              </a:rPr>
              <a:t> </a:t>
            </a:r>
            <a:r>
              <a:rPr lang="en-US" altLang="en-US" smtClean="0">
                <a:latin typeface="Lucida Console" panose="020B0609040504020204" pitchFamily="49" charset="0"/>
              </a:rPr>
              <a:t>int[100][20];</a:t>
            </a:r>
          </a:p>
          <a:p>
            <a:pPr lvl="1"/>
            <a:r>
              <a:rPr lang="en-US" altLang="en-US" smtClean="0">
                <a:solidFill>
                  <a:srgbClr val="0000FF"/>
                </a:solidFill>
              </a:rPr>
              <a:t>Examine and run program </a:t>
            </a:r>
            <a:r>
              <a:rPr lang="en-US" altLang="en-US" b="1" u="sng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DynamicMemory4.cpp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991F0C-6D78-4066-8859-2783AE6BC7FD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46504D-600D-4532-83F1-44087B0D101F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en-US" smtClean="0"/>
              <a:t>Homework ...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5048250"/>
          </a:xfrm>
        </p:spPr>
        <p:txBody>
          <a:bodyPr/>
          <a:lstStyle/>
          <a:p>
            <a:r>
              <a:rPr lang="en-US" altLang="en-US" smtClean="0"/>
              <a:t>Modify </a:t>
            </a:r>
            <a:r>
              <a:rPr lang="en-US" altLang="en-US" smtClean="0">
                <a:latin typeface="Courier New" panose="02070309020205020404" pitchFamily="49" charset="0"/>
              </a:rPr>
              <a:t>SizeofTest</a:t>
            </a:r>
            <a:r>
              <a:rPr lang="en-US" altLang="en-US" smtClean="0"/>
              <a:t> to display the address of the array in </a:t>
            </a:r>
            <a:r>
              <a:rPr lang="en-US" altLang="en-US" smtClean="0">
                <a:latin typeface="Courier New" panose="02070309020205020404" pitchFamily="49" charset="0"/>
              </a:rPr>
              <a:t>main()</a:t>
            </a:r>
            <a:r>
              <a:rPr lang="en-US" altLang="en-US" smtClean="0"/>
              <a:t> and in </a:t>
            </a:r>
            <a:r>
              <a:rPr lang="en-US" altLang="en-US" smtClean="0">
                <a:latin typeface="Courier New" panose="02070309020205020404" pitchFamily="49" charset="0"/>
              </a:rPr>
              <a:t>add_up()</a:t>
            </a:r>
            <a:r>
              <a:rPr lang="en-US" altLang="en-US" smtClean="0"/>
              <a:t> to show that both functions are dealing with the same array</a:t>
            </a:r>
          </a:p>
          <a:p>
            <a:r>
              <a:rPr lang="en-US" altLang="en-US" smtClean="0"/>
              <a:t>Convert the program </a:t>
            </a:r>
            <a:r>
              <a:rPr lang="en-US" altLang="en-US" smtClean="0">
                <a:latin typeface="Courier New" panose="02070309020205020404" pitchFamily="49" charset="0"/>
              </a:rPr>
              <a:t>qsortTest.cpp</a:t>
            </a:r>
            <a:r>
              <a:rPr lang="en-US" altLang="en-US" smtClean="0"/>
              <a:t> to sort a </a:t>
            </a:r>
            <a:r>
              <a:rPr lang="en-US" altLang="en-US" smtClean="0">
                <a:latin typeface="Courier New" panose="02070309020205020404" pitchFamily="49" charset="0"/>
              </a:rPr>
              <a:t>char</a:t>
            </a:r>
            <a:r>
              <a:rPr lang="en-US" altLang="en-US" smtClean="0"/>
              <a:t> array in descending order</a:t>
            </a:r>
          </a:p>
          <a:p>
            <a:r>
              <a:rPr lang="en-US" altLang="en-US" smtClean="0"/>
              <a:t>Change the original program </a:t>
            </a:r>
            <a:r>
              <a:rPr lang="en-US" altLang="en-US" smtClean="0">
                <a:latin typeface="Courier New" panose="02070309020205020404" pitchFamily="49" charset="0"/>
              </a:rPr>
              <a:t>qsortTest.cpp</a:t>
            </a:r>
            <a:r>
              <a:rPr lang="en-US" altLang="en-US" smtClean="0"/>
              <a:t> to randomly generate the values of the array elements. Use the functions </a:t>
            </a:r>
            <a:r>
              <a:rPr lang="en-US" altLang="en-US" smtClean="0">
                <a:latin typeface="Courier New" panose="02070309020205020404" pitchFamily="49" charset="0"/>
              </a:rPr>
              <a:t>srand() </a:t>
            </a:r>
            <a:r>
              <a:rPr lang="en-US" altLang="en-US" smtClean="0"/>
              <a:t>and </a:t>
            </a:r>
            <a:r>
              <a:rPr lang="en-US" altLang="en-US" smtClean="0">
                <a:latin typeface="Courier New" panose="02070309020205020404" pitchFamily="49" charset="0"/>
              </a:rPr>
              <a:t>rand()</a:t>
            </a:r>
            <a:r>
              <a:rPr lang="en-US" altLang="en-US" smtClean="0"/>
              <a:t> available in the header file </a:t>
            </a:r>
            <a:r>
              <a:rPr lang="en-US" altLang="en-US" smtClean="0">
                <a:latin typeface="Courier New" panose="02070309020205020404" pitchFamily="49" charset="0"/>
              </a:rPr>
              <a:t>stdlib.h</a:t>
            </a:r>
          </a:p>
          <a:p>
            <a:r>
              <a:rPr lang="en-US" altLang="en-US" smtClean="0"/>
              <a:t>Restructure the program </a:t>
            </a:r>
            <a:r>
              <a:rPr lang="en-US" altLang="en-US" smtClean="0">
                <a:latin typeface="Courier New" panose="02070309020205020404" pitchFamily="49" charset="0"/>
              </a:rPr>
              <a:t>TwoDimArray.cpp</a:t>
            </a:r>
            <a:r>
              <a:rPr lang="en-US" altLang="en-US" smtClean="0"/>
              <a:t>. It displays the array twice using two loops in </a:t>
            </a:r>
            <a:r>
              <a:rPr lang="en-US" altLang="en-US" smtClean="0">
                <a:latin typeface="Courier New" panose="02070309020205020404" pitchFamily="49" charset="0"/>
              </a:rPr>
              <a:t>main()</a:t>
            </a:r>
            <a:r>
              <a:rPr lang="en-US" altLang="en-US" smtClean="0"/>
              <a:t>. Instead, organize the array output as a function and call it twice. What did you pass to the function?</a:t>
            </a:r>
          </a:p>
          <a:p>
            <a:r>
              <a:rPr lang="en-US" altLang="en-US" smtClean="0"/>
              <a:t>Modify </a:t>
            </a:r>
            <a:r>
              <a:rPr lang="en-US" altLang="en-US" smtClean="0">
                <a:latin typeface="Courier New" panose="02070309020205020404" pitchFamily="49" charset="0"/>
              </a:rPr>
              <a:t>TwoDimArray.cpp</a:t>
            </a:r>
            <a:r>
              <a:rPr lang="en-US" altLang="en-US" smtClean="0"/>
              <a:t> to test what the function call </a:t>
            </a:r>
            <a:r>
              <a:rPr lang="en-US" altLang="en-US" smtClean="0">
                <a:latin typeface="Courier New" panose="02070309020205020404" pitchFamily="49" charset="0"/>
              </a:rPr>
              <a:t>sizeof(*table)</a:t>
            </a:r>
            <a:r>
              <a:rPr lang="en-US" altLang="en-US" smtClean="0"/>
              <a:t> returns. Is this what you expected? What about </a:t>
            </a:r>
            <a:r>
              <a:rPr lang="en-US" altLang="en-US" smtClean="0">
                <a:latin typeface="Courier New" panose="02070309020205020404" pitchFamily="49" charset="0"/>
              </a:rPr>
              <a:t>sizeof(**table)</a:t>
            </a:r>
            <a:r>
              <a:rPr lang="en-US" altLang="en-US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6B7CF1-DAD3-41A2-9B23-2660A300820A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D1611A-79A1-418A-815D-EF5312A6529A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en-US" smtClean="0"/>
              <a:t>Homework ...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5048250"/>
          </a:xfrm>
        </p:spPr>
        <p:txBody>
          <a:bodyPr/>
          <a:lstStyle/>
          <a:p>
            <a:r>
              <a:rPr lang="en-US" altLang="en-US" smtClean="0"/>
              <a:t>Don’t forget to attempt all review exercises after chapter 6 in the textbook</a:t>
            </a:r>
          </a:p>
          <a:p>
            <a:r>
              <a:rPr lang="en-US" altLang="en-US" smtClean="0"/>
              <a:t>Attempt programming exercises P6.1 to P6.13, P6.16 to P6.18 from the textbook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4BB0A0-D2F5-4663-AC6F-E69A1A0A90E5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E0F904-7FED-4821-A875-AFCDEFA8902F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GB" altLang="en-US" smtClean="0"/>
              <a:t>Computing the standard deviation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5048250"/>
          </a:xfrm>
        </p:spPr>
        <p:txBody>
          <a:bodyPr/>
          <a:lstStyle/>
          <a:p>
            <a:r>
              <a:rPr lang="en-GB" altLang="en-US" dirty="0" smtClean="0"/>
              <a:t>Initialise the sum to 0</a:t>
            </a:r>
          </a:p>
          <a:p>
            <a:r>
              <a:rPr lang="en-GB" altLang="en-US" dirty="0" smtClean="0"/>
              <a:t>For each test score:</a:t>
            </a:r>
          </a:p>
          <a:p>
            <a:pPr lvl="1"/>
            <a:r>
              <a:rPr lang="en-GB" altLang="en-US" dirty="0" smtClean="0"/>
              <a:t>Subtract the average from the score</a:t>
            </a:r>
          </a:p>
          <a:p>
            <a:pPr lvl="1"/>
            <a:r>
              <a:rPr lang="en-GB" altLang="en-US" dirty="0" smtClean="0"/>
              <a:t>Square the difference</a:t>
            </a:r>
          </a:p>
          <a:p>
            <a:pPr lvl="1"/>
            <a:r>
              <a:rPr lang="en-GB" altLang="en-US" dirty="0" smtClean="0"/>
              <a:t>Add the square to the sum</a:t>
            </a:r>
          </a:p>
          <a:p>
            <a:r>
              <a:rPr lang="en-GB" altLang="en-US" dirty="0" smtClean="0"/>
              <a:t>Divide the sum by one less than the number of test scores</a:t>
            </a:r>
          </a:p>
          <a:p>
            <a:r>
              <a:rPr lang="en-GB" altLang="en-US" dirty="0" smtClean="0"/>
              <a:t>Take the square root of the result</a:t>
            </a:r>
          </a:p>
        </p:txBody>
      </p:sp>
      <p:sp>
        <p:nvSpPr>
          <p:cNvPr id="407556" name="Rectangle 4"/>
          <p:cNvSpPr>
            <a:spLocks noChangeArrowheads="1"/>
          </p:cNvSpPr>
          <p:nvPr/>
        </p:nvSpPr>
        <p:spPr bwMode="auto">
          <a:xfrm>
            <a:off x="609600" y="3886200"/>
            <a:ext cx="7924800" cy="2590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>
                <a:latin typeface="Times New Roman" panose="02020603050405020304" pitchFamily="18" charset="0"/>
              </a:rPr>
              <a:t>   </a:t>
            </a:r>
            <a:r>
              <a:rPr lang="en-GB" altLang="en-US"/>
              <a:t>In order to compute the standard deviation you need to </a:t>
            </a:r>
          </a:p>
          <a:p>
            <a:pPr>
              <a:buFontTx/>
              <a:buNone/>
            </a:pPr>
            <a:r>
              <a:rPr lang="en-GB" altLang="en-US"/>
              <a:t>    subtract the average from each data value</a:t>
            </a:r>
          </a:p>
          <a:p>
            <a:r>
              <a:rPr lang="en-GB" altLang="en-US"/>
              <a:t>   This requires you to go through the data twice - once to </a:t>
            </a:r>
          </a:p>
          <a:p>
            <a:pPr>
              <a:buFontTx/>
              <a:buNone/>
            </a:pPr>
            <a:r>
              <a:rPr lang="en-GB" altLang="en-US"/>
              <a:t>     compute the average and once to compute the standard deviation</a:t>
            </a:r>
          </a:p>
          <a:p>
            <a:r>
              <a:rPr lang="en-GB" altLang="en-US"/>
              <a:t>   You do not want to make the user of your program enter </a:t>
            </a:r>
          </a:p>
          <a:p>
            <a:pPr>
              <a:buFontTx/>
              <a:buNone/>
            </a:pPr>
            <a:r>
              <a:rPr lang="en-GB" altLang="en-US"/>
              <a:t>     the data twice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ADCEDC-49CE-4750-885D-5EE49C5D5E2F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0D3746-BEF4-4B0D-A86E-372BE07F5B40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GB" altLang="en-US" smtClean="0">
                <a:cs typeface="Arial" panose="020B0604020202020204" pitchFamily="34" charset="0"/>
              </a:rPr>
              <a:t>Arrays</a:t>
            </a:r>
            <a:endParaRPr lang="en-US" altLang="en-US" smtClean="0"/>
          </a:p>
        </p:txBody>
      </p:sp>
      <p:graphicFrame>
        <p:nvGraphicFramePr>
          <p:cNvPr id="10246" name="Object 4"/>
          <p:cNvGraphicFramePr>
            <a:graphicFrameLocks noChangeAspect="1"/>
          </p:cNvGraphicFramePr>
          <p:nvPr/>
        </p:nvGraphicFramePr>
        <p:xfrm>
          <a:off x="685800" y="1193800"/>
          <a:ext cx="7543800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Document" r:id="rId3" imgW="7542712" imgH="5299182" progId="Word.Document.8">
                  <p:embed/>
                </p:oleObj>
              </mc:Choice>
              <mc:Fallback>
                <p:oleObj name="Document" r:id="rId3" imgW="7542712" imgH="529918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93800"/>
                        <a:ext cx="7543800" cy="529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397FE2-5B26-4467-B6D9-BF35067B029C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F18E74-0A40-43ED-9B0D-B06CE1A2FCE7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Arrays...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An </a:t>
            </a:r>
            <a:r>
              <a:rPr lang="en-GB" altLang="en-US" b="1" i="1" dirty="0" smtClean="0"/>
              <a:t>array</a:t>
            </a:r>
            <a:r>
              <a:rPr lang="en-GB" altLang="en-US" dirty="0" smtClean="0"/>
              <a:t> is a structure capable of holding many data values, called </a:t>
            </a:r>
            <a:r>
              <a:rPr lang="en-GB" altLang="en-US" b="1" i="1" dirty="0" smtClean="0"/>
              <a:t>elements,</a:t>
            </a:r>
            <a:r>
              <a:rPr lang="en-GB" altLang="en-US" dirty="0" smtClean="0"/>
              <a:t> under one name</a:t>
            </a:r>
          </a:p>
          <a:p>
            <a:r>
              <a:rPr lang="en-GB" altLang="en-US" dirty="0" smtClean="0"/>
              <a:t>Each element of the array is of the </a:t>
            </a:r>
            <a:r>
              <a:rPr lang="en-GB" altLang="en-US" b="1" dirty="0" smtClean="0"/>
              <a:t>same type</a:t>
            </a:r>
          </a:p>
          <a:p>
            <a:r>
              <a:rPr lang="en-GB" altLang="en-US" dirty="0" smtClean="0"/>
              <a:t>The elements are stored </a:t>
            </a:r>
            <a:r>
              <a:rPr lang="en-GB" altLang="en-US" b="1" dirty="0" smtClean="0"/>
              <a:t>contiguously</a:t>
            </a:r>
            <a:r>
              <a:rPr lang="en-GB" altLang="en-US" dirty="0" smtClean="0"/>
              <a:t> in the memory</a:t>
            </a:r>
          </a:p>
          <a:p>
            <a:r>
              <a:rPr lang="en-GB" altLang="en-US" dirty="0" smtClean="0"/>
              <a:t>Each element is identified by the name of the array and the position (called </a:t>
            </a:r>
            <a:r>
              <a:rPr lang="en-GB" altLang="en-US" b="1" i="1" dirty="0" smtClean="0"/>
              <a:t>subscript </a:t>
            </a:r>
            <a:r>
              <a:rPr lang="en-GB" altLang="en-US" dirty="0" smtClean="0"/>
              <a:t>or </a:t>
            </a:r>
            <a:r>
              <a:rPr lang="en-GB" altLang="en-US" b="1" i="1" dirty="0" smtClean="0"/>
              <a:t> index</a:t>
            </a:r>
            <a:r>
              <a:rPr lang="en-GB" altLang="en-US" dirty="0" smtClean="0"/>
              <a:t>) of the element</a:t>
            </a:r>
          </a:p>
          <a:p>
            <a:r>
              <a:rPr lang="en-GB" altLang="en-US" dirty="0" smtClean="0"/>
              <a:t>In C++, subscripts start at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898684"/>
              </p:ext>
            </p:extLst>
          </p:nvPr>
        </p:nvGraphicFramePr>
        <p:xfrm>
          <a:off x="304800" y="-304800"/>
          <a:ext cx="12339638" cy="1063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Document" r:id="rId3" imgW="10850414" imgH="9357557" progId="Word.Document.8">
                  <p:embed/>
                </p:oleObj>
              </mc:Choice>
              <mc:Fallback>
                <p:oleObj name="Document" r:id="rId3" imgW="10850414" imgH="9357557" progId="Word.Document.8">
                  <p:embed/>
                  <p:pic>
                    <p:nvPicPr>
                      <p:cNvPr id="1229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-304800"/>
                        <a:ext cx="12339638" cy="10636250"/>
                      </a:xfrm>
                      <a:prstGeom prst="rect">
                        <a:avLst/>
                      </a:prstGeom>
                      <a:solidFill>
                        <a:schemeClr val="bg1">
                          <a:alpha val="50195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03CC6C-24EA-45CD-B87D-BAD10670EA80}" type="datetime1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4/9/2021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G. Ganchev       C++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69C558-5C77-473A-9A2E-02ADBA159FA9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533400"/>
          </a:xfrm>
        </p:spPr>
        <p:txBody>
          <a:bodyPr/>
          <a:lstStyle/>
          <a:p>
            <a:r>
              <a:rPr lang="en-GB" altLang="en-US" smtClean="0"/>
              <a:t>Processing values in an array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114800"/>
            <a:ext cx="7772400" cy="1981200"/>
          </a:xfrm>
        </p:spPr>
        <p:txBody>
          <a:bodyPr/>
          <a:lstStyle/>
          <a:p>
            <a:r>
              <a:rPr lang="en-GB" altLang="en-US" smtClean="0"/>
              <a:t>A loop is usually used to process the values in an array</a:t>
            </a:r>
          </a:p>
          <a:p>
            <a:r>
              <a:rPr lang="en-GB" altLang="en-US" smtClean="0">
                <a:latin typeface="Courier New" panose="02070309020205020404" pitchFamily="49" charset="0"/>
              </a:rPr>
              <a:t>for</a:t>
            </a:r>
            <a:r>
              <a:rPr lang="en-GB" altLang="en-US" smtClean="0"/>
              <a:t> loops are typically used when you know how many elements are actually stored in the array</a:t>
            </a:r>
          </a:p>
          <a:p>
            <a:r>
              <a:rPr lang="en-GB" altLang="en-US" smtClean="0">
                <a:latin typeface="Courier New" panose="02070309020205020404" pitchFamily="49" charset="0"/>
              </a:rPr>
              <a:t>while</a:t>
            </a:r>
            <a:r>
              <a:rPr lang="en-GB" altLang="en-US" smtClean="0"/>
              <a:t> loops can be used to load an array with data values</a:t>
            </a:r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609600" y="990600"/>
            <a:ext cx="83058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ages[0] = 8;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cin &gt;&gt; ages[9];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name[0] = 'A';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heights[3] = myheight;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 (int index = 0; index &lt; 10; index++)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</a:t>
            </a:r>
            <a:r>
              <a:rPr lang="en-US" altLang="en-US">
                <a:latin typeface="Courier New" panose="02070309020205020404" pitchFamily="49" charset="0"/>
                <a:cs typeface="Arial" panose="020B0604020202020204" pitchFamily="34" charset="0"/>
              </a:rPr>
              <a:t>cout &lt;&lt; ages[index] &lt;&lt; " "</a:t>
            </a:r>
            <a:r>
              <a:rPr lang="en-US" altLang="en-US">
                <a:latin typeface="Courier New" panose="02070309020205020404" pitchFamily="49" charset="0"/>
              </a:rPr>
              <a:t> ;</a:t>
            </a:r>
          </a:p>
        </p:txBody>
      </p:sp>
      <p:sp>
        <p:nvSpPr>
          <p:cNvPr id="13320" name="Rectangle 5"/>
          <p:cNvSpPr>
            <a:spLocks noChangeArrowheads="1"/>
          </p:cNvSpPr>
          <p:nvPr/>
        </p:nvSpPr>
        <p:spPr bwMode="auto">
          <a:xfrm>
            <a:off x="4428698" y="514350"/>
            <a:ext cx="4724400" cy="1905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Access an individual element using an </a:t>
            </a:r>
            <a:r>
              <a:rPr lang="en-US" altLang="en-US" sz="1800" i="1">
                <a:cs typeface="Arial" panose="020B0604020202020204" pitchFamily="34" charset="0"/>
              </a:rPr>
              <a:t>index.</a:t>
            </a:r>
            <a:endParaRPr lang="en-US" altLang="en-US" sz="180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An index can be an integer expression.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The result is an individual array </a:t>
            </a:r>
            <a:r>
              <a:rPr lang="en-US" altLang="en-US" sz="1800" i="1">
                <a:cs typeface="Arial" panose="020B0604020202020204" pitchFamily="34" charset="0"/>
              </a:rPr>
              <a:t>element.</a:t>
            </a:r>
            <a:endParaRPr lang="en-US" altLang="en-US" sz="180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You can use an array element exactly as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 single variable of the same type - assign,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input, output, etc.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18461</TotalTime>
  <Words>2623</Words>
  <Application>Microsoft Office PowerPoint</Application>
  <PresentationFormat>On-screen Show (4:3)</PresentationFormat>
  <Paragraphs>541</Paragraphs>
  <Slides>46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Coronet</vt:lpstr>
      <vt:lpstr>Courier New</vt:lpstr>
      <vt:lpstr>Lucida Console</vt:lpstr>
      <vt:lpstr>Times New Roman</vt:lpstr>
      <vt:lpstr>Blank Presentation</vt:lpstr>
      <vt:lpstr>Document</vt:lpstr>
      <vt:lpstr>Worksheet</vt:lpstr>
      <vt:lpstr>Equation</vt:lpstr>
      <vt:lpstr>Arrays</vt:lpstr>
      <vt:lpstr>Agenda</vt:lpstr>
      <vt:lpstr>A problem to consider</vt:lpstr>
      <vt:lpstr>Computing the average</vt:lpstr>
      <vt:lpstr>Computing the standard deviation</vt:lpstr>
      <vt:lpstr>Arrays</vt:lpstr>
      <vt:lpstr>Arrays...</vt:lpstr>
      <vt:lpstr>PowerPoint Presentation</vt:lpstr>
      <vt:lpstr>Processing values in an array</vt:lpstr>
      <vt:lpstr>Array pitfalls</vt:lpstr>
      <vt:lpstr>Passing arrays to functions</vt:lpstr>
      <vt:lpstr>Passing arrays to functions...</vt:lpstr>
      <vt:lpstr>Passing arrays to functions...</vt:lpstr>
      <vt:lpstr>Examples: passing arrays to functions</vt:lpstr>
      <vt:lpstr>Arrays and Functions</vt:lpstr>
      <vt:lpstr>Homework</vt:lpstr>
      <vt:lpstr>Sorting</vt:lpstr>
      <vt:lpstr>Sorting algorithms</vt:lpstr>
      <vt:lpstr>Selection sort</vt:lpstr>
      <vt:lpstr>Selection sort example</vt:lpstr>
      <vt:lpstr>Selection sort code</vt:lpstr>
      <vt:lpstr>Analysis of selection sort</vt:lpstr>
      <vt:lpstr>Bubble Sort</vt:lpstr>
      <vt:lpstr>Homework</vt:lpstr>
      <vt:lpstr>Merge sort</vt:lpstr>
      <vt:lpstr>Merge sort code</vt:lpstr>
      <vt:lpstr>PowerPoint Presentation</vt:lpstr>
      <vt:lpstr>Merge code - Part 1</vt:lpstr>
      <vt:lpstr>Merge code - Part 2</vt:lpstr>
      <vt:lpstr>Analysis of merge sort</vt:lpstr>
      <vt:lpstr>Analysis of merge sort  ...</vt:lpstr>
      <vt:lpstr>Comparison of sorting algorithms</vt:lpstr>
      <vt:lpstr>Use of pointers with arrays</vt:lpstr>
      <vt:lpstr>Array-pointer example</vt:lpstr>
      <vt:lpstr>Pointer arithmetic</vt:lpstr>
      <vt:lpstr>Using the C++ qsort function</vt:lpstr>
      <vt:lpstr>Homework</vt:lpstr>
      <vt:lpstr>Array Rules</vt:lpstr>
      <vt:lpstr>Multidimensional arrays</vt:lpstr>
      <vt:lpstr>Two-dimensional array example</vt:lpstr>
      <vt:lpstr>Passing two-dimensional arrays to functions</vt:lpstr>
      <vt:lpstr>Multidimensional arrays - exercise</vt:lpstr>
      <vt:lpstr>Exercise: Test Score Array</vt:lpstr>
      <vt:lpstr>Pointers and multidimensional arrays</vt:lpstr>
      <vt:lpstr>Homework ...</vt:lpstr>
      <vt:lpstr>Homework 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Arrays</dc:title>
  <dc:subject>CIS 215</dc:subject>
  <dc:creator>G. Ganchev</dc:creator>
  <cp:lastModifiedBy>Gancho Ganchev</cp:lastModifiedBy>
  <cp:revision>320</cp:revision>
  <dcterms:modified xsi:type="dcterms:W3CDTF">2021-04-09T23:13:48Z</dcterms:modified>
</cp:coreProperties>
</file>